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8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6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1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6CAD-D366-4DF7-8695-F473ACC6A32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8326-6BB6-4572-89A9-65C8E3AC2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8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OpenGL Installation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Computer Graphics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After installation click on create new project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22" y="1825625"/>
            <a:ext cx="6905767" cy="45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8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on empty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212" y="1825625"/>
            <a:ext cx="6559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Right click on source File</a:t>
            </a:r>
            <a:r>
              <a:rPr lang="en-GB" dirty="0" smtClean="0">
                <a:sym typeface="Wingdings" panose="05000000000000000000" pitchFamily="2" charset="2"/>
              </a:rPr>
              <a:t> Add  new item.cpp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79176"/>
            <a:ext cx="4663668" cy="3016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1" y="3158533"/>
            <a:ext cx="7083073" cy="27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OpenGL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OpenGL is Open Graphics Library</a:t>
            </a:r>
          </a:p>
          <a:p>
            <a:r>
              <a:rPr lang="en-GB" dirty="0" smtClean="0"/>
              <a:t>Software interface </a:t>
            </a:r>
            <a:r>
              <a:rPr lang="en-GB" dirty="0" smtClean="0">
                <a:sym typeface="Wingdings" panose="05000000000000000000" pitchFamily="2" charset="2"/>
              </a:rPr>
              <a:t> Graphics Hardware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15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624432"/>
            <a:ext cx="10515600" cy="125895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 sets of libraries in our OpenGL programs: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337482"/>
            <a:ext cx="10515600" cy="4954136"/>
          </a:xfrm>
        </p:spPr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pPr algn="just">
              <a:lnSpc>
                <a:spcPct val="170000"/>
              </a:lnSpc>
            </a:pPr>
            <a:r>
              <a:rPr lang="en-GB" b="1" dirty="0" smtClean="0"/>
              <a:t>Core OpenGL (GL):</a:t>
            </a:r>
            <a:r>
              <a:rPr lang="en-GB" dirty="0" smtClean="0"/>
              <a:t> consists of hundreds of commands, which begin with a prefix "</a:t>
            </a:r>
            <a:r>
              <a:rPr lang="en-GB" dirty="0" err="1" smtClean="0"/>
              <a:t>gl</a:t>
            </a:r>
            <a:r>
              <a:rPr lang="en-GB" dirty="0" smtClean="0"/>
              <a:t>" (e.g., </a:t>
            </a:r>
            <a:r>
              <a:rPr lang="en-GB" dirty="0" err="1" smtClean="0"/>
              <a:t>glColor</a:t>
            </a:r>
            <a:r>
              <a:rPr lang="en-GB" dirty="0" smtClean="0"/>
              <a:t>, </a:t>
            </a:r>
            <a:r>
              <a:rPr lang="en-GB" dirty="0" err="1" smtClean="0"/>
              <a:t>glVertex</a:t>
            </a:r>
            <a:r>
              <a:rPr lang="en-GB" dirty="0" smtClean="0"/>
              <a:t>, </a:t>
            </a:r>
            <a:r>
              <a:rPr lang="en-GB" dirty="0" err="1" smtClean="0"/>
              <a:t>glTranslate</a:t>
            </a:r>
            <a:r>
              <a:rPr lang="en-GB" dirty="0" smtClean="0"/>
              <a:t>, </a:t>
            </a:r>
            <a:r>
              <a:rPr lang="en-GB" dirty="0" err="1" smtClean="0"/>
              <a:t>glRotate</a:t>
            </a:r>
            <a:r>
              <a:rPr lang="en-GB" dirty="0" smtClean="0"/>
              <a:t>). The Core OpenGL models an object via a set of geometric primitives such as point, line and polygon.</a:t>
            </a:r>
          </a:p>
          <a:p>
            <a:pPr algn="just">
              <a:lnSpc>
                <a:spcPct val="170000"/>
              </a:lnSpc>
            </a:pPr>
            <a:r>
              <a:rPr lang="en-GB" b="1" dirty="0" smtClean="0"/>
              <a:t>OpenGL Utility Library (GLU): </a:t>
            </a:r>
            <a:r>
              <a:rPr lang="en-GB" dirty="0" smtClean="0"/>
              <a:t>built on-top of the core OpenGL to provide important utilities (such as setting camera view and projection) and more building models (such as </a:t>
            </a:r>
            <a:r>
              <a:rPr lang="en-GB" dirty="0" err="1" smtClean="0"/>
              <a:t>qradric</a:t>
            </a:r>
            <a:r>
              <a:rPr lang="en-GB" dirty="0" smtClean="0"/>
              <a:t> surfaces and polygon tessellation). GLU commands start with a prefix "</a:t>
            </a:r>
            <a:r>
              <a:rPr lang="en-GB" dirty="0" err="1" smtClean="0"/>
              <a:t>glu</a:t>
            </a:r>
            <a:r>
              <a:rPr lang="en-GB" dirty="0" smtClean="0"/>
              <a:t>" (e.g., </a:t>
            </a:r>
            <a:r>
              <a:rPr lang="en-GB" dirty="0" err="1" smtClean="0"/>
              <a:t>gluLookAt</a:t>
            </a:r>
            <a:r>
              <a:rPr lang="en-GB" dirty="0" smtClean="0"/>
              <a:t>, </a:t>
            </a:r>
            <a:r>
              <a:rPr lang="en-GB" dirty="0" err="1" smtClean="0"/>
              <a:t>gluPerspective</a:t>
            </a:r>
            <a:r>
              <a:rPr lang="en-GB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642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 sets of libraries in our OpenGL programs: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402544"/>
            <a:ext cx="10515600" cy="4889073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pPr algn="just">
              <a:lnSpc>
                <a:spcPct val="170000"/>
              </a:lnSpc>
            </a:pPr>
            <a:r>
              <a:rPr lang="en-GB" b="1" dirty="0" smtClean="0"/>
              <a:t>OpenGL Utilities Toolkit (GLUT): </a:t>
            </a:r>
            <a:r>
              <a:rPr lang="en-GB" dirty="0" smtClean="0"/>
              <a:t>OpenGL is designed to be independent of the windowing system or operating system. GLUT is needed to interact with the Operating System (such as creating a window, handling key and mouse inputs); it also provides more building models (such as sphere and torus). GLUT commands start with a prefix of "glut" (e.g., </a:t>
            </a:r>
            <a:r>
              <a:rPr lang="en-GB" dirty="0" err="1" smtClean="0"/>
              <a:t>glutCreatewindow</a:t>
            </a:r>
            <a:r>
              <a:rPr lang="en-GB" dirty="0" smtClean="0"/>
              <a:t>, </a:t>
            </a:r>
            <a:r>
              <a:rPr lang="en-GB" dirty="0" err="1" smtClean="0"/>
              <a:t>glutMouseFunc</a:t>
            </a:r>
            <a:r>
              <a:rPr lang="en-GB" dirty="0" smtClean="0"/>
              <a:t>). GLUT is platform independent, which is built on top of platform-specific OpenGL extension such as GLX for X Window System, WGL for Microsoft Window, and AGL, CGL or Cocoa for Mac OS.</a:t>
            </a:r>
          </a:p>
        </p:txBody>
      </p:sp>
    </p:spTree>
    <p:extLst>
      <p:ext uri="{BB962C8B-B14F-4D97-AF65-F5344CB8AC3E}">
        <p14:creationId xmlns:p14="http://schemas.microsoft.com/office/powerpoint/2010/main" val="363225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</a:t>
            </a:r>
            <a:endParaRPr lang="en-IN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glut.h</a:t>
            </a:r>
            <a:r>
              <a:rPr lang="en-US" altLang="en-US" sz="2000" dirty="0">
                <a:latin typeface="Tahoma" panose="020B060403050404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gl.h</a:t>
            </a:r>
            <a:r>
              <a:rPr lang="en-US" altLang="en-US" sz="2000" dirty="0">
                <a:latin typeface="Tahoma" panose="020B0604030504040204" pitchFamily="34" charset="0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void main(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argc</a:t>
            </a:r>
            <a:r>
              <a:rPr lang="en-US" altLang="en-US" sz="2000" dirty="0">
                <a:latin typeface="Tahoma" panose="020B0604030504040204" pitchFamily="34" charset="0"/>
              </a:rPr>
              <a:t>, char** </a:t>
            </a:r>
            <a:r>
              <a:rPr lang="en-US" altLang="en-US" sz="2000" dirty="0" err="1">
                <a:latin typeface="Tahoma" panose="020B0604030504040204" pitchFamily="34" charset="0"/>
              </a:rPr>
              <a:t>argv</a:t>
            </a:r>
            <a:r>
              <a:rPr lang="en-US" altLang="en-US" sz="2000" dirty="0">
                <a:latin typeface="Tahoma" panose="020B060403050404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 </a:t>
            </a:r>
            <a:r>
              <a:rPr lang="en-US" altLang="en-US" sz="2000" dirty="0" err="1">
                <a:solidFill>
                  <a:schemeClr val="tx2"/>
                </a:solidFill>
                <a:latin typeface="Andale Mono" pitchFamily="49" charset="0"/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mode = GLUT_RGB|GLUT_DOUBLE;</a:t>
            </a:r>
            <a:r>
              <a:rPr lang="en-US" altLang="en-US" sz="2000" dirty="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solidFill>
                  <a:schemeClr val="tx2"/>
                </a:solidFill>
                <a:latin typeface="Andale Mono" pitchFamily="49" charset="0"/>
              </a:rPr>
              <a:t>glutInitDisplayMode</a:t>
            </a: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( mode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glutInitWindowSize</a:t>
            </a:r>
            <a:r>
              <a:rPr lang="en-US" altLang="en-US" sz="2000" dirty="0">
                <a:latin typeface="Andale Mono" pitchFamily="49" charset="0"/>
              </a:rPr>
              <a:t>( 500,500 );</a:t>
            </a: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glutCreateWindow</a:t>
            </a:r>
            <a:r>
              <a:rPr lang="en-US" altLang="en-US" sz="2000" dirty="0">
                <a:latin typeface="Andale Mono" pitchFamily="49" charset="0"/>
              </a:rPr>
              <a:t>( “Simple”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init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glutDisplayFunc</a:t>
            </a:r>
            <a:r>
              <a:rPr lang="en-US" altLang="en-US" sz="2000" dirty="0">
                <a:latin typeface="Andale Mono" pitchFamily="49" charset="0"/>
              </a:rPr>
              <a:t>( display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glutKeyboardFunc</a:t>
            </a:r>
            <a:r>
              <a:rPr lang="en-US" altLang="en-US" sz="2000" dirty="0">
                <a:latin typeface="Andale Mono" pitchFamily="49" charset="0"/>
              </a:rPr>
              <a:t>( key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glutMainLoop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83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8483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glut.h</a:t>
            </a:r>
            <a:r>
              <a:rPr lang="en-US" altLang="en-US" sz="2000" dirty="0">
                <a:latin typeface="Tahoma" panose="020B060403050404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gl.h</a:t>
            </a:r>
            <a:r>
              <a:rPr lang="en-US" altLang="en-US" sz="2000" dirty="0">
                <a:latin typeface="Tahoma" panose="020B0604030504040204" pitchFamily="34" charset="0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void main(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argc</a:t>
            </a:r>
            <a:r>
              <a:rPr lang="en-US" altLang="en-US" sz="2000" dirty="0">
                <a:latin typeface="Tahoma" panose="020B0604030504040204" pitchFamily="34" charset="0"/>
              </a:rPr>
              <a:t>, char** </a:t>
            </a:r>
            <a:r>
              <a:rPr lang="en-US" altLang="en-US" sz="2000" dirty="0" err="1">
                <a:latin typeface="Tahoma" panose="020B0604030504040204" pitchFamily="34" charset="0"/>
              </a:rPr>
              <a:t>argv</a:t>
            </a:r>
            <a:r>
              <a:rPr lang="en-US" altLang="en-US" sz="2000" dirty="0">
                <a:latin typeface="Tahoma" panose="020B060403050404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 </a:t>
            </a:r>
            <a:r>
              <a:rPr lang="en-US" altLang="en-US" sz="2000" b="1" dirty="0" err="1">
                <a:solidFill>
                  <a:schemeClr val="tx2"/>
                </a:solidFill>
                <a:latin typeface="Andale Mono" pitchFamily="49" charset="0"/>
              </a:rPr>
              <a:t>int</a:t>
            </a: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mode =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GLUT_RGB|GLUT_DOUBLE;</a:t>
            </a:r>
            <a:r>
              <a:rPr lang="en-US" altLang="en-US" sz="2000" dirty="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b="1" dirty="0" err="1">
                <a:solidFill>
                  <a:schemeClr val="tx2"/>
                </a:solidFill>
                <a:latin typeface="Andale Mono" pitchFamily="49" charset="0"/>
              </a:rPr>
              <a:t>glutInitDisplayMode</a:t>
            </a: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( mode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glutInitWindowSize</a:t>
            </a:r>
            <a:r>
              <a:rPr lang="en-US" altLang="en-US" sz="2000" dirty="0">
                <a:latin typeface="Andale Mono" pitchFamily="49" charset="0"/>
              </a:rPr>
              <a:t>( 500,500 );</a:t>
            </a: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glutCreateWindow</a:t>
            </a:r>
            <a:r>
              <a:rPr lang="en-US" altLang="en-US" sz="2000" dirty="0">
                <a:latin typeface="Andale Mono" pitchFamily="49" charset="0"/>
              </a:rPr>
              <a:t>( “Simple”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init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glutDisplayFunc</a:t>
            </a:r>
            <a:r>
              <a:rPr lang="en-US" altLang="en-US" sz="2000" dirty="0">
                <a:latin typeface="Andale Mono" pitchFamily="49" charset="0"/>
              </a:rPr>
              <a:t>( display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glutKeyboardFunc</a:t>
            </a:r>
            <a:r>
              <a:rPr lang="en-US" altLang="en-US" sz="2000" dirty="0">
                <a:latin typeface="Andale Mono" pitchFamily="49" charset="0"/>
              </a:rPr>
              <a:t>( key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glutMainLoop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>
            <a:off x="53340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80138" y="3886200"/>
            <a:ext cx="28336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Specify the display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Mode – RGB or color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Index, single or double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Buffer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33400" y="288926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351735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7689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#include &lt;GL/glut.h&gt;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#include &lt;GL/gl.h&gt;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void main(int argc, char** argv)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</a:t>
            </a:r>
            <a:r>
              <a:rPr lang="en-US" altLang="en-US" sz="2000">
                <a:latin typeface="Andale Mono" pitchFamily="49" charset="0"/>
              </a:rPr>
              <a:t>int mode = </a:t>
            </a: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GLUT_RGB|GLUT_DOUBLE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r>
              <a:rPr lang="en-US" altLang="en-US" sz="200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ndale Mono" pitchFamily="49" charset="0"/>
              </a:rPr>
              <a:t>    glutInitDisplayMode( mode );</a:t>
            </a:r>
            <a:r>
              <a:rPr lang="en-US" alt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b="1">
                <a:solidFill>
                  <a:schemeClr val="tx2"/>
                </a:solidFill>
                <a:latin typeface="Andale Mono" pitchFamily="49" charset="0"/>
              </a:rPr>
              <a:t>glutInitWindowSize( 500,500 );</a:t>
            </a:r>
            <a:r>
              <a:rPr lang="en-US" altLang="en-US" sz="200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ndale Mono" pitchFamily="49" charset="0"/>
              </a:rPr>
              <a:t>    </a:t>
            </a:r>
            <a:r>
              <a:rPr lang="en-US" altLang="en-US" sz="2000" b="1">
                <a:solidFill>
                  <a:schemeClr val="tx2"/>
                </a:solidFill>
                <a:latin typeface="Andale Mono" pitchFamily="49" charset="0"/>
              </a:rPr>
              <a:t>glutCreateWindow( “Simple” );</a:t>
            </a:r>
            <a:r>
              <a:rPr lang="en-US" altLang="en-US" sz="200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ndale Mono" pitchFamily="49" charset="0"/>
              </a:rPr>
              <a:t>    init();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ndale Mono" pitchFamily="49" charset="0"/>
              </a:rPr>
              <a:t>    glutDisplayFunc( display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ndale Mono" pitchFamily="49" charset="0"/>
              </a:rPr>
              <a:t>    glutKeyboardFunc( key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ndale Mono" pitchFamily="49" charset="0"/>
              </a:rPr>
              <a:t>    glutMainLoop();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56388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00800" y="4114800"/>
            <a:ext cx="21828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Create a window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Named “simple”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with resolution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500 x 500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307596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7689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glut.h</a:t>
            </a:r>
            <a:r>
              <a:rPr lang="en-US" altLang="en-US" sz="2000" dirty="0">
                <a:latin typeface="Tahoma" panose="020B060403050404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gl.h</a:t>
            </a:r>
            <a:r>
              <a:rPr lang="en-US" altLang="en-US" sz="2000" dirty="0">
                <a:latin typeface="Tahoma" panose="020B0604030504040204" pitchFamily="34" charset="0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void main(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argc</a:t>
            </a:r>
            <a:r>
              <a:rPr lang="en-US" altLang="en-US" sz="2000" dirty="0">
                <a:latin typeface="Tahoma" panose="020B0604030504040204" pitchFamily="34" charset="0"/>
              </a:rPr>
              <a:t>, char** </a:t>
            </a:r>
            <a:r>
              <a:rPr lang="en-US" altLang="en-US" sz="2000" dirty="0" err="1">
                <a:latin typeface="Tahoma" panose="020B0604030504040204" pitchFamily="34" charset="0"/>
              </a:rPr>
              <a:t>argv</a:t>
            </a:r>
            <a:r>
              <a:rPr lang="en-US" altLang="en-US" sz="2000" dirty="0">
                <a:latin typeface="Tahoma" panose="020B060403050404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</a:t>
            </a:r>
            <a:r>
              <a:rPr lang="en-US" altLang="en-US" sz="2000" dirty="0" err="1">
                <a:latin typeface="Andale Mono" pitchFamily="49" charset="0"/>
              </a:rPr>
              <a:t>int</a:t>
            </a:r>
            <a:r>
              <a:rPr lang="en-US" altLang="en-US" sz="2000" dirty="0">
                <a:latin typeface="Andale Mono" pitchFamily="49" charset="0"/>
              </a:rPr>
              <a:t> mode = 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GLUT_RGB|GLUT_DOUBLE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glutInitDisplayMode</a:t>
            </a:r>
            <a:r>
              <a:rPr lang="en-US" altLang="en-US" sz="2000" dirty="0">
                <a:latin typeface="Andale Mono" pitchFamily="49" charset="0"/>
              </a:rPr>
              <a:t>( mode );</a:t>
            </a: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glutInitWindowSize</a:t>
            </a:r>
            <a:r>
              <a:rPr lang="en-US" altLang="en-US" sz="2000" dirty="0">
                <a:latin typeface="Andale Mono" pitchFamily="49" charset="0"/>
              </a:rPr>
              <a:t>( 500,500 );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glutCreateWindow</a:t>
            </a:r>
            <a:r>
              <a:rPr lang="en-US" altLang="en-US" sz="2000" dirty="0">
                <a:latin typeface="Andale Mono" pitchFamily="49" charset="0"/>
              </a:rPr>
              <a:t>( “Simple”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b="1" dirty="0" err="1">
                <a:solidFill>
                  <a:schemeClr val="tx2"/>
                </a:solidFill>
                <a:latin typeface="Andale Mono" pitchFamily="49" charset="0"/>
              </a:rPr>
              <a:t>init</a:t>
            </a: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();</a:t>
            </a:r>
            <a:r>
              <a:rPr lang="en-US" altLang="en-US" sz="2000" dirty="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glutDisplayFunc</a:t>
            </a:r>
            <a:r>
              <a:rPr lang="en-US" altLang="en-US" sz="2000" dirty="0">
                <a:latin typeface="Andale Mono" pitchFamily="49" charset="0"/>
              </a:rPr>
              <a:t>( display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glutKeyboardFunc</a:t>
            </a:r>
            <a:r>
              <a:rPr lang="en-US" altLang="en-US" sz="2000" dirty="0">
                <a:latin typeface="Andale Mono" pitchFamily="49" charset="0"/>
              </a:rPr>
              <a:t>( key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glutMainLoop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51054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43600" y="4768850"/>
            <a:ext cx="318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Your OpenGL initialization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code (Optional)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33434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Visual Studio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31" y="1866568"/>
            <a:ext cx="9526136" cy="45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3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57689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glut.h</a:t>
            </a:r>
            <a:r>
              <a:rPr lang="en-US" altLang="en-US" sz="2000" dirty="0">
                <a:latin typeface="Tahoma" panose="020B060403050404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gl.h</a:t>
            </a:r>
            <a:r>
              <a:rPr lang="en-US" altLang="en-US" sz="2000" dirty="0">
                <a:latin typeface="Tahoma" panose="020B0604030504040204" pitchFamily="34" charset="0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void main(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argc</a:t>
            </a:r>
            <a:r>
              <a:rPr lang="en-US" altLang="en-US" sz="2000" dirty="0">
                <a:latin typeface="Tahoma" panose="020B0604030504040204" pitchFamily="34" charset="0"/>
              </a:rPr>
              <a:t>, char** </a:t>
            </a:r>
            <a:r>
              <a:rPr lang="en-US" altLang="en-US" sz="2000" dirty="0" err="1">
                <a:latin typeface="Tahoma" panose="020B0604030504040204" pitchFamily="34" charset="0"/>
              </a:rPr>
              <a:t>argv</a:t>
            </a:r>
            <a:r>
              <a:rPr lang="en-US" altLang="en-US" sz="2000" dirty="0">
                <a:latin typeface="Tahoma" panose="020B060403050404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</a:t>
            </a:r>
            <a:r>
              <a:rPr lang="en-US" altLang="en-US" sz="2000" dirty="0" err="1">
                <a:latin typeface="Andale Mono" pitchFamily="49" charset="0"/>
              </a:rPr>
              <a:t>int</a:t>
            </a:r>
            <a:r>
              <a:rPr lang="en-US" altLang="en-US" sz="2000" dirty="0">
                <a:latin typeface="Andale Mono" pitchFamily="49" charset="0"/>
              </a:rPr>
              <a:t> mode = 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GLUT_RGB|GLUT_DOUBLE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glutInitDisplayMode</a:t>
            </a:r>
            <a:r>
              <a:rPr lang="en-US" altLang="en-US" sz="2000" dirty="0">
                <a:latin typeface="Andale Mono" pitchFamily="49" charset="0"/>
              </a:rPr>
              <a:t>( mode );</a:t>
            </a: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glutInitWindowSize</a:t>
            </a:r>
            <a:r>
              <a:rPr lang="en-US" altLang="en-US" sz="2000" dirty="0">
                <a:latin typeface="Andale Mono" pitchFamily="49" charset="0"/>
              </a:rPr>
              <a:t>( 500,500 );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glutCreateWindow</a:t>
            </a:r>
            <a:r>
              <a:rPr lang="en-US" altLang="en-US" sz="2000" dirty="0">
                <a:latin typeface="Andale Mono" pitchFamily="49" charset="0"/>
              </a:rPr>
              <a:t>( “Simple”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init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b="1" dirty="0" err="1">
                <a:solidFill>
                  <a:schemeClr val="tx2"/>
                </a:solidFill>
                <a:latin typeface="Andale Mono" pitchFamily="49" charset="0"/>
              </a:rPr>
              <a:t>glutDisplayFunc</a:t>
            </a: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( display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glutKeyboardFunc</a:t>
            </a:r>
            <a:r>
              <a:rPr lang="en-US" altLang="en-US" sz="2000" b="1" dirty="0">
                <a:latin typeface="Courier New" panose="02070309020205020404" pitchFamily="49" charset="0"/>
              </a:rPr>
              <a:t>(key);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glutMainLoop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53340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72200" y="5105400"/>
            <a:ext cx="2865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Register your call back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functions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Sample Program </a:t>
            </a:r>
          </a:p>
        </p:txBody>
      </p:sp>
    </p:spTree>
    <p:extLst>
      <p:ext uri="{BB962C8B-B14F-4D97-AF65-F5344CB8AC3E}">
        <p14:creationId xmlns:p14="http://schemas.microsoft.com/office/powerpoint/2010/main" val="17192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58483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glut.h</a:t>
            </a:r>
            <a:r>
              <a:rPr lang="en-US" altLang="en-US" sz="2000" dirty="0">
                <a:latin typeface="Tahoma" panose="020B060403050404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#include &lt;GL/</a:t>
            </a:r>
            <a:r>
              <a:rPr lang="en-US" altLang="en-US" sz="2000" dirty="0" err="1">
                <a:latin typeface="Tahoma" panose="020B0604030504040204" pitchFamily="34" charset="0"/>
              </a:rPr>
              <a:t>gl.h</a:t>
            </a:r>
            <a:r>
              <a:rPr lang="en-US" altLang="en-US" sz="2000" dirty="0">
                <a:latin typeface="Tahoma" panose="020B0604030504040204" pitchFamily="34" charset="0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main(</a:t>
            </a:r>
            <a:r>
              <a:rPr lang="en-US" altLang="en-US" sz="2000" dirty="0" err="1">
                <a:latin typeface="Tahoma" panose="020B0604030504040204" pitchFamily="34" charset="0"/>
              </a:rPr>
              <a:t>int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argc</a:t>
            </a:r>
            <a:r>
              <a:rPr lang="en-US" altLang="en-US" sz="2000" dirty="0">
                <a:latin typeface="Tahoma" panose="020B0604030504040204" pitchFamily="34" charset="0"/>
              </a:rPr>
              <a:t>, char** </a:t>
            </a:r>
            <a:r>
              <a:rPr lang="en-US" altLang="en-US" sz="2000" dirty="0" err="1">
                <a:latin typeface="Tahoma" panose="020B0604030504040204" pitchFamily="34" charset="0"/>
              </a:rPr>
              <a:t>argv</a:t>
            </a:r>
            <a:r>
              <a:rPr lang="en-US" altLang="en-US" sz="2000" dirty="0">
                <a:latin typeface="Tahoma" panose="020B060403050404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        </a:t>
            </a:r>
            <a:r>
              <a:rPr lang="en-US" altLang="en-US" sz="2000" dirty="0" err="1">
                <a:latin typeface="Andale Mono" pitchFamily="49" charset="0"/>
              </a:rPr>
              <a:t>int</a:t>
            </a:r>
            <a:r>
              <a:rPr lang="en-US" altLang="en-US" sz="2000" dirty="0">
                <a:latin typeface="Andale Mono" pitchFamily="49" charset="0"/>
              </a:rPr>
              <a:t> mode = 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GLUT_RGB|GLUT_DOUBLE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glutInitDisplayMode</a:t>
            </a:r>
            <a:r>
              <a:rPr lang="en-US" altLang="en-US" sz="2000" dirty="0">
                <a:latin typeface="Andale Mono" pitchFamily="49" charset="0"/>
              </a:rPr>
              <a:t>(mode);</a:t>
            </a: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glutInitWindowSize</a:t>
            </a:r>
            <a:r>
              <a:rPr lang="en-US" altLang="en-US" sz="2000" dirty="0">
                <a:latin typeface="Andale Mono" pitchFamily="49" charset="0"/>
              </a:rPr>
              <a:t>(500,500);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glutCreateWindow</a:t>
            </a:r>
            <a:r>
              <a:rPr lang="en-US" altLang="en-US" sz="2000" dirty="0">
                <a:latin typeface="Andale Mono" pitchFamily="49" charset="0"/>
              </a:rPr>
              <a:t>(“Simple”);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init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glutDisplayFunc</a:t>
            </a:r>
            <a:r>
              <a:rPr lang="en-US" altLang="en-US" sz="2000" dirty="0">
                <a:latin typeface="Andale Mono" pitchFamily="49" charset="0"/>
              </a:rPr>
              <a:t>(display);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glutKeyboardFunc</a:t>
            </a:r>
            <a:r>
              <a:rPr lang="en-US" altLang="en-US" sz="2000" dirty="0">
                <a:latin typeface="Andale Mono" pitchFamily="49" charset="0"/>
              </a:rPr>
              <a:t>(key);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b="1" dirty="0" err="1">
                <a:solidFill>
                  <a:schemeClr val="tx2"/>
                </a:solidFill>
                <a:latin typeface="Andale Mono" pitchFamily="49" charset="0"/>
              </a:rPr>
              <a:t>glutMainLoop</a:t>
            </a:r>
            <a:r>
              <a:rPr lang="en-US" altLang="en-US" sz="2000" b="1" dirty="0">
                <a:solidFill>
                  <a:schemeClr val="tx2"/>
                </a:solidFill>
                <a:latin typeface="Andale Mono" pitchFamily="49" charset="0"/>
              </a:rPr>
              <a:t>();</a:t>
            </a:r>
            <a:r>
              <a:rPr lang="en-US" altLang="en-US" sz="2000" dirty="0">
                <a:solidFill>
                  <a:schemeClr val="folHlink"/>
                </a:solidFill>
                <a:latin typeface="Andale Mono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3375" y="762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</a:rPr>
              <a:t>glutMainLoop()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76800" y="5597525"/>
            <a:ext cx="40862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The program goes into an infinite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loop waiting for events 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581400" y="586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2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OpenGL Initialization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smtClean="0"/>
              <a:t>Set up whatever state you’re going to use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Don’t need this much detail unless working in 3D</a:t>
            </a:r>
          </a:p>
          <a:p>
            <a:pPr>
              <a:lnSpc>
                <a:spcPct val="80000"/>
              </a:lnSpc>
            </a:pPr>
            <a:endParaRPr lang="en-US" altLang="en-US" sz="20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Tahoma" panose="020B0604030504040204" pitchFamily="34" charset="0"/>
              </a:rPr>
              <a:t>void init( void 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Tahoma" panose="020B0604030504040204" pitchFamily="34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Tahoma" panose="020B0604030504040204" pitchFamily="34" charset="0"/>
              </a:rPr>
              <a:t>		</a:t>
            </a:r>
            <a:r>
              <a:rPr lang="en-US" altLang="zh-TW" sz="1600" smtClean="0">
                <a:latin typeface="Courier New" panose="02070309020205020404" pitchFamily="49" charset="0"/>
                <a:ea typeface="新細明體" pitchFamily="18" charset="-120"/>
              </a:rPr>
              <a:t>glClearColor (0.0, 0.0, 0.0, 0.0);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glViewport(0, 0, width, height);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glMatrixMode(GL_PROJECTION);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glLoadIdentity();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glOrtho(-10, 10, -10, 10, -10, 20);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glMatrixMode(GL_MODELVIEW);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glLoadIdentity();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glEnable( GL_LIGHT0 );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glEnable( GL_LIGHTING 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glEnable( GL_DEPTH_TEST 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Tahoma" panose="020B0604030504040204" pitchFamily="34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on Free download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743" y="1825625"/>
            <a:ext cx="8174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Tick Mark Desktop Development with C++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289" y="2049517"/>
            <a:ext cx="7571877" cy="42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4493"/>
          </a:xfrm>
        </p:spPr>
        <p:txBody>
          <a:bodyPr/>
          <a:lstStyle/>
          <a:p>
            <a:r>
              <a:rPr lang="en-GB" dirty="0" smtClean="0"/>
              <a:t>It will take few minutes to install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444" y="1944741"/>
            <a:ext cx="8139112" cy="46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OpenGL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09" y="1825625"/>
            <a:ext cx="8169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7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GLUT for Microsoft Windows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82" y="1825625"/>
            <a:ext cx="8911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zip file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98" y="2930669"/>
            <a:ext cx="9140003" cy="1372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4726" y="5542910"/>
            <a:ext cx="90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https://www.opengl.org/resources/libraries/glut/glut_downloads.php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6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Copy required files to specific folders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06" y="1958181"/>
            <a:ext cx="9456247" cy="45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5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742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新細明體</vt:lpstr>
      <vt:lpstr>Andale Mono</vt:lpstr>
      <vt:lpstr>Arial</vt:lpstr>
      <vt:lpstr>Calibri</vt:lpstr>
      <vt:lpstr>Calibri Light</vt:lpstr>
      <vt:lpstr>Courier New</vt:lpstr>
      <vt:lpstr>Tahoma</vt:lpstr>
      <vt:lpstr>Wingdings</vt:lpstr>
      <vt:lpstr>Office Theme</vt:lpstr>
      <vt:lpstr>OpenGL Installation</vt:lpstr>
      <vt:lpstr>Install Visual Studio </vt:lpstr>
      <vt:lpstr>Click on Free download </vt:lpstr>
      <vt:lpstr>Tick Mark Desktop Development with C++</vt:lpstr>
      <vt:lpstr>It will take few minutes to install </vt:lpstr>
      <vt:lpstr>Download OpenGL</vt:lpstr>
      <vt:lpstr>GLUT for Microsoft Windows</vt:lpstr>
      <vt:lpstr>Download the zip file</vt:lpstr>
      <vt:lpstr>Copy required files to specific folders</vt:lpstr>
      <vt:lpstr>After installation click on create new project</vt:lpstr>
      <vt:lpstr>Click on empty project</vt:lpstr>
      <vt:lpstr>Right click on source File Add  new item.cpp file</vt:lpstr>
      <vt:lpstr>What is OpenGL ?</vt:lpstr>
      <vt:lpstr>3 sets of libraries in our OpenGL programs: </vt:lpstr>
      <vt:lpstr>3 sets of libraries in our OpenGL programs: </vt:lpstr>
      <vt:lpstr>Sample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OpenGL Initialization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Installation</dc:title>
  <dc:creator>KP</dc:creator>
  <cp:lastModifiedBy>KP</cp:lastModifiedBy>
  <cp:revision>7</cp:revision>
  <dcterms:created xsi:type="dcterms:W3CDTF">2022-01-19T09:30:57Z</dcterms:created>
  <dcterms:modified xsi:type="dcterms:W3CDTF">2022-01-19T09:58:09Z</dcterms:modified>
</cp:coreProperties>
</file>