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3" r:id="rId6"/>
    <p:sldId id="264" r:id="rId7"/>
    <p:sldId id="275" r:id="rId8"/>
    <p:sldId id="278" r:id="rId9"/>
    <p:sldId id="277" r:id="rId10"/>
    <p:sldId id="279" r:id="rId11"/>
    <p:sldId id="282" r:id="rId12"/>
    <p:sldId id="280" r:id="rId13"/>
    <p:sldId id="283" r:id="rId14"/>
    <p:sldId id="265" r:id="rId15"/>
    <p:sldId id="281" r:id="rId16"/>
    <p:sldId id="267" r:id="rId17"/>
    <p:sldId id="273" r:id="rId18"/>
    <p:sldId id="274"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p:cViewPr varScale="1">
        <p:scale>
          <a:sx n="104" d="100"/>
          <a:sy n="104" d="100"/>
        </p:scale>
        <p:origin x="188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ndara"/>
                <a:cs typeface="Candara"/>
              </a:defRPr>
            </a:lvl1pPr>
          </a:lstStyle>
          <a:p>
            <a:endParaRPr/>
          </a:p>
        </p:txBody>
      </p:sp>
      <p:sp>
        <p:nvSpPr>
          <p:cNvPr id="3" name="Holder 3"/>
          <p:cNvSpPr>
            <a:spLocks noGrp="1"/>
          </p:cNvSpPr>
          <p:nvPr>
            <p:ph type="body" idx="1"/>
          </p:nvPr>
        </p:nvSpPr>
        <p:spPr/>
        <p:txBody>
          <a:bodyPr lIns="0" tIns="0" rIns="0" bIns="0"/>
          <a:lstStyle>
            <a:lvl1pPr>
              <a:defRPr sz="2200" b="0" i="0">
                <a:solidFill>
                  <a:srgbClr val="063D86"/>
                </a:solidFill>
                <a:latin typeface="Candara"/>
                <a:cs typeface="Candar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ndara"/>
                <a:cs typeface="Candara"/>
              </a:defRPr>
            </a:lvl1pPr>
          </a:lstStyle>
          <a:p>
            <a:endParaRPr/>
          </a:p>
        </p:txBody>
      </p:sp>
      <p:sp>
        <p:nvSpPr>
          <p:cNvPr id="3" name="Holder 3"/>
          <p:cNvSpPr>
            <a:spLocks noGrp="1"/>
          </p:cNvSpPr>
          <p:nvPr>
            <p:ph sz="half" idx="2"/>
          </p:nvPr>
        </p:nvSpPr>
        <p:spPr>
          <a:xfrm>
            <a:off x="755535" y="2128946"/>
            <a:ext cx="2176145" cy="3925570"/>
          </a:xfrm>
          <a:prstGeom prst="rect">
            <a:avLst/>
          </a:prstGeom>
        </p:spPr>
        <p:txBody>
          <a:bodyPr wrap="square" lIns="0" tIns="0" rIns="0" bIns="0">
            <a:spAutoFit/>
          </a:bodyPr>
          <a:lstStyle>
            <a:lvl1pPr>
              <a:defRPr sz="1450" b="1" i="0" u="heavy">
                <a:solidFill>
                  <a:srgbClr val="063D86"/>
                </a:solidFill>
                <a:latin typeface="Candara"/>
                <a:cs typeface="Candara"/>
              </a:defRPr>
            </a:lvl1pPr>
          </a:lstStyle>
          <a:p>
            <a:endParaRPr/>
          </a:p>
        </p:txBody>
      </p:sp>
      <p:sp>
        <p:nvSpPr>
          <p:cNvPr id="4" name="Holder 4"/>
          <p:cNvSpPr>
            <a:spLocks noGrp="1"/>
          </p:cNvSpPr>
          <p:nvPr>
            <p:ph sz="half" idx="3"/>
          </p:nvPr>
        </p:nvSpPr>
        <p:spPr>
          <a:xfrm>
            <a:off x="4724539" y="2193313"/>
            <a:ext cx="2893695" cy="4169410"/>
          </a:xfrm>
          <a:prstGeom prst="rect">
            <a:avLst/>
          </a:prstGeom>
        </p:spPr>
        <p:txBody>
          <a:bodyPr wrap="square" lIns="0" tIns="0" rIns="0" bIns="0">
            <a:spAutoFit/>
          </a:bodyPr>
          <a:lstStyle>
            <a:lvl1pPr>
              <a:defRPr sz="1900" b="1" i="0" u="heavy">
                <a:solidFill>
                  <a:srgbClr val="063D86"/>
                </a:solidFill>
                <a:latin typeface="Candara"/>
                <a:cs typeface="Candar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bg1"/>
                </a:solidFill>
                <a:latin typeface="Candara"/>
                <a:cs typeface="Candar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8/21/23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28599" y="228244"/>
            <a:ext cx="8695791" cy="2468880"/>
          </a:xfrm>
          <a:prstGeom prst="rect">
            <a:avLst/>
          </a:prstGeom>
        </p:spPr>
      </p:pic>
      <p:sp>
        <p:nvSpPr>
          <p:cNvPr id="17" name="bg object 17"/>
          <p:cNvSpPr/>
          <p:nvPr/>
        </p:nvSpPr>
        <p:spPr>
          <a:xfrm>
            <a:off x="6046914" y="1824482"/>
            <a:ext cx="2876550" cy="714375"/>
          </a:xfrm>
          <a:custGeom>
            <a:avLst/>
            <a:gdLst/>
            <a:ahLst/>
            <a:cxnLst/>
            <a:rect l="l" t="t" r="r" b="b"/>
            <a:pathLst>
              <a:path w="2876550" h="714375">
                <a:moveTo>
                  <a:pt x="2876410" y="0"/>
                </a:moveTo>
                <a:lnTo>
                  <a:pt x="2869920" y="0"/>
                </a:lnTo>
                <a:lnTo>
                  <a:pt x="2748610" y="19799"/>
                </a:lnTo>
                <a:lnTo>
                  <a:pt x="2625483" y="42113"/>
                </a:lnTo>
                <a:lnTo>
                  <a:pt x="2370251" y="91439"/>
                </a:lnTo>
                <a:lnTo>
                  <a:pt x="2102408" y="149402"/>
                </a:lnTo>
                <a:lnTo>
                  <a:pt x="1821611" y="216357"/>
                </a:lnTo>
                <a:lnTo>
                  <a:pt x="1564563" y="280796"/>
                </a:lnTo>
                <a:lnTo>
                  <a:pt x="841679" y="443877"/>
                </a:lnTo>
                <a:lnTo>
                  <a:pt x="620649" y="488518"/>
                </a:lnTo>
                <a:lnTo>
                  <a:pt x="199809" y="566635"/>
                </a:lnTo>
                <a:lnTo>
                  <a:pt x="0" y="599757"/>
                </a:lnTo>
                <a:lnTo>
                  <a:pt x="269646" y="637920"/>
                </a:lnTo>
                <a:lnTo>
                  <a:pt x="397446" y="653402"/>
                </a:lnTo>
                <a:lnTo>
                  <a:pt x="644042" y="680402"/>
                </a:lnTo>
                <a:lnTo>
                  <a:pt x="873721" y="698042"/>
                </a:lnTo>
                <a:lnTo>
                  <a:pt x="984250" y="704875"/>
                </a:lnTo>
                <a:lnTo>
                  <a:pt x="1092606" y="709193"/>
                </a:lnTo>
                <a:lnTo>
                  <a:pt x="1296720" y="713879"/>
                </a:lnTo>
                <a:lnTo>
                  <a:pt x="1394282" y="713879"/>
                </a:lnTo>
                <a:lnTo>
                  <a:pt x="1583639" y="709193"/>
                </a:lnTo>
                <a:lnTo>
                  <a:pt x="1672920" y="704875"/>
                </a:lnTo>
                <a:lnTo>
                  <a:pt x="1842846" y="691553"/>
                </a:lnTo>
                <a:lnTo>
                  <a:pt x="1926005" y="682561"/>
                </a:lnTo>
                <a:lnTo>
                  <a:pt x="2083320" y="660234"/>
                </a:lnTo>
                <a:lnTo>
                  <a:pt x="2231999" y="633234"/>
                </a:lnTo>
                <a:lnTo>
                  <a:pt x="2372410" y="602272"/>
                </a:lnTo>
                <a:lnTo>
                  <a:pt x="2506319" y="566635"/>
                </a:lnTo>
                <a:lnTo>
                  <a:pt x="2633764" y="526313"/>
                </a:lnTo>
                <a:lnTo>
                  <a:pt x="2755087" y="481672"/>
                </a:lnTo>
                <a:lnTo>
                  <a:pt x="2872079" y="434873"/>
                </a:lnTo>
                <a:lnTo>
                  <a:pt x="2876410" y="432714"/>
                </a:lnTo>
                <a:lnTo>
                  <a:pt x="2876410" y="0"/>
                </a:lnTo>
                <a:close/>
              </a:path>
            </a:pathLst>
          </a:custGeom>
          <a:solidFill>
            <a:srgbClr val="C5E6FB">
              <a:alpha val="28997"/>
            </a:srgbClr>
          </a:solidFill>
        </p:spPr>
        <p:txBody>
          <a:bodyPr wrap="square" lIns="0" tIns="0" rIns="0" bIns="0" rtlCol="0"/>
          <a:lstStyle/>
          <a:p>
            <a:endParaRPr/>
          </a:p>
        </p:txBody>
      </p:sp>
      <p:sp>
        <p:nvSpPr>
          <p:cNvPr id="18" name="bg object 18"/>
          <p:cNvSpPr/>
          <p:nvPr/>
        </p:nvSpPr>
        <p:spPr>
          <a:xfrm>
            <a:off x="2619362" y="1696326"/>
            <a:ext cx="5544820" cy="850265"/>
          </a:xfrm>
          <a:custGeom>
            <a:avLst/>
            <a:gdLst/>
            <a:ahLst/>
            <a:cxnLst/>
            <a:rect l="l" t="t" r="r" b="b"/>
            <a:pathLst>
              <a:path w="5544820" h="850264">
                <a:moveTo>
                  <a:pt x="852474" y="0"/>
                </a:moveTo>
                <a:lnTo>
                  <a:pt x="684352" y="0"/>
                </a:lnTo>
                <a:lnTo>
                  <a:pt x="527037" y="4317"/>
                </a:lnTo>
                <a:lnTo>
                  <a:pt x="380517" y="10794"/>
                </a:lnTo>
                <a:lnTo>
                  <a:pt x="244436" y="21958"/>
                </a:lnTo>
                <a:lnTo>
                  <a:pt x="116636" y="35636"/>
                </a:lnTo>
                <a:lnTo>
                  <a:pt x="0" y="53276"/>
                </a:lnTo>
                <a:lnTo>
                  <a:pt x="333717" y="95757"/>
                </a:lnTo>
                <a:lnTo>
                  <a:pt x="693000" y="155879"/>
                </a:lnTo>
                <a:lnTo>
                  <a:pt x="1077480" y="233997"/>
                </a:lnTo>
                <a:lnTo>
                  <a:pt x="1281595" y="278638"/>
                </a:lnTo>
                <a:lnTo>
                  <a:pt x="1866239" y="421551"/>
                </a:lnTo>
                <a:lnTo>
                  <a:pt x="2559240" y="575271"/>
                </a:lnTo>
                <a:lnTo>
                  <a:pt x="2723032" y="606590"/>
                </a:lnTo>
                <a:lnTo>
                  <a:pt x="2878201" y="637908"/>
                </a:lnTo>
                <a:lnTo>
                  <a:pt x="3031197" y="666711"/>
                </a:lnTo>
                <a:lnTo>
                  <a:pt x="3324593" y="716038"/>
                </a:lnTo>
                <a:lnTo>
                  <a:pt x="3464991" y="738352"/>
                </a:lnTo>
                <a:lnTo>
                  <a:pt x="3732834" y="773988"/>
                </a:lnTo>
                <a:lnTo>
                  <a:pt x="3985920" y="805319"/>
                </a:lnTo>
                <a:lnTo>
                  <a:pt x="4107243" y="816470"/>
                </a:lnTo>
                <a:lnTo>
                  <a:pt x="4336554" y="834110"/>
                </a:lnTo>
                <a:lnTo>
                  <a:pt x="4447082" y="840955"/>
                </a:lnTo>
                <a:lnTo>
                  <a:pt x="4659833" y="849947"/>
                </a:lnTo>
                <a:lnTo>
                  <a:pt x="4857483" y="849947"/>
                </a:lnTo>
                <a:lnTo>
                  <a:pt x="5044681" y="845273"/>
                </a:lnTo>
                <a:lnTo>
                  <a:pt x="5133962" y="840955"/>
                </a:lnTo>
                <a:lnTo>
                  <a:pt x="5221071" y="834110"/>
                </a:lnTo>
                <a:lnTo>
                  <a:pt x="5467680" y="807478"/>
                </a:lnTo>
                <a:lnTo>
                  <a:pt x="5544362" y="796315"/>
                </a:lnTo>
                <a:lnTo>
                  <a:pt x="5297398" y="764997"/>
                </a:lnTo>
                <a:lnTo>
                  <a:pt x="5036032" y="727189"/>
                </a:lnTo>
                <a:lnTo>
                  <a:pt x="4468317" y="628916"/>
                </a:lnTo>
                <a:lnTo>
                  <a:pt x="4160151" y="566635"/>
                </a:lnTo>
                <a:lnTo>
                  <a:pt x="3835082" y="497154"/>
                </a:lnTo>
                <a:lnTo>
                  <a:pt x="2850476" y="263156"/>
                </a:lnTo>
                <a:lnTo>
                  <a:pt x="2582633" y="205193"/>
                </a:lnTo>
                <a:lnTo>
                  <a:pt x="2327757" y="155879"/>
                </a:lnTo>
                <a:lnTo>
                  <a:pt x="2204275" y="133553"/>
                </a:lnTo>
                <a:lnTo>
                  <a:pt x="1966315" y="95757"/>
                </a:lnTo>
                <a:lnTo>
                  <a:pt x="1628279" y="51117"/>
                </a:lnTo>
                <a:lnTo>
                  <a:pt x="1417675" y="30949"/>
                </a:lnTo>
                <a:lnTo>
                  <a:pt x="1220038" y="15468"/>
                </a:lnTo>
                <a:lnTo>
                  <a:pt x="1031036" y="4317"/>
                </a:lnTo>
                <a:lnTo>
                  <a:pt x="852474" y="0"/>
                </a:lnTo>
                <a:close/>
              </a:path>
            </a:pathLst>
          </a:custGeom>
          <a:solidFill>
            <a:srgbClr val="C5E6FB">
              <a:alpha val="39999"/>
            </a:srgbClr>
          </a:solidFill>
        </p:spPr>
        <p:txBody>
          <a:bodyPr wrap="square" lIns="0" tIns="0" rIns="0" bIns="0" rtlCol="0"/>
          <a:lstStyle/>
          <a:p>
            <a:endParaRPr/>
          </a:p>
        </p:txBody>
      </p:sp>
      <p:sp>
        <p:nvSpPr>
          <p:cNvPr id="19" name="bg object 19"/>
          <p:cNvSpPr/>
          <p:nvPr/>
        </p:nvSpPr>
        <p:spPr>
          <a:xfrm>
            <a:off x="2828874" y="1694522"/>
            <a:ext cx="6089015" cy="788670"/>
          </a:xfrm>
          <a:custGeom>
            <a:avLst/>
            <a:gdLst/>
            <a:ahLst/>
            <a:cxnLst/>
            <a:rect l="l" t="t" r="r" b="b"/>
            <a:pathLst>
              <a:path w="6089015" h="788669">
                <a:moveTo>
                  <a:pt x="0" y="91795"/>
                </a:moveTo>
                <a:lnTo>
                  <a:pt x="19088" y="87477"/>
                </a:lnTo>
                <a:lnTo>
                  <a:pt x="76326" y="76314"/>
                </a:lnTo>
                <a:lnTo>
                  <a:pt x="174244" y="60832"/>
                </a:lnTo>
                <a:lnTo>
                  <a:pt x="237959" y="51841"/>
                </a:lnTo>
                <a:lnTo>
                  <a:pt x="312483" y="42837"/>
                </a:lnTo>
                <a:lnTo>
                  <a:pt x="395287" y="35991"/>
                </a:lnTo>
                <a:lnTo>
                  <a:pt x="491045" y="29514"/>
                </a:lnTo>
                <a:lnTo>
                  <a:pt x="595083" y="22682"/>
                </a:lnTo>
                <a:lnTo>
                  <a:pt x="712088" y="18351"/>
                </a:lnTo>
                <a:lnTo>
                  <a:pt x="839520" y="16192"/>
                </a:lnTo>
                <a:lnTo>
                  <a:pt x="977760" y="14033"/>
                </a:lnTo>
                <a:lnTo>
                  <a:pt x="1126451" y="16192"/>
                </a:lnTo>
                <a:lnTo>
                  <a:pt x="1285925" y="20523"/>
                </a:lnTo>
                <a:lnTo>
                  <a:pt x="1458366" y="29514"/>
                </a:lnTo>
                <a:lnTo>
                  <a:pt x="1641246" y="40678"/>
                </a:lnTo>
                <a:lnTo>
                  <a:pt x="1834565" y="58318"/>
                </a:lnTo>
                <a:lnTo>
                  <a:pt x="2040851" y="78473"/>
                </a:lnTo>
                <a:lnTo>
                  <a:pt x="2259723" y="102958"/>
                </a:lnTo>
                <a:lnTo>
                  <a:pt x="2489403" y="132118"/>
                </a:lnTo>
                <a:lnTo>
                  <a:pt x="2731681" y="167754"/>
                </a:lnTo>
                <a:lnTo>
                  <a:pt x="2984766" y="208076"/>
                </a:lnTo>
                <a:lnTo>
                  <a:pt x="3250450" y="254876"/>
                </a:lnTo>
                <a:lnTo>
                  <a:pt x="3529088" y="310680"/>
                </a:lnTo>
                <a:lnTo>
                  <a:pt x="3820325" y="370801"/>
                </a:lnTo>
                <a:lnTo>
                  <a:pt x="4124159" y="437756"/>
                </a:lnTo>
                <a:lnTo>
                  <a:pt x="4440961" y="513714"/>
                </a:lnTo>
                <a:lnTo>
                  <a:pt x="4770361" y="596163"/>
                </a:lnTo>
                <a:lnTo>
                  <a:pt x="5112727" y="687958"/>
                </a:lnTo>
                <a:lnTo>
                  <a:pt x="5468048" y="788403"/>
                </a:lnTo>
              </a:path>
              <a:path w="6089015" h="788669">
                <a:moveTo>
                  <a:pt x="2780639" y="651598"/>
                </a:moveTo>
                <a:lnTo>
                  <a:pt x="2876042" y="624598"/>
                </a:lnTo>
                <a:lnTo>
                  <a:pt x="3137763" y="555472"/>
                </a:lnTo>
                <a:lnTo>
                  <a:pt x="3318484" y="508673"/>
                </a:lnTo>
                <a:lnTo>
                  <a:pt x="3526561" y="457200"/>
                </a:lnTo>
                <a:lnTo>
                  <a:pt x="3758399" y="401396"/>
                </a:lnTo>
                <a:lnTo>
                  <a:pt x="4007167" y="341274"/>
                </a:lnTo>
                <a:lnTo>
                  <a:pt x="4270679" y="283311"/>
                </a:lnTo>
                <a:lnTo>
                  <a:pt x="4540681" y="225361"/>
                </a:lnTo>
                <a:lnTo>
                  <a:pt x="4817160" y="171716"/>
                </a:lnTo>
                <a:lnTo>
                  <a:pt x="5091480" y="120230"/>
                </a:lnTo>
                <a:lnTo>
                  <a:pt x="5227561" y="97916"/>
                </a:lnTo>
                <a:lnTo>
                  <a:pt x="5359323" y="75603"/>
                </a:lnTo>
                <a:lnTo>
                  <a:pt x="5491086" y="57962"/>
                </a:lnTo>
                <a:lnTo>
                  <a:pt x="5618530" y="39954"/>
                </a:lnTo>
                <a:lnTo>
                  <a:pt x="5744171" y="26631"/>
                </a:lnTo>
                <a:lnTo>
                  <a:pt x="5863323" y="15481"/>
                </a:lnTo>
                <a:lnTo>
                  <a:pt x="5977801" y="6476"/>
                </a:lnTo>
                <a:lnTo>
                  <a:pt x="6088684" y="0"/>
                </a:lnTo>
              </a:path>
            </a:pathLst>
          </a:custGeom>
          <a:ln w="3175">
            <a:solidFill>
              <a:srgbClr val="FFFFFF"/>
            </a:solidFill>
          </a:ln>
        </p:spPr>
        <p:txBody>
          <a:bodyPr wrap="square" lIns="0" tIns="0" rIns="0" bIns="0" rtlCol="0"/>
          <a:lstStyle/>
          <a:p>
            <a:endParaRPr/>
          </a:p>
        </p:txBody>
      </p:sp>
      <p:sp>
        <p:nvSpPr>
          <p:cNvPr id="20" name="bg object 20"/>
          <p:cNvSpPr/>
          <p:nvPr/>
        </p:nvSpPr>
        <p:spPr>
          <a:xfrm>
            <a:off x="211315" y="1679041"/>
            <a:ext cx="8723630" cy="1330325"/>
          </a:xfrm>
          <a:custGeom>
            <a:avLst/>
            <a:gdLst/>
            <a:ahLst/>
            <a:cxnLst/>
            <a:rect l="l" t="t" r="r" b="b"/>
            <a:pathLst>
              <a:path w="8723630" h="1330325">
                <a:moveTo>
                  <a:pt x="1555927" y="0"/>
                </a:moveTo>
                <a:lnTo>
                  <a:pt x="1402562" y="0"/>
                </a:lnTo>
                <a:lnTo>
                  <a:pt x="1257846" y="4317"/>
                </a:lnTo>
                <a:lnTo>
                  <a:pt x="1121765" y="10794"/>
                </a:lnTo>
                <a:lnTo>
                  <a:pt x="874801" y="33121"/>
                </a:lnTo>
                <a:lnTo>
                  <a:pt x="761758" y="48958"/>
                </a:lnTo>
                <a:lnTo>
                  <a:pt x="659879" y="64439"/>
                </a:lnTo>
                <a:lnTo>
                  <a:pt x="563765" y="82435"/>
                </a:lnTo>
                <a:lnTo>
                  <a:pt x="478802" y="102603"/>
                </a:lnTo>
                <a:lnTo>
                  <a:pt x="397802" y="120243"/>
                </a:lnTo>
                <a:lnTo>
                  <a:pt x="327609" y="140398"/>
                </a:lnTo>
                <a:lnTo>
                  <a:pt x="206286" y="178193"/>
                </a:lnTo>
                <a:lnTo>
                  <a:pt x="157327" y="196202"/>
                </a:lnTo>
                <a:lnTo>
                  <a:pt x="50761" y="240842"/>
                </a:lnTo>
                <a:lnTo>
                  <a:pt x="12598" y="260997"/>
                </a:lnTo>
                <a:lnTo>
                  <a:pt x="0" y="267474"/>
                </a:lnTo>
                <a:lnTo>
                  <a:pt x="0" y="1329842"/>
                </a:lnTo>
                <a:lnTo>
                  <a:pt x="8719210" y="1329842"/>
                </a:lnTo>
                <a:lnTo>
                  <a:pt x="8723528" y="1322997"/>
                </a:lnTo>
                <a:lnTo>
                  <a:pt x="8723528" y="849960"/>
                </a:lnTo>
                <a:lnTo>
                  <a:pt x="7182002" y="849960"/>
                </a:lnTo>
                <a:lnTo>
                  <a:pt x="7043762" y="847801"/>
                </a:lnTo>
                <a:lnTo>
                  <a:pt x="6899046" y="843114"/>
                </a:lnTo>
                <a:lnTo>
                  <a:pt x="6749999" y="836637"/>
                </a:lnTo>
                <a:lnTo>
                  <a:pt x="6594487" y="825474"/>
                </a:lnTo>
                <a:lnTo>
                  <a:pt x="6260401" y="791997"/>
                </a:lnTo>
                <a:lnTo>
                  <a:pt x="5900762" y="745197"/>
                </a:lnTo>
                <a:lnTo>
                  <a:pt x="5709246" y="716038"/>
                </a:lnTo>
                <a:lnTo>
                  <a:pt x="5509082" y="682561"/>
                </a:lnTo>
                <a:lnTo>
                  <a:pt x="5302440" y="644753"/>
                </a:lnTo>
                <a:lnTo>
                  <a:pt x="4861801" y="557644"/>
                </a:lnTo>
                <a:lnTo>
                  <a:pt x="4386961" y="452881"/>
                </a:lnTo>
                <a:lnTo>
                  <a:pt x="4136047" y="394919"/>
                </a:lnTo>
                <a:lnTo>
                  <a:pt x="3614407" y="267474"/>
                </a:lnTo>
                <a:lnTo>
                  <a:pt x="3122650" y="164884"/>
                </a:lnTo>
                <a:lnTo>
                  <a:pt x="2892602" y="124917"/>
                </a:lnTo>
                <a:lnTo>
                  <a:pt x="2673362" y="91439"/>
                </a:lnTo>
                <a:lnTo>
                  <a:pt x="2462758" y="62280"/>
                </a:lnTo>
                <a:lnTo>
                  <a:pt x="2262606" y="39954"/>
                </a:lnTo>
                <a:lnTo>
                  <a:pt x="2073249" y="21958"/>
                </a:lnTo>
                <a:lnTo>
                  <a:pt x="1890001" y="10794"/>
                </a:lnTo>
                <a:lnTo>
                  <a:pt x="1719719" y="2158"/>
                </a:lnTo>
                <a:lnTo>
                  <a:pt x="1555927" y="0"/>
                </a:lnTo>
                <a:close/>
              </a:path>
              <a:path w="8723630" h="1330325">
                <a:moveTo>
                  <a:pt x="8723528" y="568794"/>
                </a:moveTo>
                <a:lnTo>
                  <a:pt x="8638209" y="604443"/>
                </a:lnTo>
                <a:lnTo>
                  <a:pt x="8557209" y="635761"/>
                </a:lnTo>
                <a:lnTo>
                  <a:pt x="8472246" y="664921"/>
                </a:lnTo>
                <a:lnTo>
                  <a:pt x="8295487" y="718197"/>
                </a:lnTo>
                <a:lnTo>
                  <a:pt x="8201888" y="742683"/>
                </a:lnTo>
                <a:lnTo>
                  <a:pt x="8006041" y="782993"/>
                </a:lnTo>
                <a:lnTo>
                  <a:pt x="7901647" y="801001"/>
                </a:lnTo>
                <a:lnTo>
                  <a:pt x="7680248" y="827633"/>
                </a:lnTo>
                <a:lnTo>
                  <a:pt x="7441920" y="845642"/>
                </a:lnTo>
                <a:lnTo>
                  <a:pt x="7314120" y="849960"/>
                </a:lnTo>
                <a:lnTo>
                  <a:pt x="8723528" y="849960"/>
                </a:lnTo>
                <a:lnTo>
                  <a:pt x="8723528" y="568794"/>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2664345" y="2496870"/>
            <a:ext cx="3815308" cy="940435"/>
          </a:xfrm>
          <a:prstGeom prst="rect">
            <a:avLst/>
          </a:prstGeom>
        </p:spPr>
        <p:txBody>
          <a:bodyPr wrap="square" lIns="0" tIns="0" rIns="0" bIns="0">
            <a:spAutoFit/>
          </a:bodyPr>
          <a:lstStyle>
            <a:lvl1pPr>
              <a:defRPr sz="6000" b="0" i="0">
                <a:solidFill>
                  <a:schemeClr val="bg1"/>
                </a:solidFill>
                <a:latin typeface="Candara"/>
                <a:cs typeface="Candara"/>
              </a:defRPr>
            </a:lvl1pPr>
          </a:lstStyle>
          <a:p>
            <a:endParaRPr/>
          </a:p>
        </p:txBody>
      </p:sp>
      <p:sp>
        <p:nvSpPr>
          <p:cNvPr id="3" name="Holder 3"/>
          <p:cNvSpPr>
            <a:spLocks noGrp="1"/>
          </p:cNvSpPr>
          <p:nvPr>
            <p:ph type="body" idx="1"/>
          </p:nvPr>
        </p:nvSpPr>
        <p:spPr>
          <a:xfrm>
            <a:off x="945362" y="2708897"/>
            <a:ext cx="7253274" cy="3330575"/>
          </a:xfrm>
          <a:prstGeom prst="rect">
            <a:avLst/>
          </a:prstGeom>
        </p:spPr>
        <p:txBody>
          <a:bodyPr wrap="square" lIns="0" tIns="0" rIns="0" bIns="0">
            <a:spAutoFit/>
          </a:bodyPr>
          <a:lstStyle>
            <a:lvl1pPr>
              <a:defRPr sz="2200" b="0" i="0">
                <a:solidFill>
                  <a:srgbClr val="063D86"/>
                </a:solidFill>
                <a:latin typeface="Candara"/>
                <a:cs typeface="Candar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8/21/23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1315" y="228244"/>
            <a:ext cx="8723630" cy="6457315"/>
            <a:chOff x="211315" y="228244"/>
            <a:chExt cx="8723630" cy="6457315"/>
          </a:xfrm>
        </p:grpSpPr>
        <p:pic>
          <p:nvPicPr>
            <p:cNvPr id="3" name="object 3"/>
            <p:cNvPicPr/>
            <p:nvPr/>
          </p:nvPicPr>
          <p:blipFill>
            <a:blip r:embed="rId2" cstate="print"/>
            <a:stretch>
              <a:fillRect/>
            </a:stretch>
          </p:blipFill>
          <p:spPr>
            <a:xfrm>
              <a:off x="228599" y="228244"/>
              <a:ext cx="8695791" cy="6035040"/>
            </a:xfrm>
            <a:prstGeom prst="rect">
              <a:avLst/>
            </a:prstGeom>
          </p:spPr>
        </p:pic>
        <p:sp>
          <p:nvSpPr>
            <p:cNvPr id="4" name="object 4"/>
            <p:cNvSpPr/>
            <p:nvPr/>
          </p:nvSpPr>
          <p:spPr>
            <a:xfrm>
              <a:off x="6054483" y="5498998"/>
              <a:ext cx="2880360" cy="715010"/>
            </a:xfrm>
            <a:custGeom>
              <a:avLst/>
              <a:gdLst/>
              <a:ahLst/>
              <a:cxnLst/>
              <a:rect l="l" t="t" r="r" b="b"/>
              <a:pathLst>
                <a:path w="2880359" h="715010">
                  <a:moveTo>
                    <a:pt x="2879991" y="0"/>
                  </a:moveTo>
                  <a:lnTo>
                    <a:pt x="2873514" y="0"/>
                  </a:lnTo>
                  <a:lnTo>
                    <a:pt x="2752191" y="19799"/>
                  </a:lnTo>
                  <a:lnTo>
                    <a:pt x="2628722" y="42125"/>
                  </a:lnTo>
                  <a:lnTo>
                    <a:pt x="2373122" y="91439"/>
                  </a:lnTo>
                  <a:lnTo>
                    <a:pt x="2241359" y="120599"/>
                  </a:lnTo>
                  <a:lnTo>
                    <a:pt x="2104910" y="149402"/>
                  </a:lnTo>
                  <a:lnTo>
                    <a:pt x="1824113" y="216725"/>
                  </a:lnTo>
                  <a:lnTo>
                    <a:pt x="1566354" y="281165"/>
                  </a:lnTo>
                  <a:lnTo>
                    <a:pt x="1315440" y="339483"/>
                  </a:lnTo>
                  <a:lnTo>
                    <a:pt x="842759" y="444601"/>
                  </a:lnTo>
                  <a:lnTo>
                    <a:pt x="621360" y="489242"/>
                  </a:lnTo>
                  <a:lnTo>
                    <a:pt x="199796" y="567359"/>
                  </a:lnTo>
                  <a:lnTo>
                    <a:pt x="0" y="600836"/>
                  </a:lnTo>
                  <a:lnTo>
                    <a:pt x="138239" y="621004"/>
                  </a:lnTo>
                  <a:lnTo>
                    <a:pt x="397802" y="654481"/>
                  </a:lnTo>
                  <a:lnTo>
                    <a:pt x="644753" y="681126"/>
                  </a:lnTo>
                  <a:lnTo>
                    <a:pt x="874801" y="699122"/>
                  </a:lnTo>
                  <a:lnTo>
                    <a:pt x="985316" y="705967"/>
                  </a:lnTo>
                  <a:lnTo>
                    <a:pt x="1094041" y="710285"/>
                  </a:lnTo>
                  <a:lnTo>
                    <a:pt x="1298155" y="714959"/>
                  </a:lnTo>
                  <a:lnTo>
                    <a:pt x="1396072" y="714959"/>
                  </a:lnTo>
                  <a:lnTo>
                    <a:pt x="1585798" y="710285"/>
                  </a:lnTo>
                  <a:lnTo>
                    <a:pt x="1675079" y="705967"/>
                  </a:lnTo>
                  <a:lnTo>
                    <a:pt x="1845360" y="692276"/>
                  </a:lnTo>
                  <a:lnTo>
                    <a:pt x="1928152" y="683640"/>
                  </a:lnTo>
                  <a:lnTo>
                    <a:pt x="2085835" y="661327"/>
                  </a:lnTo>
                  <a:lnTo>
                    <a:pt x="2234882" y="634326"/>
                  </a:lnTo>
                  <a:lnTo>
                    <a:pt x="2375280" y="602995"/>
                  </a:lnTo>
                  <a:lnTo>
                    <a:pt x="2443314" y="585355"/>
                  </a:lnTo>
                  <a:lnTo>
                    <a:pt x="2509558" y="567359"/>
                  </a:lnTo>
                  <a:lnTo>
                    <a:pt x="2637002" y="527037"/>
                  </a:lnTo>
                  <a:lnTo>
                    <a:pt x="2758313" y="482396"/>
                  </a:lnTo>
                  <a:lnTo>
                    <a:pt x="2875673" y="435597"/>
                  </a:lnTo>
                  <a:lnTo>
                    <a:pt x="2879991" y="433438"/>
                  </a:lnTo>
                  <a:lnTo>
                    <a:pt x="2879991" y="0"/>
                  </a:lnTo>
                  <a:close/>
                </a:path>
              </a:pathLst>
            </a:custGeom>
            <a:solidFill>
              <a:srgbClr val="C5E6FB">
                <a:alpha val="28997"/>
              </a:srgbClr>
            </a:solidFill>
          </p:spPr>
          <p:txBody>
            <a:bodyPr wrap="square" lIns="0" tIns="0" rIns="0" bIns="0" rtlCol="0"/>
            <a:lstStyle/>
            <a:p>
              <a:endParaRPr/>
            </a:p>
          </p:txBody>
        </p:sp>
        <p:sp>
          <p:nvSpPr>
            <p:cNvPr id="5" name="object 5"/>
            <p:cNvSpPr/>
            <p:nvPr/>
          </p:nvSpPr>
          <p:spPr>
            <a:xfrm>
              <a:off x="2622245" y="5370842"/>
              <a:ext cx="5551805" cy="851535"/>
            </a:xfrm>
            <a:custGeom>
              <a:avLst/>
              <a:gdLst/>
              <a:ahLst/>
              <a:cxnLst/>
              <a:rect l="l" t="t" r="r" b="b"/>
              <a:pathLst>
                <a:path w="5551805" h="851535">
                  <a:moveTo>
                    <a:pt x="853554" y="0"/>
                  </a:moveTo>
                  <a:lnTo>
                    <a:pt x="685076" y="0"/>
                  </a:lnTo>
                  <a:lnTo>
                    <a:pt x="527748" y="4317"/>
                  </a:lnTo>
                  <a:lnTo>
                    <a:pt x="380873" y="11163"/>
                  </a:lnTo>
                  <a:lnTo>
                    <a:pt x="244436" y="22313"/>
                  </a:lnTo>
                  <a:lnTo>
                    <a:pt x="116992" y="35636"/>
                  </a:lnTo>
                  <a:lnTo>
                    <a:pt x="0" y="53276"/>
                  </a:lnTo>
                  <a:lnTo>
                    <a:pt x="334073" y="95757"/>
                  </a:lnTo>
                  <a:lnTo>
                    <a:pt x="693712" y="156235"/>
                  </a:lnTo>
                  <a:lnTo>
                    <a:pt x="1078915" y="234353"/>
                  </a:lnTo>
                  <a:lnTo>
                    <a:pt x="1283398" y="278993"/>
                  </a:lnTo>
                  <a:lnTo>
                    <a:pt x="1868754" y="422274"/>
                  </a:lnTo>
                  <a:lnTo>
                    <a:pt x="2562834" y="576351"/>
                  </a:lnTo>
                  <a:lnTo>
                    <a:pt x="2726639" y="607682"/>
                  </a:lnTo>
                  <a:lnTo>
                    <a:pt x="2882150" y="639000"/>
                  </a:lnTo>
                  <a:lnTo>
                    <a:pt x="3035160" y="667791"/>
                  </a:lnTo>
                  <a:lnTo>
                    <a:pt x="3328911" y="717118"/>
                  </a:lnTo>
                  <a:lnTo>
                    <a:pt x="3469678" y="739432"/>
                  </a:lnTo>
                  <a:lnTo>
                    <a:pt x="3990949" y="806399"/>
                  </a:lnTo>
                  <a:lnTo>
                    <a:pt x="4112272" y="817562"/>
                  </a:lnTo>
                  <a:lnTo>
                    <a:pt x="4342320" y="835558"/>
                  </a:lnTo>
                  <a:lnTo>
                    <a:pt x="4452835" y="842390"/>
                  </a:lnTo>
                  <a:lnTo>
                    <a:pt x="4665954" y="851395"/>
                  </a:lnTo>
                  <a:lnTo>
                    <a:pt x="4863960" y="851395"/>
                  </a:lnTo>
                  <a:lnTo>
                    <a:pt x="5051158" y="846721"/>
                  </a:lnTo>
                  <a:lnTo>
                    <a:pt x="5140439" y="842390"/>
                  </a:lnTo>
                  <a:lnTo>
                    <a:pt x="5227916" y="835558"/>
                  </a:lnTo>
                  <a:lnTo>
                    <a:pt x="5474881" y="808913"/>
                  </a:lnTo>
                  <a:lnTo>
                    <a:pt x="5551551" y="797763"/>
                  </a:lnTo>
                  <a:lnTo>
                    <a:pt x="5304599" y="766432"/>
                  </a:lnTo>
                  <a:lnTo>
                    <a:pt x="5042509" y="728281"/>
                  </a:lnTo>
                  <a:lnTo>
                    <a:pt x="4474438" y="629996"/>
                  </a:lnTo>
                  <a:lnTo>
                    <a:pt x="3839756" y="498233"/>
                  </a:lnTo>
                  <a:lnTo>
                    <a:pt x="2854439" y="263512"/>
                  </a:lnTo>
                  <a:lnTo>
                    <a:pt x="2586240" y="205562"/>
                  </a:lnTo>
                  <a:lnTo>
                    <a:pt x="2330640" y="156235"/>
                  </a:lnTo>
                  <a:lnTo>
                    <a:pt x="2207158" y="133921"/>
                  </a:lnTo>
                  <a:lnTo>
                    <a:pt x="2085835" y="113753"/>
                  </a:lnTo>
                  <a:lnTo>
                    <a:pt x="1968830" y="95757"/>
                  </a:lnTo>
                  <a:lnTo>
                    <a:pt x="1630438" y="51117"/>
                  </a:lnTo>
                  <a:lnTo>
                    <a:pt x="1419478" y="30962"/>
                  </a:lnTo>
                  <a:lnTo>
                    <a:pt x="1221828" y="15481"/>
                  </a:lnTo>
                  <a:lnTo>
                    <a:pt x="1032116" y="4317"/>
                  </a:lnTo>
                  <a:lnTo>
                    <a:pt x="853554" y="0"/>
                  </a:lnTo>
                  <a:close/>
                </a:path>
              </a:pathLst>
            </a:custGeom>
            <a:solidFill>
              <a:srgbClr val="C5E6FB">
                <a:alpha val="39999"/>
              </a:srgbClr>
            </a:solidFill>
          </p:spPr>
          <p:txBody>
            <a:bodyPr wrap="square" lIns="0" tIns="0" rIns="0" bIns="0" rtlCol="0"/>
            <a:lstStyle/>
            <a:p>
              <a:endParaRPr/>
            </a:p>
          </p:txBody>
        </p:sp>
        <p:sp>
          <p:nvSpPr>
            <p:cNvPr id="6" name="object 6"/>
            <p:cNvSpPr/>
            <p:nvPr/>
          </p:nvSpPr>
          <p:spPr>
            <a:xfrm>
              <a:off x="2831757" y="5369394"/>
              <a:ext cx="6097270" cy="789305"/>
            </a:xfrm>
            <a:custGeom>
              <a:avLst/>
              <a:gdLst/>
              <a:ahLst/>
              <a:cxnLst/>
              <a:rect l="l" t="t" r="r" b="b"/>
              <a:pathLst>
                <a:path w="6097270" h="789304">
                  <a:moveTo>
                    <a:pt x="0" y="91439"/>
                  </a:moveTo>
                  <a:lnTo>
                    <a:pt x="19088" y="86766"/>
                  </a:lnTo>
                  <a:lnTo>
                    <a:pt x="76326" y="75603"/>
                  </a:lnTo>
                  <a:lnTo>
                    <a:pt x="174244" y="60121"/>
                  </a:lnTo>
                  <a:lnTo>
                    <a:pt x="238328" y="51130"/>
                  </a:lnTo>
                  <a:lnTo>
                    <a:pt x="312839" y="42125"/>
                  </a:lnTo>
                  <a:lnTo>
                    <a:pt x="395643" y="35648"/>
                  </a:lnTo>
                  <a:lnTo>
                    <a:pt x="491401" y="28803"/>
                  </a:lnTo>
                  <a:lnTo>
                    <a:pt x="595807" y="21970"/>
                  </a:lnTo>
                  <a:lnTo>
                    <a:pt x="712800" y="17640"/>
                  </a:lnTo>
                  <a:lnTo>
                    <a:pt x="840600" y="15481"/>
                  </a:lnTo>
                  <a:lnTo>
                    <a:pt x="978839" y="13322"/>
                  </a:lnTo>
                  <a:lnTo>
                    <a:pt x="1127887" y="15481"/>
                  </a:lnTo>
                  <a:lnTo>
                    <a:pt x="1287729" y="19799"/>
                  </a:lnTo>
                  <a:lnTo>
                    <a:pt x="1460157" y="28803"/>
                  </a:lnTo>
                  <a:lnTo>
                    <a:pt x="1643037" y="39966"/>
                  </a:lnTo>
                  <a:lnTo>
                    <a:pt x="1836724" y="57962"/>
                  </a:lnTo>
                  <a:lnTo>
                    <a:pt x="2043366" y="78130"/>
                  </a:lnTo>
                  <a:lnTo>
                    <a:pt x="2262606" y="102603"/>
                  </a:lnTo>
                  <a:lnTo>
                    <a:pt x="2492641" y="131406"/>
                  </a:lnTo>
                  <a:lnTo>
                    <a:pt x="2735287" y="167411"/>
                  </a:lnTo>
                  <a:lnTo>
                    <a:pt x="2988360" y="207721"/>
                  </a:lnTo>
                  <a:lnTo>
                    <a:pt x="3254400" y="254520"/>
                  </a:lnTo>
                  <a:lnTo>
                    <a:pt x="3533406" y="310324"/>
                  </a:lnTo>
                  <a:lnTo>
                    <a:pt x="3824998" y="370801"/>
                  </a:lnTo>
                  <a:lnTo>
                    <a:pt x="4129557" y="437768"/>
                  </a:lnTo>
                  <a:lnTo>
                    <a:pt x="4446727" y="513727"/>
                  </a:lnTo>
                  <a:lnTo>
                    <a:pt x="4776482" y="596518"/>
                  </a:lnTo>
                  <a:lnTo>
                    <a:pt x="5119204" y="687958"/>
                  </a:lnTo>
                  <a:lnTo>
                    <a:pt x="5474881" y="788758"/>
                  </a:lnTo>
                </a:path>
                <a:path w="6097270" h="789304">
                  <a:moveTo>
                    <a:pt x="2784602" y="652322"/>
                  </a:moveTo>
                  <a:lnTo>
                    <a:pt x="2880360" y="625322"/>
                  </a:lnTo>
                  <a:lnTo>
                    <a:pt x="3142081" y="556209"/>
                  </a:lnTo>
                  <a:lnTo>
                    <a:pt x="3323158" y="509041"/>
                  </a:lnTo>
                  <a:lnTo>
                    <a:pt x="3531603" y="457923"/>
                  </a:lnTo>
                  <a:lnTo>
                    <a:pt x="3763797" y="401764"/>
                  </a:lnTo>
                  <a:lnTo>
                    <a:pt x="4012565" y="341642"/>
                  </a:lnTo>
                  <a:lnTo>
                    <a:pt x="4276801" y="283679"/>
                  </a:lnTo>
                  <a:lnTo>
                    <a:pt x="4547158" y="225361"/>
                  </a:lnTo>
                  <a:lnTo>
                    <a:pt x="4823637" y="171729"/>
                  </a:lnTo>
                  <a:lnTo>
                    <a:pt x="5098326" y="120599"/>
                  </a:lnTo>
                  <a:lnTo>
                    <a:pt x="5234762" y="98285"/>
                  </a:lnTo>
                  <a:lnTo>
                    <a:pt x="5366524" y="75603"/>
                  </a:lnTo>
                  <a:lnTo>
                    <a:pt x="5498642" y="57962"/>
                  </a:lnTo>
                  <a:lnTo>
                    <a:pt x="5626442" y="39966"/>
                  </a:lnTo>
                  <a:lnTo>
                    <a:pt x="5752084" y="26644"/>
                  </a:lnTo>
                  <a:lnTo>
                    <a:pt x="5871248" y="15481"/>
                  </a:lnTo>
                  <a:lnTo>
                    <a:pt x="5986081" y="6489"/>
                  </a:lnTo>
                  <a:lnTo>
                    <a:pt x="6096965" y="0"/>
                  </a:lnTo>
                </a:path>
              </a:pathLst>
            </a:custGeom>
            <a:ln w="3175">
              <a:solidFill>
                <a:srgbClr val="FFFFFF"/>
              </a:solidFill>
            </a:ln>
          </p:spPr>
          <p:txBody>
            <a:bodyPr wrap="square" lIns="0" tIns="0" rIns="0" bIns="0" rtlCol="0"/>
            <a:lstStyle/>
            <a:p>
              <a:endParaRPr/>
            </a:p>
          </p:txBody>
        </p:sp>
        <p:sp>
          <p:nvSpPr>
            <p:cNvPr id="7" name="object 7"/>
            <p:cNvSpPr/>
            <p:nvPr/>
          </p:nvSpPr>
          <p:spPr>
            <a:xfrm>
              <a:off x="211315" y="5353926"/>
              <a:ext cx="8723630" cy="1332230"/>
            </a:xfrm>
            <a:custGeom>
              <a:avLst/>
              <a:gdLst/>
              <a:ahLst/>
              <a:cxnLst/>
              <a:rect l="l" t="t" r="r" b="b"/>
              <a:pathLst>
                <a:path w="8723630" h="1332229">
                  <a:moveTo>
                    <a:pt x="1555927" y="0"/>
                  </a:moveTo>
                  <a:lnTo>
                    <a:pt x="1402562" y="0"/>
                  </a:lnTo>
                  <a:lnTo>
                    <a:pt x="1257846" y="4317"/>
                  </a:lnTo>
                  <a:lnTo>
                    <a:pt x="1121765" y="11150"/>
                  </a:lnTo>
                  <a:lnTo>
                    <a:pt x="874801" y="33477"/>
                  </a:lnTo>
                  <a:lnTo>
                    <a:pt x="761758" y="48958"/>
                  </a:lnTo>
                  <a:lnTo>
                    <a:pt x="659879" y="64439"/>
                  </a:lnTo>
                  <a:lnTo>
                    <a:pt x="563765" y="82435"/>
                  </a:lnTo>
                  <a:lnTo>
                    <a:pt x="478802" y="102590"/>
                  </a:lnTo>
                  <a:lnTo>
                    <a:pt x="397802" y="120599"/>
                  </a:lnTo>
                  <a:lnTo>
                    <a:pt x="327609" y="140754"/>
                  </a:lnTo>
                  <a:lnTo>
                    <a:pt x="206286" y="178549"/>
                  </a:lnTo>
                  <a:lnTo>
                    <a:pt x="157327" y="196557"/>
                  </a:lnTo>
                  <a:lnTo>
                    <a:pt x="50761" y="241198"/>
                  </a:lnTo>
                  <a:lnTo>
                    <a:pt x="12598" y="261353"/>
                  </a:lnTo>
                  <a:lnTo>
                    <a:pt x="0" y="267830"/>
                  </a:lnTo>
                  <a:lnTo>
                    <a:pt x="0" y="1331633"/>
                  </a:lnTo>
                  <a:lnTo>
                    <a:pt x="8719210" y="1331633"/>
                  </a:lnTo>
                  <a:lnTo>
                    <a:pt x="8723528" y="1324787"/>
                  </a:lnTo>
                  <a:lnTo>
                    <a:pt x="8723528" y="851039"/>
                  </a:lnTo>
                  <a:lnTo>
                    <a:pt x="7182002" y="851039"/>
                  </a:lnTo>
                  <a:lnTo>
                    <a:pt x="7043762" y="848867"/>
                  </a:lnTo>
                  <a:lnTo>
                    <a:pt x="6899046" y="844549"/>
                  </a:lnTo>
                  <a:lnTo>
                    <a:pt x="6749999" y="837717"/>
                  </a:lnTo>
                  <a:lnTo>
                    <a:pt x="6594487" y="826554"/>
                  </a:lnTo>
                  <a:lnTo>
                    <a:pt x="6260401" y="793076"/>
                  </a:lnTo>
                  <a:lnTo>
                    <a:pt x="5900762" y="745909"/>
                  </a:lnTo>
                  <a:lnTo>
                    <a:pt x="5709246" y="717118"/>
                  </a:lnTo>
                  <a:lnTo>
                    <a:pt x="5509082" y="683628"/>
                  </a:lnTo>
                  <a:lnTo>
                    <a:pt x="5302440" y="645477"/>
                  </a:lnTo>
                  <a:lnTo>
                    <a:pt x="4861801" y="558355"/>
                  </a:lnTo>
                  <a:lnTo>
                    <a:pt x="4136047" y="395274"/>
                  </a:lnTo>
                  <a:lnTo>
                    <a:pt x="3614407" y="267830"/>
                  </a:lnTo>
                  <a:lnTo>
                    <a:pt x="3122650" y="165239"/>
                  </a:lnTo>
                  <a:lnTo>
                    <a:pt x="2892602" y="124917"/>
                  </a:lnTo>
                  <a:lnTo>
                    <a:pt x="2673362" y="91439"/>
                  </a:lnTo>
                  <a:lnTo>
                    <a:pt x="2462758" y="62268"/>
                  </a:lnTo>
                  <a:lnTo>
                    <a:pt x="2262606" y="39954"/>
                  </a:lnTo>
                  <a:lnTo>
                    <a:pt x="2073249" y="22313"/>
                  </a:lnTo>
                  <a:lnTo>
                    <a:pt x="1719719" y="2158"/>
                  </a:lnTo>
                  <a:lnTo>
                    <a:pt x="1555927" y="0"/>
                  </a:lnTo>
                  <a:close/>
                </a:path>
                <a:path w="8723630" h="1332229">
                  <a:moveTo>
                    <a:pt x="8723528" y="569518"/>
                  </a:moveTo>
                  <a:lnTo>
                    <a:pt x="8638209" y="605154"/>
                  </a:lnTo>
                  <a:lnTo>
                    <a:pt x="8557209" y="636473"/>
                  </a:lnTo>
                  <a:lnTo>
                    <a:pt x="8472246" y="665632"/>
                  </a:lnTo>
                  <a:lnTo>
                    <a:pt x="8295487" y="719277"/>
                  </a:lnTo>
                  <a:lnTo>
                    <a:pt x="8201888" y="743750"/>
                  </a:lnTo>
                  <a:lnTo>
                    <a:pt x="8006041" y="784072"/>
                  </a:lnTo>
                  <a:lnTo>
                    <a:pt x="7901647" y="802068"/>
                  </a:lnTo>
                  <a:lnTo>
                    <a:pt x="7680248" y="828713"/>
                  </a:lnTo>
                  <a:lnTo>
                    <a:pt x="7441920" y="846708"/>
                  </a:lnTo>
                  <a:lnTo>
                    <a:pt x="7314120" y="851039"/>
                  </a:lnTo>
                  <a:lnTo>
                    <a:pt x="8723528" y="851039"/>
                  </a:lnTo>
                  <a:lnTo>
                    <a:pt x="8723528" y="569518"/>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xfrm>
            <a:off x="457201" y="774434"/>
            <a:ext cx="8229600" cy="1490152"/>
          </a:xfrm>
          <a:prstGeom prst="rect">
            <a:avLst/>
          </a:prstGeom>
        </p:spPr>
        <p:txBody>
          <a:bodyPr vert="horz" wrap="square" lIns="0" tIns="12700" rIns="0" bIns="0" rtlCol="0">
            <a:spAutoFit/>
          </a:bodyPr>
          <a:lstStyle/>
          <a:p>
            <a:pPr marL="765810" marR="5080" indent="-753745" algn="ctr">
              <a:lnSpc>
                <a:spcPct val="100400"/>
              </a:lnSpc>
              <a:spcBef>
                <a:spcPts val="100"/>
              </a:spcBef>
            </a:pPr>
            <a:r>
              <a:rPr lang="en-US" sz="4800" b="1" spc="5" dirty="0">
                <a:latin typeface="Candara"/>
                <a:cs typeface="Candara"/>
              </a:rPr>
              <a:t>    </a:t>
            </a:r>
            <a:r>
              <a:rPr sz="4800" b="1" spc="5" dirty="0">
                <a:latin typeface="Candara"/>
                <a:cs typeface="Candara"/>
              </a:rPr>
              <a:t>Summer</a:t>
            </a:r>
            <a:r>
              <a:rPr lang="en-US" sz="4800" b="1" spc="5" dirty="0">
                <a:latin typeface="Candara"/>
                <a:cs typeface="Candara"/>
              </a:rPr>
              <a:t> Internship Presentation</a:t>
            </a:r>
            <a:endParaRPr sz="4800" dirty="0">
              <a:latin typeface="Candara"/>
              <a:cs typeface="Candara"/>
            </a:endParaRPr>
          </a:p>
        </p:txBody>
      </p:sp>
      <p:sp>
        <p:nvSpPr>
          <p:cNvPr id="9" name="object 9"/>
          <p:cNvSpPr txBox="1"/>
          <p:nvPr/>
        </p:nvSpPr>
        <p:spPr>
          <a:xfrm>
            <a:off x="909332" y="2767379"/>
            <a:ext cx="3425825" cy="2522869"/>
          </a:xfrm>
          <a:prstGeom prst="rect">
            <a:avLst/>
          </a:prstGeom>
        </p:spPr>
        <p:txBody>
          <a:bodyPr vert="horz" wrap="square" lIns="0" tIns="52069" rIns="0" bIns="0" rtlCol="0">
            <a:spAutoFit/>
          </a:bodyPr>
          <a:lstStyle/>
          <a:p>
            <a:pPr marL="38100">
              <a:lnSpc>
                <a:spcPct val="100000"/>
              </a:lnSpc>
              <a:spcBef>
                <a:spcPts val="409"/>
              </a:spcBef>
            </a:pPr>
            <a:r>
              <a:rPr sz="2400" b="1" spc="-10" dirty="0">
                <a:solidFill>
                  <a:srgbClr val="FFFFFF"/>
                </a:solidFill>
                <a:latin typeface="Candara"/>
                <a:cs typeface="Candara"/>
              </a:rPr>
              <a:t>Name-</a:t>
            </a:r>
            <a:r>
              <a:rPr sz="2400" b="1" spc="-15" dirty="0">
                <a:solidFill>
                  <a:srgbClr val="FFFFFF"/>
                </a:solidFill>
                <a:latin typeface="Candara"/>
                <a:cs typeface="Candara"/>
              </a:rPr>
              <a:t> </a:t>
            </a:r>
            <a:r>
              <a:rPr lang="en-US" sz="2400" b="1" spc="-10" dirty="0" err="1">
                <a:solidFill>
                  <a:srgbClr val="FFFFFF"/>
                </a:solidFill>
                <a:latin typeface="Candara"/>
                <a:cs typeface="Candara"/>
              </a:rPr>
              <a:t>Raunak</a:t>
            </a:r>
            <a:r>
              <a:rPr lang="en-US" sz="2400" b="1" spc="-10" dirty="0">
                <a:solidFill>
                  <a:srgbClr val="FFFFFF"/>
                </a:solidFill>
                <a:latin typeface="Candara"/>
                <a:cs typeface="Candara"/>
              </a:rPr>
              <a:t> Nag</a:t>
            </a:r>
            <a:endParaRPr sz="2400" dirty="0">
              <a:latin typeface="Candara"/>
              <a:cs typeface="Candara"/>
            </a:endParaRPr>
          </a:p>
          <a:p>
            <a:pPr marL="38100">
              <a:lnSpc>
                <a:spcPct val="100000"/>
              </a:lnSpc>
              <a:spcBef>
                <a:spcPts val="310"/>
              </a:spcBef>
            </a:pPr>
            <a:r>
              <a:rPr lang="en-US" sz="2400" b="1" spc="-5" dirty="0">
                <a:solidFill>
                  <a:srgbClr val="FFFFFF"/>
                </a:solidFill>
                <a:latin typeface="Candara"/>
                <a:cs typeface="Candara"/>
              </a:rPr>
              <a:t>Er. No- 201B374</a:t>
            </a:r>
            <a:endParaRPr sz="2400" dirty="0">
              <a:latin typeface="Candara"/>
              <a:cs typeface="Candara"/>
            </a:endParaRPr>
          </a:p>
          <a:p>
            <a:pPr marL="38100" marR="30480">
              <a:lnSpc>
                <a:spcPct val="116199"/>
              </a:lnSpc>
              <a:spcBef>
                <a:spcPts val="10"/>
              </a:spcBef>
            </a:pPr>
            <a:r>
              <a:rPr lang="en-US" sz="2400" b="1" spc="-10" dirty="0">
                <a:solidFill>
                  <a:srgbClr val="FFFFFF"/>
                </a:solidFill>
                <a:latin typeface="Candara"/>
                <a:cs typeface="Candara"/>
              </a:rPr>
              <a:t>Course</a:t>
            </a:r>
            <a:r>
              <a:rPr sz="2400" b="1" spc="-10" dirty="0">
                <a:solidFill>
                  <a:srgbClr val="FFFFFF"/>
                </a:solidFill>
                <a:latin typeface="Candara"/>
                <a:cs typeface="Candara"/>
              </a:rPr>
              <a:t>:</a:t>
            </a:r>
            <a:r>
              <a:rPr lang="en-US" sz="2400" b="1" spc="-10" dirty="0">
                <a:solidFill>
                  <a:srgbClr val="FFFFFF"/>
                </a:solidFill>
                <a:latin typeface="Candara"/>
                <a:cs typeface="Candara"/>
              </a:rPr>
              <a:t> BTECH</a:t>
            </a:r>
          </a:p>
          <a:p>
            <a:pPr marL="38100" marR="30480">
              <a:lnSpc>
                <a:spcPct val="116199"/>
              </a:lnSpc>
              <a:spcBef>
                <a:spcPts val="10"/>
              </a:spcBef>
            </a:pPr>
            <a:r>
              <a:rPr lang="en-US" sz="2400" b="1" spc="-10" dirty="0">
                <a:solidFill>
                  <a:srgbClr val="FFFFFF"/>
                </a:solidFill>
                <a:latin typeface="Candara"/>
                <a:cs typeface="Candara"/>
              </a:rPr>
              <a:t>Branch: CSE</a:t>
            </a:r>
          </a:p>
          <a:p>
            <a:pPr marL="38100" marR="30480">
              <a:lnSpc>
                <a:spcPct val="116199"/>
              </a:lnSpc>
              <a:spcBef>
                <a:spcPts val="10"/>
              </a:spcBef>
            </a:pPr>
            <a:r>
              <a:rPr sz="2400" b="1" spc="-335" dirty="0">
                <a:solidFill>
                  <a:srgbClr val="FFFFFF"/>
                </a:solidFill>
                <a:latin typeface="Candara"/>
                <a:cs typeface="Candara"/>
              </a:rPr>
              <a:t> </a:t>
            </a:r>
            <a:r>
              <a:rPr sz="2400" b="1" spc="-10" dirty="0">
                <a:solidFill>
                  <a:srgbClr val="FFFFFF"/>
                </a:solidFill>
                <a:latin typeface="Candara"/>
                <a:cs typeface="Candara"/>
              </a:rPr>
              <a:t>Semester:</a:t>
            </a:r>
            <a:r>
              <a:rPr sz="2400" b="1" dirty="0">
                <a:solidFill>
                  <a:srgbClr val="FFFFFF"/>
                </a:solidFill>
                <a:latin typeface="Candara"/>
                <a:cs typeface="Candara"/>
              </a:rPr>
              <a:t> </a:t>
            </a:r>
            <a:r>
              <a:rPr lang="en-US" sz="2400" b="1" dirty="0">
                <a:solidFill>
                  <a:srgbClr val="FFFFFF"/>
                </a:solidFill>
                <a:latin typeface="Candara"/>
                <a:cs typeface="Candara"/>
              </a:rPr>
              <a:t>7</a:t>
            </a:r>
            <a:r>
              <a:rPr lang="en-US" sz="2400" b="1" baseline="30000" dirty="0">
                <a:solidFill>
                  <a:srgbClr val="FFFFFF"/>
                </a:solidFill>
                <a:latin typeface="Candara"/>
                <a:cs typeface="Candara"/>
              </a:rPr>
              <a:t>TH</a:t>
            </a:r>
            <a:r>
              <a:rPr lang="en-US" sz="2400" b="1" dirty="0">
                <a:solidFill>
                  <a:srgbClr val="FFFFFF"/>
                </a:solidFill>
                <a:latin typeface="Candara"/>
                <a:cs typeface="Candara"/>
              </a:rPr>
              <a:t> </a:t>
            </a:r>
            <a:endParaRPr sz="2400" baseline="18518" dirty="0">
              <a:latin typeface="Candara"/>
              <a:cs typeface="Candara"/>
            </a:endParaRPr>
          </a:p>
          <a:p>
            <a:pPr marL="38100">
              <a:lnSpc>
                <a:spcPct val="100000"/>
              </a:lnSpc>
              <a:spcBef>
                <a:spcPts val="310"/>
              </a:spcBef>
            </a:pPr>
            <a:r>
              <a:rPr sz="2400" b="1" spc="-10" dirty="0">
                <a:solidFill>
                  <a:srgbClr val="FFFFFF"/>
                </a:solidFill>
                <a:latin typeface="Candara"/>
                <a:cs typeface="Candara"/>
              </a:rPr>
              <a:t>Batch:</a:t>
            </a:r>
            <a:r>
              <a:rPr sz="2400" b="1" spc="-40" dirty="0">
                <a:solidFill>
                  <a:srgbClr val="FFFFFF"/>
                </a:solidFill>
                <a:latin typeface="Candara"/>
                <a:cs typeface="Candara"/>
              </a:rPr>
              <a:t> </a:t>
            </a:r>
            <a:r>
              <a:rPr sz="2400" b="1" spc="-5" dirty="0">
                <a:solidFill>
                  <a:srgbClr val="FFFFFF"/>
                </a:solidFill>
                <a:latin typeface="Candara"/>
                <a:cs typeface="Candara"/>
              </a:rPr>
              <a:t>20</a:t>
            </a:r>
            <a:r>
              <a:rPr lang="en-US" sz="2400" b="1" spc="-5" dirty="0">
                <a:solidFill>
                  <a:srgbClr val="FFFFFF"/>
                </a:solidFill>
                <a:latin typeface="Candara"/>
                <a:cs typeface="Candara"/>
              </a:rPr>
              <a:t>20-2024</a:t>
            </a:r>
            <a:endParaRPr sz="2400" dirty="0">
              <a:latin typeface="Candara"/>
              <a:cs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15579" y="282143"/>
            <a:ext cx="5904230" cy="2228174"/>
          </a:xfrm>
          <a:prstGeom prst="rect">
            <a:avLst/>
          </a:prstGeom>
        </p:spPr>
        <p:txBody>
          <a:bodyPr vert="horz" wrap="square" lIns="0" tIns="12065" rIns="0" bIns="0" rtlCol="0">
            <a:spAutoFit/>
          </a:bodyPr>
          <a:lstStyle/>
          <a:p>
            <a:pPr marL="12700" algn="ctr">
              <a:lnSpc>
                <a:spcPct val="100000"/>
              </a:lnSpc>
              <a:spcBef>
                <a:spcPts val="95"/>
              </a:spcBef>
            </a:pPr>
            <a:r>
              <a:rPr lang="en-US" sz="4800" dirty="0"/>
              <a:t>EXAMPLES OF SYNTHETIC </a:t>
            </a:r>
            <a:br>
              <a:rPr lang="en-US" sz="4800" dirty="0"/>
            </a:br>
            <a:r>
              <a:rPr lang="en-US" sz="4800" dirty="0"/>
              <a:t>SCENE TEXT</a:t>
            </a:r>
            <a:endParaRPr sz="4800" dirty="0"/>
          </a:p>
        </p:txBody>
      </p:sp>
      <p:pic>
        <p:nvPicPr>
          <p:cNvPr id="9218" name="Picture 2" descr="Scene Text Recognition in Indian Scripts">
            <a:extLst>
              <a:ext uri="{FF2B5EF4-FFF2-40B4-BE49-F238E27FC236}">
                <a16:creationId xmlns:a16="http://schemas.microsoft.com/office/drawing/2014/main" id="{EEBF65AA-1882-6C5B-85E9-B03C34AB9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579" y="2993030"/>
            <a:ext cx="5702526" cy="270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39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15579" y="282143"/>
            <a:ext cx="590423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t>PROCESS</a:t>
            </a:r>
            <a:endParaRPr sz="4800" dirty="0"/>
          </a:p>
        </p:txBody>
      </p:sp>
      <p:pic>
        <p:nvPicPr>
          <p:cNvPr id="14338" name="Picture 2" descr="Synthetic Data Generation: Definition, Types, Techniques, &amp; Tools">
            <a:extLst>
              <a:ext uri="{FF2B5EF4-FFF2-40B4-BE49-F238E27FC236}">
                <a16:creationId xmlns:a16="http://schemas.microsoft.com/office/drawing/2014/main" id="{A4832D26-341C-BE83-AB14-3A9AF2EFD9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138"/>
          <a:stretch/>
        </p:blipFill>
        <p:spPr bwMode="auto">
          <a:xfrm>
            <a:off x="990600" y="2862143"/>
            <a:ext cx="6921661" cy="285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71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342057" y="282143"/>
            <a:ext cx="445135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latin typeface="Candara"/>
                <a:cs typeface="Candara"/>
              </a:rPr>
              <a:t>PRE-REQUISITES</a:t>
            </a:r>
            <a:endParaRPr sz="4800" dirty="0">
              <a:latin typeface="Candara"/>
              <a:cs typeface="Candara"/>
            </a:endParaRPr>
          </a:p>
        </p:txBody>
      </p:sp>
      <p:pic>
        <p:nvPicPr>
          <p:cNvPr id="10246" name="Picture 6" descr="Use ImageMagick to quickly and easily process images for your blog |  Open-Source Routing and Network Simulation">
            <a:extLst>
              <a:ext uri="{FF2B5EF4-FFF2-40B4-BE49-F238E27FC236}">
                <a16:creationId xmlns:a16="http://schemas.microsoft.com/office/drawing/2014/main" id="{263281EB-13DD-8870-3A66-E90CAA36D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44044"/>
            <a:ext cx="3653486" cy="2184400"/>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gtk-rs">
            <a:extLst>
              <a:ext uri="{FF2B5EF4-FFF2-40B4-BE49-F238E27FC236}">
                <a16:creationId xmlns:a16="http://schemas.microsoft.com/office/drawing/2014/main" id="{517213B8-4EBD-37BB-D663-3B84BDCA4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489" y="1994240"/>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C5ABA1-CC8E-8051-9390-DF57F4E50D49}"/>
              </a:ext>
            </a:extLst>
          </p:cNvPr>
          <p:cNvSpPr txBox="1"/>
          <p:nvPr/>
        </p:nvSpPr>
        <p:spPr>
          <a:xfrm>
            <a:off x="-228600" y="3938671"/>
            <a:ext cx="2819400" cy="369332"/>
          </a:xfrm>
          <a:prstGeom prst="rect">
            <a:avLst/>
          </a:prstGeom>
          <a:noFill/>
        </p:spPr>
        <p:txBody>
          <a:bodyPr wrap="square" rtlCol="0">
            <a:spAutoFit/>
          </a:bodyPr>
          <a:lstStyle/>
          <a:p>
            <a:pPr algn="ctr"/>
            <a:r>
              <a:rPr lang="en-US" dirty="0" err="1"/>
              <a:t>ImageMagick</a:t>
            </a:r>
            <a:endParaRPr lang="en-US" dirty="0"/>
          </a:p>
        </p:txBody>
      </p:sp>
      <p:sp>
        <p:nvSpPr>
          <p:cNvPr id="9" name="TextBox 8">
            <a:extLst>
              <a:ext uri="{FF2B5EF4-FFF2-40B4-BE49-F238E27FC236}">
                <a16:creationId xmlns:a16="http://schemas.microsoft.com/office/drawing/2014/main" id="{7A0F3C5E-5270-E1B4-2C1B-D56D7450CCF0}"/>
              </a:ext>
            </a:extLst>
          </p:cNvPr>
          <p:cNvSpPr txBox="1"/>
          <p:nvPr/>
        </p:nvSpPr>
        <p:spPr>
          <a:xfrm>
            <a:off x="3490786" y="3975892"/>
            <a:ext cx="2693773" cy="369332"/>
          </a:xfrm>
          <a:prstGeom prst="rect">
            <a:avLst/>
          </a:prstGeom>
          <a:noFill/>
        </p:spPr>
        <p:txBody>
          <a:bodyPr wrap="square" rtlCol="0">
            <a:spAutoFit/>
          </a:bodyPr>
          <a:lstStyle/>
          <a:p>
            <a:pPr algn="ctr"/>
            <a:r>
              <a:rPr lang="en-US" dirty="0" err="1"/>
              <a:t>PangoCairo</a:t>
            </a:r>
            <a:endParaRPr lang="en-US" dirty="0"/>
          </a:p>
        </p:txBody>
      </p:sp>
      <p:pic>
        <p:nvPicPr>
          <p:cNvPr id="10252" name="Picture 12" descr="@atizo">
            <a:extLst>
              <a:ext uri="{FF2B5EF4-FFF2-40B4-BE49-F238E27FC236}">
                <a16:creationId xmlns:a16="http://schemas.microsoft.com/office/drawing/2014/main" id="{98754A33-179D-0DAD-AE55-157F28A4F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40380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49C6BDC-2683-EC3E-F9F9-19D64F2C41D9}"/>
              </a:ext>
            </a:extLst>
          </p:cNvPr>
          <p:cNvSpPr txBox="1"/>
          <p:nvPr/>
        </p:nvSpPr>
        <p:spPr>
          <a:xfrm>
            <a:off x="100911" y="6023613"/>
            <a:ext cx="762000" cy="381000"/>
          </a:xfrm>
          <a:prstGeom prst="rect">
            <a:avLst/>
          </a:prstGeom>
          <a:noFill/>
        </p:spPr>
        <p:txBody>
          <a:bodyPr wrap="square" rtlCol="0">
            <a:spAutoFit/>
          </a:bodyPr>
          <a:lstStyle/>
          <a:p>
            <a:r>
              <a:rPr lang="en-US" dirty="0"/>
              <a:t>Cairo</a:t>
            </a:r>
          </a:p>
        </p:txBody>
      </p:sp>
      <p:pic>
        <p:nvPicPr>
          <p:cNvPr id="10254" name="Picture 14" descr="Pango (@pango_education) / Twitter">
            <a:extLst>
              <a:ext uri="{FF2B5EF4-FFF2-40B4-BE49-F238E27FC236}">
                <a16:creationId xmlns:a16="http://schemas.microsoft.com/office/drawing/2014/main" id="{4861116B-6594-5940-E523-F7B8852557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5489" y="4456673"/>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81CAA91-C789-0794-30FF-B6E5421D8E69}"/>
              </a:ext>
            </a:extLst>
          </p:cNvPr>
          <p:cNvSpPr txBox="1"/>
          <p:nvPr/>
        </p:nvSpPr>
        <p:spPr>
          <a:xfrm>
            <a:off x="3733800" y="5905500"/>
            <a:ext cx="838200" cy="369332"/>
          </a:xfrm>
          <a:prstGeom prst="rect">
            <a:avLst/>
          </a:prstGeom>
          <a:noFill/>
        </p:spPr>
        <p:txBody>
          <a:bodyPr wrap="square" rtlCol="0">
            <a:spAutoFit/>
          </a:bodyPr>
          <a:lstStyle/>
          <a:p>
            <a:r>
              <a:rPr lang="en-US" dirty="0" err="1"/>
              <a:t>Pango</a:t>
            </a:r>
            <a:endParaRPr lang="en-US" dirty="0"/>
          </a:p>
        </p:txBody>
      </p:sp>
    </p:spTree>
    <p:extLst>
      <p:ext uri="{BB962C8B-B14F-4D97-AF65-F5344CB8AC3E}">
        <p14:creationId xmlns:p14="http://schemas.microsoft.com/office/powerpoint/2010/main" val="341299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723" y="2477457"/>
            <a:ext cx="7964018" cy="1490152"/>
          </a:xfrm>
          <a:prstGeom prst="rect">
            <a:avLst/>
          </a:prstGeom>
        </p:spPr>
        <p:txBody>
          <a:bodyPr vert="horz" wrap="square" lIns="0" tIns="12700" rIns="0" bIns="0" rtlCol="0">
            <a:spAutoFit/>
          </a:bodyPr>
          <a:lstStyle/>
          <a:p>
            <a:pPr>
              <a:lnSpc>
                <a:spcPct val="100000"/>
              </a:lnSpc>
              <a:spcBef>
                <a:spcPts val="25"/>
              </a:spcBef>
            </a:pPr>
            <a:endParaRPr lang="en-IN" sz="2400" dirty="0">
              <a:latin typeface="Candara"/>
              <a:cs typeface="Candara"/>
            </a:endParaRPr>
          </a:p>
          <a:p>
            <a:pPr marL="227965" indent="-215900">
              <a:lnSpc>
                <a:spcPct val="100000"/>
              </a:lnSpc>
              <a:spcBef>
                <a:spcPts val="5"/>
              </a:spcBef>
              <a:buClr>
                <a:srgbClr val="30B5FC"/>
              </a:buClr>
              <a:buFont typeface="Symbol"/>
              <a:buChar char=""/>
              <a:tabLst>
                <a:tab pos="228600" algn="l"/>
              </a:tabLst>
            </a:pPr>
            <a:r>
              <a:rPr lang="en-IN" sz="2400" spc="-5" dirty="0">
                <a:solidFill>
                  <a:srgbClr val="063D86"/>
                </a:solidFill>
                <a:latin typeface="Candara"/>
                <a:cs typeface="Candara"/>
              </a:rPr>
              <a:t>Indian Language</a:t>
            </a:r>
          </a:p>
          <a:p>
            <a:pPr marL="227965" indent="-215900">
              <a:lnSpc>
                <a:spcPct val="100000"/>
              </a:lnSpc>
              <a:spcBef>
                <a:spcPts val="5"/>
              </a:spcBef>
              <a:buClr>
                <a:srgbClr val="30B5FC"/>
              </a:buClr>
              <a:buFont typeface="Symbol"/>
              <a:buChar char=""/>
              <a:tabLst>
                <a:tab pos="228600" algn="l"/>
              </a:tabLst>
            </a:pPr>
            <a:r>
              <a:rPr lang="en-IN" sz="2400" spc="-5" dirty="0">
                <a:solidFill>
                  <a:srgbClr val="063D86"/>
                </a:solidFill>
                <a:latin typeface="Candara"/>
                <a:cs typeface="Candara"/>
              </a:rPr>
              <a:t>Vocabulary File</a:t>
            </a:r>
          </a:p>
          <a:p>
            <a:pPr marL="227965" indent="-215900">
              <a:lnSpc>
                <a:spcPct val="100000"/>
              </a:lnSpc>
              <a:spcBef>
                <a:spcPts val="5"/>
              </a:spcBef>
              <a:buClr>
                <a:srgbClr val="30B5FC"/>
              </a:buClr>
              <a:buFont typeface="Symbol"/>
              <a:buChar char=""/>
              <a:tabLst>
                <a:tab pos="228600" algn="l"/>
              </a:tabLst>
            </a:pPr>
            <a:r>
              <a:rPr lang="en-IN" sz="2400" spc="-5" dirty="0">
                <a:solidFill>
                  <a:srgbClr val="063D86"/>
                </a:solidFill>
                <a:latin typeface="Candara"/>
                <a:cs typeface="Candara"/>
              </a:rPr>
              <a:t>Language Fonts</a:t>
            </a:r>
          </a:p>
        </p:txBody>
      </p:sp>
      <p:sp>
        <p:nvSpPr>
          <p:cNvPr id="3" name="object 3"/>
          <p:cNvSpPr txBox="1">
            <a:spLocks noGrp="1"/>
          </p:cNvSpPr>
          <p:nvPr>
            <p:ph type="title"/>
          </p:nvPr>
        </p:nvSpPr>
        <p:spPr>
          <a:xfrm>
            <a:off x="2342057" y="282143"/>
            <a:ext cx="445135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t>INPUTS</a:t>
            </a:r>
            <a:endParaRPr sz="4800" dirty="0">
              <a:latin typeface="Candara"/>
              <a:cs typeface="Candara"/>
            </a:endParaRPr>
          </a:p>
        </p:txBody>
      </p:sp>
    </p:spTree>
    <p:extLst>
      <p:ext uri="{BB962C8B-B14F-4D97-AF65-F5344CB8AC3E}">
        <p14:creationId xmlns:p14="http://schemas.microsoft.com/office/powerpoint/2010/main" val="166574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723" y="2477457"/>
            <a:ext cx="7964018" cy="3490699"/>
          </a:xfrm>
          <a:prstGeom prst="rect">
            <a:avLst/>
          </a:prstGeom>
        </p:spPr>
        <p:txBody>
          <a:bodyPr vert="horz" wrap="square" lIns="0" tIns="12700" rIns="0" bIns="0" rtlCol="0">
            <a:spAutoFit/>
          </a:bodyPr>
          <a:lstStyle/>
          <a:p>
            <a:pPr marL="12700" algn="ctr">
              <a:lnSpc>
                <a:spcPct val="100000"/>
              </a:lnSpc>
              <a:spcBef>
                <a:spcPts val="100"/>
              </a:spcBef>
            </a:pPr>
            <a:r>
              <a:rPr lang="en-US" sz="2400" b="1" u="heavy" spc="-5" dirty="0">
                <a:solidFill>
                  <a:srgbClr val="063D86"/>
                </a:solidFill>
                <a:uFill>
                  <a:solidFill>
                    <a:srgbClr val="063D86"/>
                  </a:solidFill>
                </a:uFill>
                <a:latin typeface="Candara"/>
                <a:cs typeface="Candara"/>
              </a:rPr>
              <a:t>Steps involved in Generating Synthetic Data</a:t>
            </a:r>
            <a:endParaRPr sz="2400" dirty="0">
              <a:latin typeface="Candara"/>
              <a:cs typeface="Candara"/>
            </a:endParaRPr>
          </a:p>
          <a:p>
            <a:pPr>
              <a:lnSpc>
                <a:spcPct val="100000"/>
              </a:lnSpc>
              <a:spcBef>
                <a:spcPts val="25"/>
              </a:spcBef>
            </a:pPr>
            <a:endParaRPr sz="2400" dirty="0">
              <a:latin typeface="Candara"/>
              <a:cs typeface="Candara"/>
            </a:endParaRPr>
          </a:p>
          <a:p>
            <a:pPr marL="227965" indent="-215900">
              <a:lnSpc>
                <a:spcPct val="100000"/>
              </a:lnSpc>
              <a:spcBef>
                <a:spcPts val="5"/>
              </a:spcBef>
              <a:buClr>
                <a:srgbClr val="30B5FC"/>
              </a:buClr>
              <a:buFont typeface="Symbol"/>
              <a:buChar char=""/>
              <a:tabLst>
                <a:tab pos="228600" algn="l"/>
              </a:tabLst>
            </a:pPr>
            <a:r>
              <a:rPr lang="en-IN" sz="2400" spc="-5" dirty="0">
                <a:solidFill>
                  <a:srgbClr val="063D86"/>
                </a:solidFill>
                <a:latin typeface="Candara"/>
                <a:cs typeface="Candara"/>
              </a:rPr>
              <a:t>Data Preparation and Data Collection</a:t>
            </a:r>
          </a:p>
          <a:p>
            <a:pPr marL="227965" indent="-215900">
              <a:lnSpc>
                <a:spcPct val="100000"/>
              </a:lnSpc>
              <a:spcBef>
                <a:spcPts val="5"/>
              </a:spcBef>
              <a:buClr>
                <a:srgbClr val="30B5FC"/>
              </a:buClr>
              <a:buFont typeface="Symbol"/>
              <a:buChar char=""/>
              <a:tabLst>
                <a:tab pos="228600" algn="l"/>
              </a:tabLst>
            </a:pPr>
            <a:r>
              <a:rPr lang="en-IN" sz="2400" spc="-5" dirty="0">
                <a:solidFill>
                  <a:srgbClr val="063D86"/>
                </a:solidFill>
                <a:latin typeface="Candara"/>
                <a:cs typeface="Candara"/>
              </a:rPr>
              <a:t>Reading the vocabulary file</a:t>
            </a:r>
          </a:p>
          <a:p>
            <a:pPr marL="227965" indent="-215900">
              <a:lnSpc>
                <a:spcPct val="100000"/>
              </a:lnSpc>
              <a:spcBef>
                <a:spcPts val="5"/>
              </a:spcBef>
              <a:buClr>
                <a:srgbClr val="30B5FC"/>
              </a:buClr>
              <a:buFont typeface="Symbol"/>
              <a:buChar char=""/>
              <a:tabLst>
                <a:tab pos="228600" algn="l"/>
              </a:tabLst>
            </a:pPr>
            <a:r>
              <a:rPr lang="en-US" sz="2400" spc="-5" dirty="0">
                <a:solidFill>
                  <a:srgbClr val="063D86"/>
                </a:solidFill>
                <a:latin typeface="Candara"/>
                <a:cs typeface="Candara"/>
              </a:rPr>
              <a:t>Choosing various rendering parameters</a:t>
            </a:r>
          </a:p>
          <a:p>
            <a:pPr marL="227965" indent="-215900">
              <a:lnSpc>
                <a:spcPct val="100000"/>
              </a:lnSpc>
              <a:spcBef>
                <a:spcPts val="5"/>
              </a:spcBef>
              <a:buClr>
                <a:srgbClr val="30B5FC"/>
              </a:buClr>
              <a:buFont typeface="Symbol"/>
              <a:buChar char=""/>
              <a:tabLst>
                <a:tab pos="228600" algn="l"/>
              </a:tabLst>
            </a:pPr>
            <a:r>
              <a:rPr lang="en-US" sz="2400" spc="-5" dirty="0">
                <a:solidFill>
                  <a:srgbClr val="063D86"/>
                </a:solidFill>
                <a:latin typeface="Candara"/>
                <a:cs typeface="Candara"/>
              </a:rPr>
              <a:t>Image processing</a:t>
            </a:r>
            <a:endParaRPr lang="en-US" sz="2400" spc="-10" dirty="0">
              <a:solidFill>
                <a:srgbClr val="063D86"/>
              </a:solidFill>
              <a:latin typeface="Candara"/>
              <a:cs typeface="Candara"/>
            </a:endParaRPr>
          </a:p>
          <a:p>
            <a:pPr marL="227965" indent="-215900">
              <a:lnSpc>
                <a:spcPct val="100000"/>
              </a:lnSpc>
              <a:spcBef>
                <a:spcPts val="370"/>
              </a:spcBef>
              <a:buClr>
                <a:srgbClr val="30B5FC"/>
              </a:buClr>
              <a:buFont typeface="Symbol"/>
              <a:buChar char=""/>
              <a:tabLst>
                <a:tab pos="228600" algn="l"/>
              </a:tabLst>
            </a:pPr>
            <a:r>
              <a:rPr lang="en-IN" sz="2400" spc="-10" dirty="0">
                <a:solidFill>
                  <a:srgbClr val="063D86"/>
                </a:solidFill>
                <a:latin typeface="Candara"/>
                <a:cs typeface="Candara"/>
              </a:rPr>
              <a:t>Rendering Image</a:t>
            </a:r>
          </a:p>
          <a:p>
            <a:pPr marL="227965" indent="-215900">
              <a:lnSpc>
                <a:spcPct val="100000"/>
              </a:lnSpc>
              <a:spcBef>
                <a:spcPts val="370"/>
              </a:spcBef>
              <a:buClr>
                <a:srgbClr val="30B5FC"/>
              </a:buClr>
              <a:buFont typeface="Symbol"/>
              <a:buChar char=""/>
              <a:tabLst>
                <a:tab pos="228600" algn="l"/>
              </a:tabLst>
            </a:pPr>
            <a:endParaRPr lang="en-IN" sz="2400" spc="-10" dirty="0">
              <a:solidFill>
                <a:srgbClr val="063D86"/>
              </a:solidFill>
              <a:latin typeface="Candara"/>
              <a:cs typeface="Candara"/>
            </a:endParaRPr>
          </a:p>
          <a:p>
            <a:pPr marL="12065">
              <a:lnSpc>
                <a:spcPct val="100000"/>
              </a:lnSpc>
              <a:spcBef>
                <a:spcPts val="370"/>
              </a:spcBef>
              <a:buClr>
                <a:srgbClr val="30B5FC"/>
              </a:buClr>
              <a:tabLst>
                <a:tab pos="228600" algn="l"/>
              </a:tabLst>
            </a:pPr>
            <a:endParaRPr lang="en-IN" sz="2400" b="1" spc="-10" dirty="0">
              <a:solidFill>
                <a:srgbClr val="063D86"/>
              </a:solidFill>
              <a:latin typeface="Candara"/>
              <a:cs typeface="Candara"/>
            </a:endParaRPr>
          </a:p>
        </p:txBody>
      </p:sp>
      <p:sp>
        <p:nvSpPr>
          <p:cNvPr id="3" name="object 3"/>
          <p:cNvSpPr txBox="1">
            <a:spLocks noGrp="1"/>
          </p:cNvSpPr>
          <p:nvPr>
            <p:ph type="title"/>
          </p:nvPr>
        </p:nvSpPr>
        <p:spPr>
          <a:xfrm>
            <a:off x="2342057" y="282143"/>
            <a:ext cx="445135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latin typeface="Candara"/>
                <a:cs typeface="Candara"/>
              </a:rPr>
              <a:t>PROCEDURE</a:t>
            </a:r>
            <a:endParaRPr sz="4800" dirty="0">
              <a:latin typeface="Candara"/>
              <a:cs typeface="Candar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282143"/>
            <a:ext cx="8686800" cy="2228174"/>
          </a:xfrm>
          <a:prstGeom prst="rect">
            <a:avLst/>
          </a:prstGeom>
        </p:spPr>
        <p:txBody>
          <a:bodyPr vert="horz" wrap="square" lIns="0" tIns="12065" rIns="0" bIns="0" rtlCol="0">
            <a:spAutoFit/>
          </a:bodyPr>
          <a:lstStyle/>
          <a:p>
            <a:pPr marL="12700" algn="ctr">
              <a:lnSpc>
                <a:spcPct val="100000"/>
              </a:lnSpc>
              <a:spcBef>
                <a:spcPts val="95"/>
              </a:spcBef>
            </a:pPr>
            <a:r>
              <a:rPr lang="en-US" sz="4800" dirty="0"/>
              <a:t>EXAMPLES OF GENERATED BENGALI SYNTHETIC</a:t>
            </a:r>
            <a:br>
              <a:rPr lang="en-US" sz="4800" dirty="0"/>
            </a:br>
            <a:r>
              <a:rPr lang="en-US" sz="4800" dirty="0"/>
              <a:t>SCENE TEXT </a:t>
            </a:r>
            <a:endParaRPr sz="4800" dirty="0"/>
          </a:p>
        </p:txBody>
      </p:sp>
      <p:pic>
        <p:nvPicPr>
          <p:cNvPr id="12289" name="Picture 1" descr="page19image5209328">
            <a:extLst>
              <a:ext uri="{FF2B5EF4-FFF2-40B4-BE49-F238E27FC236}">
                <a16:creationId xmlns:a16="http://schemas.microsoft.com/office/drawing/2014/main" id="{E8120B0F-AD2A-B55B-C456-5F9EC6862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09" y="2819400"/>
            <a:ext cx="2793122" cy="1862081"/>
          </a:xfrm>
          <a:prstGeom prst="rect">
            <a:avLst/>
          </a:prstGeom>
          <a:noFill/>
          <a:extLst>
            <a:ext uri="{909E8E84-426E-40DD-AFC4-6F175D3DCCD1}">
              <a14:hiddenFill xmlns:a14="http://schemas.microsoft.com/office/drawing/2010/main">
                <a:solidFill>
                  <a:srgbClr val="FFFFFF"/>
                </a:solidFill>
              </a14:hiddenFill>
            </a:ext>
          </a:extLst>
        </p:spPr>
      </p:pic>
      <p:pic>
        <p:nvPicPr>
          <p:cNvPr id="12293" name="Picture 5" descr="page19image4757808">
            <a:extLst>
              <a:ext uri="{FF2B5EF4-FFF2-40B4-BE49-F238E27FC236}">
                <a16:creationId xmlns:a16="http://schemas.microsoft.com/office/drawing/2014/main" id="{242D9C74-87C4-76E4-21EF-F4305692D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501" y="2809086"/>
            <a:ext cx="2562225" cy="1872395"/>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page19image5209536">
            <a:extLst>
              <a:ext uri="{FF2B5EF4-FFF2-40B4-BE49-F238E27FC236}">
                <a16:creationId xmlns:a16="http://schemas.microsoft.com/office/drawing/2014/main" id="{80EEF7BB-D141-53BC-0D14-FBBF01528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528" y="2769984"/>
            <a:ext cx="2562225" cy="195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77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1382" y="2648214"/>
            <a:ext cx="6995159" cy="3233578"/>
          </a:xfrm>
          <a:prstGeom prst="rect">
            <a:avLst/>
          </a:prstGeom>
        </p:spPr>
        <p:txBody>
          <a:bodyPr vert="horz" wrap="square" lIns="0" tIns="73025" rIns="0" bIns="0" rtlCol="0">
            <a:spAutoFit/>
          </a:bodyPr>
          <a:lstStyle/>
          <a:p>
            <a:pPr marL="287020" indent="-274320">
              <a:lnSpc>
                <a:spcPct val="100000"/>
              </a:lnSpc>
              <a:spcBef>
                <a:spcPts val="575"/>
              </a:spcBef>
              <a:buClr>
                <a:srgbClr val="30B5FC"/>
              </a:buClr>
              <a:buFont typeface="Symbol"/>
              <a:buChar char=""/>
              <a:tabLst>
                <a:tab pos="287020" algn="l"/>
              </a:tabLst>
            </a:pPr>
            <a:r>
              <a:rPr sz="2400" spc="-5" dirty="0">
                <a:solidFill>
                  <a:srgbClr val="063D86"/>
                </a:solidFill>
                <a:latin typeface="Candara"/>
                <a:cs typeface="Candara"/>
              </a:rPr>
              <a:t>Understanding</a:t>
            </a:r>
            <a:r>
              <a:rPr sz="2400" spc="-15" dirty="0">
                <a:solidFill>
                  <a:srgbClr val="063D86"/>
                </a:solidFill>
                <a:latin typeface="Candara"/>
                <a:cs typeface="Candara"/>
              </a:rPr>
              <a:t> </a:t>
            </a:r>
            <a:r>
              <a:rPr lang="en-US" sz="2400" spc="-5" dirty="0">
                <a:solidFill>
                  <a:srgbClr val="063D86"/>
                </a:solidFill>
                <a:latin typeface="Candara"/>
                <a:cs typeface="Candara"/>
              </a:rPr>
              <a:t>what is </a:t>
            </a:r>
            <a:r>
              <a:rPr lang="en-US" sz="2400" spc="-10" dirty="0">
                <a:solidFill>
                  <a:srgbClr val="063D86"/>
                </a:solidFill>
                <a:latin typeface="Candara"/>
                <a:cs typeface="Candara"/>
              </a:rPr>
              <a:t>synthetic data and why it is required</a:t>
            </a:r>
          </a:p>
          <a:p>
            <a:pPr marL="287020" indent="-274320">
              <a:lnSpc>
                <a:spcPct val="100000"/>
              </a:lnSpc>
              <a:spcBef>
                <a:spcPts val="575"/>
              </a:spcBef>
              <a:buClr>
                <a:srgbClr val="30B5FC"/>
              </a:buClr>
              <a:buFont typeface="Symbol"/>
              <a:buChar char=""/>
              <a:tabLst>
                <a:tab pos="287020" algn="l"/>
              </a:tabLst>
            </a:pPr>
            <a:r>
              <a:rPr lang="en-US" sz="2400" spc="-10" dirty="0">
                <a:solidFill>
                  <a:srgbClr val="063D86"/>
                </a:solidFill>
                <a:latin typeface="Candara"/>
                <a:cs typeface="Candara"/>
              </a:rPr>
              <a:t>Understanding about scene text and its different variations in Indian scripts</a:t>
            </a:r>
            <a:endParaRPr sz="2400" dirty="0">
              <a:latin typeface="Candara"/>
              <a:cs typeface="Candara"/>
            </a:endParaRPr>
          </a:p>
          <a:p>
            <a:pPr marL="286385" marR="5080" indent="-274320">
              <a:lnSpc>
                <a:spcPct val="100000"/>
              </a:lnSpc>
              <a:spcBef>
                <a:spcPts val="480"/>
              </a:spcBef>
              <a:buClr>
                <a:srgbClr val="30B5FC"/>
              </a:buClr>
              <a:buFont typeface="Symbol"/>
              <a:buChar char=""/>
              <a:tabLst>
                <a:tab pos="287020" algn="l"/>
              </a:tabLst>
            </a:pPr>
            <a:r>
              <a:rPr sz="2400" spc="-75" dirty="0">
                <a:solidFill>
                  <a:srgbClr val="063D86"/>
                </a:solidFill>
                <a:latin typeface="Candara"/>
                <a:cs typeface="Candara"/>
              </a:rPr>
              <a:t>To</a:t>
            </a:r>
            <a:r>
              <a:rPr sz="2400" spc="-5" dirty="0">
                <a:solidFill>
                  <a:srgbClr val="063D86"/>
                </a:solidFill>
                <a:latin typeface="Candara"/>
                <a:cs typeface="Candara"/>
              </a:rPr>
              <a:t> know</a:t>
            </a:r>
            <a:r>
              <a:rPr sz="2400" spc="-15" dirty="0">
                <a:solidFill>
                  <a:srgbClr val="063D86"/>
                </a:solidFill>
                <a:latin typeface="Candara"/>
                <a:cs typeface="Candara"/>
              </a:rPr>
              <a:t> </a:t>
            </a:r>
            <a:r>
              <a:rPr lang="en-US" sz="2400" spc="-15" dirty="0">
                <a:solidFill>
                  <a:srgbClr val="063D86"/>
                </a:solidFill>
                <a:latin typeface="Candara"/>
                <a:cs typeface="Candara"/>
              </a:rPr>
              <a:t>and understand different ways of synthetic data generation</a:t>
            </a:r>
            <a:r>
              <a:rPr sz="2400" dirty="0">
                <a:solidFill>
                  <a:srgbClr val="063D86"/>
                </a:solidFill>
                <a:latin typeface="Candara"/>
                <a:cs typeface="Candara"/>
              </a:rPr>
              <a:t>.</a:t>
            </a:r>
            <a:endParaRPr lang="en-US" sz="2400" dirty="0">
              <a:solidFill>
                <a:srgbClr val="063D86"/>
              </a:solidFill>
              <a:latin typeface="Candara"/>
              <a:cs typeface="Candara"/>
            </a:endParaRPr>
          </a:p>
          <a:p>
            <a:pPr marL="286385" marR="5080" indent="-274320">
              <a:lnSpc>
                <a:spcPct val="100000"/>
              </a:lnSpc>
              <a:spcBef>
                <a:spcPts val="480"/>
              </a:spcBef>
              <a:buClr>
                <a:srgbClr val="30B5FC"/>
              </a:buClr>
              <a:buFont typeface="Symbol"/>
              <a:buChar char=""/>
              <a:tabLst>
                <a:tab pos="287020" algn="l"/>
              </a:tabLst>
            </a:pPr>
            <a:r>
              <a:rPr lang="en-IN" sz="2400" dirty="0">
                <a:solidFill>
                  <a:srgbClr val="063D86"/>
                </a:solidFill>
                <a:latin typeface="Candara"/>
                <a:cs typeface="Candara"/>
              </a:rPr>
              <a:t>To learn how to read research papers and research articles</a:t>
            </a:r>
            <a:endParaRPr sz="2400" dirty="0">
              <a:latin typeface="Candara"/>
              <a:cs typeface="Candara"/>
            </a:endParaRPr>
          </a:p>
        </p:txBody>
      </p:sp>
      <p:sp>
        <p:nvSpPr>
          <p:cNvPr id="3" name="object 3"/>
          <p:cNvSpPr txBox="1">
            <a:spLocks noGrp="1"/>
          </p:cNvSpPr>
          <p:nvPr>
            <p:ph type="title"/>
          </p:nvPr>
        </p:nvSpPr>
        <p:spPr>
          <a:xfrm>
            <a:off x="2377338" y="282143"/>
            <a:ext cx="4135120" cy="750847"/>
          </a:xfrm>
          <a:prstGeom prst="rect">
            <a:avLst/>
          </a:prstGeom>
        </p:spPr>
        <p:txBody>
          <a:bodyPr vert="horz" wrap="square" lIns="0" tIns="12065" rIns="0" bIns="0" rtlCol="0">
            <a:spAutoFit/>
          </a:bodyPr>
          <a:lstStyle/>
          <a:p>
            <a:pPr marL="12700" algn="ctr">
              <a:lnSpc>
                <a:spcPct val="100000"/>
              </a:lnSpc>
              <a:spcBef>
                <a:spcPts val="95"/>
              </a:spcBef>
            </a:pPr>
            <a:r>
              <a:rPr lang="en-US" sz="4800" spc="-20" dirty="0"/>
              <a:t>LEARNINGS</a:t>
            </a:r>
            <a:endParaRPr sz="4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254" y="2394978"/>
            <a:ext cx="7884159" cy="3603551"/>
          </a:xfrm>
          <a:prstGeom prst="rect">
            <a:avLst/>
          </a:prstGeom>
        </p:spPr>
        <p:txBody>
          <a:bodyPr vert="horz" wrap="square" lIns="0" tIns="12700" rIns="0" bIns="0" rtlCol="0">
            <a:spAutoFit/>
          </a:bodyPr>
          <a:lstStyle/>
          <a:p>
            <a:pPr marL="264795" marR="8255" indent="-252729" algn="just">
              <a:lnSpc>
                <a:spcPct val="100299"/>
              </a:lnSpc>
              <a:spcBef>
                <a:spcPts val="445"/>
              </a:spcBef>
              <a:buClr>
                <a:srgbClr val="30B5FC"/>
              </a:buClr>
              <a:buFont typeface="Symbol"/>
              <a:buChar char=""/>
              <a:tabLst>
                <a:tab pos="265430" algn="l"/>
              </a:tabLst>
            </a:pPr>
            <a:r>
              <a:rPr lang="en-IN" sz="2200" dirty="0">
                <a:solidFill>
                  <a:srgbClr val="063D86"/>
                </a:solidFill>
                <a:latin typeface="Candara"/>
                <a:cs typeface="Candara"/>
              </a:rPr>
              <a:t>Generating synthetic word images for training Indian scripts scene text OCR is a crucial step towards improving the accuracy of OCR models</a:t>
            </a:r>
          </a:p>
          <a:p>
            <a:pPr marL="264795" marR="8255" indent="-252729" algn="just">
              <a:lnSpc>
                <a:spcPct val="100299"/>
              </a:lnSpc>
              <a:spcBef>
                <a:spcPts val="445"/>
              </a:spcBef>
              <a:buClr>
                <a:srgbClr val="30B5FC"/>
              </a:buClr>
              <a:buFont typeface="Symbol"/>
              <a:buChar char=""/>
              <a:tabLst>
                <a:tab pos="265430" algn="l"/>
              </a:tabLst>
            </a:pPr>
            <a:r>
              <a:rPr lang="en-IN" sz="2200" dirty="0">
                <a:solidFill>
                  <a:srgbClr val="063D86"/>
                </a:solidFill>
                <a:latin typeface="Candara"/>
                <a:cs typeface="Candara"/>
              </a:rPr>
              <a:t>Data augmentation techniques can also be used to further enhance the synthetic dataset.</a:t>
            </a:r>
          </a:p>
          <a:p>
            <a:pPr marL="264795" marR="8255" indent="-252729" algn="just">
              <a:lnSpc>
                <a:spcPct val="100299"/>
              </a:lnSpc>
              <a:spcBef>
                <a:spcPts val="445"/>
              </a:spcBef>
              <a:buClr>
                <a:srgbClr val="30B5FC"/>
              </a:buClr>
              <a:buFont typeface="Symbol"/>
              <a:buChar char=""/>
              <a:tabLst>
                <a:tab pos="265430" algn="l"/>
              </a:tabLst>
            </a:pPr>
            <a:r>
              <a:rPr lang="en-IN" sz="2200" dirty="0">
                <a:solidFill>
                  <a:srgbClr val="063D86"/>
                </a:solidFill>
                <a:latin typeface="Candara"/>
                <a:cs typeface="Candara"/>
              </a:rPr>
              <a:t>Through </a:t>
            </a:r>
            <a:r>
              <a:rPr lang="en-IN" sz="2200" spc="5" dirty="0">
                <a:solidFill>
                  <a:srgbClr val="063D86"/>
                </a:solidFill>
                <a:latin typeface="Candara"/>
                <a:cs typeface="Candara"/>
              </a:rPr>
              <a:t>8 </a:t>
            </a:r>
            <a:r>
              <a:rPr lang="en-IN" sz="2200" dirty="0">
                <a:solidFill>
                  <a:srgbClr val="063D86"/>
                </a:solidFill>
                <a:latin typeface="Candara"/>
                <a:cs typeface="Candara"/>
              </a:rPr>
              <a:t>weeks of internship, I have grown rapidly in </a:t>
            </a:r>
            <a:r>
              <a:rPr lang="en-IN" sz="2200" spc="5" dirty="0">
                <a:solidFill>
                  <a:srgbClr val="063D86"/>
                </a:solidFill>
                <a:latin typeface="Candara"/>
                <a:cs typeface="Candara"/>
              </a:rPr>
              <a:t>a </a:t>
            </a:r>
            <a:r>
              <a:rPr lang="en-IN" sz="2200" spc="10" dirty="0">
                <a:solidFill>
                  <a:srgbClr val="063D86"/>
                </a:solidFill>
                <a:latin typeface="Candara"/>
                <a:cs typeface="Candara"/>
              </a:rPr>
              <a:t> </a:t>
            </a:r>
            <a:r>
              <a:rPr lang="en-IN" sz="2200" dirty="0">
                <a:solidFill>
                  <a:srgbClr val="063D86"/>
                </a:solidFill>
                <a:latin typeface="Candara"/>
                <a:cs typeface="Candara"/>
              </a:rPr>
              <a:t>professional</a:t>
            </a:r>
            <a:r>
              <a:rPr lang="en-IN" sz="2200" spc="-5" dirty="0">
                <a:solidFill>
                  <a:srgbClr val="063D86"/>
                </a:solidFill>
                <a:latin typeface="Candara"/>
                <a:cs typeface="Candara"/>
              </a:rPr>
              <a:t> explored research in computer science</a:t>
            </a:r>
            <a:endParaRPr lang="en-IN" sz="2200" dirty="0">
              <a:solidFill>
                <a:srgbClr val="063D86"/>
              </a:solidFill>
              <a:latin typeface="Candara"/>
              <a:cs typeface="Candara"/>
            </a:endParaRPr>
          </a:p>
          <a:p>
            <a:pPr marL="264795" marR="8255" indent="-252729" algn="just">
              <a:lnSpc>
                <a:spcPct val="100299"/>
              </a:lnSpc>
              <a:spcBef>
                <a:spcPts val="445"/>
              </a:spcBef>
              <a:buClr>
                <a:srgbClr val="30B5FC"/>
              </a:buClr>
              <a:buFont typeface="Symbol"/>
              <a:buChar char=""/>
              <a:tabLst>
                <a:tab pos="265430" algn="l"/>
              </a:tabLst>
            </a:pPr>
            <a:r>
              <a:rPr lang="en-IN" sz="2200" dirty="0">
                <a:solidFill>
                  <a:srgbClr val="063D86"/>
                </a:solidFill>
                <a:latin typeface="Candara"/>
                <a:cs typeface="Candara"/>
              </a:rPr>
              <a:t>I was able to interact with my peers and fellows which also helped me enhance my communication skills</a:t>
            </a:r>
            <a:endParaRPr lang="en-IN" sz="2200" dirty="0">
              <a:latin typeface="Candara"/>
              <a:cs typeface="Candara"/>
            </a:endParaRPr>
          </a:p>
          <a:p>
            <a:pPr marL="264795" marR="8255" indent="-252729" algn="just">
              <a:lnSpc>
                <a:spcPct val="100299"/>
              </a:lnSpc>
              <a:spcBef>
                <a:spcPts val="445"/>
              </a:spcBef>
              <a:buClr>
                <a:srgbClr val="30B5FC"/>
              </a:buClr>
              <a:buFont typeface="Symbol"/>
              <a:buChar char=""/>
              <a:tabLst>
                <a:tab pos="265430" algn="l"/>
              </a:tabLst>
            </a:pPr>
            <a:endParaRPr lang="en-IN" sz="2200" dirty="0">
              <a:solidFill>
                <a:srgbClr val="063D86"/>
              </a:solidFill>
              <a:latin typeface="Candara"/>
              <a:cs typeface="Candara"/>
            </a:endParaRPr>
          </a:p>
        </p:txBody>
      </p:sp>
      <p:sp>
        <p:nvSpPr>
          <p:cNvPr id="3" name="object 3"/>
          <p:cNvSpPr txBox="1">
            <a:spLocks noGrp="1"/>
          </p:cNvSpPr>
          <p:nvPr>
            <p:ph type="title"/>
          </p:nvPr>
        </p:nvSpPr>
        <p:spPr>
          <a:xfrm>
            <a:off x="1295400" y="342976"/>
            <a:ext cx="624840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10" dirty="0"/>
              <a:t>CONCLUSION</a:t>
            </a:r>
            <a:endParaRPr sz="4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1315" y="228599"/>
            <a:ext cx="8723630" cy="5160010"/>
            <a:chOff x="211315" y="228599"/>
            <a:chExt cx="8723630" cy="5160010"/>
          </a:xfrm>
        </p:grpSpPr>
        <p:pic>
          <p:nvPicPr>
            <p:cNvPr id="3" name="object 3"/>
            <p:cNvPicPr/>
            <p:nvPr/>
          </p:nvPicPr>
          <p:blipFill>
            <a:blip r:embed="rId2" cstate="print"/>
            <a:stretch>
              <a:fillRect/>
            </a:stretch>
          </p:blipFill>
          <p:spPr>
            <a:xfrm>
              <a:off x="228599" y="228599"/>
              <a:ext cx="8695791" cy="4736528"/>
            </a:xfrm>
            <a:prstGeom prst="rect">
              <a:avLst/>
            </a:prstGeom>
          </p:spPr>
        </p:pic>
        <p:sp>
          <p:nvSpPr>
            <p:cNvPr id="4" name="object 4"/>
            <p:cNvSpPr/>
            <p:nvPr/>
          </p:nvSpPr>
          <p:spPr>
            <a:xfrm>
              <a:off x="6046914" y="4203725"/>
              <a:ext cx="2876550" cy="714375"/>
            </a:xfrm>
            <a:custGeom>
              <a:avLst/>
              <a:gdLst/>
              <a:ahLst/>
              <a:cxnLst/>
              <a:rect l="l" t="t" r="r" b="b"/>
              <a:pathLst>
                <a:path w="2876550" h="714375">
                  <a:moveTo>
                    <a:pt x="2876410" y="0"/>
                  </a:moveTo>
                  <a:lnTo>
                    <a:pt x="2869920" y="0"/>
                  </a:lnTo>
                  <a:lnTo>
                    <a:pt x="2748610" y="19799"/>
                  </a:lnTo>
                  <a:lnTo>
                    <a:pt x="2625483" y="42113"/>
                  </a:lnTo>
                  <a:lnTo>
                    <a:pt x="2370251" y="91439"/>
                  </a:lnTo>
                  <a:lnTo>
                    <a:pt x="2102408" y="149390"/>
                  </a:lnTo>
                  <a:lnTo>
                    <a:pt x="1821611" y="216357"/>
                  </a:lnTo>
                  <a:lnTo>
                    <a:pt x="1564563" y="280796"/>
                  </a:lnTo>
                  <a:lnTo>
                    <a:pt x="841679" y="443877"/>
                  </a:lnTo>
                  <a:lnTo>
                    <a:pt x="620649" y="488518"/>
                  </a:lnTo>
                  <a:lnTo>
                    <a:pt x="199809" y="566635"/>
                  </a:lnTo>
                  <a:lnTo>
                    <a:pt x="0" y="599757"/>
                  </a:lnTo>
                  <a:lnTo>
                    <a:pt x="269646" y="637908"/>
                  </a:lnTo>
                  <a:lnTo>
                    <a:pt x="397446" y="653389"/>
                  </a:lnTo>
                  <a:lnTo>
                    <a:pt x="644042" y="680389"/>
                  </a:lnTo>
                  <a:lnTo>
                    <a:pt x="873721" y="698030"/>
                  </a:lnTo>
                  <a:lnTo>
                    <a:pt x="984250" y="704875"/>
                  </a:lnTo>
                  <a:lnTo>
                    <a:pt x="1092606" y="709193"/>
                  </a:lnTo>
                  <a:lnTo>
                    <a:pt x="1296720" y="713879"/>
                  </a:lnTo>
                  <a:lnTo>
                    <a:pt x="1394282" y="713879"/>
                  </a:lnTo>
                  <a:lnTo>
                    <a:pt x="1583639" y="709193"/>
                  </a:lnTo>
                  <a:lnTo>
                    <a:pt x="1672920" y="704875"/>
                  </a:lnTo>
                  <a:lnTo>
                    <a:pt x="1842846" y="691553"/>
                  </a:lnTo>
                  <a:lnTo>
                    <a:pt x="1926005" y="682548"/>
                  </a:lnTo>
                  <a:lnTo>
                    <a:pt x="2083320" y="660234"/>
                  </a:lnTo>
                  <a:lnTo>
                    <a:pt x="2231999" y="633234"/>
                  </a:lnTo>
                  <a:lnTo>
                    <a:pt x="2372410" y="602272"/>
                  </a:lnTo>
                  <a:lnTo>
                    <a:pt x="2506319" y="566635"/>
                  </a:lnTo>
                  <a:lnTo>
                    <a:pt x="2633764" y="526313"/>
                  </a:lnTo>
                  <a:lnTo>
                    <a:pt x="2755087" y="481672"/>
                  </a:lnTo>
                  <a:lnTo>
                    <a:pt x="2872079" y="434873"/>
                  </a:lnTo>
                  <a:lnTo>
                    <a:pt x="2876410" y="432714"/>
                  </a:lnTo>
                  <a:lnTo>
                    <a:pt x="2876410" y="0"/>
                  </a:lnTo>
                  <a:close/>
                </a:path>
              </a:pathLst>
            </a:custGeom>
            <a:solidFill>
              <a:srgbClr val="C5E6FB">
                <a:alpha val="28997"/>
              </a:srgbClr>
            </a:solidFill>
          </p:spPr>
          <p:txBody>
            <a:bodyPr wrap="square" lIns="0" tIns="0" rIns="0" bIns="0" rtlCol="0"/>
            <a:lstStyle/>
            <a:p>
              <a:endParaRPr/>
            </a:p>
          </p:txBody>
        </p:sp>
        <p:sp>
          <p:nvSpPr>
            <p:cNvPr id="5" name="object 5"/>
            <p:cNvSpPr/>
            <p:nvPr/>
          </p:nvSpPr>
          <p:spPr>
            <a:xfrm>
              <a:off x="2619362" y="4075201"/>
              <a:ext cx="5544820" cy="850265"/>
            </a:xfrm>
            <a:custGeom>
              <a:avLst/>
              <a:gdLst/>
              <a:ahLst/>
              <a:cxnLst/>
              <a:rect l="l" t="t" r="r" b="b"/>
              <a:pathLst>
                <a:path w="5544820" h="850264">
                  <a:moveTo>
                    <a:pt x="852474" y="0"/>
                  </a:moveTo>
                  <a:lnTo>
                    <a:pt x="684352" y="0"/>
                  </a:lnTo>
                  <a:lnTo>
                    <a:pt x="527037" y="4318"/>
                  </a:lnTo>
                  <a:lnTo>
                    <a:pt x="380517" y="10794"/>
                  </a:lnTo>
                  <a:lnTo>
                    <a:pt x="244436" y="21958"/>
                  </a:lnTo>
                  <a:lnTo>
                    <a:pt x="116636" y="35636"/>
                  </a:lnTo>
                  <a:lnTo>
                    <a:pt x="0" y="53276"/>
                  </a:lnTo>
                  <a:lnTo>
                    <a:pt x="333717" y="95757"/>
                  </a:lnTo>
                  <a:lnTo>
                    <a:pt x="693000" y="155879"/>
                  </a:lnTo>
                  <a:lnTo>
                    <a:pt x="1077480" y="233997"/>
                  </a:lnTo>
                  <a:lnTo>
                    <a:pt x="1281595" y="278638"/>
                  </a:lnTo>
                  <a:lnTo>
                    <a:pt x="1866239" y="421563"/>
                  </a:lnTo>
                  <a:lnTo>
                    <a:pt x="2559240" y="575284"/>
                  </a:lnTo>
                  <a:lnTo>
                    <a:pt x="2723032" y="606602"/>
                  </a:lnTo>
                  <a:lnTo>
                    <a:pt x="2878201" y="637920"/>
                  </a:lnTo>
                  <a:lnTo>
                    <a:pt x="3031197" y="666724"/>
                  </a:lnTo>
                  <a:lnTo>
                    <a:pt x="3324593" y="716038"/>
                  </a:lnTo>
                  <a:lnTo>
                    <a:pt x="3464991" y="738352"/>
                  </a:lnTo>
                  <a:lnTo>
                    <a:pt x="3732834" y="774001"/>
                  </a:lnTo>
                  <a:lnTo>
                    <a:pt x="3985920" y="805319"/>
                  </a:lnTo>
                  <a:lnTo>
                    <a:pt x="4107243" y="816482"/>
                  </a:lnTo>
                  <a:lnTo>
                    <a:pt x="4336554" y="834123"/>
                  </a:lnTo>
                  <a:lnTo>
                    <a:pt x="4447082" y="840955"/>
                  </a:lnTo>
                  <a:lnTo>
                    <a:pt x="4659833" y="849960"/>
                  </a:lnTo>
                  <a:lnTo>
                    <a:pt x="4857483" y="849960"/>
                  </a:lnTo>
                  <a:lnTo>
                    <a:pt x="5044681" y="845273"/>
                  </a:lnTo>
                  <a:lnTo>
                    <a:pt x="5133962" y="840955"/>
                  </a:lnTo>
                  <a:lnTo>
                    <a:pt x="5221071" y="834123"/>
                  </a:lnTo>
                  <a:lnTo>
                    <a:pt x="5467680" y="807478"/>
                  </a:lnTo>
                  <a:lnTo>
                    <a:pt x="5544362" y="796315"/>
                  </a:lnTo>
                  <a:lnTo>
                    <a:pt x="5297398" y="764997"/>
                  </a:lnTo>
                  <a:lnTo>
                    <a:pt x="5036032" y="727201"/>
                  </a:lnTo>
                  <a:lnTo>
                    <a:pt x="4468317" y="628916"/>
                  </a:lnTo>
                  <a:lnTo>
                    <a:pt x="4160151" y="566635"/>
                  </a:lnTo>
                  <a:lnTo>
                    <a:pt x="3835082" y="497154"/>
                  </a:lnTo>
                  <a:lnTo>
                    <a:pt x="2850476" y="263156"/>
                  </a:lnTo>
                  <a:lnTo>
                    <a:pt x="2582633" y="205193"/>
                  </a:lnTo>
                  <a:lnTo>
                    <a:pt x="2327757" y="155879"/>
                  </a:lnTo>
                  <a:lnTo>
                    <a:pt x="2204275" y="133553"/>
                  </a:lnTo>
                  <a:lnTo>
                    <a:pt x="1966315" y="95757"/>
                  </a:lnTo>
                  <a:lnTo>
                    <a:pt x="1628279" y="51117"/>
                  </a:lnTo>
                  <a:lnTo>
                    <a:pt x="1417675" y="30962"/>
                  </a:lnTo>
                  <a:lnTo>
                    <a:pt x="1220038" y="15481"/>
                  </a:lnTo>
                  <a:lnTo>
                    <a:pt x="1031036" y="4318"/>
                  </a:lnTo>
                  <a:lnTo>
                    <a:pt x="852474" y="0"/>
                  </a:lnTo>
                  <a:close/>
                </a:path>
              </a:pathLst>
            </a:custGeom>
            <a:solidFill>
              <a:srgbClr val="C5E6FB">
                <a:alpha val="39999"/>
              </a:srgbClr>
            </a:solidFill>
          </p:spPr>
          <p:txBody>
            <a:bodyPr wrap="square" lIns="0" tIns="0" rIns="0" bIns="0" rtlCol="0"/>
            <a:lstStyle/>
            <a:p>
              <a:endParaRPr/>
            </a:p>
          </p:txBody>
        </p:sp>
        <p:sp>
          <p:nvSpPr>
            <p:cNvPr id="6" name="object 6"/>
            <p:cNvSpPr/>
            <p:nvPr/>
          </p:nvSpPr>
          <p:spPr>
            <a:xfrm>
              <a:off x="2828874" y="4073766"/>
              <a:ext cx="6089015" cy="788035"/>
            </a:xfrm>
            <a:custGeom>
              <a:avLst/>
              <a:gdLst/>
              <a:ahLst/>
              <a:cxnLst/>
              <a:rect l="l" t="t" r="r" b="b"/>
              <a:pathLst>
                <a:path w="6089015" h="788035">
                  <a:moveTo>
                    <a:pt x="0" y="91439"/>
                  </a:moveTo>
                  <a:lnTo>
                    <a:pt x="19088" y="87109"/>
                  </a:lnTo>
                  <a:lnTo>
                    <a:pt x="76326" y="75958"/>
                  </a:lnTo>
                  <a:lnTo>
                    <a:pt x="174244" y="60477"/>
                  </a:lnTo>
                  <a:lnTo>
                    <a:pt x="237959" y="51473"/>
                  </a:lnTo>
                  <a:lnTo>
                    <a:pt x="312483" y="42468"/>
                  </a:lnTo>
                  <a:lnTo>
                    <a:pt x="395287" y="35636"/>
                  </a:lnTo>
                  <a:lnTo>
                    <a:pt x="491045" y="29159"/>
                  </a:lnTo>
                  <a:lnTo>
                    <a:pt x="595083" y="22313"/>
                  </a:lnTo>
                  <a:lnTo>
                    <a:pt x="712088" y="17995"/>
                  </a:lnTo>
                  <a:lnTo>
                    <a:pt x="839520" y="15836"/>
                  </a:lnTo>
                  <a:lnTo>
                    <a:pt x="977760" y="13677"/>
                  </a:lnTo>
                  <a:lnTo>
                    <a:pt x="1126451" y="15836"/>
                  </a:lnTo>
                  <a:lnTo>
                    <a:pt x="1285925" y="20154"/>
                  </a:lnTo>
                  <a:lnTo>
                    <a:pt x="1458366" y="29159"/>
                  </a:lnTo>
                  <a:lnTo>
                    <a:pt x="1641246" y="40309"/>
                  </a:lnTo>
                  <a:lnTo>
                    <a:pt x="1834565" y="57950"/>
                  </a:lnTo>
                  <a:lnTo>
                    <a:pt x="2040851" y="78117"/>
                  </a:lnTo>
                  <a:lnTo>
                    <a:pt x="2259723" y="102590"/>
                  </a:lnTo>
                  <a:lnTo>
                    <a:pt x="2489403" y="131749"/>
                  </a:lnTo>
                  <a:lnTo>
                    <a:pt x="2731681" y="167398"/>
                  </a:lnTo>
                  <a:lnTo>
                    <a:pt x="2984766" y="207708"/>
                  </a:lnTo>
                  <a:lnTo>
                    <a:pt x="3250450" y="254507"/>
                  </a:lnTo>
                  <a:lnTo>
                    <a:pt x="3529088" y="310311"/>
                  </a:lnTo>
                  <a:lnTo>
                    <a:pt x="3820325" y="370433"/>
                  </a:lnTo>
                  <a:lnTo>
                    <a:pt x="4124159" y="437388"/>
                  </a:lnTo>
                  <a:lnTo>
                    <a:pt x="4440961" y="513359"/>
                  </a:lnTo>
                  <a:lnTo>
                    <a:pt x="4770361" y="595795"/>
                  </a:lnTo>
                  <a:lnTo>
                    <a:pt x="5112727" y="687590"/>
                  </a:lnTo>
                  <a:lnTo>
                    <a:pt x="5468048" y="788034"/>
                  </a:lnTo>
                </a:path>
                <a:path w="6089015" h="788035">
                  <a:moveTo>
                    <a:pt x="2780639" y="651598"/>
                  </a:moveTo>
                  <a:lnTo>
                    <a:pt x="2876042" y="624598"/>
                  </a:lnTo>
                  <a:lnTo>
                    <a:pt x="3137763" y="555472"/>
                  </a:lnTo>
                  <a:lnTo>
                    <a:pt x="3318484" y="508673"/>
                  </a:lnTo>
                  <a:lnTo>
                    <a:pt x="3526561" y="457200"/>
                  </a:lnTo>
                  <a:lnTo>
                    <a:pt x="3758399" y="401396"/>
                  </a:lnTo>
                  <a:lnTo>
                    <a:pt x="4007167" y="341274"/>
                  </a:lnTo>
                  <a:lnTo>
                    <a:pt x="4270679" y="283311"/>
                  </a:lnTo>
                  <a:lnTo>
                    <a:pt x="4540681" y="225348"/>
                  </a:lnTo>
                  <a:lnTo>
                    <a:pt x="4817160" y="171716"/>
                  </a:lnTo>
                  <a:lnTo>
                    <a:pt x="5091480" y="120230"/>
                  </a:lnTo>
                  <a:lnTo>
                    <a:pt x="5227561" y="97917"/>
                  </a:lnTo>
                  <a:lnTo>
                    <a:pt x="5359323" y="75590"/>
                  </a:lnTo>
                  <a:lnTo>
                    <a:pt x="5491086" y="57950"/>
                  </a:lnTo>
                  <a:lnTo>
                    <a:pt x="5618530" y="39954"/>
                  </a:lnTo>
                  <a:lnTo>
                    <a:pt x="5744171" y="26631"/>
                  </a:lnTo>
                  <a:lnTo>
                    <a:pt x="5863323" y="15468"/>
                  </a:lnTo>
                  <a:lnTo>
                    <a:pt x="5977801" y="6476"/>
                  </a:lnTo>
                  <a:lnTo>
                    <a:pt x="6088684" y="0"/>
                  </a:lnTo>
                </a:path>
              </a:pathLst>
            </a:custGeom>
            <a:ln w="3175">
              <a:solidFill>
                <a:srgbClr val="FFFFFF"/>
              </a:solidFill>
            </a:ln>
          </p:spPr>
          <p:txBody>
            <a:bodyPr wrap="square" lIns="0" tIns="0" rIns="0" bIns="0" rtlCol="0"/>
            <a:lstStyle/>
            <a:p>
              <a:endParaRPr/>
            </a:p>
          </p:txBody>
        </p:sp>
        <p:sp>
          <p:nvSpPr>
            <p:cNvPr id="7" name="object 7"/>
            <p:cNvSpPr/>
            <p:nvPr/>
          </p:nvSpPr>
          <p:spPr>
            <a:xfrm>
              <a:off x="211315" y="4058284"/>
              <a:ext cx="8723630" cy="1330325"/>
            </a:xfrm>
            <a:custGeom>
              <a:avLst/>
              <a:gdLst/>
              <a:ahLst/>
              <a:cxnLst/>
              <a:rect l="l" t="t" r="r" b="b"/>
              <a:pathLst>
                <a:path w="8723630" h="1330325">
                  <a:moveTo>
                    <a:pt x="1555927" y="0"/>
                  </a:moveTo>
                  <a:lnTo>
                    <a:pt x="1402562" y="0"/>
                  </a:lnTo>
                  <a:lnTo>
                    <a:pt x="1257846" y="4317"/>
                  </a:lnTo>
                  <a:lnTo>
                    <a:pt x="1121765" y="10794"/>
                  </a:lnTo>
                  <a:lnTo>
                    <a:pt x="874801" y="33108"/>
                  </a:lnTo>
                  <a:lnTo>
                    <a:pt x="761758" y="48958"/>
                  </a:lnTo>
                  <a:lnTo>
                    <a:pt x="659879" y="64439"/>
                  </a:lnTo>
                  <a:lnTo>
                    <a:pt x="563765" y="82435"/>
                  </a:lnTo>
                  <a:lnTo>
                    <a:pt x="478802" y="102590"/>
                  </a:lnTo>
                  <a:lnTo>
                    <a:pt x="397802" y="120230"/>
                  </a:lnTo>
                  <a:lnTo>
                    <a:pt x="327609" y="140398"/>
                  </a:lnTo>
                  <a:lnTo>
                    <a:pt x="206286" y="178193"/>
                  </a:lnTo>
                  <a:lnTo>
                    <a:pt x="157327" y="196189"/>
                  </a:lnTo>
                  <a:lnTo>
                    <a:pt x="50761" y="240830"/>
                  </a:lnTo>
                  <a:lnTo>
                    <a:pt x="12598" y="260997"/>
                  </a:lnTo>
                  <a:lnTo>
                    <a:pt x="0" y="267474"/>
                  </a:lnTo>
                  <a:lnTo>
                    <a:pt x="0" y="1329829"/>
                  </a:lnTo>
                  <a:lnTo>
                    <a:pt x="8719210" y="1329829"/>
                  </a:lnTo>
                  <a:lnTo>
                    <a:pt x="8723528" y="1322997"/>
                  </a:lnTo>
                  <a:lnTo>
                    <a:pt x="8723528" y="849960"/>
                  </a:lnTo>
                  <a:lnTo>
                    <a:pt x="7182002" y="849960"/>
                  </a:lnTo>
                  <a:lnTo>
                    <a:pt x="7043762" y="847801"/>
                  </a:lnTo>
                  <a:lnTo>
                    <a:pt x="6899046" y="843114"/>
                  </a:lnTo>
                  <a:lnTo>
                    <a:pt x="6749999" y="836637"/>
                  </a:lnTo>
                  <a:lnTo>
                    <a:pt x="6594487" y="825474"/>
                  </a:lnTo>
                  <a:lnTo>
                    <a:pt x="6260401" y="791997"/>
                  </a:lnTo>
                  <a:lnTo>
                    <a:pt x="5900762" y="745197"/>
                  </a:lnTo>
                  <a:lnTo>
                    <a:pt x="5709246" y="716038"/>
                  </a:lnTo>
                  <a:lnTo>
                    <a:pt x="5509082" y="682548"/>
                  </a:lnTo>
                  <a:lnTo>
                    <a:pt x="5302440" y="644753"/>
                  </a:lnTo>
                  <a:lnTo>
                    <a:pt x="4861801" y="557631"/>
                  </a:lnTo>
                  <a:lnTo>
                    <a:pt x="4386961" y="452869"/>
                  </a:lnTo>
                  <a:lnTo>
                    <a:pt x="4136047" y="394919"/>
                  </a:lnTo>
                  <a:lnTo>
                    <a:pt x="3614407" y="267474"/>
                  </a:lnTo>
                  <a:lnTo>
                    <a:pt x="3122650" y="164871"/>
                  </a:lnTo>
                  <a:lnTo>
                    <a:pt x="2892602" y="124917"/>
                  </a:lnTo>
                  <a:lnTo>
                    <a:pt x="2673362" y="91439"/>
                  </a:lnTo>
                  <a:lnTo>
                    <a:pt x="2462758" y="62280"/>
                  </a:lnTo>
                  <a:lnTo>
                    <a:pt x="2262606" y="39954"/>
                  </a:lnTo>
                  <a:lnTo>
                    <a:pt x="2073249" y="21958"/>
                  </a:lnTo>
                  <a:lnTo>
                    <a:pt x="1890001" y="10794"/>
                  </a:lnTo>
                  <a:lnTo>
                    <a:pt x="1719719" y="2158"/>
                  </a:lnTo>
                  <a:lnTo>
                    <a:pt x="1555927" y="0"/>
                  </a:lnTo>
                  <a:close/>
                </a:path>
                <a:path w="8723630" h="1330325">
                  <a:moveTo>
                    <a:pt x="8723528" y="568794"/>
                  </a:moveTo>
                  <a:lnTo>
                    <a:pt x="8638209" y="604431"/>
                  </a:lnTo>
                  <a:lnTo>
                    <a:pt x="8557209" y="635749"/>
                  </a:lnTo>
                  <a:lnTo>
                    <a:pt x="8472246" y="664921"/>
                  </a:lnTo>
                  <a:lnTo>
                    <a:pt x="8295487" y="718197"/>
                  </a:lnTo>
                  <a:lnTo>
                    <a:pt x="8201888" y="742670"/>
                  </a:lnTo>
                  <a:lnTo>
                    <a:pt x="8006041" y="782993"/>
                  </a:lnTo>
                  <a:lnTo>
                    <a:pt x="7901647" y="800988"/>
                  </a:lnTo>
                  <a:lnTo>
                    <a:pt x="7680248" y="827633"/>
                  </a:lnTo>
                  <a:lnTo>
                    <a:pt x="7441920" y="845629"/>
                  </a:lnTo>
                  <a:lnTo>
                    <a:pt x="7314120" y="849960"/>
                  </a:lnTo>
                  <a:lnTo>
                    <a:pt x="8723528" y="849960"/>
                  </a:lnTo>
                  <a:lnTo>
                    <a:pt x="8723528" y="568794"/>
                  </a:lnTo>
                  <a:close/>
                </a:path>
              </a:pathLst>
            </a:custGeom>
            <a:solidFill>
              <a:srgbClr val="FFFFFF"/>
            </a:solidFill>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2700" rIns="0" bIns="0" rtlCol="0">
            <a:spAutoFit/>
          </a:bodyPr>
          <a:lstStyle/>
          <a:p>
            <a:pPr marL="17780">
              <a:lnSpc>
                <a:spcPct val="100000"/>
              </a:lnSpc>
              <a:spcBef>
                <a:spcPts val="100"/>
              </a:spcBef>
            </a:pPr>
            <a:r>
              <a:rPr spc="10" dirty="0"/>
              <a:t>T</a:t>
            </a:r>
            <a:r>
              <a:rPr spc="-10" dirty="0"/>
              <a:t>H</a:t>
            </a:r>
            <a:r>
              <a:rPr spc="-15" dirty="0"/>
              <a:t>A</a:t>
            </a:r>
            <a:r>
              <a:rPr dirty="0"/>
              <a:t>N</a:t>
            </a:r>
            <a:r>
              <a:rPr spc="-5" dirty="0"/>
              <a:t>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654" y="3074794"/>
            <a:ext cx="7537450" cy="3361818"/>
          </a:xfrm>
          <a:prstGeom prst="rect">
            <a:avLst/>
          </a:prstGeom>
        </p:spPr>
        <p:txBody>
          <a:bodyPr vert="horz" wrap="square" lIns="0" tIns="73025" rIns="0" bIns="0" rtlCol="0">
            <a:spAutoFit/>
          </a:bodyPr>
          <a:lstStyle/>
          <a:p>
            <a:pPr marL="287020" indent="-274320">
              <a:lnSpc>
                <a:spcPct val="100000"/>
              </a:lnSpc>
              <a:spcBef>
                <a:spcPts val="575"/>
              </a:spcBef>
              <a:buClr>
                <a:srgbClr val="30B5FC"/>
              </a:buClr>
              <a:buSzPct val="95833"/>
              <a:buFont typeface="Wingdings"/>
              <a:buChar char=""/>
              <a:tabLst>
                <a:tab pos="287020" algn="l"/>
                <a:tab pos="3363595" algn="l"/>
              </a:tabLst>
            </a:pPr>
            <a:r>
              <a:rPr sz="2400" b="1" spc="-5" dirty="0">
                <a:solidFill>
                  <a:srgbClr val="063D86"/>
                </a:solidFill>
                <a:latin typeface="Candara"/>
                <a:cs typeface="Candara"/>
              </a:rPr>
              <a:t>Name</a:t>
            </a:r>
            <a:r>
              <a:rPr sz="2400" b="1" spc="-20" dirty="0">
                <a:solidFill>
                  <a:srgbClr val="063D86"/>
                </a:solidFill>
                <a:latin typeface="Candara"/>
                <a:cs typeface="Candara"/>
              </a:rPr>
              <a:t> </a:t>
            </a:r>
            <a:r>
              <a:rPr sz="2400" b="1" dirty="0">
                <a:solidFill>
                  <a:srgbClr val="063D86"/>
                </a:solidFill>
                <a:latin typeface="Candara"/>
                <a:cs typeface="Candara"/>
              </a:rPr>
              <a:t>of</a:t>
            </a:r>
            <a:r>
              <a:rPr sz="2400" b="1" spc="-10" dirty="0">
                <a:solidFill>
                  <a:srgbClr val="063D86"/>
                </a:solidFill>
                <a:latin typeface="Candara"/>
                <a:cs typeface="Candara"/>
              </a:rPr>
              <a:t> </a:t>
            </a:r>
            <a:r>
              <a:rPr lang="en-US" sz="2400" b="1" spc="-5" dirty="0">
                <a:solidFill>
                  <a:srgbClr val="063D86"/>
                </a:solidFill>
                <a:latin typeface="Candara"/>
                <a:cs typeface="Candara"/>
              </a:rPr>
              <a:t>Institute</a:t>
            </a:r>
            <a:r>
              <a:rPr sz="2400" b="1" spc="-5" dirty="0">
                <a:solidFill>
                  <a:srgbClr val="063D86"/>
                </a:solidFill>
                <a:latin typeface="Candara"/>
                <a:cs typeface="Candara"/>
              </a:rPr>
              <a:t>:</a:t>
            </a:r>
            <a:r>
              <a:rPr lang="en-US" sz="2400" b="1" spc="-5" dirty="0">
                <a:solidFill>
                  <a:srgbClr val="063D86"/>
                </a:solidFill>
                <a:latin typeface="Candara"/>
                <a:cs typeface="Candara"/>
              </a:rPr>
              <a:t> </a:t>
            </a:r>
            <a:r>
              <a:rPr lang="en-US" sz="2400" spc="-5" dirty="0">
                <a:solidFill>
                  <a:srgbClr val="063D86"/>
                </a:solidFill>
                <a:latin typeface="Candara"/>
                <a:cs typeface="Candara"/>
              </a:rPr>
              <a:t>International Institute of Information Technology, Hyderabad (IIIT-H)</a:t>
            </a:r>
          </a:p>
          <a:p>
            <a:pPr marL="287020" indent="-274320">
              <a:lnSpc>
                <a:spcPct val="100000"/>
              </a:lnSpc>
              <a:spcBef>
                <a:spcPts val="575"/>
              </a:spcBef>
              <a:buClr>
                <a:srgbClr val="30B5FC"/>
              </a:buClr>
              <a:buSzPct val="95833"/>
              <a:buFont typeface="Wingdings"/>
              <a:buChar char=""/>
              <a:tabLst>
                <a:tab pos="287020" algn="l"/>
                <a:tab pos="3363595" algn="l"/>
              </a:tabLst>
            </a:pPr>
            <a:r>
              <a:rPr sz="2400" b="1" spc="-5" dirty="0">
                <a:solidFill>
                  <a:srgbClr val="063D86"/>
                </a:solidFill>
                <a:latin typeface="Candara"/>
                <a:cs typeface="Candara"/>
              </a:rPr>
              <a:t>Project</a:t>
            </a:r>
            <a:r>
              <a:rPr lang="en-IN" sz="2400" b="1" spc="-5" dirty="0">
                <a:solidFill>
                  <a:srgbClr val="063D86"/>
                </a:solidFill>
                <a:latin typeface="Candara"/>
                <a:cs typeface="Candara"/>
              </a:rPr>
              <a:t>: </a:t>
            </a:r>
            <a:r>
              <a:rPr lang="en-IN" sz="2400" spc="-5" dirty="0">
                <a:solidFill>
                  <a:srgbClr val="063D86"/>
                </a:solidFill>
                <a:latin typeface="Candara"/>
                <a:cs typeface="Candara"/>
              </a:rPr>
              <a:t>Generating Synthetic Word Images for training Indian Scripts Scene Text OCR</a:t>
            </a:r>
            <a:endParaRPr sz="2400" dirty="0">
              <a:latin typeface="Candara"/>
              <a:cs typeface="Candara"/>
            </a:endParaRPr>
          </a:p>
          <a:p>
            <a:pPr marL="287020" indent="-274320">
              <a:lnSpc>
                <a:spcPct val="100000"/>
              </a:lnSpc>
              <a:spcBef>
                <a:spcPts val="484"/>
              </a:spcBef>
              <a:buClr>
                <a:srgbClr val="30B5FC"/>
              </a:buClr>
              <a:buSzPct val="95833"/>
              <a:buFont typeface="Wingdings"/>
              <a:buChar char=""/>
              <a:tabLst>
                <a:tab pos="287020" algn="l"/>
                <a:tab pos="2642870" algn="l"/>
              </a:tabLst>
            </a:pPr>
            <a:r>
              <a:rPr sz="2400" b="1" spc="-5" dirty="0">
                <a:solidFill>
                  <a:srgbClr val="063D86"/>
                </a:solidFill>
                <a:latin typeface="Candara"/>
                <a:cs typeface="Candara"/>
              </a:rPr>
              <a:t>Corporate</a:t>
            </a:r>
            <a:r>
              <a:rPr sz="2400" b="1" spc="-10" dirty="0">
                <a:solidFill>
                  <a:srgbClr val="063D86"/>
                </a:solidFill>
                <a:latin typeface="Candara"/>
                <a:cs typeface="Candara"/>
              </a:rPr>
              <a:t> </a:t>
            </a:r>
            <a:r>
              <a:rPr sz="2400" b="1" spc="-5" dirty="0">
                <a:solidFill>
                  <a:srgbClr val="063D86"/>
                </a:solidFill>
                <a:latin typeface="Candara"/>
                <a:cs typeface="Candara"/>
              </a:rPr>
              <a:t>Guide:</a:t>
            </a:r>
            <a:r>
              <a:rPr lang="en-IN" sz="2400" b="1" spc="-5" dirty="0">
                <a:solidFill>
                  <a:srgbClr val="063D86"/>
                </a:solidFill>
                <a:latin typeface="Candara"/>
                <a:cs typeface="Candara"/>
              </a:rPr>
              <a:t> </a:t>
            </a:r>
            <a:r>
              <a:rPr lang="en-IN" sz="2400" spc="-5" dirty="0">
                <a:solidFill>
                  <a:srgbClr val="063D86"/>
                </a:solidFill>
                <a:latin typeface="Candara"/>
                <a:cs typeface="Candara"/>
              </a:rPr>
              <a:t>Prof CV Jawahar</a:t>
            </a:r>
          </a:p>
          <a:p>
            <a:pPr marL="287020" indent="-274320">
              <a:lnSpc>
                <a:spcPct val="100000"/>
              </a:lnSpc>
              <a:spcBef>
                <a:spcPts val="484"/>
              </a:spcBef>
              <a:buClr>
                <a:srgbClr val="30B5FC"/>
              </a:buClr>
              <a:buSzPct val="95833"/>
              <a:buFont typeface="Wingdings"/>
              <a:buChar char=""/>
              <a:tabLst>
                <a:tab pos="287020" algn="l"/>
                <a:tab pos="2642870" algn="l"/>
              </a:tabLst>
            </a:pPr>
            <a:r>
              <a:rPr sz="2400" b="1" spc="-5" dirty="0">
                <a:solidFill>
                  <a:srgbClr val="063D86"/>
                </a:solidFill>
                <a:latin typeface="Candara"/>
                <a:cs typeface="Candara"/>
              </a:rPr>
              <a:t>Faculty</a:t>
            </a:r>
            <a:r>
              <a:rPr sz="2400" b="1" dirty="0">
                <a:solidFill>
                  <a:srgbClr val="063D86"/>
                </a:solidFill>
                <a:latin typeface="Candara"/>
                <a:cs typeface="Candara"/>
              </a:rPr>
              <a:t> </a:t>
            </a:r>
            <a:r>
              <a:rPr sz="2400" b="1" spc="-5" dirty="0">
                <a:solidFill>
                  <a:srgbClr val="063D86"/>
                </a:solidFill>
                <a:latin typeface="Candara"/>
                <a:cs typeface="Candara"/>
              </a:rPr>
              <a:t>Guide:</a:t>
            </a:r>
            <a:r>
              <a:rPr lang="en-US" sz="2400" b="1" spc="-5" dirty="0">
                <a:solidFill>
                  <a:srgbClr val="063D86"/>
                </a:solidFill>
                <a:latin typeface="Candara"/>
                <a:cs typeface="Candara"/>
              </a:rPr>
              <a:t> </a:t>
            </a:r>
            <a:r>
              <a:rPr lang="en-US" sz="2400" spc="-5" dirty="0" err="1">
                <a:solidFill>
                  <a:srgbClr val="063D86"/>
                </a:solidFill>
                <a:latin typeface="Candara"/>
                <a:cs typeface="Candara"/>
              </a:rPr>
              <a:t>Ajoy</a:t>
            </a:r>
            <a:r>
              <a:rPr lang="en-US" sz="2400" spc="-5" dirty="0">
                <a:solidFill>
                  <a:srgbClr val="063D86"/>
                </a:solidFill>
                <a:latin typeface="Candara"/>
                <a:cs typeface="Candara"/>
              </a:rPr>
              <a:t> Mondal </a:t>
            </a:r>
          </a:p>
          <a:p>
            <a:pPr marL="287020" indent="-274320">
              <a:lnSpc>
                <a:spcPct val="100000"/>
              </a:lnSpc>
              <a:spcBef>
                <a:spcPts val="484"/>
              </a:spcBef>
              <a:buClr>
                <a:srgbClr val="30B5FC"/>
              </a:buClr>
              <a:buSzPct val="95833"/>
              <a:buFont typeface="Wingdings"/>
              <a:buChar char=""/>
              <a:tabLst>
                <a:tab pos="287020" algn="l"/>
                <a:tab pos="2642870" algn="l"/>
              </a:tabLst>
            </a:pPr>
            <a:r>
              <a:rPr sz="2400" b="1" spc="-5" dirty="0">
                <a:solidFill>
                  <a:srgbClr val="063D86"/>
                </a:solidFill>
                <a:latin typeface="Candara"/>
                <a:cs typeface="Candara"/>
              </a:rPr>
              <a:t>Period of Internship:</a:t>
            </a:r>
            <a:r>
              <a:rPr lang="en-US" sz="2400" b="1" spc="-5" dirty="0">
                <a:solidFill>
                  <a:srgbClr val="063D86"/>
                </a:solidFill>
                <a:latin typeface="Candara"/>
                <a:cs typeface="Candara"/>
              </a:rPr>
              <a:t> </a:t>
            </a:r>
            <a:r>
              <a:rPr sz="2400" dirty="0">
                <a:solidFill>
                  <a:srgbClr val="063D86"/>
                </a:solidFill>
                <a:latin typeface="Candara"/>
                <a:cs typeface="Candara"/>
              </a:rPr>
              <a:t>2</a:t>
            </a:r>
            <a:r>
              <a:rPr sz="2400" spc="-5" dirty="0">
                <a:solidFill>
                  <a:srgbClr val="063D86"/>
                </a:solidFill>
                <a:latin typeface="Candara"/>
                <a:cs typeface="Candara"/>
              </a:rPr>
              <a:t> Months</a:t>
            </a:r>
            <a:r>
              <a:rPr sz="2400" spc="-10" dirty="0">
                <a:solidFill>
                  <a:srgbClr val="063D86"/>
                </a:solidFill>
                <a:latin typeface="Candara"/>
                <a:cs typeface="Candara"/>
              </a:rPr>
              <a:t> </a:t>
            </a:r>
            <a:r>
              <a:rPr sz="2400" spc="-5" dirty="0">
                <a:solidFill>
                  <a:srgbClr val="063D86"/>
                </a:solidFill>
                <a:latin typeface="Candara"/>
                <a:cs typeface="Candara"/>
              </a:rPr>
              <a:t>(</a:t>
            </a:r>
            <a:r>
              <a:rPr sz="2000" spc="-5" dirty="0">
                <a:solidFill>
                  <a:srgbClr val="063D86"/>
                </a:solidFill>
                <a:latin typeface="Candara"/>
                <a:cs typeface="Candara"/>
              </a:rPr>
              <a:t>1</a:t>
            </a:r>
            <a:r>
              <a:rPr lang="en-US" sz="2000" spc="-5" dirty="0">
                <a:solidFill>
                  <a:srgbClr val="063D86"/>
                </a:solidFill>
                <a:latin typeface="Candara"/>
                <a:cs typeface="Candara"/>
              </a:rPr>
              <a:t>2-Jun</a:t>
            </a:r>
            <a:r>
              <a:rPr lang="en-IN" sz="2000" spc="-5" dirty="0">
                <a:solidFill>
                  <a:srgbClr val="063D86"/>
                </a:solidFill>
                <a:latin typeface="Candara"/>
                <a:cs typeface="Candara"/>
              </a:rPr>
              <a:t>-2023 </a:t>
            </a:r>
            <a:r>
              <a:rPr sz="2000" dirty="0">
                <a:solidFill>
                  <a:srgbClr val="063D86"/>
                </a:solidFill>
                <a:latin typeface="Candara"/>
                <a:cs typeface="Candara"/>
              </a:rPr>
              <a:t>-</a:t>
            </a:r>
            <a:r>
              <a:rPr sz="2000" spc="430" dirty="0">
                <a:solidFill>
                  <a:srgbClr val="063D86"/>
                </a:solidFill>
                <a:latin typeface="Candara"/>
                <a:cs typeface="Candara"/>
              </a:rPr>
              <a:t> </a:t>
            </a:r>
            <a:r>
              <a:rPr lang="en-US" sz="2000" spc="-5" dirty="0">
                <a:solidFill>
                  <a:srgbClr val="063D86"/>
                </a:solidFill>
                <a:latin typeface="Candara"/>
                <a:cs typeface="Candara"/>
              </a:rPr>
              <a:t>7</a:t>
            </a:r>
            <a:r>
              <a:rPr sz="2000" spc="-5" dirty="0">
                <a:solidFill>
                  <a:srgbClr val="063D86"/>
                </a:solidFill>
                <a:latin typeface="Candara"/>
                <a:cs typeface="Candara"/>
              </a:rPr>
              <a:t>-</a:t>
            </a:r>
            <a:r>
              <a:rPr lang="en-US" sz="2000" spc="-5" dirty="0">
                <a:solidFill>
                  <a:srgbClr val="063D86"/>
                </a:solidFill>
                <a:latin typeface="Candara"/>
                <a:cs typeface="Candara"/>
              </a:rPr>
              <a:t>Aug</a:t>
            </a:r>
            <a:r>
              <a:rPr sz="2000" spc="-5" dirty="0">
                <a:solidFill>
                  <a:srgbClr val="063D86"/>
                </a:solidFill>
                <a:latin typeface="Candara"/>
                <a:cs typeface="Candara"/>
              </a:rPr>
              <a:t>-202</a:t>
            </a:r>
            <a:r>
              <a:rPr lang="en-US" sz="2000" spc="-5" dirty="0">
                <a:solidFill>
                  <a:srgbClr val="063D86"/>
                </a:solidFill>
                <a:latin typeface="Candara"/>
                <a:cs typeface="Candara"/>
              </a:rPr>
              <a:t>3</a:t>
            </a:r>
            <a:r>
              <a:rPr sz="2000" spc="-15" dirty="0">
                <a:solidFill>
                  <a:srgbClr val="063D86"/>
                </a:solidFill>
                <a:latin typeface="Candara"/>
                <a:cs typeface="Candara"/>
              </a:rPr>
              <a:t> </a:t>
            </a:r>
            <a:r>
              <a:rPr sz="2000" dirty="0">
                <a:solidFill>
                  <a:srgbClr val="063D86"/>
                </a:solidFill>
                <a:latin typeface="Candara"/>
                <a:cs typeface="Candara"/>
              </a:rPr>
              <a:t>)</a:t>
            </a:r>
            <a:endParaRPr sz="2000" dirty="0">
              <a:latin typeface="Candara"/>
              <a:cs typeface="Candara"/>
            </a:endParaRPr>
          </a:p>
          <a:p>
            <a:pPr marL="287020" indent="-274320">
              <a:lnSpc>
                <a:spcPct val="100000"/>
              </a:lnSpc>
              <a:spcBef>
                <a:spcPts val="475"/>
              </a:spcBef>
              <a:buClr>
                <a:srgbClr val="30B5FC"/>
              </a:buClr>
              <a:buSzPct val="95833"/>
              <a:buFont typeface="Wingdings"/>
              <a:buChar char=""/>
              <a:tabLst>
                <a:tab pos="287020" algn="l"/>
              </a:tabLst>
            </a:pPr>
            <a:r>
              <a:rPr sz="2400" b="1" spc="-5" dirty="0">
                <a:solidFill>
                  <a:srgbClr val="063D86"/>
                </a:solidFill>
                <a:latin typeface="Candara"/>
                <a:cs typeface="Candara"/>
              </a:rPr>
              <a:t>Designation:</a:t>
            </a:r>
            <a:r>
              <a:rPr sz="2400" b="1" spc="-30" dirty="0">
                <a:solidFill>
                  <a:srgbClr val="063D86"/>
                </a:solidFill>
                <a:latin typeface="Candara"/>
                <a:cs typeface="Candara"/>
              </a:rPr>
              <a:t> </a:t>
            </a:r>
            <a:r>
              <a:rPr lang="en-IN" sz="2400" spc="-5" dirty="0">
                <a:solidFill>
                  <a:srgbClr val="063D86"/>
                </a:solidFill>
                <a:latin typeface="Candara"/>
                <a:cs typeface="Candara"/>
              </a:rPr>
              <a:t>SRFP CVIT Intern</a:t>
            </a:r>
            <a:endParaRPr sz="2400" dirty="0">
              <a:latin typeface="Candara"/>
              <a:cs typeface="Candara"/>
            </a:endParaRPr>
          </a:p>
        </p:txBody>
      </p:sp>
      <p:sp>
        <p:nvSpPr>
          <p:cNvPr id="3" name="object 3"/>
          <p:cNvSpPr txBox="1">
            <a:spLocks noGrp="1"/>
          </p:cNvSpPr>
          <p:nvPr>
            <p:ph type="title"/>
          </p:nvPr>
        </p:nvSpPr>
        <p:spPr>
          <a:xfrm>
            <a:off x="767054" y="282143"/>
            <a:ext cx="7601584" cy="750847"/>
          </a:xfrm>
          <a:prstGeom prst="rect">
            <a:avLst/>
          </a:prstGeom>
        </p:spPr>
        <p:txBody>
          <a:bodyPr vert="horz" wrap="square" lIns="0" tIns="12065" rIns="0" bIns="0" rtlCol="0">
            <a:spAutoFit/>
          </a:bodyPr>
          <a:lstStyle/>
          <a:p>
            <a:pPr marL="12700" algn="ctr">
              <a:lnSpc>
                <a:spcPct val="100000"/>
              </a:lnSpc>
              <a:spcBef>
                <a:spcPts val="95"/>
              </a:spcBef>
            </a:pPr>
            <a:r>
              <a:rPr sz="4800" spc="-10" dirty="0"/>
              <a:t>INTRODUCTION</a:t>
            </a:r>
            <a:endParaRPr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09600" y="2001528"/>
            <a:ext cx="7253274" cy="4574329"/>
          </a:xfrm>
          <a:prstGeom prst="rect">
            <a:avLst/>
          </a:prstGeom>
        </p:spPr>
        <p:txBody>
          <a:bodyPr vert="horz" wrap="square" lIns="0" tIns="13970" rIns="0" bIns="0" rtlCol="0">
            <a:spAutoFit/>
          </a:bodyPr>
          <a:lstStyle/>
          <a:p>
            <a:pPr marL="269240" marR="6350" indent="-251460">
              <a:lnSpc>
                <a:spcPct val="100000"/>
              </a:lnSpc>
              <a:spcBef>
                <a:spcPts val="110"/>
              </a:spcBef>
              <a:buClr>
                <a:srgbClr val="30B5FC"/>
              </a:buClr>
              <a:buFont typeface="Symbol"/>
              <a:buChar char=""/>
              <a:tabLst>
                <a:tab pos="269875" algn="l"/>
              </a:tabLst>
            </a:pPr>
            <a:r>
              <a:rPr sz="2400" spc="5" dirty="0"/>
              <a:t>The</a:t>
            </a:r>
            <a:r>
              <a:rPr sz="2400" spc="434" dirty="0"/>
              <a:t> </a:t>
            </a:r>
            <a:r>
              <a:rPr sz="2400" dirty="0"/>
              <a:t>Presentation</a:t>
            </a:r>
            <a:r>
              <a:rPr sz="2400" spc="450" dirty="0"/>
              <a:t> </a:t>
            </a:r>
            <a:r>
              <a:rPr sz="2400" spc="-5" dirty="0"/>
              <a:t>is</a:t>
            </a:r>
            <a:r>
              <a:rPr sz="2400" spc="445" dirty="0"/>
              <a:t> </a:t>
            </a:r>
            <a:r>
              <a:rPr sz="2400" spc="-5" dirty="0"/>
              <a:t>prepared</a:t>
            </a:r>
            <a:r>
              <a:rPr sz="2400" spc="440" dirty="0"/>
              <a:t> </a:t>
            </a:r>
            <a:r>
              <a:rPr lang="en-US" sz="2400" spc="-5" dirty="0"/>
              <a:t>based on</a:t>
            </a:r>
            <a:r>
              <a:rPr sz="2400" spc="445" dirty="0"/>
              <a:t> </a:t>
            </a:r>
            <a:r>
              <a:rPr sz="2400" dirty="0"/>
              <a:t>my</a:t>
            </a:r>
            <a:r>
              <a:rPr sz="2400" spc="445" dirty="0"/>
              <a:t> </a:t>
            </a:r>
            <a:r>
              <a:rPr sz="2400" spc="-10" dirty="0"/>
              <a:t>Two-month </a:t>
            </a:r>
            <a:r>
              <a:rPr sz="2400" spc="-459" dirty="0"/>
              <a:t> </a:t>
            </a:r>
            <a:r>
              <a:rPr sz="2400" dirty="0"/>
              <a:t>internship</a:t>
            </a:r>
            <a:r>
              <a:rPr sz="2400" spc="-10" dirty="0"/>
              <a:t> </a:t>
            </a:r>
            <a:r>
              <a:rPr lang="en-US" sz="2400" spc="-10" dirty="0"/>
              <a:t>at CVIT Department </a:t>
            </a:r>
            <a:r>
              <a:rPr sz="2400" dirty="0"/>
              <a:t>in </a:t>
            </a:r>
            <a:r>
              <a:rPr lang="en-US" sz="2400" dirty="0"/>
              <a:t>IIIT  Hyderabad, Telangana, India.</a:t>
            </a:r>
          </a:p>
          <a:p>
            <a:pPr marL="269240" marR="6350" indent="-251460">
              <a:lnSpc>
                <a:spcPct val="100000"/>
              </a:lnSpc>
              <a:spcBef>
                <a:spcPts val="110"/>
              </a:spcBef>
              <a:buClr>
                <a:srgbClr val="30B5FC"/>
              </a:buClr>
              <a:buFont typeface="Symbol"/>
              <a:buChar char=""/>
              <a:tabLst>
                <a:tab pos="269875" algn="l"/>
              </a:tabLst>
            </a:pPr>
            <a:r>
              <a:rPr lang="en-US" sz="2400" dirty="0"/>
              <a:t>The project is based in the field of Computer Vision in  	 Artificial Intelligence and Machine Learning.</a:t>
            </a:r>
            <a:endParaRPr sz="2400" dirty="0"/>
          </a:p>
          <a:p>
            <a:pPr marL="330200" indent="-312420">
              <a:lnSpc>
                <a:spcPct val="100000"/>
              </a:lnSpc>
              <a:spcBef>
                <a:spcPts val="450"/>
              </a:spcBef>
              <a:buClr>
                <a:srgbClr val="30B5FC"/>
              </a:buClr>
              <a:buFont typeface="Symbol"/>
              <a:buChar char=""/>
              <a:tabLst>
                <a:tab pos="330200" algn="l"/>
                <a:tab pos="330835" algn="l"/>
              </a:tabLst>
            </a:pPr>
            <a:r>
              <a:rPr sz="2400" spc="5" dirty="0"/>
              <a:t>My</a:t>
            </a:r>
            <a:r>
              <a:rPr sz="2400" spc="-5" dirty="0"/>
              <a:t> task</a:t>
            </a:r>
            <a:r>
              <a:rPr sz="2400" dirty="0"/>
              <a:t> mainly</a:t>
            </a:r>
            <a:r>
              <a:rPr sz="2400" spc="10" dirty="0"/>
              <a:t> </a:t>
            </a:r>
            <a:r>
              <a:rPr sz="2400" spc="-5" dirty="0"/>
              <a:t>included</a:t>
            </a:r>
            <a:r>
              <a:rPr lang="en-US" sz="2400" spc="-5" dirty="0"/>
              <a:t> developing and modifying an existing python script to generate a synthetic word images dataset for Indian regional scripts especially for Bengali language</a:t>
            </a:r>
            <a:r>
              <a:rPr sz="2400" dirty="0"/>
              <a:t>.</a:t>
            </a:r>
          </a:p>
          <a:p>
            <a:pPr marL="330200" indent="-312420">
              <a:lnSpc>
                <a:spcPct val="100000"/>
              </a:lnSpc>
              <a:spcBef>
                <a:spcPts val="440"/>
              </a:spcBef>
              <a:buClr>
                <a:srgbClr val="30B5FC"/>
              </a:buClr>
              <a:buFont typeface="Symbol"/>
              <a:buChar char=""/>
              <a:tabLst>
                <a:tab pos="330200" algn="l"/>
                <a:tab pos="330835" algn="l"/>
              </a:tabLst>
            </a:pPr>
            <a:r>
              <a:rPr sz="2400" dirty="0"/>
              <a:t>This</a:t>
            </a:r>
            <a:r>
              <a:rPr sz="2400" spc="-15" dirty="0"/>
              <a:t> </a:t>
            </a:r>
            <a:r>
              <a:rPr lang="en-US" sz="2400" spc="-15" dirty="0"/>
              <a:t>p</a:t>
            </a:r>
            <a:r>
              <a:rPr sz="2400" dirty="0"/>
              <a:t>resentation</a:t>
            </a:r>
            <a:r>
              <a:rPr sz="2400" spc="-5" dirty="0"/>
              <a:t> </a:t>
            </a:r>
            <a:r>
              <a:rPr sz="2400" dirty="0"/>
              <a:t>display</a:t>
            </a:r>
            <a:r>
              <a:rPr lang="en-US" sz="2400" dirty="0"/>
              <a:t>s the daily</a:t>
            </a:r>
            <a:r>
              <a:rPr sz="2400" spc="-15" dirty="0"/>
              <a:t> </a:t>
            </a:r>
            <a:r>
              <a:rPr sz="2400" dirty="0"/>
              <a:t>progress</a:t>
            </a:r>
            <a:r>
              <a:rPr lang="en-US" sz="2400" spc="-15" dirty="0"/>
              <a:t> of </a:t>
            </a:r>
            <a:r>
              <a:rPr sz="2400" spc="5" dirty="0"/>
              <a:t>my</a:t>
            </a:r>
            <a:r>
              <a:rPr sz="2400" spc="-5" dirty="0"/>
              <a:t> </a:t>
            </a:r>
            <a:r>
              <a:rPr lang="en-US" sz="2400" spc="-5" dirty="0"/>
              <a:t>weekly </a:t>
            </a:r>
            <a:r>
              <a:rPr sz="2400" spc="-5" dirty="0"/>
              <a:t>task</a:t>
            </a:r>
            <a:r>
              <a:rPr lang="en-US" sz="2400" spc="-5" dirty="0"/>
              <a:t>s that I have undergone during my internship duration</a:t>
            </a:r>
            <a:r>
              <a:rPr lang="en-US" spc="-5" dirty="0"/>
              <a:t>.</a:t>
            </a:r>
            <a:endParaRPr spc="-5" dirty="0"/>
          </a:p>
        </p:txBody>
      </p:sp>
      <p:sp>
        <p:nvSpPr>
          <p:cNvPr id="3" name="object 3"/>
          <p:cNvSpPr txBox="1">
            <a:spLocks noGrp="1"/>
          </p:cNvSpPr>
          <p:nvPr>
            <p:ph type="title"/>
          </p:nvPr>
        </p:nvSpPr>
        <p:spPr>
          <a:xfrm>
            <a:off x="1974862" y="282143"/>
            <a:ext cx="5189220" cy="750847"/>
          </a:xfrm>
          <a:prstGeom prst="rect">
            <a:avLst/>
          </a:prstGeom>
        </p:spPr>
        <p:txBody>
          <a:bodyPr vert="horz" wrap="square" lIns="0" tIns="12065" rIns="0" bIns="0" rtlCol="0">
            <a:spAutoFit/>
          </a:bodyPr>
          <a:lstStyle/>
          <a:p>
            <a:pPr marL="12700" algn="ctr">
              <a:lnSpc>
                <a:spcPct val="100000"/>
              </a:lnSpc>
              <a:spcBef>
                <a:spcPts val="95"/>
              </a:spcBef>
            </a:pPr>
            <a:r>
              <a:rPr sz="4800" spc="-10" dirty="0"/>
              <a:t>OBJECTIVE</a:t>
            </a:r>
            <a:endParaRPr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0862" y="2514600"/>
            <a:ext cx="8288338" cy="4503156"/>
          </a:xfrm>
          <a:prstGeom prst="rect">
            <a:avLst/>
          </a:prstGeom>
        </p:spPr>
        <p:txBody>
          <a:bodyPr vert="horz" wrap="square" lIns="0" tIns="67945" rIns="0" bIns="0" rtlCol="0">
            <a:spAutoFit/>
          </a:bodyPr>
          <a:lstStyle/>
          <a:p>
            <a:pPr marL="258445" indent="-246379">
              <a:lnSpc>
                <a:spcPct val="100000"/>
              </a:lnSpc>
              <a:spcBef>
                <a:spcPts val="535"/>
              </a:spcBef>
              <a:buClr>
                <a:srgbClr val="30B5FC"/>
              </a:buClr>
              <a:buFont typeface="Symbol"/>
              <a:buChar char=""/>
              <a:tabLst>
                <a:tab pos="259079" algn="l"/>
              </a:tabLst>
            </a:pPr>
            <a:r>
              <a:rPr lang="en-US" sz="2400" b="1" dirty="0">
                <a:solidFill>
                  <a:srgbClr val="063D86"/>
                </a:solidFill>
                <a:latin typeface="Candara"/>
                <a:cs typeface="Candara"/>
              </a:rPr>
              <a:t>Institute Name: - </a:t>
            </a:r>
            <a:r>
              <a:rPr lang="en-US" sz="2400" dirty="0">
                <a:solidFill>
                  <a:srgbClr val="063D86"/>
                </a:solidFill>
                <a:latin typeface="Candara"/>
                <a:cs typeface="Candara"/>
              </a:rPr>
              <a:t>International Institute of Information Technology, Hyderabad, India</a:t>
            </a:r>
          </a:p>
          <a:p>
            <a:pPr marL="258445" indent="-246379">
              <a:lnSpc>
                <a:spcPct val="100000"/>
              </a:lnSpc>
              <a:spcBef>
                <a:spcPts val="535"/>
              </a:spcBef>
              <a:buClr>
                <a:srgbClr val="30B5FC"/>
              </a:buClr>
              <a:buFont typeface="Symbol"/>
              <a:buChar char=""/>
              <a:tabLst>
                <a:tab pos="259079" algn="l"/>
              </a:tabLst>
            </a:pPr>
            <a:r>
              <a:rPr sz="2400" b="1" dirty="0">
                <a:solidFill>
                  <a:srgbClr val="063D86"/>
                </a:solidFill>
                <a:latin typeface="Candara"/>
                <a:cs typeface="Candara"/>
              </a:rPr>
              <a:t>Founder</a:t>
            </a:r>
            <a:r>
              <a:rPr sz="2400" dirty="0">
                <a:solidFill>
                  <a:srgbClr val="063D86"/>
                </a:solidFill>
                <a:latin typeface="Candara"/>
                <a:cs typeface="Candara"/>
              </a:rPr>
              <a:t>:</a:t>
            </a:r>
            <a:r>
              <a:rPr sz="2400" spc="-15" dirty="0">
                <a:solidFill>
                  <a:srgbClr val="063D86"/>
                </a:solidFill>
                <a:latin typeface="Candara"/>
                <a:cs typeface="Candara"/>
              </a:rPr>
              <a:t> </a:t>
            </a:r>
            <a:r>
              <a:rPr sz="2400" spc="-5" dirty="0">
                <a:solidFill>
                  <a:srgbClr val="063D86"/>
                </a:solidFill>
                <a:latin typeface="Candara"/>
                <a:cs typeface="Candara"/>
              </a:rPr>
              <a:t>-</a:t>
            </a:r>
            <a:r>
              <a:rPr lang="en-IN" sz="2400" spc="-5" dirty="0">
                <a:solidFill>
                  <a:srgbClr val="063D86"/>
                </a:solidFill>
                <a:latin typeface="Candara"/>
                <a:cs typeface="Candara"/>
              </a:rPr>
              <a:t>Narendra Ahuja</a:t>
            </a:r>
            <a:endParaRPr sz="2400" dirty="0">
              <a:latin typeface="Candara"/>
              <a:cs typeface="Candara"/>
            </a:endParaRPr>
          </a:p>
          <a:p>
            <a:pPr marL="258445" indent="-246379">
              <a:lnSpc>
                <a:spcPct val="100000"/>
              </a:lnSpc>
              <a:spcBef>
                <a:spcPts val="440"/>
              </a:spcBef>
              <a:buClr>
                <a:srgbClr val="30B5FC"/>
              </a:buClr>
              <a:buFont typeface="Symbol"/>
              <a:buChar char=""/>
              <a:tabLst>
                <a:tab pos="259079" algn="l"/>
              </a:tabLst>
            </a:pPr>
            <a:r>
              <a:rPr sz="2400" b="1" spc="-5" dirty="0">
                <a:solidFill>
                  <a:srgbClr val="063D86"/>
                </a:solidFill>
                <a:latin typeface="Candara"/>
                <a:cs typeface="Candara"/>
              </a:rPr>
              <a:t>In</a:t>
            </a:r>
            <a:r>
              <a:rPr lang="en-US" sz="2400" b="1" spc="-5" dirty="0">
                <a:solidFill>
                  <a:srgbClr val="063D86"/>
                </a:solidFill>
                <a:latin typeface="Candara"/>
                <a:cs typeface="Candara"/>
              </a:rPr>
              <a:t>stitute Type</a:t>
            </a:r>
            <a:r>
              <a:rPr sz="2400" b="1" spc="-5" dirty="0">
                <a:solidFill>
                  <a:srgbClr val="063D86"/>
                </a:solidFill>
                <a:latin typeface="Candara"/>
                <a:cs typeface="Candara"/>
              </a:rPr>
              <a:t>:</a:t>
            </a:r>
            <a:r>
              <a:rPr sz="2400" b="1" spc="-15" dirty="0">
                <a:solidFill>
                  <a:srgbClr val="063D86"/>
                </a:solidFill>
                <a:latin typeface="Candara"/>
                <a:cs typeface="Candara"/>
              </a:rPr>
              <a:t> </a:t>
            </a:r>
            <a:r>
              <a:rPr sz="2400" dirty="0">
                <a:solidFill>
                  <a:srgbClr val="063D86"/>
                </a:solidFill>
                <a:latin typeface="Candara"/>
                <a:cs typeface="Candara"/>
              </a:rPr>
              <a:t>-</a:t>
            </a:r>
            <a:r>
              <a:rPr sz="2400" spc="-15" dirty="0">
                <a:solidFill>
                  <a:srgbClr val="063D86"/>
                </a:solidFill>
                <a:latin typeface="Candara"/>
                <a:cs typeface="Candara"/>
              </a:rPr>
              <a:t> </a:t>
            </a:r>
            <a:r>
              <a:rPr lang="en-US" sz="2400" spc="-15" dirty="0">
                <a:solidFill>
                  <a:srgbClr val="063D86"/>
                </a:solidFill>
                <a:latin typeface="Candara"/>
                <a:cs typeface="Candara"/>
              </a:rPr>
              <a:t>Engineering</a:t>
            </a:r>
            <a:endParaRPr sz="2400" dirty="0">
              <a:latin typeface="Candara"/>
              <a:cs typeface="Candara"/>
            </a:endParaRPr>
          </a:p>
          <a:p>
            <a:pPr marL="258445" indent="-246379">
              <a:lnSpc>
                <a:spcPct val="100000"/>
              </a:lnSpc>
              <a:spcBef>
                <a:spcPts val="440"/>
              </a:spcBef>
              <a:buClr>
                <a:srgbClr val="30B5FC"/>
              </a:buClr>
              <a:buFont typeface="Symbol"/>
              <a:buChar char=""/>
              <a:tabLst>
                <a:tab pos="259079" algn="l"/>
              </a:tabLst>
            </a:pPr>
            <a:r>
              <a:rPr lang="en-US" sz="2400" b="1" spc="-5" dirty="0">
                <a:solidFill>
                  <a:srgbClr val="063D86"/>
                </a:solidFill>
                <a:latin typeface="Candara"/>
                <a:cs typeface="Candara"/>
              </a:rPr>
              <a:t>Location</a:t>
            </a:r>
            <a:r>
              <a:rPr sz="2400" spc="-5" dirty="0">
                <a:solidFill>
                  <a:srgbClr val="063D86"/>
                </a:solidFill>
                <a:latin typeface="Candara"/>
                <a:cs typeface="Candara"/>
              </a:rPr>
              <a:t>:</a:t>
            </a:r>
            <a:r>
              <a:rPr sz="2400" dirty="0">
                <a:solidFill>
                  <a:srgbClr val="063D86"/>
                </a:solidFill>
                <a:latin typeface="Candara"/>
                <a:cs typeface="Candara"/>
              </a:rPr>
              <a:t> - </a:t>
            </a:r>
            <a:r>
              <a:rPr lang="en-US" sz="2400" dirty="0">
                <a:solidFill>
                  <a:srgbClr val="063D86"/>
                </a:solidFill>
                <a:latin typeface="Candara"/>
                <a:cs typeface="Candara"/>
              </a:rPr>
              <a:t>Gachibowli, Hyderabad, Telangana, India</a:t>
            </a:r>
            <a:endParaRPr lang="en-US" sz="2400" spc="-5" dirty="0">
              <a:solidFill>
                <a:srgbClr val="063D86"/>
              </a:solidFill>
              <a:latin typeface="Candara"/>
              <a:cs typeface="Candara"/>
            </a:endParaRPr>
          </a:p>
          <a:p>
            <a:pPr marL="258445" indent="-246379">
              <a:lnSpc>
                <a:spcPct val="100000"/>
              </a:lnSpc>
              <a:spcBef>
                <a:spcPts val="440"/>
              </a:spcBef>
              <a:buClr>
                <a:srgbClr val="30B5FC"/>
              </a:buClr>
              <a:buFont typeface="Symbol"/>
              <a:buChar char=""/>
              <a:tabLst>
                <a:tab pos="259079" algn="l"/>
              </a:tabLst>
            </a:pPr>
            <a:r>
              <a:rPr sz="2400" b="1" spc="-20" dirty="0">
                <a:solidFill>
                  <a:srgbClr val="063D86"/>
                </a:solidFill>
                <a:latin typeface="Candara"/>
                <a:cs typeface="Candara"/>
              </a:rPr>
              <a:t>Type:</a:t>
            </a:r>
            <a:r>
              <a:rPr sz="2400" b="1" spc="-15" dirty="0">
                <a:solidFill>
                  <a:srgbClr val="063D86"/>
                </a:solidFill>
                <a:latin typeface="Candara"/>
                <a:cs typeface="Candara"/>
              </a:rPr>
              <a:t> </a:t>
            </a:r>
            <a:r>
              <a:rPr sz="2400" spc="-5" dirty="0">
                <a:solidFill>
                  <a:srgbClr val="063D86"/>
                </a:solidFill>
                <a:latin typeface="Candara"/>
                <a:cs typeface="Candara"/>
              </a:rPr>
              <a:t>-Public</a:t>
            </a:r>
            <a:r>
              <a:rPr lang="en-US" sz="2400" spc="-5" dirty="0">
                <a:solidFill>
                  <a:srgbClr val="063D86"/>
                </a:solidFill>
                <a:latin typeface="Candara"/>
                <a:cs typeface="Candara"/>
              </a:rPr>
              <a:t>-Private Institute</a:t>
            </a:r>
            <a:endParaRPr sz="2400" dirty="0">
              <a:latin typeface="Candara"/>
              <a:cs typeface="Candara"/>
            </a:endParaRPr>
          </a:p>
          <a:p>
            <a:pPr marL="258445" indent="-246379">
              <a:lnSpc>
                <a:spcPct val="100000"/>
              </a:lnSpc>
              <a:spcBef>
                <a:spcPts val="440"/>
              </a:spcBef>
              <a:buClr>
                <a:srgbClr val="30B5FC"/>
              </a:buClr>
              <a:buFont typeface="Symbol"/>
              <a:buChar char=""/>
              <a:tabLst>
                <a:tab pos="259079" algn="l"/>
              </a:tabLst>
            </a:pPr>
            <a:r>
              <a:rPr sz="2400" b="1" dirty="0">
                <a:solidFill>
                  <a:srgbClr val="063D86"/>
                </a:solidFill>
                <a:latin typeface="Candara"/>
                <a:cs typeface="Candara"/>
              </a:rPr>
              <a:t>Founded:</a:t>
            </a:r>
            <a:r>
              <a:rPr sz="2400" b="1" spc="-45" dirty="0">
                <a:solidFill>
                  <a:srgbClr val="063D86"/>
                </a:solidFill>
                <a:latin typeface="Candara"/>
                <a:cs typeface="Candara"/>
              </a:rPr>
              <a:t> </a:t>
            </a:r>
            <a:r>
              <a:rPr sz="2400" dirty="0">
                <a:solidFill>
                  <a:srgbClr val="063D86"/>
                </a:solidFill>
                <a:latin typeface="Candara"/>
                <a:cs typeface="Candara"/>
              </a:rPr>
              <a:t>-19</a:t>
            </a:r>
            <a:r>
              <a:rPr lang="en-US" sz="2400" dirty="0">
                <a:solidFill>
                  <a:srgbClr val="063D86"/>
                </a:solidFill>
                <a:latin typeface="Candara"/>
                <a:cs typeface="Candara"/>
              </a:rPr>
              <a:t>98</a:t>
            </a:r>
          </a:p>
          <a:p>
            <a:pPr marL="258445" indent="-246379">
              <a:lnSpc>
                <a:spcPct val="100000"/>
              </a:lnSpc>
              <a:spcBef>
                <a:spcPts val="440"/>
              </a:spcBef>
              <a:buClr>
                <a:srgbClr val="30B5FC"/>
              </a:buClr>
              <a:buFont typeface="Symbol"/>
              <a:buChar char=""/>
              <a:tabLst>
                <a:tab pos="259079" algn="l"/>
              </a:tabLst>
            </a:pPr>
            <a:r>
              <a:rPr lang="en-US" sz="2400" b="1" dirty="0">
                <a:solidFill>
                  <a:srgbClr val="063D86"/>
                </a:solidFill>
                <a:latin typeface="Candara"/>
                <a:cs typeface="Candara"/>
              </a:rPr>
              <a:t>Mission: - </a:t>
            </a:r>
            <a:r>
              <a:rPr lang="en-US" sz="2400" dirty="0">
                <a:solidFill>
                  <a:srgbClr val="063D86"/>
                </a:solidFill>
                <a:latin typeface="Candara"/>
                <a:cs typeface="Candara"/>
              </a:rPr>
              <a:t>To contribute to transforming industry and society, by delivering research led education, promoting innovation, and fostering human values.</a:t>
            </a:r>
          </a:p>
          <a:p>
            <a:pPr marL="258445" indent="-246379">
              <a:lnSpc>
                <a:spcPct val="100000"/>
              </a:lnSpc>
              <a:spcBef>
                <a:spcPts val="440"/>
              </a:spcBef>
              <a:buClr>
                <a:srgbClr val="30B5FC"/>
              </a:buClr>
              <a:buFont typeface="Symbol"/>
              <a:buChar char=""/>
              <a:tabLst>
                <a:tab pos="259079" algn="l"/>
              </a:tabLst>
            </a:pPr>
            <a:endParaRPr sz="2400" dirty="0">
              <a:latin typeface="Candara"/>
              <a:cs typeface="Candara"/>
            </a:endParaRPr>
          </a:p>
        </p:txBody>
      </p:sp>
      <p:sp>
        <p:nvSpPr>
          <p:cNvPr id="3" name="object 3"/>
          <p:cNvSpPr txBox="1">
            <a:spLocks noGrp="1"/>
          </p:cNvSpPr>
          <p:nvPr>
            <p:ph type="title"/>
          </p:nvPr>
        </p:nvSpPr>
        <p:spPr>
          <a:xfrm>
            <a:off x="1828800" y="381000"/>
            <a:ext cx="5172075" cy="1490152"/>
          </a:xfrm>
          <a:prstGeom prst="rect">
            <a:avLst/>
          </a:prstGeom>
        </p:spPr>
        <p:txBody>
          <a:bodyPr vert="horz" wrap="square" lIns="0" tIns="12700" rIns="0" bIns="0" rtlCol="0">
            <a:spAutoFit/>
          </a:bodyPr>
          <a:lstStyle/>
          <a:p>
            <a:pPr marL="12700" algn="ctr">
              <a:lnSpc>
                <a:spcPct val="100000"/>
              </a:lnSpc>
              <a:spcBef>
                <a:spcPts val="100"/>
              </a:spcBef>
            </a:pPr>
            <a:r>
              <a:rPr sz="4800" spc="-10" dirty="0"/>
              <a:t>A</a:t>
            </a:r>
            <a:r>
              <a:rPr lang="en-US" sz="4800" spc="-10" dirty="0"/>
              <a:t>BOUT THE INSTITUTE</a:t>
            </a:r>
            <a:endParaRPr sz="4800" dirty="0"/>
          </a:p>
        </p:txBody>
      </p:sp>
      <p:pic>
        <p:nvPicPr>
          <p:cNvPr id="1028" name="Picture 4" descr="Projects">
            <a:extLst>
              <a:ext uri="{FF2B5EF4-FFF2-40B4-BE49-F238E27FC236}">
                <a16:creationId xmlns:a16="http://schemas.microsoft.com/office/drawing/2014/main" id="{F93540BB-41C4-CC67-73E9-0A1E1E6F3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481602"/>
            <a:ext cx="1193800" cy="1011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0902" y="1676400"/>
            <a:ext cx="7244080" cy="4846070"/>
          </a:xfrm>
          <a:prstGeom prst="rect">
            <a:avLst/>
          </a:prstGeom>
        </p:spPr>
        <p:txBody>
          <a:bodyPr vert="horz" wrap="square" lIns="0" tIns="11430" rIns="0" bIns="0" rtlCol="0">
            <a:spAutoFit/>
          </a:bodyPr>
          <a:lstStyle/>
          <a:p>
            <a:pPr marL="247015" marR="5080" indent="-234950" algn="just">
              <a:lnSpc>
                <a:spcPct val="100699"/>
              </a:lnSpc>
              <a:spcBef>
                <a:spcPts val="90"/>
              </a:spcBef>
              <a:buClr>
                <a:srgbClr val="30B5FC"/>
              </a:buClr>
              <a:buFont typeface="Symbol"/>
              <a:buChar char=""/>
              <a:tabLst>
                <a:tab pos="247650" algn="l"/>
              </a:tabLst>
            </a:pPr>
            <a:endParaRPr lang="en-IN" sz="2050" dirty="0">
              <a:solidFill>
                <a:srgbClr val="063D86"/>
              </a:solidFill>
              <a:latin typeface="Candara"/>
              <a:cs typeface="Candara"/>
            </a:endParaRPr>
          </a:p>
          <a:p>
            <a:pPr marL="247015" marR="5080" indent="-234950" algn="just">
              <a:lnSpc>
                <a:spcPct val="100699"/>
              </a:lnSpc>
              <a:spcBef>
                <a:spcPts val="90"/>
              </a:spcBef>
              <a:buClr>
                <a:srgbClr val="30B5FC"/>
              </a:buClr>
              <a:buFont typeface="Symbol"/>
              <a:buChar char=""/>
              <a:tabLst>
                <a:tab pos="247650" algn="l"/>
              </a:tabLst>
            </a:pPr>
            <a:r>
              <a:rPr lang="en-IN" sz="2400" dirty="0">
                <a:solidFill>
                  <a:srgbClr val="063D86"/>
                </a:solidFill>
                <a:latin typeface="Candara"/>
                <a:cs typeface="Candara"/>
              </a:rPr>
              <a:t>OCR for Indian scripts scene text is a difficult task due to the complexity of the scripts and the lack of training data</a:t>
            </a:r>
          </a:p>
          <a:p>
            <a:pPr marL="247015" marR="5080" indent="-234950" algn="just">
              <a:lnSpc>
                <a:spcPct val="100699"/>
              </a:lnSpc>
              <a:spcBef>
                <a:spcPts val="90"/>
              </a:spcBef>
              <a:buClr>
                <a:srgbClr val="30B5FC"/>
              </a:buClr>
              <a:buFont typeface="Symbol"/>
              <a:buChar char=""/>
              <a:tabLst>
                <a:tab pos="247650" algn="l"/>
              </a:tabLst>
            </a:pPr>
            <a:r>
              <a:rPr lang="en-IN" sz="2400" dirty="0">
                <a:solidFill>
                  <a:srgbClr val="063D86"/>
                </a:solidFill>
                <a:latin typeface="Candara"/>
                <a:cs typeface="Candara"/>
              </a:rPr>
              <a:t>Synthetic data generation allows us to quickly generate large amounts of training data that can be used to train OCR models.</a:t>
            </a:r>
          </a:p>
          <a:p>
            <a:pPr marL="247015" marR="5080" indent="-234950" algn="just">
              <a:lnSpc>
                <a:spcPct val="100699"/>
              </a:lnSpc>
              <a:spcBef>
                <a:spcPts val="90"/>
              </a:spcBef>
              <a:buClr>
                <a:srgbClr val="30B5FC"/>
              </a:buClr>
              <a:buFont typeface="Symbol"/>
              <a:buChar char=""/>
              <a:tabLst>
                <a:tab pos="247650" algn="l"/>
              </a:tabLst>
            </a:pPr>
            <a:r>
              <a:rPr lang="en-IN" sz="2400" dirty="0">
                <a:solidFill>
                  <a:srgbClr val="063D86"/>
                </a:solidFill>
                <a:latin typeface="Candara"/>
                <a:cs typeface="Candara"/>
              </a:rPr>
              <a:t>With this, we can improve the accuracy of current OCR models used for scene text recognition and can lead to better performance in results.</a:t>
            </a:r>
          </a:p>
          <a:p>
            <a:pPr marL="247015" marR="5080" indent="-234950" algn="just">
              <a:lnSpc>
                <a:spcPct val="100699"/>
              </a:lnSpc>
              <a:spcBef>
                <a:spcPts val="90"/>
              </a:spcBef>
              <a:buClr>
                <a:srgbClr val="30B5FC"/>
              </a:buClr>
              <a:buFont typeface="Symbol"/>
              <a:buChar char=""/>
              <a:tabLst>
                <a:tab pos="247650" algn="l"/>
              </a:tabLst>
            </a:pPr>
            <a:r>
              <a:rPr lang="en-IN" sz="2400" dirty="0">
                <a:solidFill>
                  <a:srgbClr val="063D86"/>
                </a:solidFill>
                <a:latin typeface="Candara"/>
                <a:cs typeface="Candara"/>
              </a:rPr>
              <a:t>Moreover, we can also add different types of variations in synthetic data which may not be possible sometimes in real data</a:t>
            </a:r>
          </a:p>
        </p:txBody>
      </p:sp>
      <p:sp>
        <p:nvSpPr>
          <p:cNvPr id="6" name="object 6"/>
          <p:cNvSpPr txBox="1">
            <a:spLocks noGrp="1"/>
          </p:cNvSpPr>
          <p:nvPr>
            <p:ph type="title"/>
          </p:nvPr>
        </p:nvSpPr>
        <p:spPr>
          <a:xfrm>
            <a:off x="620902" y="586689"/>
            <a:ext cx="7889240" cy="751488"/>
          </a:xfrm>
          <a:prstGeom prst="rect">
            <a:avLst/>
          </a:prstGeom>
        </p:spPr>
        <p:txBody>
          <a:bodyPr vert="horz" wrap="square" lIns="0" tIns="12700" rIns="0" bIns="0" rtlCol="0">
            <a:spAutoFit/>
          </a:bodyPr>
          <a:lstStyle/>
          <a:p>
            <a:pPr marL="12700" algn="ctr">
              <a:lnSpc>
                <a:spcPct val="100000"/>
              </a:lnSpc>
              <a:spcBef>
                <a:spcPts val="100"/>
              </a:spcBef>
            </a:pPr>
            <a:r>
              <a:rPr lang="en-US" sz="4800" spc="-5" dirty="0"/>
              <a:t>PROJECT </a:t>
            </a:r>
            <a:r>
              <a:rPr sz="4800" spc="-5" dirty="0"/>
              <a:t>INTRODUCTION</a:t>
            </a:r>
            <a:endParaRPr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1382" y="2656124"/>
            <a:ext cx="7111365" cy="3835794"/>
          </a:xfrm>
          <a:prstGeom prst="rect">
            <a:avLst/>
          </a:prstGeom>
        </p:spPr>
        <p:txBody>
          <a:bodyPr vert="horz" wrap="square" lIns="0" tIns="66675" rIns="0" bIns="0" rtlCol="0">
            <a:spAutoFit/>
          </a:bodyPr>
          <a:lstStyle/>
          <a:p>
            <a:pPr marL="247015" marR="5080" indent="-234950">
              <a:lnSpc>
                <a:spcPct val="100600"/>
              </a:lnSpc>
              <a:spcBef>
                <a:spcPts val="415"/>
              </a:spcBef>
              <a:buClr>
                <a:srgbClr val="30B5FC"/>
              </a:buClr>
              <a:buFont typeface="Symbol"/>
              <a:buChar char=""/>
              <a:tabLst>
                <a:tab pos="247650" algn="l"/>
              </a:tabLst>
            </a:pPr>
            <a:r>
              <a:rPr lang="en-IN" sz="2400" spc="5" dirty="0">
                <a:solidFill>
                  <a:srgbClr val="063D86"/>
                </a:solidFill>
                <a:latin typeface="Candara"/>
                <a:cs typeface="Candara"/>
              </a:rPr>
              <a:t>The different shapes and sizes of characters, combined with the presence of ligatures and diacritics, make it difficult for OCR models to accurately recognize and transcribe the text in Indian languages</a:t>
            </a:r>
          </a:p>
          <a:p>
            <a:pPr marL="247015" marR="406400" indent="-234950">
              <a:lnSpc>
                <a:spcPct val="100800"/>
              </a:lnSpc>
              <a:spcBef>
                <a:spcPts val="400"/>
              </a:spcBef>
              <a:buClr>
                <a:srgbClr val="30B5FC"/>
              </a:buClr>
              <a:buFont typeface="Symbol"/>
              <a:buChar char=""/>
              <a:tabLst>
                <a:tab pos="247650" algn="l"/>
              </a:tabLst>
            </a:pPr>
            <a:r>
              <a:rPr lang="en-US" sz="2400" dirty="0">
                <a:solidFill>
                  <a:srgbClr val="063D86"/>
                </a:solidFill>
                <a:latin typeface="Candara"/>
                <a:cs typeface="Candara"/>
              </a:rPr>
              <a:t>There is also a lack of training data available for Indian scripts scene text OCR which makes it harder to develop accurate OCR models that can handle the diversity of the Indian scripts</a:t>
            </a:r>
          </a:p>
          <a:p>
            <a:pPr marL="247015" marR="406400" indent="-234950">
              <a:lnSpc>
                <a:spcPct val="100800"/>
              </a:lnSpc>
              <a:spcBef>
                <a:spcPts val="400"/>
              </a:spcBef>
              <a:buClr>
                <a:srgbClr val="30B5FC"/>
              </a:buClr>
              <a:buFont typeface="Symbol"/>
              <a:buChar char=""/>
              <a:tabLst>
                <a:tab pos="247650" algn="l"/>
              </a:tabLst>
            </a:pPr>
            <a:endParaRPr sz="2050" dirty="0">
              <a:latin typeface="Candara"/>
              <a:cs typeface="Candara"/>
            </a:endParaRPr>
          </a:p>
        </p:txBody>
      </p:sp>
      <p:sp>
        <p:nvSpPr>
          <p:cNvPr id="3" name="object 3"/>
          <p:cNvSpPr txBox="1">
            <a:spLocks noGrp="1"/>
          </p:cNvSpPr>
          <p:nvPr>
            <p:ph type="title"/>
          </p:nvPr>
        </p:nvSpPr>
        <p:spPr>
          <a:xfrm>
            <a:off x="1615579" y="282143"/>
            <a:ext cx="5904230" cy="750847"/>
          </a:xfrm>
          <a:prstGeom prst="rect">
            <a:avLst/>
          </a:prstGeom>
        </p:spPr>
        <p:txBody>
          <a:bodyPr vert="horz" wrap="square" lIns="0" tIns="12065" rIns="0" bIns="0" rtlCol="0">
            <a:spAutoFit/>
          </a:bodyPr>
          <a:lstStyle/>
          <a:p>
            <a:pPr marL="12700" algn="ctr">
              <a:lnSpc>
                <a:spcPct val="100000"/>
              </a:lnSpc>
              <a:spcBef>
                <a:spcPts val="95"/>
              </a:spcBef>
            </a:pPr>
            <a:r>
              <a:rPr lang="en-US" sz="4800" spc="-15" dirty="0"/>
              <a:t>CHALLENGES</a:t>
            </a:r>
            <a:endParaRPr sz="4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2590800"/>
            <a:ext cx="7111365" cy="3888437"/>
          </a:xfrm>
          <a:prstGeom prst="rect">
            <a:avLst/>
          </a:prstGeom>
        </p:spPr>
        <p:txBody>
          <a:bodyPr vert="horz" wrap="square" lIns="0" tIns="66675" rIns="0" bIns="0" rtlCol="0">
            <a:spAutoFit/>
          </a:bodyPr>
          <a:lstStyle/>
          <a:p>
            <a:pPr marL="247015" marR="5080" indent="-234950">
              <a:lnSpc>
                <a:spcPct val="100600"/>
              </a:lnSpc>
              <a:spcBef>
                <a:spcPts val="415"/>
              </a:spcBef>
              <a:buClr>
                <a:srgbClr val="30B5FC"/>
              </a:buClr>
              <a:buFont typeface="Symbol"/>
              <a:buChar char=""/>
              <a:tabLst>
                <a:tab pos="247650" algn="l"/>
              </a:tabLst>
            </a:pPr>
            <a:r>
              <a:rPr lang="en-IN" sz="2400" spc="5" dirty="0">
                <a:solidFill>
                  <a:srgbClr val="063D86"/>
                </a:solidFill>
                <a:latin typeface="Candara"/>
                <a:cs typeface="Candara"/>
              </a:rPr>
              <a:t>Synthetic data plays a crucial role in training OCR models for Indian scripts scene text. It provides a cost-effective and scalable solution to overcome the challenges posed by the scarcity of real-world data</a:t>
            </a:r>
          </a:p>
          <a:p>
            <a:pPr marL="247015" marR="5080" indent="-234950">
              <a:lnSpc>
                <a:spcPct val="100600"/>
              </a:lnSpc>
              <a:spcBef>
                <a:spcPts val="415"/>
              </a:spcBef>
              <a:buClr>
                <a:srgbClr val="30B5FC"/>
              </a:buClr>
              <a:buFont typeface="Symbol"/>
              <a:buChar char=""/>
              <a:tabLst>
                <a:tab pos="247650" algn="l"/>
              </a:tabLst>
            </a:pPr>
            <a:r>
              <a:rPr lang="en-IN" sz="2400" spc="5" dirty="0">
                <a:solidFill>
                  <a:srgbClr val="063D86"/>
                </a:solidFill>
                <a:latin typeface="Candara"/>
                <a:cs typeface="Candara"/>
              </a:rPr>
              <a:t>By generating synthetic word images, we can create a diverse and comprehensive dataset that covers all possible variations of Indian scripts scene text</a:t>
            </a:r>
          </a:p>
          <a:p>
            <a:pPr marL="247015" marR="406400" indent="-234950">
              <a:lnSpc>
                <a:spcPct val="100800"/>
              </a:lnSpc>
              <a:spcBef>
                <a:spcPts val="400"/>
              </a:spcBef>
              <a:buClr>
                <a:srgbClr val="30B5FC"/>
              </a:buClr>
              <a:buFont typeface="Symbol"/>
              <a:buChar char=""/>
              <a:tabLst>
                <a:tab pos="247650" algn="l"/>
              </a:tabLst>
            </a:pPr>
            <a:r>
              <a:rPr lang="en-US" sz="2400" dirty="0">
                <a:solidFill>
                  <a:srgbClr val="063D86"/>
                </a:solidFill>
                <a:latin typeface="Candara"/>
                <a:cs typeface="Candara"/>
              </a:rPr>
              <a:t>Synthetic data allows us to augment our existing datasets and improve the performance of our OCR models </a:t>
            </a:r>
          </a:p>
        </p:txBody>
      </p:sp>
      <p:sp>
        <p:nvSpPr>
          <p:cNvPr id="3" name="object 3"/>
          <p:cNvSpPr txBox="1">
            <a:spLocks noGrp="1"/>
          </p:cNvSpPr>
          <p:nvPr>
            <p:ph type="title"/>
          </p:nvPr>
        </p:nvSpPr>
        <p:spPr>
          <a:xfrm>
            <a:off x="1615579" y="282143"/>
            <a:ext cx="590423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t>IMPORTANCE</a:t>
            </a:r>
            <a:endParaRPr sz="4800" dirty="0"/>
          </a:p>
        </p:txBody>
      </p:sp>
    </p:spTree>
    <p:extLst>
      <p:ext uri="{BB962C8B-B14F-4D97-AF65-F5344CB8AC3E}">
        <p14:creationId xmlns:p14="http://schemas.microsoft.com/office/powerpoint/2010/main" val="421463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15579" y="282143"/>
            <a:ext cx="5904230" cy="750847"/>
          </a:xfrm>
          <a:prstGeom prst="rect">
            <a:avLst/>
          </a:prstGeom>
        </p:spPr>
        <p:txBody>
          <a:bodyPr vert="horz" wrap="square" lIns="0" tIns="12065" rIns="0" bIns="0" rtlCol="0">
            <a:spAutoFit/>
          </a:bodyPr>
          <a:lstStyle/>
          <a:p>
            <a:pPr marL="12700" algn="ctr">
              <a:lnSpc>
                <a:spcPct val="100000"/>
              </a:lnSpc>
              <a:spcBef>
                <a:spcPts val="95"/>
              </a:spcBef>
            </a:pPr>
            <a:r>
              <a:rPr lang="en-US" sz="4800" dirty="0"/>
              <a:t>APPLICATIONS</a:t>
            </a:r>
            <a:endParaRPr sz="4800" dirty="0"/>
          </a:p>
        </p:txBody>
      </p:sp>
      <p:pic>
        <p:nvPicPr>
          <p:cNvPr id="6146" name="Picture 2" descr="Synthetic Data Generation: Definition, Types, Techniques, &amp; Tools">
            <a:extLst>
              <a:ext uri="{FF2B5EF4-FFF2-40B4-BE49-F238E27FC236}">
                <a16:creationId xmlns:a16="http://schemas.microsoft.com/office/drawing/2014/main" id="{A3ECDAC1-8FF0-C6A2-7354-0C0206A483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107"/>
          <a:stretch/>
        </p:blipFill>
        <p:spPr bwMode="auto">
          <a:xfrm>
            <a:off x="1181100" y="2362201"/>
            <a:ext cx="67818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58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15579" y="282143"/>
            <a:ext cx="5904230" cy="1489510"/>
          </a:xfrm>
          <a:prstGeom prst="rect">
            <a:avLst/>
          </a:prstGeom>
        </p:spPr>
        <p:txBody>
          <a:bodyPr vert="horz" wrap="square" lIns="0" tIns="12065" rIns="0" bIns="0" rtlCol="0">
            <a:spAutoFit/>
          </a:bodyPr>
          <a:lstStyle/>
          <a:p>
            <a:pPr marL="12700" algn="ctr">
              <a:lnSpc>
                <a:spcPct val="100000"/>
              </a:lnSpc>
              <a:spcBef>
                <a:spcPts val="95"/>
              </a:spcBef>
            </a:pPr>
            <a:r>
              <a:rPr lang="en-US" sz="4800" dirty="0"/>
              <a:t>EXAMPLES OF REAL </a:t>
            </a:r>
            <a:br>
              <a:rPr lang="en-US" sz="4800" dirty="0"/>
            </a:br>
            <a:r>
              <a:rPr lang="en-US" sz="4800" dirty="0"/>
              <a:t>SCENE TEXT</a:t>
            </a:r>
            <a:endParaRPr sz="4800" dirty="0"/>
          </a:p>
        </p:txBody>
      </p:sp>
      <p:pic>
        <p:nvPicPr>
          <p:cNvPr id="1028" name="Picture 4" descr="Scene text - Wikipedia">
            <a:extLst>
              <a:ext uri="{FF2B5EF4-FFF2-40B4-BE49-F238E27FC236}">
                <a16:creationId xmlns:a16="http://schemas.microsoft.com/office/drawing/2014/main" id="{E840568C-C08E-4F41-C331-63E3440BD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24" y="2209800"/>
            <a:ext cx="26416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cene Text Understanding">
            <a:extLst>
              <a:ext uri="{FF2B5EF4-FFF2-40B4-BE49-F238E27FC236}">
                <a16:creationId xmlns:a16="http://schemas.microsoft.com/office/drawing/2014/main" id="{30C5D011-70E8-EFFE-6466-9431644DF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715" y="2209800"/>
            <a:ext cx="2062548" cy="20625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ene Text Understanding">
            <a:extLst>
              <a:ext uri="{FF2B5EF4-FFF2-40B4-BE49-F238E27FC236}">
                <a16:creationId xmlns:a16="http://schemas.microsoft.com/office/drawing/2014/main" id="{98F594A4-27AF-33B1-2BA8-C4A135736A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627" y="2221644"/>
            <a:ext cx="2590363" cy="205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543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2456</TotalTime>
  <Words>662</Words>
  <Application>Microsoft Macintosh PowerPoint</Application>
  <PresentationFormat>On-screen Show (4:3)</PresentationFormat>
  <Paragraphs>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Candara</vt:lpstr>
      <vt:lpstr>Symbol</vt:lpstr>
      <vt:lpstr>Wingdings</vt:lpstr>
      <vt:lpstr>Office Theme</vt:lpstr>
      <vt:lpstr>    Summer Internship Presentation</vt:lpstr>
      <vt:lpstr>INTRODUCTION</vt:lpstr>
      <vt:lpstr>OBJECTIVE</vt:lpstr>
      <vt:lpstr>ABOUT THE INSTITUTE</vt:lpstr>
      <vt:lpstr>PROJECT INTRODUCTION</vt:lpstr>
      <vt:lpstr>CHALLENGES</vt:lpstr>
      <vt:lpstr>IMPORTANCE</vt:lpstr>
      <vt:lpstr>APPLICATIONS</vt:lpstr>
      <vt:lpstr>EXAMPLES OF REAL  SCENE TEXT</vt:lpstr>
      <vt:lpstr>EXAMPLES OF SYNTHETIC  SCENE TEXT</vt:lpstr>
      <vt:lpstr>PROCESS</vt:lpstr>
      <vt:lpstr>PRE-REQUISITES</vt:lpstr>
      <vt:lpstr>INPUTS</vt:lpstr>
      <vt:lpstr>PROCEDURE</vt:lpstr>
      <vt:lpstr>EXAMPLES OF GENERATED BENGALI SYNTHETIC SCENE TEXT </vt:lpstr>
      <vt:lpstr>LEARNINGS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Presentation</dc:title>
  <dc:creator>RANJAN</dc:creator>
  <cp:lastModifiedBy>Raunak Nag</cp:lastModifiedBy>
  <cp:revision>7</cp:revision>
  <dcterms:created xsi:type="dcterms:W3CDTF">2023-08-10T16:42:22Z</dcterms:created>
  <dcterms:modified xsi:type="dcterms:W3CDTF">2023-08-21T09:14:28Z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2021-05-18T00:00:00Z</vt:filetime>
  </property>
  <property fmtid="{D5CDD505-2E9C-101B-9397-08002B2CF9AE}" pid="3" name="Creator">
    <vt:lpwstr>Impress</vt:lpwstr>
  </property>
  <property fmtid="{D5CDD505-2E9C-101B-9397-08002B2CF9AE}" pid="4" name="LastSaved">
    <vt:filetime>2021-05-18T00:00:00Z</vt:filetime>
  </property>
</Properties>
</file>