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9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6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97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0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6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27CA-7A09-4527-B422-A78A08C89DC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6795-2B35-4924-A8B5-A161DA6D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8296"/>
          <a:stretch/>
        </p:blipFill>
        <p:spPr>
          <a:xfrm>
            <a:off x="-819326" y="-2568029"/>
            <a:ext cx="5435600" cy="4590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8296"/>
          <a:stretch/>
        </p:blipFill>
        <p:spPr>
          <a:xfrm>
            <a:off x="4410261" y="-3789968"/>
            <a:ext cx="5435600" cy="4590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0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59" b="8296"/>
          <a:stretch/>
        </p:blipFill>
        <p:spPr>
          <a:xfrm>
            <a:off x="9040407" y="-1711756"/>
            <a:ext cx="4421593" cy="37337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4527" y="2022034"/>
            <a:ext cx="75294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Customer </a:t>
            </a:r>
            <a:r>
              <a:rPr lang="en-US" sz="4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Relationship Management (CRM) </a:t>
            </a:r>
            <a:r>
              <a:rPr lang="en-US" sz="4000" b="1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System</a:t>
            </a:r>
            <a:endParaRPr lang="en-US" sz="40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3200" y="1210270"/>
            <a:ext cx="90322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dirty="0" smtClean="0">
              <a:effectLst/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effectLst/>
                <a:latin typeface="Söhne Mono"/>
              </a:rPr>
              <a:t>Introduction to the CRM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 Mono"/>
              </a:rPr>
              <a:t> Introducing CRM System a cutting-edge solution for managing customer relationships and sales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effectLst/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effectLst/>
                <a:latin typeface="Söhne Mono"/>
              </a:rPr>
              <a:t>Objectives and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 Mono"/>
              </a:rPr>
              <a:t>Our goal: Develop a streamlined CRM system to enhance customer interactions, sales efficiency, and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Söhn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rgbClr val="00B050"/>
                </a:solidFill>
                <a:effectLst/>
                <a:latin typeface="Söhne Mono"/>
              </a:rPr>
              <a:t>Importance of CRM in business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Söhne Mono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 Mono"/>
              </a:rPr>
              <a:t>CRM is vital for centralizing customer data, improving communication, and driving revenue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720" y="655955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Söhne Mono"/>
              </a:rPr>
              <a:t>Overview of CRM Project</a:t>
            </a:r>
            <a:endParaRPr lang="en-US" sz="2800" b="1" i="0" dirty="0" smtClean="0">
              <a:effectLst/>
              <a:latin typeface="Söhne Mon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206480" y="-172720"/>
            <a:ext cx="6465" cy="1124065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720" y="1595120"/>
            <a:ext cx="1080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i="1" dirty="0" smtClean="0">
                <a:solidFill>
                  <a:srgbClr val="00B0F0"/>
                </a:solidFill>
              </a:rPr>
              <a:t>Description of the CRM application:</a:t>
            </a:r>
          </a:p>
          <a:p>
            <a:pPr lvl="1" algn="just"/>
            <a:r>
              <a:rPr lang="en-IN" sz="2000" dirty="0" smtClean="0"/>
              <a:t>It is a user-friendly CRM application designed to streamline customer relationship management and sales processes. It provides a centralized platform for managing customer data, tracking sales opportunities, and improving communication with clients.</a:t>
            </a:r>
          </a:p>
          <a:p>
            <a:endParaRPr lang="en-IN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b="1" dirty="0" smtClean="0">
                <a:solidFill>
                  <a:srgbClr val="00B0F0"/>
                </a:solidFill>
              </a:rPr>
              <a:t>Features and functionalities</a:t>
            </a:r>
            <a:r>
              <a:rPr lang="en-IN" sz="2000" dirty="0" smtClean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en-IN" sz="2000" dirty="0" smtClean="0"/>
              <a:t>Key features include:-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Customer and contact management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Opportunity tracking and pipeline management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Task and activity management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Product </a:t>
            </a:r>
            <a:r>
              <a:rPr lang="en-IN" sz="2000" dirty="0" err="1" smtClean="0"/>
              <a:t>catalog</a:t>
            </a:r>
            <a:r>
              <a:rPr lang="en-IN" sz="2000" dirty="0" smtClean="0"/>
              <a:t> and inventory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720" y="655955"/>
            <a:ext cx="3839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Söhne Mono"/>
              </a:rPr>
              <a:t>Application Overview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206480" y="-172720"/>
            <a:ext cx="6465" cy="1124065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760" y="1179175"/>
            <a:ext cx="10728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Söhne Mono"/>
              </a:rPr>
              <a:t>The CRM project utilizes MySQL database for data storage and Hibernate framework for database management.</a:t>
            </a:r>
          </a:p>
          <a:p>
            <a:endParaRPr lang="en-US" b="0" i="0" dirty="0" smtClean="0">
              <a:effectLst/>
              <a:latin typeface="Söhne Mono"/>
            </a:endParaRPr>
          </a:p>
          <a:p>
            <a:r>
              <a:rPr lang="en-US" b="1" i="0" dirty="0" smtClean="0">
                <a:solidFill>
                  <a:srgbClr val="00B0F0"/>
                </a:solidFill>
                <a:effectLst/>
                <a:latin typeface="Söhne Mono"/>
              </a:rPr>
              <a:t>Details: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MySQL database is used for structured data storage, providing reliability and scalability for the CRM application.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Hibernate framework simplifies database operations by providing object-relational mapping (ORM) capabilities, enhancing data access and management.</a:t>
            </a:r>
          </a:p>
          <a:p>
            <a:endParaRPr lang="en-US" b="1" i="0" dirty="0" smtClean="0">
              <a:solidFill>
                <a:srgbClr val="00B0F0"/>
              </a:solidFill>
              <a:effectLst/>
              <a:latin typeface="Söhne Mono"/>
            </a:endParaRPr>
          </a:p>
          <a:p>
            <a:r>
              <a:rPr lang="en-US" b="1" i="0" dirty="0" smtClean="0">
                <a:solidFill>
                  <a:srgbClr val="00B0F0"/>
                </a:solidFill>
                <a:effectLst/>
                <a:latin typeface="Söhne Mono"/>
              </a:rPr>
              <a:t>Software use includes: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IDE: Visual Studio Code (</a:t>
            </a:r>
            <a:r>
              <a:rPr lang="en-US" b="0" i="0" dirty="0" err="1" smtClean="0">
                <a:effectLst/>
                <a:latin typeface="Söhne Mono"/>
              </a:rPr>
              <a:t>VSCode</a:t>
            </a:r>
            <a:r>
              <a:rPr lang="en-US" b="0" i="0" dirty="0" smtClean="0">
                <a:effectLst/>
                <a:latin typeface="Söhne Mono"/>
              </a:rPr>
              <a:t>) for 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Programming Language: Java for backend development</a:t>
            </a:r>
          </a:p>
          <a:p>
            <a:endParaRPr lang="en-US" dirty="0">
              <a:latin typeface="Söhne Mono"/>
            </a:endParaRPr>
          </a:p>
          <a:p>
            <a:r>
              <a:rPr lang="en-US" b="1" i="0" dirty="0" smtClean="0">
                <a:solidFill>
                  <a:srgbClr val="00B0F0"/>
                </a:solidFill>
                <a:effectLst/>
                <a:latin typeface="Söhne Mono"/>
              </a:rPr>
              <a:t>Minimum hardware specifications: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 Processor: Intel Core i5 or equivalent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 RAM: 8GB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 Storage: 256GB SSD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 smtClean="0">
                <a:effectLst/>
                <a:latin typeface="Söhne Mono"/>
              </a:rPr>
              <a:t>  Operating System: Windows 10 or Linux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720" y="655955"/>
            <a:ext cx="3235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Söhne Mono"/>
              </a:rPr>
              <a:t>Technology Stack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206480" y="-172720"/>
            <a:ext cx="6465" cy="1124065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1720" y="655955"/>
            <a:ext cx="6096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effectLst/>
                <a:latin typeface="Söhne Mono"/>
              </a:rPr>
              <a:t>Entity-Relationship Diagram (ERD)</a:t>
            </a:r>
          </a:p>
        </p:txBody>
      </p:sp>
      <p:pic>
        <p:nvPicPr>
          <p:cNvPr id="1026" name="Picture 2" descr="CRM_ER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25" y="1621411"/>
            <a:ext cx="5386149" cy="41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4926" y="1409514"/>
            <a:ext cx="5836136" cy="208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B050"/>
                </a:solidFill>
                <a:effectLst/>
                <a:latin typeface="-apple-system"/>
              </a:rPr>
              <a:t>Entities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 smtClean="0">
                <a:effectLst/>
                <a:latin typeface="-apple-system"/>
              </a:rPr>
              <a:t>Customer</a:t>
            </a:r>
            <a:r>
              <a:rPr lang="en-US" sz="1200" b="0" i="0" dirty="0" smtClean="0">
                <a:effectLst/>
                <a:latin typeface="-apple-system"/>
              </a:rPr>
              <a:t>: Represents individual customers or companies interacting with the CRM system.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 smtClean="0">
                <a:effectLst/>
                <a:latin typeface="-apple-system"/>
              </a:rPr>
              <a:t>Contact</a:t>
            </a:r>
            <a:r>
              <a:rPr lang="en-US" sz="1200" b="0" i="0" dirty="0" smtClean="0">
                <a:effectLst/>
                <a:latin typeface="-apple-system"/>
              </a:rPr>
              <a:t>: Represents individuals associated with the customers.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 smtClean="0">
                <a:effectLst/>
                <a:latin typeface="-apple-system"/>
              </a:rPr>
              <a:t>Opportunity</a:t>
            </a:r>
            <a:r>
              <a:rPr lang="en-US" sz="1200" b="0" i="0" dirty="0" smtClean="0">
                <a:effectLst/>
                <a:latin typeface="-apple-system"/>
              </a:rPr>
              <a:t>: Represents potential sales opportunities or deals.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 smtClean="0">
                <a:effectLst/>
                <a:latin typeface="-apple-system"/>
              </a:rPr>
              <a:t>Task</a:t>
            </a:r>
            <a:r>
              <a:rPr lang="en-US" sz="1200" b="0" i="0" dirty="0" smtClean="0">
                <a:effectLst/>
                <a:latin typeface="-apple-system"/>
              </a:rPr>
              <a:t>: Represents tasks or activities associated with customers or opportunities.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b="1" i="0" dirty="0" smtClean="0">
                <a:effectLst/>
                <a:latin typeface="-apple-system"/>
              </a:rPr>
              <a:t>Product</a:t>
            </a:r>
            <a:r>
              <a:rPr lang="en-US" sz="1200" b="0" i="0" dirty="0" smtClean="0">
                <a:effectLst/>
                <a:latin typeface="-apple-system"/>
              </a:rPr>
              <a:t>: Represents products or services offered by the company.</a:t>
            </a:r>
            <a:endParaRPr lang="en-US" sz="1200" b="0" i="0" dirty="0">
              <a:effectLst/>
              <a:latin typeface="-apple-syste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926" y="365852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  <a:effectLst/>
                <a:latin typeface="-apple-system"/>
              </a:rPr>
              <a:t>Relationships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Each Customer can have multiple Contacts (one-to-many relationship).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Each Customer can have multiple Opportunities (one-to-many relationship).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Each Opportunity is associated with a single Customer (many-to-one relationship).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Each Opportunity can have multiple Tasks (one-to-many relationship).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Each Task is associated with a single Customer or Opportunity (many-to-one relationship).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 smtClean="0">
                <a:effectLst/>
                <a:latin typeface="-apple-system"/>
              </a:rPr>
              <a:t>Products may be related to Opportunities (many-to-many relationship), indicating which products are associated with specific opportunities.</a:t>
            </a:r>
            <a:endParaRPr lang="en-US" sz="1200" b="0" i="0" dirty="0">
              <a:effectLst/>
              <a:latin typeface="-apple-system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206480" y="-172720"/>
            <a:ext cx="6465" cy="1124065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8199" y="3001089"/>
            <a:ext cx="7529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Bahnschrift SemiBold" panose="020B0502040204020203" pitchFamily="34" charset="0"/>
              </a:rPr>
              <a:t>THANK YOU!</a:t>
            </a:r>
            <a:endParaRPr lang="en-US" sz="40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397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Bahnschrift SemiBold</vt:lpstr>
      <vt:lpstr>Calibri</vt:lpstr>
      <vt:lpstr>Calibri Light</vt:lpstr>
      <vt:lpstr>Courier New</vt:lpstr>
      <vt:lpstr>Söhne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sharma</dc:creator>
  <cp:lastModifiedBy>Ashish sharma</cp:lastModifiedBy>
  <cp:revision>6</cp:revision>
  <dcterms:created xsi:type="dcterms:W3CDTF">2024-03-17T21:03:17Z</dcterms:created>
  <dcterms:modified xsi:type="dcterms:W3CDTF">2024-03-17T21:46:27Z</dcterms:modified>
</cp:coreProperties>
</file>