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91" r:id="rId34"/>
    <p:sldId id="292" r:id="rId35"/>
    <p:sldId id="294" r:id="rId36"/>
    <p:sldId id="293" r:id="rId37"/>
    <p:sldId id="295" r:id="rId38"/>
    <p:sldId id="296" r:id="rId39"/>
    <p:sldId id="297" r:id="rId40"/>
    <p:sldId id="298" r:id="rId41"/>
    <p:sldId id="299" r:id="rId42"/>
    <p:sldId id="300" r:id="rId43"/>
    <p:sldId id="301" r:id="rId44"/>
    <p:sldId id="303" r:id="rId45"/>
    <p:sldId id="304" r:id="rId46"/>
    <p:sldId id="305" r:id="rId47"/>
    <p:sldId id="30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B677-FDDA-A364-BD81-D667F0DB50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30FC18-1942-3848-745C-5A1C56B702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97F9DA-E259-8476-A99C-E225F1C919AF}"/>
              </a:ext>
            </a:extLst>
          </p:cNvPr>
          <p:cNvSpPr>
            <a:spLocks noGrp="1"/>
          </p:cNvSpPr>
          <p:nvPr>
            <p:ph type="dt" sz="half" idx="10"/>
          </p:nvPr>
        </p:nvSpPr>
        <p:spPr/>
        <p:txBody>
          <a:bodyPr/>
          <a:lstStyle/>
          <a:p>
            <a:fld id="{5A7087B4-3E02-431B-B076-FE380749CAF5}" type="datetimeFigureOut">
              <a:rPr lang="en-US" smtClean="0"/>
              <a:t>4/22/2025</a:t>
            </a:fld>
            <a:endParaRPr lang="en-US"/>
          </a:p>
        </p:txBody>
      </p:sp>
      <p:sp>
        <p:nvSpPr>
          <p:cNvPr id="5" name="Footer Placeholder 4">
            <a:extLst>
              <a:ext uri="{FF2B5EF4-FFF2-40B4-BE49-F238E27FC236}">
                <a16:creationId xmlns:a16="http://schemas.microsoft.com/office/drawing/2014/main" id="{1550101A-C757-E42D-4A04-8FF3CB865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4A45F-A73E-7E65-D5D3-7D38874D1E5B}"/>
              </a:ext>
            </a:extLst>
          </p:cNvPr>
          <p:cNvSpPr>
            <a:spLocks noGrp="1"/>
          </p:cNvSpPr>
          <p:nvPr>
            <p:ph type="sldNum" sz="quarter" idx="12"/>
          </p:nvPr>
        </p:nvSpPr>
        <p:spPr/>
        <p:txBody>
          <a:bodyPr/>
          <a:lstStyle/>
          <a:p>
            <a:fld id="{917F07E1-F943-4467-8367-DCC47EFF87B2}" type="slidenum">
              <a:rPr lang="en-US" smtClean="0"/>
              <a:t>‹#›</a:t>
            </a:fld>
            <a:endParaRPr lang="en-US"/>
          </a:p>
        </p:txBody>
      </p:sp>
    </p:spTree>
    <p:extLst>
      <p:ext uri="{BB962C8B-B14F-4D97-AF65-F5344CB8AC3E}">
        <p14:creationId xmlns:p14="http://schemas.microsoft.com/office/powerpoint/2010/main" val="2222467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2318-CA89-9CFB-E62D-FF6F5F1946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BE03AB-B497-7A7A-5623-D5D6EABFB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AC743-245F-2E9C-A6BC-3024C9FCB326}"/>
              </a:ext>
            </a:extLst>
          </p:cNvPr>
          <p:cNvSpPr>
            <a:spLocks noGrp="1"/>
          </p:cNvSpPr>
          <p:nvPr>
            <p:ph type="dt" sz="half" idx="10"/>
          </p:nvPr>
        </p:nvSpPr>
        <p:spPr/>
        <p:txBody>
          <a:bodyPr/>
          <a:lstStyle/>
          <a:p>
            <a:fld id="{5A7087B4-3E02-431B-B076-FE380749CAF5}" type="datetimeFigureOut">
              <a:rPr lang="en-US" smtClean="0"/>
              <a:t>4/22/2025</a:t>
            </a:fld>
            <a:endParaRPr lang="en-US"/>
          </a:p>
        </p:txBody>
      </p:sp>
      <p:sp>
        <p:nvSpPr>
          <p:cNvPr id="5" name="Footer Placeholder 4">
            <a:extLst>
              <a:ext uri="{FF2B5EF4-FFF2-40B4-BE49-F238E27FC236}">
                <a16:creationId xmlns:a16="http://schemas.microsoft.com/office/drawing/2014/main" id="{FCFE770F-F1A3-DC01-0C13-6E1E1EB626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86F1F-6AA0-E88C-378D-779AB9345E0C}"/>
              </a:ext>
            </a:extLst>
          </p:cNvPr>
          <p:cNvSpPr>
            <a:spLocks noGrp="1"/>
          </p:cNvSpPr>
          <p:nvPr>
            <p:ph type="sldNum" sz="quarter" idx="12"/>
          </p:nvPr>
        </p:nvSpPr>
        <p:spPr/>
        <p:txBody>
          <a:bodyPr/>
          <a:lstStyle/>
          <a:p>
            <a:fld id="{917F07E1-F943-4467-8367-DCC47EFF87B2}" type="slidenum">
              <a:rPr lang="en-US" smtClean="0"/>
              <a:t>‹#›</a:t>
            </a:fld>
            <a:endParaRPr lang="en-US"/>
          </a:p>
        </p:txBody>
      </p:sp>
    </p:spTree>
    <p:extLst>
      <p:ext uri="{BB962C8B-B14F-4D97-AF65-F5344CB8AC3E}">
        <p14:creationId xmlns:p14="http://schemas.microsoft.com/office/powerpoint/2010/main" val="2665223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01106-B27A-6D6B-42D2-16F3C50404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8B124E-88CC-D4C4-CB21-8B14F00D24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C38B1-6063-AC1F-387A-E20AE5F0F740}"/>
              </a:ext>
            </a:extLst>
          </p:cNvPr>
          <p:cNvSpPr>
            <a:spLocks noGrp="1"/>
          </p:cNvSpPr>
          <p:nvPr>
            <p:ph type="dt" sz="half" idx="10"/>
          </p:nvPr>
        </p:nvSpPr>
        <p:spPr/>
        <p:txBody>
          <a:bodyPr/>
          <a:lstStyle/>
          <a:p>
            <a:fld id="{5A7087B4-3E02-431B-B076-FE380749CAF5}" type="datetimeFigureOut">
              <a:rPr lang="en-US" smtClean="0"/>
              <a:t>4/22/2025</a:t>
            </a:fld>
            <a:endParaRPr lang="en-US"/>
          </a:p>
        </p:txBody>
      </p:sp>
      <p:sp>
        <p:nvSpPr>
          <p:cNvPr id="5" name="Footer Placeholder 4">
            <a:extLst>
              <a:ext uri="{FF2B5EF4-FFF2-40B4-BE49-F238E27FC236}">
                <a16:creationId xmlns:a16="http://schemas.microsoft.com/office/drawing/2014/main" id="{713C5E20-4A52-013D-F66B-41CF9CA02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85905-BE56-1FF1-D0FC-E48EF48BA80B}"/>
              </a:ext>
            </a:extLst>
          </p:cNvPr>
          <p:cNvSpPr>
            <a:spLocks noGrp="1"/>
          </p:cNvSpPr>
          <p:nvPr>
            <p:ph type="sldNum" sz="quarter" idx="12"/>
          </p:nvPr>
        </p:nvSpPr>
        <p:spPr/>
        <p:txBody>
          <a:bodyPr/>
          <a:lstStyle/>
          <a:p>
            <a:fld id="{917F07E1-F943-4467-8367-DCC47EFF87B2}" type="slidenum">
              <a:rPr lang="en-US" smtClean="0"/>
              <a:t>‹#›</a:t>
            </a:fld>
            <a:endParaRPr lang="en-US"/>
          </a:p>
        </p:txBody>
      </p:sp>
    </p:spTree>
    <p:extLst>
      <p:ext uri="{BB962C8B-B14F-4D97-AF65-F5344CB8AC3E}">
        <p14:creationId xmlns:p14="http://schemas.microsoft.com/office/powerpoint/2010/main" val="1207270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7468-6DAE-1EFF-1836-B83AC111B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D3597E-481F-BFFC-939E-C52414C4E2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D4C80-BDDB-9A24-0503-037A13F0A11C}"/>
              </a:ext>
            </a:extLst>
          </p:cNvPr>
          <p:cNvSpPr>
            <a:spLocks noGrp="1"/>
          </p:cNvSpPr>
          <p:nvPr>
            <p:ph type="dt" sz="half" idx="10"/>
          </p:nvPr>
        </p:nvSpPr>
        <p:spPr/>
        <p:txBody>
          <a:bodyPr/>
          <a:lstStyle/>
          <a:p>
            <a:fld id="{5A7087B4-3E02-431B-B076-FE380749CAF5}" type="datetimeFigureOut">
              <a:rPr lang="en-US" smtClean="0"/>
              <a:t>4/22/2025</a:t>
            </a:fld>
            <a:endParaRPr lang="en-US"/>
          </a:p>
        </p:txBody>
      </p:sp>
      <p:sp>
        <p:nvSpPr>
          <p:cNvPr id="5" name="Footer Placeholder 4">
            <a:extLst>
              <a:ext uri="{FF2B5EF4-FFF2-40B4-BE49-F238E27FC236}">
                <a16:creationId xmlns:a16="http://schemas.microsoft.com/office/drawing/2014/main" id="{13E246BF-B082-0D9D-237E-AFAFEC719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FC07F-7F1A-1F76-023E-9A237B2DA7E7}"/>
              </a:ext>
            </a:extLst>
          </p:cNvPr>
          <p:cNvSpPr>
            <a:spLocks noGrp="1"/>
          </p:cNvSpPr>
          <p:nvPr>
            <p:ph type="sldNum" sz="quarter" idx="12"/>
          </p:nvPr>
        </p:nvSpPr>
        <p:spPr/>
        <p:txBody>
          <a:bodyPr/>
          <a:lstStyle/>
          <a:p>
            <a:fld id="{917F07E1-F943-4467-8367-DCC47EFF87B2}" type="slidenum">
              <a:rPr lang="en-US" smtClean="0"/>
              <a:t>‹#›</a:t>
            </a:fld>
            <a:endParaRPr lang="en-US"/>
          </a:p>
        </p:txBody>
      </p:sp>
    </p:spTree>
    <p:extLst>
      <p:ext uri="{BB962C8B-B14F-4D97-AF65-F5344CB8AC3E}">
        <p14:creationId xmlns:p14="http://schemas.microsoft.com/office/powerpoint/2010/main" val="41361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707E-64BC-426A-DF4E-26589F4B9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891D38-D91E-C895-DBD5-8D1E91D4E8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6AA789-EF81-0525-C1CE-8312F02445F5}"/>
              </a:ext>
            </a:extLst>
          </p:cNvPr>
          <p:cNvSpPr>
            <a:spLocks noGrp="1"/>
          </p:cNvSpPr>
          <p:nvPr>
            <p:ph type="dt" sz="half" idx="10"/>
          </p:nvPr>
        </p:nvSpPr>
        <p:spPr/>
        <p:txBody>
          <a:bodyPr/>
          <a:lstStyle/>
          <a:p>
            <a:fld id="{5A7087B4-3E02-431B-B076-FE380749CAF5}" type="datetimeFigureOut">
              <a:rPr lang="en-US" smtClean="0"/>
              <a:t>4/22/2025</a:t>
            </a:fld>
            <a:endParaRPr lang="en-US"/>
          </a:p>
        </p:txBody>
      </p:sp>
      <p:sp>
        <p:nvSpPr>
          <p:cNvPr id="5" name="Footer Placeholder 4">
            <a:extLst>
              <a:ext uri="{FF2B5EF4-FFF2-40B4-BE49-F238E27FC236}">
                <a16:creationId xmlns:a16="http://schemas.microsoft.com/office/drawing/2014/main" id="{C039E1C4-85E7-A754-C5B7-210DC42B2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8E3D0E-24D9-FE99-61D8-A928169C819F}"/>
              </a:ext>
            </a:extLst>
          </p:cNvPr>
          <p:cNvSpPr>
            <a:spLocks noGrp="1"/>
          </p:cNvSpPr>
          <p:nvPr>
            <p:ph type="sldNum" sz="quarter" idx="12"/>
          </p:nvPr>
        </p:nvSpPr>
        <p:spPr/>
        <p:txBody>
          <a:bodyPr/>
          <a:lstStyle/>
          <a:p>
            <a:fld id="{917F07E1-F943-4467-8367-DCC47EFF87B2}" type="slidenum">
              <a:rPr lang="en-US" smtClean="0"/>
              <a:t>‹#›</a:t>
            </a:fld>
            <a:endParaRPr lang="en-US"/>
          </a:p>
        </p:txBody>
      </p:sp>
    </p:spTree>
    <p:extLst>
      <p:ext uri="{BB962C8B-B14F-4D97-AF65-F5344CB8AC3E}">
        <p14:creationId xmlns:p14="http://schemas.microsoft.com/office/powerpoint/2010/main" val="3773090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4A43-76E9-1B2E-E0E2-FBF212B18B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0A8B65-3BA9-7C33-D955-1B874F0680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3AC232-30E9-F5A7-15AA-14E6AA7658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5194E8-DB44-EDFF-5A63-2F5D8F7A23A2}"/>
              </a:ext>
            </a:extLst>
          </p:cNvPr>
          <p:cNvSpPr>
            <a:spLocks noGrp="1"/>
          </p:cNvSpPr>
          <p:nvPr>
            <p:ph type="dt" sz="half" idx="10"/>
          </p:nvPr>
        </p:nvSpPr>
        <p:spPr/>
        <p:txBody>
          <a:bodyPr/>
          <a:lstStyle/>
          <a:p>
            <a:fld id="{5A7087B4-3E02-431B-B076-FE380749CAF5}" type="datetimeFigureOut">
              <a:rPr lang="en-US" smtClean="0"/>
              <a:t>4/22/2025</a:t>
            </a:fld>
            <a:endParaRPr lang="en-US"/>
          </a:p>
        </p:txBody>
      </p:sp>
      <p:sp>
        <p:nvSpPr>
          <p:cNvPr id="6" name="Footer Placeholder 5">
            <a:extLst>
              <a:ext uri="{FF2B5EF4-FFF2-40B4-BE49-F238E27FC236}">
                <a16:creationId xmlns:a16="http://schemas.microsoft.com/office/drawing/2014/main" id="{780542F4-19FD-A481-EA12-17C829094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3CD906-5F73-F0A0-39BF-21C9C744EE84}"/>
              </a:ext>
            </a:extLst>
          </p:cNvPr>
          <p:cNvSpPr>
            <a:spLocks noGrp="1"/>
          </p:cNvSpPr>
          <p:nvPr>
            <p:ph type="sldNum" sz="quarter" idx="12"/>
          </p:nvPr>
        </p:nvSpPr>
        <p:spPr/>
        <p:txBody>
          <a:bodyPr/>
          <a:lstStyle/>
          <a:p>
            <a:fld id="{917F07E1-F943-4467-8367-DCC47EFF87B2}" type="slidenum">
              <a:rPr lang="en-US" smtClean="0"/>
              <a:t>‹#›</a:t>
            </a:fld>
            <a:endParaRPr lang="en-US"/>
          </a:p>
        </p:txBody>
      </p:sp>
    </p:spTree>
    <p:extLst>
      <p:ext uri="{BB962C8B-B14F-4D97-AF65-F5344CB8AC3E}">
        <p14:creationId xmlns:p14="http://schemas.microsoft.com/office/powerpoint/2010/main" val="2948352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D90C9-36B7-3C4F-9035-221A4B7723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348780-A6ED-037A-3D2F-0730DC6BA7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C5ABA8-4048-6033-07E6-547641ABF4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EFB92B-BD31-808F-5AB0-0C321C759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968333-507D-18BD-2901-B874A73D4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14FAF6-D305-01C4-6495-7B0706E62D3F}"/>
              </a:ext>
            </a:extLst>
          </p:cNvPr>
          <p:cNvSpPr>
            <a:spLocks noGrp="1"/>
          </p:cNvSpPr>
          <p:nvPr>
            <p:ph type="dt" sz="half" idx="10"/>
          </p:nvPr>
        </p:nvSpPr>
        <p:spPr/>
        <p:txBody>
          <a:bodyPr/>
          <a:lstStyle/>
          <a:p>
            <a:fld id="{5A7087B4-3E02-431B-B076-FE380749CAF5}" type="datetimeFigureOut">
              <a:rPr lang="en-US" smtClean="0"/>
              <a:t>4/22/2025</a:t>
            </a:fld>
            <a:endParaRPr lang="en-US"/>
          </a:p>
        </p:txBody>
      </p:sp>
      <p:sp>
        <p:nvSpPr>
          <p:cNvPr id="8" name="Footer Placeholder 7">
            <a:extLst>
              <a:ext uri="{FF2B5EF4-FFF2-40B4-BE49-F238E27FC236}">
                <a16:creationId xmlns:a16="http://schemas.microsoft.com/office/drawing/2014/main" id="{E5131170-C93F-4A69-4C22-F9FE5D2C55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0F94B-DEE8-8730-0B6A-7B8AAFB42FDA}"/>
              </a:ext>
            </a:extLst>
          </p:cNvPr>
          <p:cNvSpPr>
            <a:spLocks noGrp="1"/>
          </p:cNvSpPr>
          <p:nvPr>
            <p:ph type="sldNum" sz="quarter" idx="12"/>
          </p:nvPr>
        </p:nvSpPr>
        <p:spPr/>
        <p:txBody>
          <a:bodyPr/>
          <a:lstStyle/>
          <a:p>
            <a:fld id="{917F07E1-F943-4467-8367-DCC47EFF87B2}" type="slidenum">
              <a:rPr lang="en-US" smtClean="0"/>
              <a:t>‹#›</a:t>
            </a:fld>
            <a:endParaRPr lang="en-US"/>
          </a:p>
        </p:txBody>
      </p:sp>
    </p:spTree>
    <p:extLst>
      <p:ext uri="{BB962C8B-B14F-4D97-AF65-F5344CB8AC3E}">
        <p14:creationId xmlns:p14="http://schemas.microsoft.com/office/powerpoint/2010/main" val="3371352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6B18-EEDD-F30B-BB8F-525973793E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C57574-CADB-4F0D-085B-7FB24D9E34AD}"/>
              </a:ext>
            </a:extLst>
          </p:cNvPr>
          <p:cNvSpPr>
            <a:spLocks noGrp="1"/>
          </p:cNvSpPr>
          <p:nvPr>
            <p:ph type="dt" sz="half" idx="10"/>
          </p:nvPr>
        </p:nvSpPr>
        <p:spPr/>
        <p:txBody>
          <a:bodyPr/>
          <a:lstStyle/>
          <a:p>
            <a:fld id="{5A7087B4-3E02-431B-B076-FE380749CAF5}" type="datetimeFigureOut">
              <a:rPr lang="en-US" smtClean="0"/>
              <a:t>4/22/2025</a:t>
            </a:fld>
            <a:endParaRPr lang="en-US"/>
          </a:p>
        </p:txBody>
      </p:sp>
      <p:sp>
        <p:nvSpPr>
          <p:cNvPr id="4" name="Footer Placeholder 3">
            <a:extLst>
              <a:ext uri="{FF2B5EF4-FFF2-40B4-BE49-F238E27FC236}">
                <a16:creationId xmlns:a16="http://schemas.microsoft.com/office/drawing/2014/main" id="{4E3FDB40-1ED5-ECD6-8A1C-764210A95F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F8A877-2662-2E59-720F-4FD27831BEF2}"/>
              </a:ext>
            </a:extLst>
          </p:cNvPr>
          <p:cNvSpPr>
            <a:spLocks noGrp="1"/>
          </p:cNvSpPr>
          <p:nvPr>
            <p:ph type="sldNum" sz="quarter" idx="12"/>
          </p:nvPr>
        </p:nvSpPr>
        <p:spPr/>
        <p:txBody>
          <a:bodyPr/>
          <a:lstStyle/>
          <a:p>
            <a:fld id="{917F07E1-F943-4467-8367-DCC47EFF87B2}" type="slidenum">
              <a:rPr lang="en-US" smtClean="0"/>
              <a:t>‹#›</a:t>
            </a:fld>
            <a:endParaRPr lang="en-US"/>
          </a:p>
        </p:txBody>
      </p:sp>
    </p:spTree>
    <p:extLst>
      <p:ext uri="{BB962C8B-B14F-4D97-AF65-F5344CB8AC3E}">
        <p14:creationId xmlns:p14="http://schemas.microsoft.com/office/powerpoint/2010/main" val="206887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7C4BE2-78EA-71A4-D49E-7D778CC5F872}"/>
              </a:ext>
            </a:extLst>
          </p:cNvPr>
          <p:cNvSpPr>
            <a:spLocks noGrp="1"/>
          </p:cNvSpPr>
          <p:nvPr>
            <p:ph type="dt" sz="half" idx="10"/>
          </p:nvPr>
        </p:nvSpPr>
        <p:spPr/>
        <p:txBody>
          <a:bodyPr/>
          <a:lstStyle/>
          <a:p>
            <a:fld id="{5A7087B4-3E02-431B-B076-FE380749CAF5}" type="datetimeFigureOut">
              <a:rPr lang="en-US" smtClean="0"/>
              <a:t>4/22/2025</a:t>
            </a:fld>
            <a:endParaRPr lang="en-US"/>
          </a:p>
        </p:txBody>
      </p:sp>
      <p:sp>
        <p:nvSpPr>
          <p:cNvPr id="3" name="Footer Placeholder 2">
            <a:extLst>
              <a:ext uri="{FF2B5EF4-FFF2-40B4-BE49-F238E27FC236}">
                <a16:creationId xmlns:a16="http://schemas.microsoft.com/office/drawing/2014/main" id="{7F01B3BA-141B-16ED-2C7B-E82C830BA7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A85919-BE43-FD8B-0A20-58D4C61C5CB1}"/>
              </a:ext>
            </a:extLst>
          </p:cNvPr>
          <p:cNvSpPr>
            <a:spLocks noGrp="1"/>
          </p:cNvSpPr>
          <p:nvPr>
            <p:ph type="sldNum" sz="quarter" idx="12"/>
          </p:nvPr>
        </p:nvSpPr>
        <p:spPr/>
        <p:txBody>
          <a:bodyPr/>
          <a:lstStyle/>
          <a:p>
            <a:fld id="{917F07E1-F943-4467-8367-DCC47EFF87B2}" type="slidenum">
              <a:rPr lang="en-US" smtClean="0"/>
              <a:t>‹#›</a:t>
            </a:fld>
            <a:endParaRPr lang="en-US"/>
          </a:p>
        </p:txBody>
      </p:sp>
    </p:spTree>
    <p:extLst>
      <p:ext uri="{BB962C8B-B14F-4D97-AF65-F5344CB8AC3E}">
        <p14:creationId xmlns:p14="http://schemas.microsoft.com/office/powerpoint/2010/main" val="17535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4DD63-0C8E-57F4-D3AC-CA4C760D1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F3F027-A709-7E46-4F73-EC92DF211D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7C1B20-EF03-1E10-502E-0A80893BA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079BE-58B3-2328-9AB4-E97E3720C9F8}"/>
              </a:ext>
            </a:extLst>
          </p:cNvPr>
          <p:cNvSpPr>
            <a:spLocks noGrp="1"/>
          </p:cNvSpPr>
          <p:nvPr>
            <p:ph type="dt" sz="half" idx="10"/>
          </p:nvPr>
        </p:nvSpPr>
        <p:spPr/>
        <p:txBody>
          <a:bodyPr/>
          <a:lstStyle/>
          <a:p>
            <a:fld id="{5A7087B4-3E02-431B-B076-FE380749CAF5}" type="datetimeFigureOut">
              <a:rPr lang="en-US" smtClean="0"/>
              <a:t>4/22/2025</a:t>
            </a:fld>
            <a:endParaRPr lang="en-US"/>
          </a:p>
        </p:txBody>
      </p:sp>
      <p:sp>
        <p:nvSpPr>
          <p:cNvPr id="6" name="Footer Placeholder 5">
            <a:extLst>
              <a:ext uri="{FF2B5EF4-FFF2-40B4-BE49-F238E27FC236}">
                <a16:creationId xmlns:a16="http://schemas.microsoft.com/office/drawing/2014/main" id="{F4283837-5D97-12ED-AF90-57684F519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5F5E3A-063F-8891-2C64-07E9496A534C}"/>
              </a:ext>
            </a:extLst>
          </p:cNvPr>
          <p:cNvSpPr>
            <a:spLocks noGrp="1"/>
          </p:cNvSpPr>
          <p:nvPr>
            <p:ph type="sldNum" sz="quarter" idx="12"/>
          </p:nvPr>
        </p:nvSpPr>
        <p:spPr/>
        <p:txBody>
          <a:bodyPr/>
          <a:lstStyle/>
          <a:p>
            <a:fld id="{917F07E1-F943-4467-8367-DCC47EFF87B2}" type="slidenum">
              <a:rPr lang="en-US" smtClean="0"/>
              <a:t>‹#›</a:t>
            </a:fld>
            <a:endParaRPr lang="en-US"/>
          </a:p>
        </p:txBody>
      </p:sp>
    </p:spTree>
    <p:extLst>
      <p:ext uri="{BB962C8B-B14F-4D97-AF65-F5344CB8AC3E}">
        <p14:creationId xmlns:p14="http://schemas.microsoft.com/office/powerpoint/2010/main" val="73038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A694-0A42-EE2E-7EFE-95A694BD0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C6B2FF-49B7-CD25-E1B5-AF4A8D8494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B3C7B9-32C3-0BAA-95DF-F585768E0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6BF77-30A9-4511-AEB0-6BA312BC59A4}"/>
              </a:ext>
            </a:extLst>
          </p:cNvPr>
          <p:cNvSpPr>
            <a:spLocks noGrp="1"/>
          </p:cNvSpPr>
          <p:nvPr>
            <p:ph type="dt" sz="half" idx="10"/>
          </p:nvPr>
        </p:nvSpPr>
        <p:spPr/>
        <p:txBody>
          <a:bodyPr/>
          <a:lstStyle/>
          <a:p>
            <a:fld id="{5A7087B4-3E02-431B-B076-FE380749CAF5}" type="datetimeFigureOut">
              <a:rPr lang="en-US" smtClean="0"/>
              <a:t>4/22/2025</a:t>
            </a:fld>
            <a:endParaRPr lang="en-US"/>
          </a:p>
        </p:txBody>
      </p:sp>
      <p:sp>
        <p:nvSpPr>
          <p:cNvPr id="6" name="Footer Placeholder 5">
            <a:extLst>
              <a:ext uri="{FF2B5EF4-FFF2-40B4-BE49-F238E27FC236}">
                <a16:creationId xmlns:a16="http://schemas.microsoft.com/office/drawing/2014/main" id="{AF12E6D9-FA52-DC4D-5859-E90BF62641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78CEC9-22A3-01ED-D5B2-7EE76711BACF}"/>
              </a:ext>
            </a:extLst>
          </p:cNvPr>
          <p:cNvSpPr>
            <a:spLocks noGrp="1"/>
          </p:cNvSpPr>
          <p:nvPr>
            <p:ph type="sldNum" sz="quarter" idx="12"/>
          </p:nvPr>
        </p:nvSpPr>
        <p:spPr/>
        <p:txBody>
          <a:bodyPr/>
          <a:lstStyle/>
          <a:p>
            <a:fld id="{917F07E1-F943-4467-8367-DCC47EFF87B2}" type="slidenum">
              <a:rPr lang="en-US" smtClean="0"/>
              <a:t>‹#›</a:t>
            </a:fld>
            <a:endParaRPr lang="en-US"/>
          </a:p>
        </p:txBody>
      </p:sp>
    </p:spTree>
    <p:extLst>
      <p:ext uri="{BB962C8B-B14F-4D97-AF65-F5344CB8AC3E}">
        <p14:creationId xmlns:p14="http://schemas.microsoft.com/office/powerpoint/2010/main" val="142038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77C16-98D5-4E5A-73EE-96AB334378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FD8843-00D0-342C-C0BF-9992291444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D2AD91-F9C3-94AA-D59E-AF943C6527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7087B4-3E02-431B-B076-FE380749CAF5}" type="datetimeFigureOut">
              <a:rPr lang="en-US" smtClean="0"/>
              <a:t>4/22/2025</a:t>
            </a:fld>
            <a:endParaRPr lang="en-US"/>
          </a:p>
        </p:txBody>
      </p:sp>
      <p:sp>
        <p:nvSpPr>
          <p:cNvPr id="5" name="Footer Placeholder 4">
            <a:extLst>
              <a:ext uri="{FF2B5EF4-FFF2-40B4-BE49-F238E27FC236}">
                <a16:creationId xmlns:a16="http://schemas.microsoft.com/office/drawing/2014/main" id="{71DCBC93-D47D-367B-FF26-6CAD4E19D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354E12-3EF1-861A-B7BC-E05D3AB671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F07E1-F943-4467-8367-DCC47EFF87B2}" type="slidenum">
              <a:rPr lang="en-US" smtClean="0"/>
              <a:t>‹#›</a:t>
            </a:fld>
            <a:endParaRPr lang="en-US"/>
          </a:p>
        </p:txBody>
      </p:sp>
    </p:spTree>
    <p:extLst>
      <p:ext uri="{BB962C8B-B14F-4D97-AF65-F5344CB8AC3E}">
        <p14:creationId xmlns:p14="http://schemas.microsoft.com/office/powerpoint/2010/main" val="1224463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uca.co.in/2-dg-drug-drdo/?amp-wp-skip-redirect=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luca.co.in/2-dg-drug-drdo/?amp-wp-skip-redirect=1"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38E2514-85A6-CED4-F629-7EE5DEA4AD1F}"/>
              </a:ext>
            </a:extLst>
          </p:cNvPr>
          <p:cNvSpPr>
            <a:spLocks noGrp="1"/>
          </p:cNvSpPr>
          <p:nvPr>
            <p:ph type="subTitle" idx="1"/>
          </p:nvPr>
        </p:nvSpPr>
        <p:spPr>
          <a:xfrm>
            <a:off x="331305" y="182977"/>
            <a:ext cx="11622156" cy="6575632"/>
          </a:xfrm>
        </p:spPr>
        <p:txBody>
          <a:bodyPr>
            <a:normAutofit lnSpcReduction="10000"/>
          </a:bodyPr>
          <a:lstStyle/>
          <a:p>
            <a:r>
              <a:rPr lang="en-US" sz="2000" b="1" dirty="0"/>
              <a:t>INTERNSHIP PROJECT REPORT </a:t>
            </a:r>
          </a:p>
          <a:p>
            <a:r>
              <a:rPr lang="en-US" sz="2000" b="1" dirty="0"/>
              <a:t>on </a:t>
            </a:r>
          </a:p>
          <a:p>
            <a:r>
              <a:rPr lang="en-US" sz="2000" b="1" dirty="0"/>
              <a:t>“Full Stack Web Development” </a:t>
            </a:r>
          </a:p>
          <a:p>
            <a:r>
              <a:rPr lang="en-US" sz="2000" b="1" dirty="0"/>
              <a:t>At                         </a:t>
            </a:r>
          </a:p>
          <a:p>
            <a:endParaRPr lang="en-US" dirty="0"/>
          </a:p>
          <a:p>
            <a:endParaRPr lang="en-US" dirty="0"/>
          </a:p>
          <a:p>
            <a:endParaRPr lang="en-US" dirty="0"/>
          </a:p>
          <a:p>
            <a:r>
              <a:rPr lang="en-US" sz="1600" b="1" dirty="0"/>
              <a:t>Institute for Systems Studies &amp; Analyses(ISSA), </a:t>
            </a:r>
          </a:p>
          <a:p>
            <a:r>
              <a:rPr lang="en-US" sz="1600" b="1" dirty="0" err="1"/>
              <a:t>Defence</a:t>
            </a:r>
            <a:r>
              <a:rPr lang="en-US" sz="1600" b="1" dirty="0"/>
              <a:t> Research and Development </a:t>
            </a:r>
            <a:r>
              <a:rPr lang="en-US" sz="1600" b="1" dirty="0" err="1"/>
              <a:t>Organisation</a:t>
            </a:r>
            <a:r>
              <a:rPr lang="en-US" sz="1600" b="1" dirty="0"/>
              <a:t> (DRDO),</a:t>
            </a:r>
          </a:p>
          <a:p>
            <a:r>
              <a:rPr lang="en-US" sz="1600" b="1" dirty="0"/>
              <a:t> Ministry of </a:t>
            </a:r>
            <a:r>
              <a:rPr lang="en-US" sz="1600" b="1" dirty="0" err="1"/>
              <a:t>Defence</a:t>
            </a:r>
            <a:r>
              <a:rPr lang="en-US" sz="1600" b="1" dirty="0"/>
              <a:t>, Government of India.                                                                  </a:t>
            </a:r>
          </a:p>
          <a:p>
            <a:endParaRPr lang="en-US" sz="1600" dirty="0"/>
          </a:p>
          <a:p>
            <a:r>
              <a:rPr lang="en-US" sz="1600" b="1" dirty="0"/>
              <a:t>SUBMITTED BY</a:t>
            </a:r>
          </a:p>
          <a:p>
            <a:r>
              <a:rPr lang="en-US" sz="1600" b="1" dirty="0"/>
              <a:t>- </a:t>
            </a:r>
            <a:r>
              <a:rPr lang="en-US" sz="1600" b="1" dirty="0" err="1"/>
              <a:t>Raunak</a:t>
            </a:r>
            <a:r>
              <a:rPr lang="en-US" sz="1600" b="1" dirty="0"/>
              <a:t> Sharma</a:t>
            </a:r>
          </a:p>
          <a:p>
            <a:r>
              <a:rPr lang="en-US" sz="1600" b="1" dirty="0"/>
              <a:t> (</a:t>
            </a:r>
            <a:r>
              <a:rPr lang="en-US" sz="1600" b="1" dirty="0" err="1"/>
              <a:t>B.Tech</a:t>
            </a:r>
            <a:r>
              <a:rPr lang="en-US" sz="1600" b="1" dirty="0"/>
              <a:t> - Computer Science and Engineering)</a:t>
            </a:r>
          </a:p>
          <a:p>
            <a:r>
              <a:rPr lang="en-US" sz="1600" b="1" dirty="0"/>
              <a:t>R.D. Engineering College, Ghaziabad (AKTU)</a:t>
            </a:r>
          </a:p>
          <a:p>
            <a:endParaRPr lang="en-US" sz="1200" dirty="0"/>
          </a:p>
          <a:p>
            <a:r>
              <a:rPr lang="en-US" sz="1600" b="1" dirty="0"/>
              <a:t>UNDER THE GUIDANCE OF</a:t>
            </a:r>
          </a:p>
          <a:p>
            <a:r>
              <a:rPr lang="en-US" sz="1600" b="1" dirty="0"/>
              <a:t>- Mr. </a:t>
            </a:r>
            <a:r>
              <a:rPr lang="en-US" sz="1600" b="1" dirty="0" err="1"/>
              <a:t>Ichchha</a:t>
            </a:r>
            <a:r>
              <a:rPr lang="en-US" sz="1600" b="1" dirty="0"/>
              <a:t> Shankar Sharma , Scientist ”F”, </a:t>
            </a:r>
          </a:p>
          <a:p>
            <a:r>
              <a:rPr lang="en-US" sz="1600" b="1" dirty="0"/>
              <a:t>Institute for Systems Studies &amp; Analyses (ISSA), </a:t>
            </a:r>
            <a:r>
              <a:rPr lang="en-US" sz="1600" b="1" dirty="0" err="1"/>
              <a:t>Defence</a:t>
            </a:r>
            <a:r>
              <a:rPr lang="en-US" sz="1600" b="1" dirty="0"/>
              <a:t> Research and Development </a:t>
            </a:r>
            <a:r>
              <a:rPr lang="en-US" sz="1600" b="1" dirty="0" err="1"/>
              <a:t>Organisation</a:t>
            </a:r>
            <a:r>
              <a:rPr lang="en-US" sz="1600" b="1" dirty="0"/>
              <a:t> (DRDO)</a:t>
            </a:r>
          </a:p>
        </p:txBody>
      </p:sp>
      <p:pic>
        <p:nvPicPr>
          <p:cNvPr id="5" name="Picture 4">
            <a:extLst>
              <a:ext uri="{FF2B5EF4-FFF2-40B4-BE49-F238E27FC236}">
                <a16:creationId xmlns:a16="http://schemas.microsoft.com/office/drawing/2014/main" id="{74F39D13-FF74-6B70-1598-8FC8126154B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15260" y="1641201"/>
            <a:ext cx="1254246" cy="1254246"/>
          </a:xfrm>
          <a:prstGeom prst="rect">
            <a:avLst/>
          </a:prstGeom>
        </p:spPr>
      </p:pic>
    </p:spTree>
    <p:extLst>
      <p:ext uri="{BB962C8B-B14F-4D97-AF65-F5344CB8AC3E}">
        <p14:creationId xmlns:p14="http://schemas.microsoft.com/office/powerpoint/2010/main" val="1083027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4EB-EABC-BF3D-208E-81C1407368BE}"/>
              </a:ext>
            </a:extLst>
          </p:cNvPr>
          <p:cNvSpPr>
            <a:spLocks noGrp="1"/>
          </p:cNvSpPr>
          <p:nvPr>
            <p:ph type="title"/>
          </p:nvPr>
        </p:nvSpPr>
        <p:spPr/>
        <p:txBody>
          <a:bodyPr/>
          <a:lstStyle/>
          <a:p>
            <a:pPr algn="ctr"/>
            <a:r>
              <a:rPr lang="en-US" b="1" i="1" u="sng" dirty="0"/>
              <a:t>Radar Visualization System</a:t>
            </a:r>
          </a:p>
        </p:txBody>
      </p:sp>
      <p:sp>
        <p:nvSpPr>
          <p:cNvPr id="3" name="Content Placeholder 2">
            <a:extLst>
              <a:ext uri="{FF2B5EF4-FFF2-40B4-BE49-F238E27FC236}">
                <a16:creationId xmlns:a16="http://schemas.microsoft.com/office/drawing/2014/main" id="{4B00033F-CC08-9336-BEF3-9184BCB3A894}"/>
              </a:ext>
            </a:extLst>
          </p:cNvPr>
          <p:cNvSpPr>
            <a:spLocks noGrp="1"/>
          </p:cNvSpPr>
          <p:nvPr>
            <p:ph idx="1"/>
          </p:nvPr>
        </p:nvSpPr>
        <p:spPr>
          <a:xfrm>
            <a:off x="172278" y="1524000"/>
            <a:ext cx="11847444" cy="5168348"/>
          </a:xfrm>
        </p:spPr>
        <p:txBody>
          <a:bodyPr>
            <a:normAutofit fontScale="62500" lnSpcReduction="20000"/>
          </a:bodyPr>
          <a:lstStyle/>
          <a:p>
            <a:pPr marL="0" indent="0">
              <a:buNone/>
            </a:pPr>
            <a:r>
              <a:rPr lang="en-US" sz="4500" b="1" u="sng" dirty="0"/>
              <a:t>## 1. Introduction</a:t>
            </a:r>
          </a:p>
          <a:p>
            <a:pPr marL="0" indent="0">
              <a:buNone/>
            </a:pPr>
            <a:r>
              <a:rPr lang="en-US" dirty="0"/>
              <a:t>The Radar Visualization System is a sophisticated, full-stack web application designed to provide real-time visualization and analysis of radar coverage patterns with terrain-aware capabilities. The system offers a modern platform for managing radar installations while considering terrain elevation data, enabling accurate coverage prediction and analysis for defense and research applications.</a:t>
            </a:r>
          </a:p>
          <a:p>
            <a:pPr marL="0" indent="0">
              <a:buNone/>
            </a:pPr>
            <a:endParaRPr lang="en-US" dirty="0"/>
          </a:p>
          <a:p>
            <a:pPr marL="0" indent="0">
              <a:buNone/>
            </a:pPr>
            <a:r>
              <a:rPr lang="en-US" b="1" i="1" dirty="0"/>
              <a:t>The system is divided into three major modules:</a:t>
            </a:r>
          </a:p>
          <a:p>
            <a:pPr marL="0" indent="0">
              <a:buNone/>
            </a:pPr>
            <a:endParaRPr lang="en-US" dirty="0"/>
          </a:p>
          <a:p>
            <a:pPr marL="0" indent="0">
              <a:buNone/>
            </a:pPr>
            <a:r>
              <a:rPr lang="en-US" b="1" dirty="0"/>
              <a:t>### Radar Management Module</a:t>
            </a:r>
          </a:p>
          <a:p>
            <a:pPr marL="0" indent="0">
              <a:buNone/>
            </a:pPr>
            <a:r>
              <a:rPr lang="en-US" dirty="0"/>
              <a:t>- Users can add, edit, and manage radar installations</a:t>
            </a:r>
          </a:p>
          <a:p>
            <a:pPr marL="0" indent="0">
              <a:buNone/>
            </a:pPr>
            <a:r>
              <a:rPr lang="en-US" dirty="0"/>
              <a:t>- Configure radar parameters including position, range, and height</a:t>
            </a:r>
          </a:p>
          <a:p>
            <a:pPr marL="0" indent="0">
              <a:buNone/>
            </a:pPr>
            <a:r>
              <a:rPr lang="en-US" dirty="0"/>
              <a:t>- Real-time updates of radar coverage visualization</a:t>
            </a:r>
          </a:p>
          <a:p>
            <a:pPr marL="0" indent="0">
              <a:buNone/>
            </a:pPr>
            <a:endParaRPr lang="en-US" dirty="0"/>
          </a:p>
          <a:p>
            <a:pPr marL="0" indent="0">
              <a:buNone/>
            </a:pPr>
            <a:r>
              <a:rPr lang="en-US" b="1" dirty="0"/>
              <a:t>### Terrain Analysis Module</a:t>
            </a:r>
          </a:p>
          <a:p>
            <a:pPr marL="0" indent="0">
              <a:buNone/>
            </a:pPr>
            <a:r>
              <a:rPr lang="en-US" dirty="0"/>
              <a:t>- Integration with digital elevation models</a:t>
            </a:r>
          </a:p>
          <a:p>
            <a:pPr marL="0" indent="0">
              <a:buNone/>
            </a:pPr>
            <a:r>
              <a:rPr lang="en-US" dirty="0"/>
              <a:t>- Terrain-aware radar coverage calculations</a:t>
            </a:r>
          </a:p>
          <a:p>
            <a:pPr marL="0" indent="0">
              <a:buNone/>
            </a:pPr>
            <a:r>
              <a:rPr lang="en-US" dirty="0"/>
              <a:t>- Line-of-sight analysis considering terrain interference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05264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1EE43-EB8B-79D1-0031-BFDC6B297239}"/>
              </a:ext>
            </a:extLst>
          </p:cNvPr>
          <p:cNvSpPr>
            <a:spLocks noGrp="1"/>
          </p:cNvSpPr>
          <p:nvPr>
            <p:ph idx="1"/>
          </p:nvPr>
        </p:nvSpPr>
        <p:spPr>
          <a:xfrm>
            <a:off x="119270" y="119270"/>
            <a:ext cx="11913704" cy="6586330"/>
          </a:xfrm>
        </p:spPr>
        <p:txBody>
          <a:bodyPr>
            <a:normAutofit fontScale="92500" lnSpcReduction="20000"/>
          </a:bodyPr>
          <a:lstStyle/>
          <a:p>
            <a:pPr marL="0" indent="0">
              <a:buNone/>
            </a:pPr>
            <a:r>
              <a:rPr lang="en-US" sz="1800" dirty="0"/>
              <a:t>### Coverage Visualization Module</a:t>
            </a:r>
          </a:p>
          <a:p>
            <a:pPr marL="0" indent="0">
              <a:buNone/>
            </a:pPr>
            <a:r>
              <a:rPr lang="en-US" sz="1800" dirty="0"/>
              <a:t>- Real-time visualization of radar coverage patterns</a:t>
            </a:r>
          </a:p>
          <a:p>
            <a:pPr marL="0" indent="0">
              <a:buNone/>
            </a:pPr>
            <a:r>
              <a:rPr lang="en-US" sz="1800" dirty="0"/>
              <a:t>- Interactive map interface for coverage analysis</a:t>
            </a:r>
          </a:p>
          <a:p>
            <a:pPr>
              <a:buFontTx/>
              <a:buChar char="-"/>
            </a:pPr>
            <a:r>
              <a:rPr lang="en-US" sz="1800" dirty="0"/>
              <a:t>WebSocket-based live updates</a:t>
            </a:r>
          </a:p>
          <a:p>
            <a:pPr marL="0" indent="0">
              <a:buNone/>
            </a:pPr>
            <a:endParaRPr lang="en-US" sz="1800" dirty="0"/>
          </a:p>
          <a:p>
            <a:pPr marL="0" indent="0">
              <a:buNone/>
            </a:pPr>
            <a:r>
              <a:rPr lang="en-US" sz="1800" i="1" dirty="0"/>
              <a:t>The application implements a modern architecture using:</a:t>
            </a:r>
          </a:p>
          <a:p>
            <a:pPr marL="0" indent="0">
              <a:buNone/>
            </a:pPr>
            <a:r>
              <a:rPr lang="en-US" sz="1800" i="1" dirty="0"/>
              <a:t>- Responsive UI built with Angular</a:t>
            </a:r>
          </a:p>
          <a:p>
            <a:pPr marL="0" indent="0">
              <a:buNone/>
            </a:pPr>
            <a:r>
              <a:rPr lang="en-US" sz="1800" i="1" dirty="0"/>
              <a:t>- Robust backend using Spring Boot and Java</a:t>
            </a:r>
          </a:p>
          <a:p>
            <a:pPr marL="0" indent="0">
              <a:buNone/>
            </a:pPr>
            <a:r>
              <a:rPr lang="en-US" sz="1800" i="1" dirty="0"/>
              <a:t>- Terrain data processing using </a:t>
            </a:r>
            <a:r>
              <a:rPr lang="en-US" sz="1800" i="1" dirty="0" err="1"/>
              <a:t>GeoTIFF</a:t>
            </a:r>
            <a:r>
              <a:rPr lang="en-US" sz="1800" i="1" dirty="0"/>
              <a:t> files</a:t>
            </a:r>
          </a:p>
          <a:p>
            <a:pPr marL="0" indent="0">
              <a:buNone/>
            </a:pPr>
            <a:r>
              <a:rPr lang="en-US" sz="1800" i="1" dirty="0"/>
              <a:t>- Real-time updates via WebSocket communication</a:t>
            </a:r>
          </a:p>
          <a:p>
            <a:pPr>
              <a:buFontTx/>
              <a:buChar char="-"/>
            </a:pPr>
            <a:r>
              <a:rPr lang="en-US" sz="1800" i="1" dirty="0"/>
              <a:t>JTS (Java Topology Suite) for geometric calculations</a:t>
            </a:r>
          </a:p>
          <a:p>
            <a:pPr marL="0" indent="0">
              <a:buNone/>
            </a:pPr>
            <a:endParaRPr lang="en-US" sz="2200" b="1" dirty="0"/>
          </a:p>
          <a:p>
            <a:pPr marL="0" indent="0">
              <a:buNone/>
            </a:pPr>
            <a:r>
              <a:rPr lang="en-US" sz="2200" b="1" u="sng" dirty="0"/>
              <a:t>@ Objective</a:t>
            </a:r>
          </a:p>
          <a:p>
            <a:pPr marL="0" indent="0">
              <a:buNone/>
            </a:pPr>
            <a:r>
              <a:rPr lang="en-US" sz="1800" i="1" dirty="0"/>
              <a:t>The primary goal of this project is to provide accurate, real-time visualization and analysis of radar coverage patterns while considering terrain elevation. Key functionalities include:</a:t>
            </a:r>
          </a:p>
          <a:p>
            <a:pPr marL="0" indent="0">
              <a:buNone/>
            </a:pPr>
            <a:r>
              <a:rPr lang="en-US" sz="1800" i="1" dirty="0"/>
              <a:t>- Managing radar installations with configurable parameters</a:t>
            </a:r>
          </a:p>
          <a:p>
            <a:pPr marL="0" indent="0">
              <a:buNone/>
            </a:pPr>
            <a:r>
              <a:rPr lang="en-US" sz="1800" i="1" dirty="0"/>
              <a:t>- Calculating terrain-aware radar coverage patterns</a:t>
            </a:r>
          </a:p>
          <a:p>
            <a:pPr marL="0" indent="0">
              <a:buNone/>
            </a:pPr>
            <a:r>
              <a:rPr lang="en-US" sz="1800" i="1" dirty="0"/>
              <a:t>- Visualizing coverage areas on interactive maps</a:t>
            </a:r>
          </a:p>
          <a:p>
            <a:pPr marL="0" indent="0">
              <a:buNone/>
            </a:pPr>
            <a:r>
              <a:rPr lang="en-US" sz="1800" i="1" dirty="0"/>
              <a:t>- Real-time updates of coverage changes</a:t>
            </a:r>
          </a:p>
          <a:p>
            <a:pPr marL="0" indent="0">
              <a:buNone/>
            </a:pPr>
            <a:r>
              <a:rPr lang="en-US" sz="1800" i="1" dirty="0"/>
              <a:t>- Efficient processing of terrain elevation data</a:t>
            </a:r>
          </a:p>
        </p:txBody>
      </p:sp>
    </p:spTree>
    <p:extLst>
      <p:ext uri="{BB962C8B-B14F-4D97-AF65-F5344CB8AC3E}">
        <p14:creationId xmlns:p14="http://schemas.microsoft.com/office/powerpoint/2010/main" val="99748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8BB12C-2030-DF5B-205E-52892E3B146C}"/>
              </a:ext>
            </a:extLst>
          </p:cNvPr>
          <p:cNvSpPr>
            <a:spLocks noGrp="1"/>
          </p:cNvSpPr>
          <p:nvPr>
            <p:ph idx="1"/>
          </p:nvPr>
        </p:nvSpPr>
        <p:spPr>
          <a:xfrm>
            <a:off x="119269" y="132522"/>
            <a:ext cx="11966713" cy="6559826"/>
          </a:xfrm>
        </p:spPr>
        <p:txBody>
          <a:bodyPr>
            <a:normAutofit fontScale="62500" lnSpcReduction="20000"/>
          </a:bodyPr>
          <a:lstStyle/>
          <a:p>
            <a:pPr marL="0" indent="0">
              <a:buNone/>
            </a:pPr>
            <a:r>
              <a:rPr lang="en-US" sz="3800" b="1" u="sng" dirty="0"/>
              <a:t>@ Scope</a:t>
            </a:r>
          </a:p>
          <a:p>
            <a:pPr marL="0" indent="0">
              <a:buNone/>
            </a:pPr>
            <a:r>
              <a:rPr lang="en-US" dirty="0"/>
              <a:t>This system is designed for:</a:t>
            </a:r>
          </a:p>
          <a:p>
            <a:pPr marL="0" indent="0">
              <a:buNone/>
            </a:pPr>
            <a:r>
              <a:rPr lang="en-US" dirty="0"/>
              <a:t>- Defense organizations</a:t>
            </a:r>
          </a:p>
          <a:p>
            <a:pPr marL="0" indent="0">
              <a:buNone/>
            </a:pPr>
            <a:r>
              <a:rPr lang="en-US" dirty="0"/>
              <a:t>- Research facilities</a:t>
            </a:r>
          </a:p>
          <a:p>
            <a:pPr marL="0" indent="0">
              <a:buNone/>
            </a:pPr>
            <a:r>
              <a:rPr lang="en-US" dirty="0"/>
              <a:t>- Radar installation planning teams</a:t>
            </a:r>
          </a:p>
          <a:p>
            <a:pPr marL="0" indent="0">
              <a:buNone/>
            </a:pPr>
            <a:r>
              <a:rPr lang="en-US" dirty="0"/>
              <a:t>- Coverage analysis specialists</a:t>
            </a:r>
          </a:p>
          <a:p>
            <a:pPr marL="0" indent="0">
              <a:buNone/>
            </a:pPr>
            <a:endParaRPr lang="en-US" dirty="0"/>
          </a:p>
          <a:p>
            <a:pPr marL="0" indent="0">
              <a:buNone/>
            </a:pPr>
            <a:r>
              <a:rPr lang="en-US" dirty="0"/>
              <a:t>The system can be extended with additional features such as:</a:t>
            </a:r>
          </a:p>
          <a:p>
            <a:pPr marL="0" indent="0">
              <a:buNone/>
            </a:pPr>
            <a:r>
              <a:rPr lang="en-US" dirty="0"/>
              <a:t>- Advanced terrain analysis algorithms</a:t>
            </a:r>
          </a:p>
          <a:p>
            <a:pPr marL="0" indent="0">
              <a:buNone/>
            </a:pPr>
            <a:r>
              <a:rPr lang="en-US" dirty="0"/>
              <a:t>- Multi-radar interference analysis</a:t>
            </a:r>
          </a:p>
          <a:p>
            <a:pPr marL="0" indent="0">
              <a:buNone/>
            </a:pPr>
            <a:r>
              <a:rPr lang="en-US" dirty="0"/>
              <a:t>- Coverage optimization suggestions</a:t>
            </a:r>
          </a:p>
          <a:p>
            <a:pPr marL="0" indent="0">
              <a:buNone/>
            </a:pPr>
            <a:r>
              <a:rPr lang="en-US" dirty="0"/>
              <a:t>- Historical coverage pattern analysis</a:t>
            </a:r>
          </a:p>
          <a:p>
            <a:pPr marL="0" indent="0">
              <a:buNone/>
            </a:pPr>
            <a:endParaRPr lang="en-US" sz="3800" b="1" u="sng" dirty="0"/>
          </a:p>
          <a:p>
            <a:pPr marL="0" indent="0">
              <a:buNone/>
            </a:pPr>
            <a:r>
              <a:rPr lang="en-US" sz="3800" b="1" u="sng" dirty="0"/>
              <a:t>@ Problem Statement</a:t>
            </a:r>
          </a:p>
          <a:p>
            <a:pPr marL="0" indent="0">
              <a:buNone/>
            </a:pPr>
            <a:r>
              <a:rPr lang="en-US" dirty="0"/>
              <a:t>Prior to this system, radar coverage analysis often relied on simplified models that didn't account for terrain interference, leading to:</a:t>
            </a:r>
          </a:p>
          <a:p>
            <a:pPr marL="0" indent="0">
              <a:buNone/>
            </a:pPr>
            <a:r>
              <a:rPr lang="en-US" dirty="0"/>
              <a:t>- Inaccurate coverage predictions</a:t>
            </a:r>
          </a:p>
          <a:p>
            <a:pPr marL="0" indent="0">
              <a:buNone/>
            </a:pPr>
            <a:r>
              <a:rPr lang="en-US" dirty="0"/>
              <a:t>- Limited understanding of terrain impacts</a:t>
            </a:r>
          </a:p>
          <a:p>
            <a:pPr marL="0" indent="0">
              <a:buNone/>
            </a:pPr>
            <a:r>
              <a:rPr lang="en-US" dirty="0"/>
              <a:t>- Inefficient radar placement decisions</a:t>
            </a:r>
          </a:p>
          <a:p>
            <a:pPr marL="0" indent="0">
              <a:buNone/>
            </a:pPr>
            <a:r>
              <a:rPr lang="en-US" dirty="0"/>
              <a:t>- Lack of real-time visualization capabilities</a:t>
            </a:r>
          </a:p>
        </p:txBody>
      </p:sp>
    </p:spTree>
    <p:extLst>
      <p:ext uri="{BB962C8B-B14F-4D97-AF65-F5344CB8AC3E}">
        <p14:creationId xmlns:p14="http://schemas.microsoft.com/office/powerpoint/2010/main" val="356603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6B584-CA7A-B59B-0447-598D04057040}"/>
              </a:ext>
            </a:extLst>
          </p:cNvPr>
          <p:cNvSpPr>
            <a:spLocks noGrp="1"/>
          </p:cNvSpPr>
          <p:nvPr>
            <p:ph idx="1"/>
          </p:nvPr>
        </p:nvSpPr>
        <p:spPr>
          <a:xfrm>
            <a:off x="384311" y="142461"/>
            <a:ext cx="11648663" cy="6573078"/>
          </a:xfrm>
        </p:spPr>
        <p:txBody>
          <a:bodyPr>
            <a:normAutofit/>
          </a:bodyPr>
          <a:lstStyle/>
          <a:p>
            <a:pPr marL="0" indent="0">
              <a:buNone/>
            </a:pPr>
            <a:r>
              <a:rPr lang="en-US" sz="1800" dirty="0"/>
              <a:t>The Radar Visualization System addresses these challenges by providing:</a:t>
            </a:r>
          </a:p>
          <a:p>
            <a:pPr marL="0" indent="0">
              <a:buNone/>
            </a:pPr>
            <a:r>
              <a:rPr lang="en-US" sz="1800" b="1" dirty="0"/>
              <a:t>- Terrain-aware coverage calculations</a:t>
            </a:r>
          </a:p>
          <a:p>
            <a:pPr marL="0" indent="0">
              <a:buNone/>
            </a:pPr>
            <a:r>
              <a:rPr lang="en-US" sz="1800" b="1" dirty="0"/>
              <a:t>- Real-time visualization and updates</a:t>
            </a:r>
          </a:p>
          <a:p>
            <a:pPr marL="0" indent="0">
              <a:buNone/>
            </a:pPr>
            <a:r>
              <a:rPr lang="en-US" sz="1800" b="1" dirty="0"/>
              <a:t>- Interactive analysis tools</a:t>
            </a:r>
          </a:p>
          <a:p>
            <a:pPr marL="0" indent="0">
              <a:buNone/>
            </a:pPr>
            <a:r>
              <a:rPr lang="en-US" sz="1800" b="1" dirty="0"/>
              <a:t>- Efficient data processing and storage</a:t>
            </a:r>
          </a:p>
          <a:p>
            <a:pPr>
              <a:buFontTx/>
              <a:buChar char="-"/>
            </a:pPr>
            <a:r>
              <a:rPr lang="en-US" sz="1800" b="1" dirty="0"/>
              <a:t>Centralized management of radar installations</a:t>
            </a:r>
          </a:p>
          <a:p>
            <a:pPr>
              <a:buFontTx/>
              <a:buChar char="-"/>
            </a:pPr>
            <a:endParaRPr lang="en-US" sz="1800" b="1" dirty="0"/>
          </a:p>
          <a:p>
            <a:pPr marL="0" indent="0">
              <a:buNone/>
            </a:pPr>
            <a:endParaRPr lang="en-US" sz="1800" b="1" dirty="0"/>
          </a:p>
          <a:p>
            <a:pPr marL="0" indent="0">
              <a:buNone/>
            </a:pPr>
            <a:endParaRPr lang="en-US" sz="1800" dirty="0"/>
          </a:p>
        </p:txBody>
      </p:sp>
    </p:spTree>
    <p:extLst>
      <p:ext uri="{BB962C8B-B14F-4D97-AF65-F5344CB8AC3E}">
        <p14:creationId xmlns:p14="http://schemas.microsoft.com/office/powerpoint/2010/main" val="1458965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13C5C-CEEC-A1F0-668B-9701854FB7B6}"/>
              </a:ext>
            </a:extLst>
          </p:cNvPr>
          <p:cNvSpPr>
            <a:spLocks noGrp="1"/>
          </p:cNvSpPr>
          <p:nvPr>
            <p:ph type="title"/>
          </p:nvPr>
        </p:nvSpPr>
        <p:spPr>
          <a:xfrm>
            <a:off x="838199" y="92421"/>
            <a:ext cx="10515600" cy="1325563"/>
          </a:xfrm>
        </p:spPr>
        <p:txBody>
          <a:bodyPr/>
          <a:lstStyle/>
          <a:p>
            <a:pPr algn="ctr"/>
            <a:r>
              <a:rPr lang="en-US" b="1" u="sng" dirty="0"/>
              <a:t>Technology Stack</a:t>
            </a:r>
          </a:p>
        </p:txBody>
      </p:sp>
      <p:sp>
        <p:nvSpPr>
          <p:cNvPr id="3" name="Content Placeholder 2">
            <a:extLst>
              <a:ext uri="{FF2B5EF4-FFF2-40B4-BE49-F238E27FC236}">
                <a16:creationId xmlns:a16="http://schemas.microsoft.com/office/drawing/2014/main" id="{BA7091DE-C9EF-FFA8-4C3F-A8A1F0759AF3}"/>
              </a:ext>
            </a:extLst>
          </p:cNvPr>
          <p:cNvSpPr>
            <a:spLocks noGrp="1"/>
          </p:cNvSpPr>
          <p:nvPr>
            <p:ph idx="1"/>
          </p:nvPr>
        </p:nvSpPr>
        <p:spPr>
          <a:xfrm>
            <a:off x="119268" y="1219201"/>
            <a:ext cx="11953461" cy="5440016"/>
          </a:xfrm>
        </p:spPr>
        <p:txBody>
          <a:bodyPr>
            <a:normAutofit fontScale="62500" lnSpcReduction="20000"/>
          </a:bodyPr>
          <a:lstStyle/>
          <a:p>
            <a:pPr marL="0" indent="0">
              <a:buNone/>
            </a:pPr>
            <a:r>
              <a:rPr lang="en-US" sz="3200" b="1" dirty="0"/>
              <a:t>#</a:t>
            </a:r>
            <a:r>
              <a:rPr lang="en-US" sz="3200" b="1" u="sng" dirty="0"/>
              <a:t># Frontend</a:t>
            </a:r>
          </a:p>
          <a:p>
            <a:pPr marL="0" indent="0">
              <a:buNone/>
            </a:pPr>
            <a:endParaRPr lang="en-US" dirty="0"/>
          </a:p>
          <a:p>
            <a:pPr marL="0" indent="0">
              <a:buNone/>
            </a:pPr>
            <a:r>
              <a:rPr lang="en-US" b="1" dirty="0"/>
              <a:t>### Angular (v15)</a:t>
            </a:r>
          </a:p>
          <a:p>
            <a:pPr marL="0" indent="0">
              <a:buNone/>
            </a:pPr>
            <a:r>
              <a:rPr lang="en-US" dirty="0"/>
              <a:t>- Primary framework for building the interactive radar visualization interface</a:t>
            </a:r>
          </a:p>
          <a:p>
            <a:pPr marL="0" indent="0">
              <a:buNone/>
            </a:pPr>
            <a:r>
              <a:rPr lang="en-US" dirty="0"/>
              <a:t>- Provides real-time WebSocket integration for live radar updates</a:t>
            </a:r>
          </a:p>
          <a:p>
            <a:pPr marL="0" indent="0">
              <a:buNone/>
            </a:pPr>
            <a:r>
              <a:rPr lang="en-US" dirty="0"/>
              <a:t>- Component-based architecture for modular radar control panels and map displays</a:t>
            </a:r>
          </a:p>
          <a:p>
            <a:pPr marL="0" indent="0">
              <a:buNone/>
            </a:pPr>
            <a:r>
              <a:rPr lang="en-US" dirty="0"/>
              <a:t>- Reactive forms for radar parameter input and configuration</a:t>
            </a:r>
          </a:p>
          <a:p>
            <a:pPr marL="0" indent="0">
              <a:buNone/>
            </a:pPr>
            <a:endParaRPr lang="en-US" dirty="0"/>
          </a:p>
          <a:p>
            <a:pPr marL="0" indent="0">
              <a:buNone/>
            </a:pPr>
            <a:r>
              <a:rPr lang="en-US" b="1" dirty="0"/>
              <a:t>### </a:t>
            </a:r>
            <a:r>
              <a:rPr lang="en-US" b="1" dirty="0" err="1"/>
              <a:t>OpenLayers</a:t>
            </a:r>
            <a:endParaRPr lang="en-US" b="1" dirty="0"/>
          </a:p>
          <a:p>
            <a:pPr marL="0" indent="0">
              <a:buNone/>
            </a:pPr>
            <a:r>
              <a:rPr lang="en-US" dirty="0"/>
              <a:t>- Advanced mapping library for rendering radar coverage polygons</a:t>
            </a:r>
          </a:p>
          <a:p>
            <a:pPr marL="0" indent="0">
              <a:buNone/>
            </a:pPr>
            <a:r>
              <a:rPr lang="en-US" dirty="0"/>
              <a:t>- Supports </a:t>
            </a:r>
            <a:r>
              <a:rPr lang="en-US" dirty="0" err="1"/>
              <a:t>GeoJSON</a:t>
            </a:r>
            <a:r>
              <a:rPr lang="en-US" dirty="0"/>
              <a:t> and WKT format for terrain and coverage visualization</a:t>
            </a:r>
          </a:p>
          <a:p>
            <a:pPr marL="0" indent="0">
              <a:buNone/>
            </a:pPr>
            <a:r>
              <a:rPr lang="en-US" dirty="0"/>
              <a:t>- Provides tools for distance measurement and coordinate selection</a:t>
            </a:r>
          </a:p>
          <a:p>
            <a:pPr marL="0" indent="0">
              <a:buNone/>
            </a:pPr>
            <a:endParaRPr lang="en-US" dirty="0"/>
          </a:p>
          <a:p>
            <a:pPr marL="0" indent="0">
              <a:buNone/>
            </a:pPr>
            <a:r>
              <a:rPr lang="en-US" b="1" dirty="0"/>
              <a:t>### TypeScript</a:t>
            </a:r>
          </a:p>
          <a:p>
            <a:pPr marL="0" indent="0">
              <a:buNone/>
            </a:pPr>
            <a:r>
              <a:rPr lang="en-US" dirty="0"/>
              <a:t>- Ensures type safety in radar parameter handling and geometry calculations</a:t>
            </a:r>
          </a:p>
          <a:p>
            <a:pPr marL="0" indent="0">
              <a:buNone/>
            </a:pPr>
            <a:r>
              <a:rPr lang="en-US" dirty="0"/>
              <a:t>- Improves code maintainability for complex radar visualization logic</a:t>
            </a:r>
          </a:p>
          <a:p>
            <a:pPr marL="0" indent="0">
              <a:buNone/>
            </a:pPr>
            <a:r>
              <a:rPr lang="en-US" dirty="0"/>
              <a:t>- Enhanced IDE support for debugging coverage calculations</a:t>
            </a:r>
          </a:p>
          <a:p>
            <a:pPr marL="0" indent="0">
              <a:buNone/>
            </a:pPr>
            <a:endParaRPr lang="en-US" dirty="0"/>
          </a:p>
        </p:txBody>
      </p:sp>
    </p:spTree>
    <p:extLst>
      <p:ext uri="{BB962C8B-B14F-4D97-AF65-F5344CB8AC3E}">
        <p14:creationId xmlns:p14="http://schemas.microsoft.com/office/powerpoint/2010/main" val="1384781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83DC3-CC31-4D30-F925-7E5F6DEC507E}"/>
              </a:ext>
            </a:extLst>
          </p:cNvPr>
          <p:cNvSpPr>
            <a:spLocks noGrp="1"/>
          </p:cNvSpPr>
          <p:nvPr>
            <p:ph idx="1"/>
          </p:nvPr>
        </p:nvSpPr>
        <p:spPr>
          <a:xfrm>
            <a:off x="159026" y="145774"/>
            <a:ext cx="11887200" cy="6533322"/>
          </a:xfrm>
        </p:spPr>
        <p:txBody>
          <a:bodyPr>
            <a:normAutofit fontScale="92500" lnSpcReduction="20000"/>
          </a:bodyPr>
          <a:lstStyle/>
          <a:p>
            <a:pPr marL="0" indent="0">
              <a:buNone/>
            </a:pPr>
            <a:r>
              <a:rPr lang="en-US" b="1" u="sng" dirty="0"/>
              <a:t>## Backend</a:t>
            </a:r>
          </a:p>
          <a:p>
            <a:pPr marL="0" indent="0">
              <a:buNone/>
            </a:pPr>
            <a:endParaRPr lang="en-US" dirty="0"/>
          </a:p>
          <a:p>
            <a:pPr marL="0" indent="0">
              <a:buNone/>
            </a:pPr>
            <a:r>
              <a:rPr lang="en-US" sz="2400" dirty="0"/>
              <a:t>### Spring Boot (v3.x)</a:t>
            </a:r>
          </a:p>
          <a:p>
            <a:pPr marL="0" indent="0">
              <a:buNone/>
            </a:pPr>
            <a:r>
              <a:rPr lang="en-US" sz="2400" dirty="0"/>
              <a:t>- Core framework for radar coverage calculation and terrain analysis</a:t>
            </a:r>
          </a:p>
          <a:p>
            <a:pPr marL="0" indent="0">
              <a:buNone/>
            </a:pPr>
            <a:r>
              <a:rPr lang="en-US" sz="2400" dirty="0"/>
              <a:t>- RESTful API endpoints for radar CRUD operations</a:t>
            </a:r>
          </a:p>
          <a:p>
            <a:pPr marL="0" indent="0">
              <a:buNone/>
            </a:pPr>
            <a:r>
              <a:rPr lang="en-US" sz="2400" dirty="0"/>
              <a:t>- WebSocket support for real-time radar updates</a:t>
            </a:r>
          </a:p>
          <a:p>
            <a:pPr marL="0" indent="0">
              <a:buNone/>
            </a:pPr>
            <a:r>
              <a:rPr lang="en-US" sz="2400" dirty="0"/>
              <a:t>- Integration with </a:t>
            </a:r>
            <a:r>
              <a:rPr lang="en-US" sz="2400" dirty="0" err="1"/>
              <a:t>GeoServer</a:t>
            </a:r>
            <a:r>
              <a:rPr lang="en-US" sz="2400" dirty="0"/>
              <a:t> for terrain data processing</a:t>
            </a:r>
          </a:p>
          <a:p>
            <a:pPr marL="0" indent="0">
              <a:buNone/>
            </a:pPr>
            <a:endParaRPr lang="en-US" sz="2400" dirty="0"/>
          </a:p>
          <a:p>
            <a:pPr marL="0" indent="0">
              <a:buNone/>
            </a:pPr>
            <a:r>
              <a:rPr lang="en-US" sz="2400" dirty="0"/>
              <a:t>### Java 17</a:t>
            </a:r>
          </a:p>
          <a:p>
            <a:pPr marL="0" indent="0">
              <a:buNone/>
            </a:pPr>
            <a:r>
              <a:rPr lang="en-US" sz="2400" dirty="0"/>
              <a:t>- Powers the backend computation engine</a:t>
            </a:r>
          </a:p>
          <a:p>
            <a:pPr marL="0" indent="0">
              <a:buNone/>
            </a:pPr>
            <a:r>
              <a:rPr lang="en-US" sz="2400" dirty="0"/>
              <a:t>- Utilized for complex geometric calculations and terrain analysis</a:t>
            </a:r>
          </a:p>
          <a:p>
            <a:pPr marL="0" indent="0">
              <a:buNone/>
            </a:pPr>
            <a:r>
              <a:rPr lang="en-US" sz="2400" dirty="0"/>
              <a:t>- Supports modern language features for efficient radar coverage algorithms</a:t>
            </a:r>
          </a:p>
          <a:p>
            <a:pPr marL="0" indent="0">
              <a:buNone/>
            </a:pPr>
            <a:endParaRPr lang="en-US" sz="2400" dirty="0"/>
          </a:p>
          <a:p>
            <a:pPr marL="0" indent="0">
              <a:buNone/>
            </a:pPr>
            <a:r>
              <a:rPr lang="en-US" sz="2400" dirty="0"/>
              <a:t>### JTS (Java Topology Suite)</a:t>
            </a:r>
          </a:p>
          <a:p>
            <a:pPr marL="0" indent="0">
              <a:buNone/>
            </a:pPr>
            <a:r>
              <a:rPr lang="en-US" sz="2400" dirty="0"/>
              <a:t>- Provides geometric operations for radar coverage calculation</a:t>
            </a:r>
          </a:p>
          <a:p>
            <a:pPr marL="0" indent="0">
              <a:buNone/>
            </a:pPr>
            <a:r>
              <a:rPr lang="en-US" sz="2400" dirty="0"/>
              <a:t>- Handles spatial data types and terrain intersection computations</a:t>
            </a:r>
          </a:p>
          <a:p>
            <a:pPr marL="0" indent="0">
              <a:buNone/>
            </a:pPr>
            <a:r>
              <a:rPr lang="en-US" sz="2400" dirty="0"/>
              <a:t>- Supports WKT format for geometry serialization</a:t>
            </a:r>
          </a:p>
          <a:p>
            <a:pPr marL="0" indent="0">
              <a:buNone/>
            </a:pPr>
            <a:endParaRPr lang="en-US" dirty="0"/>
          </a:p>
        </p:txBody>
      </p:sp>
    </p:spTree>
    <p:extLst>
      <p:ext uri="{BB962C8B-B14F-4D97-AF65-F5344CB8AC3E}">
        <p14:creationId xmlns:p14="http://schemas.microsoft.com/office/powerpoint/2010/main" val="722469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6D50D8-0C28-99A9-7809-1C74A49873C1}"/>
              </a:ext>
            </a:extLst>
          </p:cNvPr>
          <p:cNvSpPr>
            <a:spLocks noGrp="1"/>
          </p:cNvSpPr>
          <p:nvPr>
            <p:ph idx="1"/>
          </p:nvPr>
        </p:nvSpPr>
        <p:spPr>
          <a:xfrm>
            <a:off x="106017" y="188843"/>
            <a:ext cx="11979965" cy="6480313"/>
          </a:xfrm>
        </p:spPr>
        <p:txBody>
          <a:bodyPr>
            <a:normAutofit fontScale="47500" lnSpcReduction="20000"/>
          </a:bodyPr>
          <a:lstStyle/>
          <a:p>
            <a:pPr marL="0" indent="0">
              <a:buNone/>
            </a:pPr>
            <a:r>
              <a:rPr lang="en-US" sz="4400" b="1" u="sng" dirty="0"/>
              <a:t>## Database</a:t>
            </a:r>
          </a:p>
          <a:p>
            <a:pPr marL="0" indent="0">
              <a:buNone/>
            </a:pPr>
            <a:endParaRPr lang="en-US" dirty="0"/>
          </a:p>
          <a:p>
            <a:pPr marL="0" indent="0">
              <a:buNone/>
            </a:pPr>
            <a:r>
              <a:rPr lang="en-US" sz="3300" b="1" dirty="0"/>
              <a:t>### PostgreSQL (v14) with </a:t>
            </a:r>
            <a:r>
              <a:rPr lang="en-US" sz="3300" b="1" dirty="0" err="1"/>
              <a:t>PostGIS</a:t>
            </a:r>
            <a:endParaRPr lang="en-US" sz="3300" b="1" dirty="0"/>
          </a:p>
          <a:p>
            <a:pPr marL="0" indent="0">
              <a:buNone/>
            </a:pPr>
            <a:r>
              <a:rPr lang="en-US" sz="3300" dirty="0"/>
              <a:t>- Stores radar configurations and coverage data</a:t>
            </a:r>
          </a:p>
          <a:p>
            <a:pPr marL="0" indent="0">
              <a:buNone/>
            </a:pPr>
            <a:r>
              <a:rPr lang="en-US" sz="3300" dirty="0"/>
              <a:t>- </a:t>
            </a:r>
            <a:r>
              <a:rPr lang="en-US" sz="3300" dirty="0" err="1"/>
              <a:t>PostGIS</a:t>
            </a:r>
            <a:r>
              <a:rPr lang="en-US" sz="3300" dirty="0"/>
              <a:t> extension for spatial queries and geometric operations</a:t>
            </a:r>
          </a:p>
          <a:p>
            <a:pPr marL="0" indent="0">
              <a:buNone/>
            </a:pPr>
            <a:r>
              <a:rPr lang="en-US" sz="3300" dirty="0"/>
              <a:t>- Tables include:</a:t>
            </a:r>
          </a:p>
          <a:p>
            <a:pPr marL="0" indent="0">
              <a:buNone/>
            </a:pPr>
            <a:r>
              <a:rPr lang="en-US" sz="3300" dirty="0"/>
              <a:t>  - radars (configuration and metadata)</a:t>
            </a:r>
          </a:p>
          <a:p>
            <a:pPr marL="0" indent="0">
              <a:buNone/>
            </a:pPr>
            <a:r>
              <a:rPr lang="en-US" sz="3300" dirty="0"/>
              <a:t>  - </a:t>
            </a:r>
            <a:r>
              <a:rPr lang="en-US" sz="3300" dirty="0" err="1"/>
              <a:t>terrain_data</a:t>
            </a:r>
            <a:r>
              <a:rPr lang="en-US" sz="3300" dirty="0"/>
              <a:t> (elevation information)</a:t>
            </a:r>
          </a:p>
          <a:p>
            <a:pPr marL="0" indent="0">
              <a:buNone/>
            </a:pPr>
            <a:r>
              <a:rPr lang="en-US" sz="3300" dirty="0"/>
              <a:t>  - </a:t>
            </a:r>
            <a:r>
              <a:rPr lang="en-US" sz="3300" dirty="0" err="1"/>
              <a:t>coverage_cache</a:t>
            </a:r>
            <a:r>
              <a:rPr lang="en-US" sz="3300" dirty="0"/>
              <a:t> (computed coverage polygons)</a:t>
            </a:r>
          </a:p>
          <a:p>
            <a:pPr marL="0" indent="0">
              <a:buNone/>
            </a:pPr>
            <a:endParaRPr lang="en-US" sz="3600" b="1" u="sng" dirty="0"/>
          </a:p>
          <a:p>
            <a:pPr marL="0" indent="0">
              <a:buNone/>
            </a:pPr>
            <a:r>
              <a:rPr lang="en-US" sz="4400" b="1" u="sng" dirty="0"/>
              <a:t>## Geospatial Components</a:t>
            </a:r>
          </a:p>
          <a:p>
            <a:pPr marL="0" indent="0">
              <a:buNone/>
            </a:pPr>
            <a:endParaRPr lang="en-US" dirty="0"/>
          </a:p>
          <a:p>
            <a:pPr marL="0" indent="0">
              <a:buNone/>
            </a:pPr>
            <a:r>
              <a:rPr lang="en-US" sz="3300" b="1" dirty="0"/>
              <a:t>### </a:t>
            </a:r>
            <a:r>
              <a:rPr lang="en-US" sz="3300" b="1" dirty="0" err="1"/>
              <a:t>GeoServer</a:t>
            </a:r>
            <a:endParaRPr lang="en-US" sz="3300" b="1" dirty="0"/>
          </a:p>
          <a:p>
            <a:pPr marL="0" indent="0">
              <a:buNone/>
            </a:pPr>
            <a:r>
              <a:rPr lang="en-US" sz="3300" dirty="0"/>
              <a:t>- Serves terrain elevation data from TIFF files</a:t>
            </a:r>
          </a:p>
          <a:p>
            <a:pPr marL="0" indent="0">
              <a:buNone/>
            </a:pPr>
            <a:r>
              <a:rPr lang="en-US" sz="3300" dirty="0"/>
              <a:t>- Provides WMS/WFS services for terrain visualization</a:t>
            </a:r>
          </a:p>
          <a:p>
            <a:pPr marL="0" indent="0">
              <a:buNone/>
            </a:pPr>
            <a:r>
              <a:rPr lang="en-US" sz="3300" dirty="0"/>
              <a:t>- Supports on-the-fly terrain data processing</a:t>
            </a:r>
          </a:p>
          <a:p>
            <a:pPr marL="0" indent="0">
              <a:buNone/>
            </a:pPr>
            <a:endParaRPr lang="en-US" sz="3300" dirty="0"/>
          </a:p>
          <a:p>
            <a:pPr marL="0" indent="0">
              <a:buNone/>
            </a:pPr>
            <a:r>
              <a:rPr lang="en-US" sz="3300" b="1" dirty="0"/>
              <a:t>### GDAL</a:t>
            </a:r>
          </a:p>
          <a:p>
            <a:pPr marL="0" indent="0">
              <a:buNone/>
            </a:pPr>
            <a:r>
              <a:rPr lang="en-US" sz="3300" dirty="0"/>
              <a:t>- Processes DEM (Digital Elevation Model) data</a:t>
            </a:r>
          </a:p>
          <a:p>
            <a:pPr marL="0" indent="0">
              <a:buNone/>
            </a:pPr>
            <a:r>
              <a:rPr lang="en-US" sz="3300" dirty="0"/>
              <a:t>- Converts between different coordinate systems</a:t>
            </a:r>
          </a:p>
          <a:p>
            <a:pPr marL="0" indent="0">
              <a:buNone/>
            </a:pPr>
            <a:r>
              <a:rPr lang="en-US" sz="3300" dirty="0"/>
              <a:t>- Handles terrain data formats and transformations</a:t>
            </a:r>
          </a:p>
          <a:p>
            <a:pPr marL="0" indent="0">
              <a:buNone/>
            </a:pPr>
            <a:endParaRPr lang="en-US" dirty="0"/>
          </a:p>
        </p:txBody>
      </p:sp>
    </p:spTree>
    <p:extLst>
      <p:ext uri="{BB962C8B-B14F-4D97-AF65-F5344CB8AC3E}">
        <p14:creationId xmlns:p14="http://schemas.microsoft.com/office/powerpoint/2010/main" val="350274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9B416-5539-5DBF-E851-814EC3E164F0}"/>
              </a:ext>
            </a:extLst>
          </p:cNvPr>
          <p:cNvSpPr>
            <a:spLocks noGrp="1"/>
          </p:cNvSpPr>
          <p:nvPr>
            <p:ph idx="1"/>
          </p:nvPr>
        </p:nvSpPr>
        <p:spPr>
          <a:xfrm>
            <a:off x="198783" y="185530"/>
            <a:ext cx="11887200" cy="6533322"/>
          </a:xfrm>
        </p:spPr>
        <p:txBody>
          <a:bodyPr>
            <a:normAutofit fontScale="32500" lnSpcReduction="20000"/>
          </a:bodyPr>
          <a:lstStyle/>
          <a:p>
            <a:pPr marL="0" indent="0">
              <a:buNone/>
            </a:pPr>
            <a:r>
              <a:rPr lang="en-US" sz="5100" b="1" u="sng" dirty="0"/>
              <a:t>## Development Tools</a:t>
            </a:r>
          </a:p>
          <a:p>
            <a:pPr marL="0" indent="0">
              <a:buNone/>
            </a:pPr>
            <a:endParaRPr lang="en-US" dirty="0"/>
          </a:p>
          <a:p>
            <a:pPr marL="0" indent="0">
              <a:buNone/>
            </a:pPr>
            <a:r>
              <a:rPr lang="en-US" sz="3800" b="1" dirty="0"/>
              <a:t>### IDEs</a:t>
            </a:r>
          </a:p>
          <a:p>
            <a:pPr marL="0" indent="0">
              <a:buNone/>
            </a:pPr>
            <a:r>
              <a:rPr lang="en-US" sz="3800" dirty="0"/>
              <a:t>- Spring Tool Suite (STS) for backend development</a:t>
            </a:r>
          </a:p>
          <a:p>
            <a:pPr marL="0" indent="0">
              <a:buNone/>
            </a:pPr>
            <a:r>
              <a:rPr lang="en-US" sz="3800" dirty="0"/>
              <a:t>- Visual Studio Code with Angular extensions for frontend</a:t>
            </a:r>
          </a:p>
          <a:p>
            <a:pPr marL="0" indent="0">
              <a:buNone/>
            </a:pPr>
            <a:r>
              <a:rPr lang="en-US" sz="3800" dirty="0"/>
              <a:t>- </a:t>
            </a:r>
            <a:r>
              <a:rPr lang="en-US" sz="3800" dirty="0" err="1"/>
              <a:t>PostGIS</a:t>
            </a:r>
            <a:r>
              <a:rPr lang="en-US" sz="3800" dirty="0"/>
              <a:t> extensions for database management</a:t>
            </a:r>
          </a:p>
          <a:p>
            <a:pPr marL="0" indent="0">
              <a:buNone/>
            </a:pPr>
            <a:endParaRPr lang="en-US" dirty="0"/>
          </a:p>
          <a:p>
            <a:pPr marL="0" indent="0">
              <a:buNone/>
            </a:pPr>
            <a:r>
              <a:rPr lang="en-US" sz="3800" b="1" dirty="0"/>
              <a:t>### Testing &amp; Documentation</a:t>
            </a:r>
          </a:p>
          <a:p>
            <a:pPr marL="0" indent="0">
              <a:buNone/>
            </a:pPr>
            <a:r>
              <a:rPr lang="en-US" sz="3800" dirty="0"/>
              <a:t>- JUnit for backend unit testing</a:t>
            </a:r>
          </a:p>
          <a:p>
            <a:pPr marL="0" indent="0">
              <a:buNone/>
            </a:pPr>
            <a:r>
              <a:rPr lang="en-US" sz="3800" dirty="0"/>
              <a:t>- Jasmine for Angular component testing</a:t>
            </a:r>
          </a:p>
          <a:p>
            <a:pPr marL="0" indent="0">
              <a:buNone/>
            </a:pPr>
            <a:r>
              <a:rPr lang="en-US" sz="3800" dirty="0"/>
              <a:t>- Postman for API testing and documentation</a:t>
            </a:r>
          </a:p>
          <a:p>
            <a:pPr marL="0" indent="0">
              <a:buNone/>
            </a:pPr>
            <a:r>
              <a:rPr lang="en-US" sz="3800" dirty="0"/>
              <a:t>- Swagger/</a:t>
            </a:r>
            <a:r>
              <a:rPr lang="en-US" sz="3800" dirty="0" err="1"/>
              <a:t>OpenAPI</a:t>
            </a:r>
            <a:r>
              <a:rPr lang="en-US" sz="3800" dirty="0"/>
              <a:t> for API documentation</a:t>
            </a:r>
          </a:p>
          <a:p>
            <a:pPr marL="0" indent="0">
              <a:buNone/>
            </a:pPr>
            <a:endParaRPr lang="en-US" b="1" dirty="0"/>
          </a:p>
          <a:p>
            <a:pPr marL="0" indent="0">
              <a:buNone/>
            </a:pPr>
            <a:r>
              <a:rPr lang="en-US" sz="4000" b="1" dirty="0"/>
              <a:t>### Version Control &amp; CI/CD</a:t>
            </a:r>
          </a:p>
          <a:p>
            <a:pPr marL="0" indent="0">
              <a:buNone/>
            </a:pPr>
            <a:r>
              <a:rPr lang="en-US" sz="4000" dirty="0"/>
              <a:t>- Git for version control</a:t>
            </a:r>
          </a:p>
          <a:p>
            <a:pPr marL="0" indent="0">
              <a:buNone/>
            </a:pPr>
            <a:r>
              <a:rPr lang="en-US" sz="4000" dirty="0"/>
              <a:t>- GitHub for repository hosting</a:t>
            </a:r>
          </a:p>
          <a:p>
            <a:pPr marL="0" indent="0">
              <a:buNone/>
            </a:pPr>
            <a:r>
              <a:rPr lang="en-US" sz="4000" dirty="0"/>
              <a:t>- Maven for backend dependency management</a:t>
            </a:r>
          </a:p>
          <a:p>
            <a:pPr marL="0" indent="0">
              <a:buNone/>
            </a:pPr>
            <a:r>
              <a:rPr lang="en-US" sz="4000" dirty="0"/>
              <a:t>- </a:t>
            </a:r>
            <a:r>
              <a:rPr lang="en-US" sz="4000" dirty="0" err="1"/>
              <a:t>npm</a:t>
            </a:r>
            <a:r>
              <a:rPr lang="en-US" sz="4000" dirty="0"/>
              <a:t> for frontend package management</a:t>
            </a:r>
          </a:p>
          <a:p>
            <a:pPr marL="0" indent="0">
              <a:buNone/>
            </a:pPr>
            <a:endParaRPr lang="en-US" sz="4000" dirty="0"/>
          </a:p>
          <a:p>
            <a:pPr marL="0" indent="0">
              <a:buNone/>
            </a:pPr>
            <a:r>
              <a:rPr lang="en-US" sz="4000" b="1" dirty="0"/>
              <a:t>### Monitoring &amp; Debugging</a:t>
            </a:r>
          </a:p>
          <a:p>
            <a:pPr marL="0" indent="0">
              <a:buNone/>
            </a:pPr>
            <a:r>
              <a:rPr lang="en-US" sz="4000" dirty="0"/>
              <a:t>- Spring Actuator for backend monitoring</a:t>
            </a:r>
          </a:p>
          <a:p>
            <a:pPr marL="0" indent="0">
              <a:buNone/>
            </a:pPr>
            <a:r>
              <a:rPr lang="en-US" sz="4000" dirty="0"/>
              <a:t>- Chrome </a:t>
            </a:r>
            <a:r>
              <a:rPr lang="en-US" sz="4000" dirty="0" err="1"/>
              <a:t>DevTools</a:t>
            </a:r>
            <a:r>
              <a:rPr lang="en-US" sz="4000" dirty="0"/>
              <a:t> for frontend debugging</a:t>
            </a:r>
          </a:p>
          <a:p>
            <a:pPr marL="0" indent="0">
              <a:buNone/>
            </a:pPr>
            <a:r>
              <a:rPr lang="en-US" sz="4000" dirty="0"/>
              <a:t>- PostgreSQL explain analyzer for query optimization</a:t>
            </a:r>
          </a:p>
        </p:txBody>
      </p:sp>
    </p:spTree>
    <p:extLst>
      <p:ext uri="{BB962C8B-B14F-4D97-AF65-F5344CB8AC3E}">
        <p14:creationId xmlns:p14="http://schemas.microsoft.com/office/powerpoint/2010/main" val="1320171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FBE0C-FBF6-9813-3839-239047B236CB}"/>
              </a:ext>
            </a:extLst>
          </p:cNvPr>
          <p:cNvSpPr>
            <a:spLocks noGrp="1"/>
          </p:cNvSpPr>
          <p:nvPr>
            <p:ph idx="1"/>
          </p:nvPr>
        </p:nvSpPr>
        <p:spPr>
          <a:xfrm>
            <a:off x="145773" y="145774"/>
            <a:ext cx="11834191" cy="6586330"/>
          </a:xfrm>
        </p:spPr>
        <p:txBody>
          <a:bodyPr>
            <a:normAutofit fontScale="92500" lnSpcReduction="10000"/>
          </a:bodyPr>
          <a:lstStyle/>
          <a:p>
            <a:pPr marL="0" indent="0" algn="ctr">
              <a:buNone/>
            </a:pPr>
            <a:r>
              <a:rPr lang="en-US" sz="4000" b="1" u="sng" dirty="0"/>
              <a:t>SYSTEM ARCHITECTURE</a:t>
            </a:r>
          </a:p>
          <a:p>
            <a:pPr marL="0" indent="0">
              <a:buNone/>
            </a:pPr>
            <a:r>
              <a:rPr lang="en-US" sz="4000" b="1" i="1" dirty="0"/>
              <a:t>Overview</a:t>
            </a:r>
          </a:p>
          <a:p>
            <a:pPr marL="0" indent="0">
              <a:buNone/>
            </a:pPr>
            <a:r>
              <a:rPr lang="en-US" sz="1700" dirty="0"/>
              <a:t>The Radar Visualization System follows a three-tier architecture, designed for efficient handling of radar data, terrain analysis, and real-time visualization:</a:t>
            </a:r>
          </a:p>
          <a:p>
            <a:pPr marL="0" indent="0">
              <a:buNone/>
            </a:pPr>
            <a:endParaRPr lang="en-US" sz="1700" dirty="0"/>
          </a:p>
          <a:p>
            <a:pPr marL="0" indent="0">
              <a:buNone/>
            </a:pPr>
            <a:r>
              <a:rPr lang="en-US" sz="1700" dirty="0"/>
              <a:t>1. **Presentation Layer (Frontend)**</a:t>
            </a:r>
          </a:p>
          <a:p>
            <a:pPr marL="0" indent="0">
              <a:buNone/>
            </a:pPr>
            <a:r>
              <a:rPr lang="en-US" sz="1700" dirty="0"/>
              <a:t>   - Built with Angular for interactive radar visualization</a:t>
            </a:r>
          </a:p>
          <a:p>
            <a:pPr marL="0" indent="0">
              <a:buNone/>
            </a:pPr>
            <a:r>
              <a:rPr lang="en-US" sz="1700" dirty="0"/>
              <a:t>   - Provides real-time map interface with radar coverage overlays</a:t>
            </a:r>
          </a:p>
          <a:p>
            <a:pPr marL="0" indent="0">
              <a:buNone/>
            </a:pPr>
            <a:r>
              <a:rPr lang="en-US" sz="1700" dirty="0"/>
              <a:t>   - Handles user interactions for radar management and terrain analysis</a:t>
            </a:r>
          </a:p>
          <a:p>
            <a:pPr marL="0" indent="0">
              <a:buNone/>
            </a:pPr>
            <a:endParaRPr lang="en-US" sz="1700" dirty="0"/>
          </a:p>
          <a:p>
            <a:pPr marL="0" indent="0">
              <a:buNone/>
            </a:pPr>
            <a:r>
              <a:rPr lang="en-US" sz="1700" dirty="0"/>
              <a:t>2. **Application Layer (Backend)**</a:t>
            </a:r>
          </a:p>
          <a:p>
            <a:pPr marL="0" indent="0">
              <a:buNone/>
            </a:pPr>
            <a:r>
              <a:rPr lang="en-US" sz="1700" dirty="0"/>
              <a:t>   - Powered by Spring Boot for robust radar data processing</a:t>
            </a:r>
          </a:p>
          <a:p>
            <a:pPr marL="0" indent="0">
              <a:buNone/>
            </a:pPr>
            <a:r>
              <a:rPr lang="en-US" sz="1700" dirty="0"/>
              <a:t>   - Implements complex terrain-aware radar coverage calculations</a:t>
            </a:r>
          </a:p>
          <a:p>
            <a:pPr marL="0" indent="0">
              <a:buNone/>
            </a:pPr>
            <a:r>
              <a:rPr lang="en-US" sz="1700" dirty="0"/>
              <a:t>   - Manages WebSocket connections for real-time updates</a:t>
            </a:r>
          </a:p>
          <a:p>
            <a:pPr marL="0" indent="0">
              <a:buNone/>
            </a:pPr>
            <a:endParaRPr lang="en-US" sz="1700" dirty="0"/>
          </a:p>
          <a:p>
            <a:pPr marL="0" indent="0">
              <a:buNone/>
            </a:pPr>
            <a:r>
              <a:rPr lang="en-US" sz="1700" dirty="0"/>
              <a:t>3. **Data Layer**</a:t>
            </a:r>
          </a:p>
          <a:p>
            <a:pPr marL="0" indent="0">
              <a:buNone/>
            </a:pPr>
            <a:r>
              <a:rPr lang="en-US" sz="1700" dirty="0"/>
              <a:t>   - PostgreSQL with </a:t>
            </a:r>
            <a:r>
              <a:rPr lang="en-US" sz="1700" dirty="0" err="1"/>
              <a:t>PostGIS</a:t>
            </a:r>
            <a:r>
              <a:rPr lang="en-US" sz="1700" dirty="0"/>
              <a:t> extensions for spatial data management</a:t>
            </a:r>
          </a:p>
          <a:p>
            <a:pPr marL="0" indent="0">
              <a:buNone/>
            </a:pPr>
            <a:r>
              <a:rPr lang="en-US" sz="1700" dirty="0"/>
              <a:t>   - Stores radar configurations, coverage areas, and terrain data</a:t>
            </a:r>
          </a:p>
          <a:p>
            <a:pPr marL="0" indent="0">
              <a:buNone/>
            </a:pPr>
            <a:r>
              <a:rPr lang="en-US" sz="1700" dirty="0"/>
              <a:t>   - Optimized for geospatial queries and analysis</a:t>
            </a:r>
          </a:p>
        </p:txBody>
      </p:sp>
    </p:spTree>
    <p:extLst>
      <p:ext uri="{BB962C8B-B14F-4D97-AF65-F5344CB8AC3E}">
        <p14:creationId xmlns:p14="http://schemas.microsoft.com/office/powerpoint/2010/main" val="80695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58F15-B709-05A3-7CA3-4605076B03D8}"/>
              </a:ext>
            </a:extLst>
          </p:cNvPr>
          <p:cNvSpPr>
            <a:spLocks noGrp="1"/>
          </p:cNvSpPr>
          <p:nvPr>
            <p:ph idx="1"/>
          </p:nvPr>
        </p:nvSpPr>
        <p:spPr>
          <a:xfrm>
            <a:off x="0" y="129208"/>
            <a:ext cx="11926956" cy="6599583"/>
          </a:xfrm>
        </p:spPr>
        <p:txBody>
          <a:bodyPr>
            <a:normAutofit lnSpcReduction="10000"/>
          </a:bodyPr>
          <a:lstStyle/>
          <a:p>
            <a:pPr marL="0" indent="0">
              <a:buNone/>
            </a:pPr>
            <a:r>
              <a:rPr lang="en-US" sz="1800" b="1" u="sng" dirty="0"/>
              <a:t>## 3.2 Flow of Data</a:t>
            </a:r>
          </a:p>
          <a:p>
            <a:pPr marL="0" indent="0">
              <a:buNone/>
            </a:pPr>
            <a:r>
              <a:rPr lang="en-US" sz="1400" dirty="0"/>
              <a:t>[User Interface]</a:t>
            </a:r>
          </a:p>
          <a:p>
            <a:pPr marL="0" indent="0">
              <a:buNone/>
            </a:pPr>
            <a:r>
              <a:rPr lang="en-US" sz="1400" dirty="0"/>
              <a:t>⬇️ (HTTP/WebSocket)</a:t>
            </a:r>
          </a:p>
          <a:p>
            <a:pPr marL="0" indent="0">
              <a:buNone/>
            </a:pPr>
            <a:r>
              <a:rPr lang="en-US" sz="1400" dirty="0"/>
              <a:t>[Angular Frontend]</a:t>
            </a:r>
          </a:p>
          <a:p>
            <a:pPr marL="0" indent="0">
              <a:buNone/>
            </a:pPr>
            <a:r>
              <a:rPr lang="en-US" sz="1400" dirty="0"/>
              <a:t>⬇️ (REST API/WebSocket)</a:t>
            </a:r>
          </a:p>
          <a:p>
            <a:pPr marL="0" indent="0">
              <a:buNone/>
            </a:pPr>
            <a:r>
              <a:rPr lang="en-US" sz="1400" dirty="0"/>
              <a:t>[Spring Boot Backend]</a:t>
            </a:r>
          </a:p>
          <a:p>
            <a:pPr marL="0" indent="0">
              <a:buNone/>
            </a:pPr>
            <a:r>
              <a:rPr lang="en-US" sz="1400" dirty="0"/>
              <a:t>⬇️ (JPA/</a:t>
            </a:r>
            <a:r>
              <a:rPr lang="en-US" sz="1400" dirty="0" err="1"/>
              <a:t>PostGIS</a:t>
            </a:r>
            <a:r>
              <a:rPr lang="en-US" sz="1400" dirty="0"/>
              <a:t>)</a:t>
            </a:r>
          </a:p>
          <a:p>
            <a:pPr marL="0" indent="0">
              <a:buNone/>
            </a:pPr>
            <a:r>
              <a:rPr lang="en-US" sz="1400" dirty="0"/>
              <a:t>[PostgreSQL Database]</a:t>
            </a:r>
          </a:p>
          <a:p>
            <a:pPr marL="0" indent="0">
              <a:buNone/>
            </a:pPr>
            <a:endParaRPr lang="en-US" sz="1800" dirty="0"/>
          </a:p>
          <a:p>
            <a:pPr marL="0" indent="0">
              <a:buNone/>
            </a:pPr>
            <a:r>
              <a:rPr lang="en-US" sz="1800" b="1" u="sng" dirty="0"/>
              <a:t>## 3.3 Key Components</a:t>
            </a:r>
          </a:p>
          <a:p>
            <a:pPr marL="0" indent="0">
              <a:buNone/>
            </a:pPr>
            <a:endParaRPr lang="en-US" sz="1400" dirty="0"/>
          </a:p>
          <a:p>
            <a:pPr marL="0" indent="0">
              <a:buNone/>
            </a:pPr>
            <a:r>
              <a:rPr lang="en-US" sz="1400" b="1" i="1" dirty="0"/>
              <a:t>### Frontend Components:</a:t>
            </a:r>
          </a:p>
          <a:p>
            <a:pPr marL="0" indent="0">
              <a:buNone/>
            </a:pPr>
            <a:r>
              <a:rPr lang="en-US" sz="1400" dirty="0"/>
              <a:t>- </a:t>
            </a:r>
            <a:r>
              <a:rPr lang="en-US" sz="1400" dirty="0" err="1"/>
              <a:t>MapComponent</a:t>
            </a:r>
            <a:r>
              <a:rPr lang="en-US" sz="1400" dirty="0"/>
              <a:t>: Interactive map visualization</a:t>
            </a:r>
          </a:p>
          <a:p>
            <a:pPr marL="0" indent="0">
              <a:buNone/>
            </a:pPr>
            <a:r>
              <a:rPr lang="en-US" sz="1400" dirty="0"/>
              <a:t>- </a:t>
            </a:r>
            <a:r>
              <a:rPr lang="en-US" sz="1400" dirty="0" err="1"/>
              <a:t>RadarComponent</a:t>
            </a:r>
            <a:r>
              <a:rPr lang="en-US" sz="1400" dirty="0"/>
              <a:t>: Radar management interface</a:t>
            </a:r>
          </a:p>
          <a:p>
            <a:pPr marL="0" indent="0">
              <a:buNone/>
            </a:pPr>
            <a:r>
              <a:rPr lang="en-US" sz="1400" dirty="0"/>
              <a:t>- </a:t>
            </a:r>
            <a:r>
              <a:rPr lang="en-US" sz="1400" dirty="0" err="1"/>
              <a:t>TerrainAnalysisComponent</a:t>
            </a:r>
            <a:r>
              <a:rPr lang="en-US" sz="1400" dirty="0"/>
              <a:t>: Terrain visualization</a:t>
            </a:r>
          </a:p>
          <a:p>
            <a:pPr marL="0" indent="0">
              <a:buNone/>
            </a:pPr>
            <a:r>
              <a:rPr lang="en-US" sz="1400" dirty="0"/>
              <a:t>- </a:t>
            </a:r>
            <a:r>
              <a:rPr lang="en-US" sz="1400" dirty="0" err="1"/>
              <a:t>WebSocketService</a:t>
            </a:r>
            <a:r>
              <a:rPr lang="en-US" sz="1400" dirty="0"/>
              <a:t>: Real-time data handling</a:t>
            </a:r>
          </a:p>
          <a:p>
            <a:pPr marL="0" indent="0">
              <a:buNone/>
            </a:pPr>
            <a:endParaRPr lang="en-US" sz="1400" dirty="0"/>
          </a:p>
          <a:p>
            <a:pPr marL="0" indent="0">
              <a:buNone/>
            </a:pPr>
            <a:r>
              <a:rPr lang="en-US" sz="1400" b="1" i="1" dirty="0"/>
              <a:t>### Backend Structure:</a:t>
            </a:r>
          </a:p>
          <a:p>
            <a:pPr marL="0" indent="0">
              <a:buNone/>
            </a:pPr>
            <a:r>
              <a:rPr lang="en-US" sz="1400" dirty="0"/>
              <a:t>- Controllers:</a:t>
            </a:r>
          </a:p>
          <a:p>
            <a:pPr marL="0" indent="0">
              <a:buNone/>
            </a:pPr>
            <a:r>
              <a:rPr lang="en-US" sz="1400" dirty="0"/>
              <a:t>  - </a:t>
            </a:r>
            <a:r>
              <a:rPr lang="en-US" sz="1400" dirty="0" err="1"/>
              <a:t>RadarController</a:t>
            </a:r>
            <a:r>
              <a:rPr lang="en-US" sz="1400" dirty="0"/>
              <a:t>: Handles radar CRUD operations</a:t>
            </a:r>
          </a:p>
          <a:p>
            <a:pPr marL="0" indent="0">
              <a:buNone/>
            </a:pPr>
            <a:r>
              <a:rPr lang="en-US" sz="1400" dirty="0"/>
              <a:t>  - </a:t>
            </a:r>
            <a:r>
              <a:rPr lang="en-US" sz="1400" dirty="0" err="1"/>
              <a:t>TerrainController</a:t>
            </a:r>
            <a:r>
              <a:rPr lang="en-US" sz="1400" dirty="0"/>
              <a:t>: Manages terrain data access</a:t>
            </a:r>
          </a:p>
          <a:p>
            <a:pPr marL="0" indent="0">
              <a:buNone/>
            </a:pPr>
            <a:endParaRPr lang="en-US" sz="1400" dirty="0"/>
          </a:p>
          <a:p>
            <a:pPr marL="0" indent="0">
              <a:buNone/>
            </a:pPr>
            <a:endParaRPr lang="en-US" sz="1400" dirty="0"/>
          </a:p>
        </p:txBody>
      </p:sp>
    </p:spTree>
    <p:extLst>
      <p:ext uri="{BB962C8B-B14F-4D97-AF65-F5344CB8AC3E}">
        <p14:creationId xmlns:p14="http://schemas.microsoft.com/office/powerpoint/2010/main" val="1853971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65571-F178-C35F-218E-F75F39F13B4E}"/>
              </a:ext>
            </a:extLst>
          </p:cNvPr>
          <p:cNvSpPr>
            <a:spLocks noGrp="1"/>
          </p:cNvSpPr>
          <p:nvPr>
            <p:ph idx="1"/>
          </p:nvPr>
        </p:nvSpPr>
        <p:spPr>
          <a:xfrm>
            <a:off x="198783" y="106018"/>
            <a:ext cx="11887200" cy="6586330"/>
          </a:xfrm>
        </p:spPr>
        <p:txBody>
          <a:bodyPr>
            <a:normAutofit lnSpcReduction="10000"/>
          </a:bodyPr>
          <a:lstStyle/>
          <a:p>
            <a:pPr marL="0" indent="0" algn="ctr">
              <a:buNone/>
            </a:pPr>
            <a:r>
              <a:rPr lang="en-US" sz="4400" b="1" dirty="0"/>
              <a:t>CERTIFICATE</a:t>
            </a:r>
          </a:p>
          <a:p>
            <a:pPr marL="0" indent="0" algn="just">
              <a:buNone/>
            </a:pPr>
            <a:endParaRPr lang="en-US" sz="2200" dirty="0"/>
          </a:p>
          <a:p>
            <a:pPr marL="0" indent="0" algn="just">
              <a:buNone/>
            </a:pPr>
            <a:r>
              <a:rPr lang="en-US" sz="2200" dirty="0"/>
              <a:t>This is to certify that the Winter Internship/Training Report titled "Full Stack Web Development," conducted from February 28, 2025, to April 28, 2025, and submitted by </a:t>
            </a:r>
            <a:r>
              <a:rPr lang="en-US" sz="2200" dirty="0" err="1"/>
              <a:t>Raunak</a:t>
            </a:r>
            <a:r>
              <a:rPr lang="en-US" sz="2200" dirty="0"/>
              <a:t> Sharma as part of the requirements for the </a:t>
            </a:r>
            <a:r>
              <a:rPr lang="en-US" sz="2200" dirty="0" err="1"/>
              <a:t>B.Tech</a:t>
            </a:r>
            <a:r>
              <a:rPr lang="en-US" sz="2200" dirty="0"/>
              <a:t> degree in the Department of Computer Science Engineering at R.D. Engineering College (AKTU), is an original record of the candidate's work carried out under my supervision.</a:t>
            </a:r>
          </a:p>
          <a:p>
            <a:pPr marL="0" indent="0" algn="just">
              <a:buNone/>
            </a:pPr>
            <a:r>
              <a:rPr lang="en-US" sz="2200" dirty="0"/>
              <a:t>The contents of this report are entirely original and have not been submitted for the award of any other degree. I hereby declare that, to the best of my knowledge and belief, this submission represents the candidate's own work and does not contain material previously published or authored by another individual. Furthermore, it does not include any content that has been substantially accepted for any other degree or diploma from a university or other institute of higher learning, except where appropriate acknowledgments are provided in the text.</a:t>
            </a:r>
          </a:p>
          <a:p>
            <a:pPr marL="0" indent="0">
              <a:buNone/>
            </a:pPr>
            <a:endParaRPr lang="en-US" sz="4400" b="1" dirty="0"/>
          </a:p>
          <a:p>
            <a:pPr marL="0" indent="0">
              <a:buNone/>
            </a:pPr>
            <a:endParaRPr lang="en-US" sz="2000" dirty="0"/>
          </a:p>
          <a:p>
            <a:pPr marL="0" indent="0" algn="just">
              <a:buNone/>
            </a:pPr>
            <a:r>
              <a:rPr lang="en-US" sz="2000" dirty="0"/>
              <a:t>Mr. </a:t>
            </a:r>
            <a:r>
              <a:rPr lang="en-US" sz="2000" dirty="0" err="1"/>
              <a:t>Ichchha</a:t>
            </a:r>
            <a:r>
              <a:rPr lang="en-US" sz="2000" dirty="0"/>
              <a:t> Shankar Sharma , Scientist ”F”,</a:t>
            </a:r>
          </a:p>
          <a:p>
            <a:pPr marL="0" indent="0" algn="just">
              <a:buNone/>
            </a:pPr>
            <a:r>
              <a:rPr lang="en-US" sz="2000" dirty="0"/>
              <a:t> ISSA, </a:t>
            </a:r>
          </a:p>
          <a:p>
            <a:pPr marL="0" indent="0" algn="just">
              <a:buNone/>
            </a:pPr>
            <a:r>
              <a:rPr lang="en-US" sz="2000" dirty="0"/>
              <a:t>DRDO</a:t>
            </a:r>
            <a:endParaRPr lang="en-US" sz="2000" b="1" dirty="0"/>
          </a:p>
        </p:txBody>
      </p:sp>
      <p:cxnSp>
        <p:nvCxnSpPr>
          <p:cNvPr id="5" name="Straight Connector 4">
            <a:extLst>
              <a:ext uri="{FF2B5EF4-FFF2-40B4-BE49-F238E27FC236}">
                <a16:creationId xmlns:a16="http://schemas.microsoft.com/office/drawing/2014/main" id="{A6BBDDDB-F370-F798-C4E8-28AFD4101D29}"/>
              </a:ext>
            </a:extLst>
          </p:cNvPr>
          <p:cNvCxnSpPr/>
          <p:nvPr/>
        </p:nvCxnSpPr>
        <p:spPr>
          <a:xfrm>
            <a:off x="291548" y="5168348"/>
            <a:ext cx="288897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7814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5F62D6-EF8E-96D6-6ECB-1DABC734CD58}"/>
              </a:ext>
            </a:extLst>
          </p:cNvPr>
          <p:cNvSpPr>
            <a:spLocks noGrp="1"/>
          </p:cNvSpPr>
          <p:nvPr>
            <p:ph idx="1"/>
          </p:nvPr>
        </p:nvSpPr>
        <p:spPr>
          <a:xfrm>
            <a:off x="106018" y="106017"/>
            <a:ext cx="11953460" cy="6639340"/>
          </a:xfrm>
        </p:spPr>
        <p:txBody>
          <a:bodyPr>
            <a:normAutofit fontScale="47500" lnSpcReduction="20000"/>
          </a:bodyPr>
          <a:lstStyle/>
          <a:p>
            <a:pPr marL="0" indent="0">
              <a:buNone/>
            </a:pPr>
            <a:r>
              <a:rPr lang="en-US" b="1" dirty="0"/>
              <a:t>## 3.4 Security and Integration</a:t>
            </a:r>
          </a:p>
          <a:p>
            <a:pPr marL="0" indent="0">
              <a:buNone/>
            </a:pPr>
            <a:r>
              <a:rPr lang="en-US" dirty="0"/>
              <a:t>- Secure REST endpoints with proper HTTP methods</a:t>
            </a:r>
          </a:p>
          <a:p>
            <a:pPr marL="0" indent="0">
              <a:buNone/>
            </a:pPr>
            <a:r>
              <a:rPr lang="en-US" dirty="0"/>
              <a:t>- WebSocket security for real-time data transmission</a:t>
            </a:r>
          </a:p>
          <a:p>
            <a:pPr marL="0" indent="0">
              <a:buNone/>
            </a:pPr>
            <a:r>
              <a:rPr lang="en-US" dirty="0"/>
              <a:t>- Terrain data integrity validation</a:t>
            </a:r>
          </a:p>
          <a:p>
            <a:pPr marL="0" indent="0">
              <a:buNone/>
            </a:pPr>
            <a:r>
              <a:rPr lang="en-US" dirty="0"/>
              <a:t>- Separation of radar calculation logic from presentation</a:t>
            </a:r>
          </a:p>
          <a:p>
            <a:pPr marL="0" indent="0">
              <a:buNone/>
            </a:pPr>
            <a:endParaRPr lang="en-US" dirty="0"/>
          </a:p>
          <a:p>
            <a:pPr marL="0" indent="0">
              <a:buNone/>
            </a:pPr>
            <a:r>
              <a:rPr lang="en-US" sz="3800" b="1" dirty="0"/>
              <a:t>## 3.5 Advantages</a:t>
            </a:r>
          </a:p>
          <a:p>
            <a:pPr marL="0" indent="0">
              <a:buNone/>
            </a:pPr>
            <a:r>
              <a:rPr lang="en-US" sz="3800" b="1" dirty="0"/>
              <a:t>1. **Specialized for Radar Operations**                                                 </a:t>
            </a:r>
          </a:p>
          <a:p>
            <a:pPr marL="0" indent="0">
              <a:buNone/>
            </a:pPr>
            <a:r>
              <a:rPr lang="en-US" sz="3800" dirty="0"/>
              <a:t>   - Optimized for real-time radar coverage visualization</a:t>
            </a:r>
          </a:p>
          <a:p>
            <a:pPr marL="0" indent="0">
              <a:buNone/>
            </a:pPr>
            <a:r>
              <a:rPr lang="en-US" sz="3800" dirty="0"/>
              <a:t>   - Efficient terrain-aware calculations</a:t>
            </a:r>
          </a:p>
          <a:p>
            <a:pPr marL="0" indent="0">
              <a:buNone/>
            </a:pPr>
            <a:r>
              <a:rPr lang="en-US" sz="3800" dirty="0"/>
              <a:t>   - Scalable for multiple radar systems</a:t>
            </a:r>
          </a:p>
          <a:p>
            <a:pPr marL="0" indent="0">
              <a:buNone/>
            </a:pPr>
            <a:endParaRPr lang="en-US" sz="3800" b="1" dirty="0"/>
          </a:p>
          <a:p>
            <a:pPr marL="0" indent="0">
              <a:buNone/>
            </a:pPr>
            <a:r>
              <a:rPr lang="en-US" sz="3800" b="1" dirty="0"/>
              <a:t>2. **Enhanced Data Processing**</a:t>
            </a:r>
          </a:p>
          <a:p>
            <a:pPr marL="0" indent="0">
              <a:buNone/>
            </a:pPr>
            <a:r>
              <a:rPr lang="en-US" sz="3800" dirty="0"/>
              <a:t>   - Dedicated services for radar coverage calculation</a:t>
            </a:r>
          </a:p>
          <a:p>
            <a:pPr marL="0" indent="0">
              <a:buNone/>
            </a:pPr>
            <a:r>
              <a:rPr lang="en-US" sz="3800" dirty="0"/>
              <a:t>   - Efficient terrain elevation data handling</a:t>
            </a:r>
          </a:p>
          <a:p>
            <a:pPr marL="0" indent="0">
              <a:buNone/>
            </a:pPr>
            <a:r>
              <a:rPr lang="en-US" sz="3800" dirty="0"/>
              <a:t>   - Real-time updates via WebSocket</a:t>
            </a:r>
          </a:p>
          <a:p>
            <a:pPr marL="0" indent="0">
              <a:buNone/>
            </a:pPr>
            <a:endParaRPr lang="en-US" sz="3800" dirty="0"/>
          </a:p>
          <a:p>
            <a:pPr marL="0" indent="0">
              <a:buNone/>
            </a:pPr>
            <a:r>
              <a:rPr lang="en-US" sz="3800" b="1" dirty="0"/>
              <a:t>3. **Maintainable Architecture**</a:t>
            </a:r>
          </a:p>
          <a:p>
            <a:pPr marL="0" indent="0">
              <a:buNone/>
            </a:pPr>
            <a:r>
              <a:rPr lang="en-US" sz="3800" dirty="0"/>
              <a:t>   - Clear separation of radar-specific components</a:t>
            </a:r>
          </a:p>
          <a:p>
            <a:pPr marL="0" indent="0">
              <a:buNone/>
            </a:pPr>
            <a:r>
              <a:rPr lang="en-US" sz="3800" dirty="0"/>
              <a:t>   - Independent scaling of processing modules</a:t>
            </a:r>
          </a:p>
          <a:p>
            <a:pPr marL="0" indent="0">
              <a:buNone/>
            </a:pPr>
            <a:r>
              <a:rPr lang="en-US" sz="3800" dirty="0"/>
              <a:t>   - Easy integration of new radar features</a:t>
            </a:r>
          </a:p>
        </p:txBody>
      </p:sp>
    </p:spTree>
    <p:extLst>
      <p:ext uri="{BB962C8B-B14F-4D97-AF65-F5344CB8AC3E}">
        <p14:creationId xmlns:p14="http://schemas.microsoft.com/office/powerpoint/2010/main" val="244119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022761-6D8E-F882-C2E5-857102DBD941}"/>
              </a:ext>
            </a:extLst>
          </p:cNvPr>
          <p:cNvSpPr>
            <a:spLocks noGrp="1"/>
          </p:cNvSpPr>
          <p:nvPr>
            <p:ph idx="1"/>
          </p:nvPr>
        </p:nvSpPr>
        <p:spPr>
          <a:xfrm>
            <a:off x="131763" y="92075"/>
            <a:ext cx="11914187" cy="6626225"/>
          </a:xfrm>
        </p:spPr>
        <p:txBody>
          <a:bodyPr>
            <a:normAutofit fontScale="25000" lnSpcReduction="20000"/>
          </a:bodyPr>
          <a:lstStyle/>
          <a:p>
            <a:pPr marL="0" indent="0">
              <a:buNone/>
            </a:pPr>
            <a:r>
              <a:rPr lang="en-US" sz="16000" b="1" u="sng" dirty="0"/>
              <a:t>Frontend Implementation</a:t>
            </a:r>
          </a:p>
          <a:p>
            <a:pPr marL="0" indent="0">
              <a:buNone/>
            </a:pPr>
            <a:endParaRPr lang="en-US" sz="7200" dirty="0"/>
          </a:p>
          <a:p>
            <a:pPr marL="0" indent="0">
              <a:buNone/>
            </a:pPr>
            <a:r>
              <a:rPr lang="en-US" sz="7200" dirty="0"/>
              <a:t>## Angular Project Structure</a:t>
            </a:r>
          </a:p>
          <a:p>
            <a:pPr marL="0" indent="0">
              <a:buNone/>
            </a:pPr>
            <a:r>
              <a:rPr lang="en-US" sz="7200" dirty="0"/>
              <a:t>The Angular application follows a modular structure for efficient organization:</a:t>
            </a:r>
          </a:p>
          <a:p>
            <a:pPr marL="0" indent="0">
              <a:buNone/>
            </a:pPr>
            <a:endParaRPr lang="en-US" dirty="0"/>
          </a:p>
          <a:p>
            <a:pPr marL="0" indent="0" algn="just">
              <a:buNone/>
            </a:pPr>
            <a:r>
              <a:rPr lang="en-US" dirty="0"/>
              <a:t>```</a:t>
            </a:r>
          </a:p>
          <a:p>
            <a:pPr marL="0" indent="0" algn="just">
              <a:buNone/>
            </a:pPr>
            <a:r>
              <a:rPr lang="en-US" dirty="0" err="1"/>
              <a:t>src</a:t>
            </a:r>
            <a:r>
              <a:rPr lang="en-US" dirty="0"/>
              <a:t>/</a:t>
            </a:r>
          </a:p>
          <a:p>
            <a:pPr marL="0" indent="0" algn="just">
              <a:buNone/>
            </a:pPr>
            <a:r>
              <a:rPr lang="en-US" dirty="0"/>
              <a:t>├── app/</a:t>
            </a:r>
          </a:p>
          <a:p>
            <a:pPr marL="0" indent="0" algn="just">
              <a:buNone/>
            </a:pPr>
            <a:r>
              <a:rPr lang="en-US" dirty="0"/>
              <a:t>    ├── components/</a:t>
            </a:r>
          </a:p>
          <a:p>
            <a:pPr marL="0" indent="0" algn="just">
              <a:buNone/>
            </a:pPr>
            <a:r>
              <a:rPr lang="en-US" dirty="0"/>
              <a:t>    │   ├── map/</a:t>
            </a:r>
          </a:p>
          <a:p>
            <a:pPr marL="0" indent="0" algn="just">
              <a:buNone/>
            </a:pPr>
            <a:r>
              <a:rPr lang="en-US" dirty="0"/>
              <a:t>    │   │   ├── </a:t>
            </a:r>
            <a:r>
              <a:rPr lang="en-US" dirty="0" err="1"/>
              <a:t>map.component.ts</a:t>
            </a:r>
            <a:endParaRPr lang="en-US" dirty="0"/>
          </a:p>
          <a:p>
            <a:pPr marL="0" indent="0" algn="just">
              <a:buNone/>
            </a:pPr>
            <a:r>
              <a:rPr lang="en-US" dirty="0"/>
              <a:t>    │   │   ├── map.component.html</a:t>
            </a:r>
          </a:p>
          <a:p>
            <a:pPr marL="0" indent="0" algn="just">
              <a:buNone/>
            </a:pPr>
            <a:r>
              <a:rPr lang="en-US" dirty="0"/>
              <a:t>    │   │   └── map.component.css</a:t>
            </a:r>
          </a:p>
          <a:p>
            <a:pPr marL="0" indent="0" algn="just">
              <a:buNone/>
            </a:pPr>
            <a:r>
              <a:rPr lang="en-US" dirty="0"/>
              <a:t>    │   ├── radar/</a:t>
            </a:r>
          </a:p>
          <a:p>
            <a:pPr marL="0" indent="0" algn="just">
              <a:buNone/>
            </a:pPr>
            <a:r>
              <a:rPr lang="en-US" dirty="0"/>
              <a:t>    │   │   ├── </a:t>
            </a:r>
            <a:r>
              <a:rPr lang="en-US" dirty="0" err="1"/>
              <a:t>radar.component.ts</a:t>
            </a:r>
            <a:endParaRPr lang="en-US" dirty="0"/>
          </a:p>
          <a:p>
            <a:pPr marL="0" indent="0" algn="just">
              <a:buNone/>
            </a:pPr>
            <a:r>
              <a:rPr lang="en-US" dirty="0"/>
              <a:t>    │   │   ├── radar.component.html</a:t>
            </a:r>
          </a:p>
          <a:p>
            <a:pPr marL="0" indent="0" algn="just">
              <a:buNone/>
            </a:pPr>
            <a:r>
              <a:rPr lang="en-US" dirty="0"/>
              <a:t>    │   │   └── radar.component.css</a:t>
            </a:r>
          </a:p>
          <a:p>
            <a:pPr marL="0" indent="0" algn="just">
              <a:buNone/>
            </a:pPr>
            <a:r>
              <a:rPr lang="en-US" dirty="0"/>
              <a:t>    │   └── terrain/</a:t>
            </a:r>
          </a:p>
          <a:p>
            <a:pPr marL="0" indent="0" algn="just">
              <a:buNone/>
            </a:pPr>
            <a:r>
              <a:rPr lang="en-US" dirty="0"/>
              <a:t>    │       ├── </a:t>
            </a:r>
            <a:r>
              <a:rPr lang="en-US" dirty="0" err="1"/>
              <a:t>terrain.component.ts</a:t>
            </a:r>
            <a:endParaRPr lang="en-US" dirty="0"/>
          </a:p>
          <a:p>
            <a:pPr marL="0" indent="0" algn="just">
              <a:buNone/>
            </a:pPr>
            <a:r>
              <a:rPr lang="en-US" dirty="0"/>
              <a:t>    │       ├── terrain.component.html</a:t>
            </a:r>
          </a:p>
          <a:p>
            <a:pPr marL="0" indent="0" algn="just">
              <a:buNone/>
            </a:pPr>
            <a:r>
              <a:rPr lang="en-US" dirty="0"/>
              <a:t>    │       └── terrain.component.css</a:t>
            </a:r>
          </a:p>
          <a:p>
            <a:pPr marL="0" indent="0" algn="just">
              <a:buNone/>
            </a:pPr>
            <a:r>
              <a:rPr lang="en-US" dirty="0"/>
              <a:t>    ├── services/</a:t>
            </a:r>
          </a:p>
          <a:p>
            <a:pPr marL="0" indent="0" algn="just">
              <a:buNone/>
            </a:pPr>
            <a:r>
              <a:rPr lang="en-US" dirty="0"/>
              <a:t>    │   ├── </a:t>
            </a:r>
            <a:r>
              <a:rPr lang="en-US" dirty="0" err="1"/>
              <a:t>radar.service.ts</a:t>
            </a:r>
            <a:endParaRPr lang="en-US" dirty="0"/>
          </a:p>
          <a:p>
            <a:pPr marL="0" indent="0" algn="just">
              <a:buNone/>
            </a:pPr>
            <a:r>
              <a:rPr lang="en-US" dirty="0"/>
              <a:t>    │   ├── </a:t>
            </a:r>
            <a:r>
              <a:rPr lang="en-US" dirty="0" err="1"/>
              <a:t>terrain.service.ts</a:t>
            </a:r>
            <a:endParaRPr lang="en-US" dirty="0"/>
          </a:p>
          <a:p>
            <a:pPr marL="0" indent="0" algn="just">
              <a:buNone/>
            </a:pPr>
            <a:r>
              <a:rPr lang="en-US" dirty="0"/>
              <a:t>    │   └── </a:t>
            </a:r>
            <a:r>
              <a:rPr lang="en-US" dirty="0" err="1"/>
              <a:t>websocket.service.ts</a:t>
            </a:r>
            <a:endParaRPr lang="en-US" dirty="0"/>
          </a:p>
          <a:p>
            <a:pPr marL="0" indent="0" algn="just">
              <a:buNone/>
            </a:pPr>
            <a:r>
              <a:rPr lang="en-US" dirty="0"/>
              <a:t>    ├── models/</a:t>
            </a:r>
          </a:p>
          <a:p>
            <a:pPr marL="0" indent="0" algn="just">
              <a:buNone/>
            </a:pPr>
            <a:r>
              <a:rPr lang="en-US" dirty="0"/>
              <a:t>    │   ├── </a:t>
            </a:r>
            <a:r>
              <a:rPr lang="en-US" dirty="0" err="1"/>
              <a:t>radar.model.ts</a:t>
            </a:r>
            <a:endParaRPr lang="en-US" dirty="0"/>
          </a:p>
          <a:p>
            <a:pPr marL="0" indent="0" algn="just">
              <a:buNone/>
            </a:pPr>
            <a:r>
              <a:rPr lang="en-US" dirty="0"/>
              <a:t>    │   └── </a:t>
            </a:r>
            <a:r>
              <a:rPr lang="en-US" dirty="0" err="1"/>
              <a:t>terrain.model.ts</a:t>
            </a:r>
            <a:endParaRPr lang="en-US" dirty="0"/>
          </a:p>
          <a:p>
            <a:pPr marL="0" indent="0" algn="just">
              <a:buNone/>
            </a:pPr>
            <a:r>
              <a:rPr lang="en-US" dirty="0"/>
              <a:t>    ├── </a:t>
            </a:r>
            <a:r>
              <a:rPr lang="en-US" dirty="0" err="1"/>
              <a:t>app.module.ts</a:t>
            </a:r>
            <a:endParaRPr lang="en-US" dirty="0"/>
          </a:p>
          <a:p>
            <a:pPr marL="0" indent="0" algn="just">
              <a:buNone/>
            </a:pPr>
            <a:r>
              <a:rPr lang="en-US" dirty="0"/>
              <a:t>    └── app-</a:t>
            </a:r>
            <a:r>
              <a:rPr lang="en-US" dirty="0" err="1"/>
              <a:t>routing.module.ts</a:t>
            </a:r>
            <a:endParaRPr lang="en-US" dirty="0"/>
          </a:p>
          <a:p>
            <a:pPr marL="0" indent="0">
              <a:buNone/>
            </a:pPr>
            <a:r>
              <a:rPr lang="en-US" dirty="0"/>
              <a:t>```</a:t>
            </a:r>
          </a:p>
        </p:txBody>
      </p:sp>
    </p:spTree>
    <p:extLst>
      <p:ext uri="{BB962C8B-B14F-4D97-AF65-F5344CB8AC3E}">
        <p14:creationId xmlns:p14="http://schemas.microsoft.com/office/powerpoint/2010/main" val="562219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60DE00-A70E-BFE9-8CF3-FB20CB83C66F}"/>
              </a:ext>
            </a:extLst>
          </p:cNvPr>
          <p:cNvSpPr>
            <a:spLocks noGrp="1"/>
          </p:cNvSpPr>
          <p:nvPr>
            <p:ph idx="1"/>
          </p:nvPr>
        </p:nvSpPr>
        <p:spPr>
          <a:xfrm>
            <a:off x="116113" y="116114"/>
            <a:ext cx="11945257" cy="6633029"/>
          </a:xfrm>
        </p:spPr>
        <p:txBody>
          <a:bodyPr>
            <a:normAutofit fontScale="85000" lnSpcReduction="20000"/>
          </a:bodyPr>
          <a:lstStyle/>
          <a:p>
            <a:pPr marL="0" indent="0">
              <a:buNone/>
            </a:pPr>
            <a:r>
              <a:rPr lang="en-US" b="1" dirty="0"/>
              <a:t>## 4.2 Major Components</a:t>
            </a:r>
          </a:p>
          <a:p>
            <a:pPr marL="0" indent="0">
              <a:buNone/>
            </a:pPr>
            <a:endParaRPr lang="en-US" dirty="0"/>
          </a:p>
          <a:p>
            <a:pPr marL="0" indent="0">
              <a:buNone/>
            </a:pPr>
            <a:r>
              <a:rPr lang="en-US" dirty="0"/>
              <a:t>### </a:t>
            </a:r>
            <a:r>
              <a:rPr lang="en-US" dirty="0" err="1"/>
              <a:t>MapComponent</a:t>
            </a:r>
            <a:endParaRPr lang="en-US" dirty="0"/>
          </a:p>
          <a:p>
            <a:pPr marL="0" indent="0">
              <a:buNone/>
            </a:pPr>
            <a:r>
              <a:rPr lang="en-US" dirty="0"/>
              <a:t>- Provides interactive map visualization</a:t>
            </a:r>
          </a:p>
          <a:p>
            <a:pPr marL="0" indent="0">
              <a:buNone/>
            </a:pPr>
            <a:r>
              <a:rPr lang="en-US" dirty="0"/>
              <a:t>- Displays radar coverage overlays</a:t>
            </a:r>
          </a:p>
          <a:p>
            <a:pPr marL="0" indent="0">
              <a:buNone/>
            </a:pPr>
            <a:r>
              <a:rPr lang="en-US" dirty="0"/>
              <a:t>- Integrates terrain elevation data</a:t>
            </a:r>
          </a:p>
          <a:p>
            <a:pPr marL="0" indent="0">
              <a:buNone/>
            </a:pPr>
            <a:endParaRPr lang="en-US" dirty="0"/>
          </a:p>
          <a:p>
            <a:pPr marL="0" indent="0">
              <a:buNone/>
            </a:pPr>
            <a:r>
              <a:rPr lang="en-US" dirty="0"/>
              <a:t>### </a:t>
            </a:r>
            <a:r>
              <a:rPr lang="en-US" dirty="0" err="1"/>
              <a:t>RadarComponent</a:t>
            </a:r>
            <a:endParaRPr lang="en-US" dirty="0"/>
          </a:p>
          <a:p>
            <a:pPr marL="0" indent="0">
              <a:buNone/>
            </a:pPr>
            <a:r>
              <a:rPr lang="en-US" dirty="0"/>
              <a:t>- Manages radar configuration and parameters</a:t>
            </a:r>
          </a:p>
          <a:p>
            <a:pPr marL="0" indent="0">
              <a:buNone/>
            </a:pPr>
            <a:r>
              <a:rPr lang="en-US" dirty="0"/>
              <a:t>- Handles radar positioning and coverage settings</a:t>
            </a:r>
          </a:p>
          <a:p>
            <a:pPr marL="0" indent="0">
              <a:buNone/>
            </a:pPr>
            <a:r>
              <a:rPr lang="en-US" dirty="0"/>
              <a:t>- Real-time radar status monitoring</a:t>
            </a:r>
          </a:p>
          <a:p>
            <a:pPr marL="0" indent="0">
              <a:buNone/>
            </a:pPr>
            <a:endParaRPr lang="en-US" dirty="0"/>
          </a:p>
          <a:p>
            <a:pPr marL="0" indent="0">
              <a:buNone/>
            </a:pPr>
            <a:r>
              <a:rPr lang="en-US" dirty="0"/>
              <a:t>### </a:t>
            </a:r>
            <a:r>
              <a:rPr lang="en-US" dirty="0" err="1"/>
              <a:t>TerrainComponent</a:t>
            </a:r>
            <a:endParaRPr lang="en-US" dirty="0"/>
          </a:p>
          <a:p>
            <a:pPr marL="0" indent="0">
              <a:buNone/>
            </a:pPr>
            <a:r>
              <a:rPr lang="en-US" dirty="0"/>
              <a:t>- Visualizes terrain elevation data</a:t>
            </a:r>
          </a:p>
          <a:p>
            <a:pPr marL="0" indent="0">
              <a:buNone/>
            </a:pPr>
            <a:r>
              <a:rPr lang="en-US" dirty="0"/>
              <a:t>- Analyzes terrain interference with radar coverage</a:t>
            </a:r>
          </a:p>
          <a:p>
            <a:pPr marL="0" indent="0">
              <a:buNone/>
            </a:pPr>
            <a:r>
              <a:rPr lang="en-US" dirty="0"/>
              <a:t>- Provides terrain profile analysis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3515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5DB203-DD09-956D-C042-7628650F0DA4}"/>
              </a:ext>
            </a:extLst>
          </p:cNvPr>
          <p:cNvSpPr>
            <a:spLocks noGrp="1"/>
          </p:cNvSpPr>
          <p:nvPr>
            <p:ph idx="1"/>
          </p:nvPr>
        </p:nvSpPr>
        <p:spPr>
          <a:xfrm>
            <a:off x="145143" y="116114"/>
            <a:ext cx="11887200" cy="6574972"/>
          </a:xfrm>
        </p:spPr>
        <p:txBody>
          <a:bodyPr>
            <a:normAutofit fontScale="47500" lnSpcReduction="20000"/>
          </a:bodyPr>
          <a:lstStyle/>
          <a:p>
            <a:pPr marL="0" indent="0">
              <a:buNone/>
            </a:pPr>
            <a:r>
              <a:rPr lang="en-US" sz="5100" b="1" i="1" u="sng" dirty="0"/>
              <a:t>##  Services</a:t>
            </a:r>
          </a:p>
          <a:p>
            <a:pPr marL="0" indent="0">
              <a:buNone/>
            </a:pPr>
            <a:endParaRPr lang="en-US" dirty="0"/>
          </a:p>
          <a:p>
            <a:pPr marL="0" indent="0">
              <a:buNone/>
            </a:pPr>
            <a:r>
              <a:rPr lang="en-US" dirty="0"/>
              <a:t>### </a:t>
            </a:r>
            <a:r>
              <a:rPr lang="en-US" dirty="0" err="1"/>
              <a:t>RadarService</a:t>
            </a:r>
            <a:endParaRPr lang="en-US" dirty="0"/>
          </a:p>
          <a:p>
            <a:pPr marL="0" indent="0">
              <a:buNone/>
            </a:pPr>
            <a:r>
              <a:rPr lang="en-US" dirty="0"/>
              <a:t>Handles radar-related HTTP requests:</a:t>
            </a:r>
          </a:p>
          <a:p>
            <a:pPr marL="0" indent="0">
              <a:buNone/>
            </a:pPr>
            <a:r>
              <a:rPr lang="en-US" dirty="0"/>
              <a:t>```typescript</a:t>
            </a:r>
          </a:p>
          <a:p>
            <a:pPr marL="0" indent="0">
              <a:buNone/>
            </a:pPr>
            <a:r>
              <a:rPr lang="en-US" dirty="0"/>
              <a:t>@Injectable({ </a:t>
            </a:r>
            <a:r>
              <a:rPr lang="en-US" dirty="0" err="1"/>
              <a:t>providedIn</a:t>
            </a:r>
            <a:r>
              <a:rPr lang="en-US" dirty="0"/>
              <a:t>: 'root' })</a:t>
            </a:r>
          </a:p>
          <a:p>
            <a:pPr marL="0" indent="0">
              <a:buNone/>
            </a:pPr>
            <a:r>
              <a:rPr lang="en-US" dirty="0"/>
              <a:t>export class </a:t>
            </a:r>
            <a:r>
              <a:rPr lang="en-US" dirty="0" err="1"/>
              <a:t>RadarService</a:t>
            </a:r>
            <a:r>
              <a:rPr lang="en-US" dirty="0"/>
              <a:t> {</a:t>
            </a:r>
          </a:p>
          <a:p>
            <a:pPr marL="0" indent="0">
              <a:buNone/>
            </a:pPr>
            <a:r>
              <a:rPr lang="en-US" dirty="0"/>
              <a:t>  private </a:t>
            </a:r>
            <a:r>
              <a:rPr lang="en-US" dirty="0" err="1"/>
              <a:t>baseUrl</a:t>
            </a:r>
            <a:r>
              <a:rPr lang="en-US" dirty="0"/>
              <a:t> = 'http://localhost:8080/</a:t>
            </a:r>
            <a:r>
              <a:rPr lang="en-US" dirty="0" err="1"/>
              <a:t>api</a:t>
            </a:r>
            <a:r>
              <a:rPr lang="en-US" dirty="0"/>
              <a:t>/radar';</a:t>
            </a:r>
          </a:p>
          <a:p>
            <a:pPr marL="0" indent="0">
              <a:buNone/>
            </a:pPr>
            <a:endParaRPr lang="en-US" dirty="0"/>
          </a:p>
          <a:p>
            <a:pPr marL="0" indent="0">
              <a:buNone/>
            </a:pPr>
            <a:r>
              <a:rPr lang="en-US" dirty="0"/>
              <a:t>  constructor(private http: </a:t>
            </a:r>
            <a:r>
              <a:rPr lang="en-US" dirty="0" err="1"/>
              <a:t>HttpClient</a:t>
            </a:r>
            <a:r>
              <a:rPr lang="en-US" dirty="0"/>
              <a:t>) {}</a:t>
            </a:r>
          </a:p>
          <a:p>
            <a:pPr marL="0" indent="0">
              <a:buNone/>
            </a:pPr>
            <a:endParaRPr lang="en-US" dirty="0"/>
          </a:p>
          <a:p>
            <a:pPr marL="0" indent="0">
              <a:buNone/>
            </a:pPr>
            <a:r>
              <a:rPr lang="en-US" dirty="0"/>
              <a:t>  </a:t>
            </a:r>
            <a:r>
              <a:rPr lang="en-US" dirty="0" err="1"/>
              <a:t>getRadarConfigurations</a:t>
            </a:r>
            <a:r>
              <a:rPr lang="en-US" dirty="0"/>
              <a:t>(): Observable&lt;Radar[]&gt; {</a:t>
            </a:r>
          </a:p>
          <a:p>
            <a:pPr marL="0" indent="0">
              <a:buNone/>
            </a:pPr>
            <a:r>
              <a:rPr lang="en-US" dirty="0"/>
              <a:t>    return </a:t>
            </a:r>
            <a:r>
              <a:rPr lang="en-US" dirty="0" err="1"/>
              <a:t>this.http.get</a:t>
            </a:r>
            <a:r>
              <a:rPr lang="en-US" dirty="0"/>
              <a:t>&lt;Radar[]&gt;(</a:t>
            </a:r>
            <a:r>
              <a:rPr lang="en-US" dirty="0" err="1"/>
              <a:t>this.baseUrl</a:t>
            </a:r>
            <a:r>
              <a:rPr lang="en-US" dirty="0"/>
              <a:t>);</a:t>
            </a:r>
          </a:p>
          <a:p>
            <a:pPr marL="0" indent="0">
              <a:buNone/>
            </a:pPr>
            <a:r>
              <a:rPr lang="en-US" dirty="0"/>
              <a:t>  }</a:t>
            </a:r>
          </a:p>
          <a:p>
            <a:pPr marL="0" indent="0">
              <a:buNone/>
            </a:pPr>
            <a:endParaRPr lang="en-US" dirty="0"/>
          </a:p>
          <a:p>
            <a:pPr marL="0" indent="0">
              <a:buNone/>
            </a:pPr>
            <a:r>
              <a:rPr lang="en-US" dirty="0"/>
              <a:t>  </a:t>
            </a:r>
            <a:r>
              <a:rPr lang="en-US" dirty="0" err="1"/>
              <a:t>updateRadarConfiguration</a:t>
            </a:r>
            <a:r>
              <a:rPr lang="en-US" dirty="0"/>
              <a:t>(radar: Radar): Observable&lt;Radar&gt; {</a:t>
            </a:r>
          </a:p>
          <a:p>
            <a:pPr marL="0" indent="0">
              <a:buNone/>
            </a:pPr>
            <a:r>
              <a:rPr lang="en-US" dirty="0"/>
              <a:t>    return </a:t>
            </a:r>
            <a:r>
              <a:rPr lang="en-US" dirty="0" err="1"/>
              <a:t>this.http.put</a:t>
            </a:r>
            <a:r>
              <a:rPr lang="en-US" dirty="0"/>
              <a:t>&lt;Radar&gt;(`${</a:t>
            </a:r>
            <a:r>
              <a:rPr lang="en-US" dirty="0" err="1"/>
              <a:t>this.baseUrl</a:t>
            </a:r>
            <a:r>
              <a:rPr lang="en-US" dirty="0"/>
              <a:t>}/${radar.id}`, radar);</a:t>
            </a:r>
          </a:p>
          <a:p>
            <a:pPr marL="0" indent="0">
              <a:buNone/>
            </a:pPr>
            <a:r>
              <a:rPr lang="en-US" dirty="0"/>
              <a:t>  }</a:t>
            </a:r>
          </a:p>
          <a:p>
            <a:pPr marL="0" indent="0">
              <a:buNone/>
            </a:pPr>
            <a:endParaRPr lang="en-US" dirty="0"/>
          </a:p>
          <a:p>
            <a:pPr marL="0" indent="0">
              <a:buNone/>
            </a:pPr>
            <a:r>
              <a:rPr lang="en-US" dirty="0"/>
              <a:t>  </a:t>
            </a:r>
            <a:r>
              <a:rPr lang="en-US" dirty="0" err="1"/>
              <a:t>calculateCoverage</a:t>
            </a:r>
            <a:r>
              <a:rPr lang="en-US" dirty="0"/>
              <a:t>(</a:t>
            </a:r>
            <a:r>
              <a:rPr lang="en-US" dirty="0" err="1"/>
              <a:t>radarId</a:t>
            </a:r>
            <a:r>
              <a:rPr lang="en-US" dirty="0"/>
              <a:t>: number): Observable&lt;Coverage&gt; {</a:t>
            </a:r>
          </a:p>
          <a:p>
            <a:pPr marL="0" indent="0">
              <a:buNone/>
            </a:pPr>
            <a:r>
              <a:rPr lang="en-US" dirty="0"/>
              <a:t>    return </a:t>
            </a:r>
            <a:r>
              <a:rPr lang="en-US" dirty="0" err="1"/>
              <a:t>this.http.get</a:t>
            </a:r>
            <a:r>
              <a:rPr lang="en-US" dirty="0"/>
              <a:t>&lt;Coverage&gt;(`${</a:t>
            </a:r>
            <a:r>
              <a:rPr lang="en-US" dirty="0" err="1"/>
              <a:t>this.baseUrl</a:t>
            </a:r>
            <a:r>
              <a:rPr lang="en-US" dirty="0"/>
              <a:t>}/${</a:t>
            </a:r>
            <a:r>
              <a:rPr lang="en-US" dirty="0" err="1"/>
              <a:t>radarId</a:t>
            </a:r>
            <a:r>
              <a:rPr lang="en-US" dirty="0"/>
              <a:t>}/coverage`);</a:t>
            </a:r>
          </a:p>
          <a:p>
            <a:pPr marL="0" indent="0">
              <a:buNone/>
            </a:pPr>
            <a:r>
              <a:rPr lang="en-US" dirty="0"/>
              <a:t>  }</a:t>
            </a:r>
          </a:p>
          <a:p>
            <a:pPr marL="0" indent="0">
              <a:buNone/>
            </a:pP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114998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A7A59-62A8-22C1-01F3-329968C85ADA}"/>
              </a:ext>
            </a:extLst>
          </p:cNvPr>
          <p:cNvSpPr>
            <a:spLocks noGrp="1"/>
          </p:cNvSpPr>
          <p:nvPr>
            <p:ph idx="1"/>
          </p:nvPr>
        </p:nvSpPr>
        <p:spPr>
          <a:xfrm>
            <a:off x="145774" y="106017"/>
            <a:ext cx="11913704" cy="6652592"/>
          </a:xfrm>
        </p:spPr>
        <p:txBody>
          <a:bodyPr>
            <a:normAutofit fontScale="77500" lnSpcReduction="20000"/>
          </a:bodyPr>
          <a:lstStyle/>
          <a:p>
            <a:pPr marL="0" indent="0">
              <a:buNone/>
            </a:pPr>
            <a:r>
              <a:rPr lang="en-US" b="1" i="1" u="sng" dirty="0"/>
              <a:t>### </a:t>
            </a:r>
            <a:r>
              <a:rPr lang="en-US" b="1" i="1" u="sng" dirty="0" err="1"/>
              <a:t>TerrainService</a:t>
            </a:r>
            <a:endParaRPr lang="en-US" b="1" i="1" u="sng" dirty="0"/>
          </a:p>
          <a:p>
            <a:pPr marL="0" indent="0">
              <a:buNone/>
            </a:pPr>
            <a:r>
              <a:rPr lang="en-US" dirty="0"/>
              <a:t>Manages terrain data and analysis:</a:t>
            </a:r>
          </a:p>
          <a:p>
            <a:pPr marL="0" indent="0">
              <a:buNone/>
            </a:pPr>
            <a:r>
              <a:rPr lang="en-US" dirty="0"/>
              <a:t>```typescript</a:t>
            </a:r>
          </a:p>
          <a:p>
            <a:pPr marL="0" indent="0">
              <a:buNone/>
            </a:pPr>
            <a:r>
              <a:rPr lang="en-US" dirty="0"/>
              <a:t>@Injectable({ </a:t>
            </a:r>
            <a:r>
              <a:rPr lang="en-US" dirty="0" err="1"/>
              <a:t>providedIn</a:t>
            </a:r>
            <a:r>
              <a:rPr lang="en-US" dirty="0"/>
              <a:t>: 'root' })</a:t>
            </a:r>
          </a:p>
          <a:p>
            <a:pPr marL="0" indent="0">
              <a:buNone/>
            </a:pPr>
            <a:r>
              <a:rPr lang="en-US" dirty="0"/>
              <a:t>export class </a:t>
            </a:r>
            <a:r>
              <a:rPr lang="en-US" dirty="0" err="1"/>
              <a:t>TerrainService</a:t>
            </a:r>
            <a:r>
              <a:rPr lang="en-US" dirty="0"/>
              <a:t> {</a:t>
            </a:r>
          </a:p>
          <a:p>
            <a:pPr marL="0" indent="0">
              <a:buNone/>
            </a:pPr>
            <a:r>
              <a:rPr lang="en-US" dirty="0"/>
              <a:t>  private </a:t>
            </a:r>
            <a:r>
              <a:rPr lang="en-US" dirty="0" err="1"/>
              <a:t>baseUrl</a:t>
            </a:r>
            <a:r>
              <a:rPr lang="en-US" dirty="0"/>
              <a:t> = 'http://localhost:8080/</a:t>
            </a:r>
            <a:r>
              <a:rPr lang="en-US" dirty="0" err="1"/>
              <a:t>api</a:t>
            </a:r>
            <a:r>
              <a:rPr lang="en-US" dirty="0"/>
              <a:t>/terrain';</a:t>
            </a:r>
          </a:p>
          <a:p>
            <a:pPr marL="0" indent="0">
              <a:buNone/>
            </a:pPr>
            <a:endParaRPr lang="en-US" dirty="0"/>
          </a:p>
          <a:p>
            <a:pPr marL="0" indent="0">
              <a:buNone/>
            </a:pPr>
            <a:r>
              <a:rPr lang="en-US" dirty="0"/>
              <a:t>  constructor(private http: </a:t>
            </a:r>
            <a:r>
              <a:rPr lang="en-US" dirty="0" err="1"/>
              <a:t>HttpClient</a:t>
            </a:r>
            <a:r>
              <a:rPr lang="en-US" dirty="0"/>
              <a:t>) {}</a:t>
            </a:r>
          </a:p>
          <a:p>
            <a:pPr marL="0" indent="0">
              <a:buNone/>
            </a:pPr>
            <a:endParaRPr lang="en-US" dirty="0"/>
          </a:p>
          <a:p>
            <a:pPr marL="0" indent="0">
              <a:buNone/>
            </a:pPr>
            <a:r>
              <a:rPr lang="en-US" dirty="0"/>
              <a:t>  </a:t>
            </a:r>
            <a:r>
              <a:rPr lang="en-US" dirty="0" err="1"/>
              <a:t>getElevationData</a:t>
            </a:r>
            <a:r>
              <a:rPr lang="en-US" dirty="0"/>
              <a:t>(bounds: Bounds): Observable&lt;</a:t>
            </a:r>
            <a:r>
              <a:rPr lang="en-US" dirty="0" err="1"/>
              <a:t>ElevationData</a:t>
            </a:r>
            <a:r>
              <a:rPr lang="en-US" dirty="0"/>
              <a:t>&gt; {</a:t>
            </a:r>
          </a:p>
          <a:p>
            <a:pPr marL="0" indent="0">
              <a:buNone/>
            </a:pPr>
            <a:r>
              <a:rPr lang="en-US" dirty="0"/>
              <a:t>    return </a:t>
            </a:r>
            <a:r>
              <a:rPr lang="en-US" dirty="0" err="1"/>
              <a:t>this.http.post</a:t>
            </a:r>
            <a:r>
              <a:rPr lang="en-US" dirty="0"/>
              <a:t>&lt;</a:t>
            </a:r>
            <a:r>
              <a:rPr lang="en-US" dirty="0" err="1"/>
              <a:t>ElevationData</a:t>
            </a:r>
            <a:r>
              <a:rPr lang="en-US" dirty="0"/>
              <a:t>&gt;(`${</a:t>
            </a:r>
            <a:r>
              <a:rPr lang="en-US" dirty="0" err="1"/>
              <a:t>this.baseUrl</a:t>
            </a:r>
            <a:r>
              <a:rPr lang="en-US" dirty="0"/>
              <a:t>}/elevation`, bounds);</a:t>
            </a:r>
          </a:p>
          <a:p>
            <a:pPr marL="0" indent="0">
              <a:buNone/>
            </a:pPr>
            <a:r>
              <a:rPr lang="en-US" dirty="0"/>
              <a:t>  }</a:t>
            </a:r>
          </a:p>
          <a:p>
            <a:pPr marL="0" indent="0">
              <a:buNone/>
            </a:pPr>
            <a:endParaRPr lang="en-US" dirty="0"/>
          </a:p>
          <a:p>
            <a:pPr marL="0" indent="0">
              <a:buNone/>
            </a:pPr>
            <a:r>
              <a:rPr lang="en-US" dirty="0"/>
              <a:t>  </a:t>
            </a:r>
            <a:r>
              <a:rPr lang="en-US" dirty="0" err="1"/>
              <a:t>analyzeTerrainInterference</a:t>
            </a:r>
            <a:r>
              <a:rPr lang="en-US" dirty="0"/>
              <a:t>(</a:t>
            </a:r>
            <a:r>
              <a:rPr lang="en-US" dirty="0" err="1"/>
              <a:t>radarId</a:t>
            </a:r>
            <a:r>
              <a:rPr lang="en-US" dirty="0"/>
              <a:t>: number): Observable&lt;Interference[]&gt; {</a:t>
            </a:r>
          </a:p>
          <a:p>
            <a:pPr marL="0" indent="0">
              <a:buNone/>
            </a:pPr>
            <a:r>
              <a:rPr lang="en-US" dirty="0"/>
              <a:t>    return </a:t>
            </a:r>
            <a:r>
              <a:rPr lang="en-US" dirty="0" err="1"/>
              <a:t>this.http.get</a:t>
            </a:r>
            <a:r>
              <a:rPr lang="en-US" dirty="0"/>
              <a:t>&lt;Interference[]&gt;(`${</a:t>
            </a:r>
            <a:r>
              <a:rPr lang="en-US" dirty="0" err="1"/>
              <a:t>this.baseUrl</a:t>
            </a:r>
            <a:r>
              <a:rPr lang="en-US" dirty="0"/>
              <a:t>}/interference/${</a:t>
            </a:r>
            <a:r>
              <a:rPr lang="en-US" dirty="0" err="1"/>
              <a:t>radarId</a:t>
            </a:r>
            <a:r>
              <a:rPr lang="en-US" dirty="0"/>
              <a:t>}`);</a:t>
            </a:r>
          </a:p>
          <a:p>
            <a:pPr marL="0" indent="0">
              <a:buNone/>
            </a:pPr>
            <a:r>
              <a:rPr lang="en-US" dirty="0"/>
              <a:t>  }</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849263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F73B91-116B-2330-4A22-16B5669ADABA}"/>
              </a:ext>
            </a:extLst>
          </p:cNvPr>
          <p:cNvSpPr>
            <a:spLocks noGrp="1"/>
          </p:cNvSpPr>
          <p:nvPr>
            <p:ph idx="1"/>
          </p:nvPr>
        </p:nvSpPr>
        <p:spPr>
          <a:xfrm>
            <a:off x="145774" y="39757"/>
            <a:ext cx="11701670" cy="6738730"/>
          </a:xfrm>
        </p:spPr>
        <p:txBody>
          <a:bodyPr>
            <a:normAutofit fontScale="70000" lnSpcReduction="20000"/>
          </a:bodyPr>
          <a:lstStyle/>
          <a:p>
            <a:pPr marL="0" indent="0">
              <a:buNone/>
            </a:pPr>
            <a:r>
              <a:rPr lang="en-US" b="1" i="1" u="sng" dirty="0"/>
              <a:t>### </a:t>
            </a:r>
            <a:r>
              <a:rPr lang="en-US" b="1" i="1" u="sng" dirty="0" err="1"/>
              <a:t>WebSocketService</a:t>
            </a:r>
            <a:endParaRPr lang="en-US" b="1" i="1" u="sng" dirty="0"/>
          </a:p>
          <a:p>
            <a:pPr marL="0" indent="0">
              <a:buNone/>
            </a:pPr>
            <a:r>
              <a:rPr lang="en-US" dirty="0"/>
              <a:t>Handles real-time updates:</a:t>
            </a:r>
          </a:p>
          <a:p>
            <a:pPr marL="0" indent="0">
              <a:buNone/>
            </a:pPr>
            <a:r>
              <a:rPr lang="en-US" dirty="0"/>
              <a:t>```typescript</a:t>
            </a:r>
          </a:p>
          <a:p>
            <a:pPr marL="0" indent="0">
              <a:buNone/>
            </a:pPr>
            <a:r>
              <a:rPr lang="en-US" dirty="0"/>
              <a:t>@Injectable({ </a:t>
            </a:r>
            <a:r>
              <a:rPr lang="en-US" dirty="0" err="1"/>
              <a:t>providedIn</a:t>
            </a:r>
            <a:r>
              <a:rPr lang="en-US" dirty="0"/>
              <a:t>: 'root' })</a:t>
            </a:r>
          </a:p>
          <a:p>
            <a:pPr marL="0" indent="0">
              <a:buNone/>
            </a:pPr>
            <a:r>
              <a:rPr lang="en-US" dirty="0"/>
              <a:t>export class </a:t>
            </a:r>
            <a:r>
              <a:rPr lang="en-US" dirty="0" err="1"/>
              <a:t>WebSocketService</a:t>
            </a:r>
            <a:r>
              <a:rPr lang="en-US" dirty="0"/>
              <a:t> {</a:t>
            </a:r>
          </a:p>
          <a:p>
            <a:pPr marL="0" indent="0">
              <a:buNone/>
            </a:pPr>
            <a:r>
              <a:rPr lang="en-US" dirty="0"/>
              <a:t>  private socket: WebSocket;</a:t>
            </a:r>
          </a:p>
          <a:p>
            <a:pPr marL="0" indent="0">
              <a:buNone/>
            </a:pPr>
            <a:endParaRPr lang="en-US" dirty="0"/>
          </a:p>
          <a:p>
            <a:pPr marL="0" indent="0">
              <a:buNone/>
            </a:pPr>
            <a:r>
              <a:rPr lang="en-US" dirty="0"/>
              <a:t>  constructor() {</a:t>
            </a:r>
          </a:p>
          <a:p>
            <a:pPr marL="0" indent="0">
              <a:buNone/>
            </a:pPr>
            <a:r>
              <a:rPr lang="en-US" dirty="0"/>
              <a:t>    </a:t>
            </a:r>
            <a:r>
              <a:rPr lang="en-US" dirty="0" err="1"/>
              <a:t>this.socket</a:t>
            </a:r>
            <a:r>
              <a:rPr lang="en-US" dirty="0"/>
              <a:t> = new WebSocket('</a:t>
            </a:r>
            <a:r>
              <a:rPr lang="en-US" dirty="0" err="1"/>
              <a:t>ws</a:t>
            </a:r>
            <a:r>
              <a:rPr lang="en-US" dirty="0"/>
              <a:t>://localhost:8080/</a:t>
            </a:r>
            <a:r>
              <a:rPr lang="en-US" dirty="0" err="1"/>
              <a:t>ws'</a:t>
            </a:r>
            <a:r>
              <a:rPr lang="en-US" dirty="0"/>
              <a:t>);</a:t>
            </a:r>
          </a:p>
          <a:p>
            <a:pPr marL="0" indent="0">
              <a:buNone/>
            </a:pPr>
            <a:r>
              <a:rPr lang="en-US" dirty="0"/>
              <a:t>  }</a:t>
            </a:r>
          </a:p>
          <a:p>
            <a:pPr marL="0" indent="0">
              <a:buNone/>
            </a:pPr>
            <a:endParaRPr lang="en-US" dirty="0"/>
          </a:p>
          <a:p>
            <a:pPr marL="0" indent="0">
              <a:buNone/>
            </a:pPr>
            <a:r>
              <a:rPr lang="en-US" dirty="0"/>
              <a:t>  </a:t>
            </a:r>
            <a:r>
              <a:rPr lang="en-US" dirty="0" err="1"/>
              <a:t>subscribeToRadarUpdates</a:t>
            </a:r>
            <a:r>
              <a:rPr lang="en-US" dirty="0"/>
              <a:t>(</a:t>
            </a:r>
            <a:r>
              <a:rPr lang="en-US" dirty="0" err="1"/>
              <a:t>radarId</a:t>
            </a:r>
            <a:r>
              <a:rPr lang="en-US" dirty="0"/>
              <a:t>: number): Observable&lt;</a:t>
            </a:r>
            <a:r>
              <a:rPr lang="en-US" dirty="0" err="1"/>
              <a:t>RadarUpdate</a:t>
            </a:r>
            <a:r>
              <a:rPr lang="en-US" dirty="0"/>
              <a:t>&gt; {</a:t>
            </a:r>
          </a:p>
          <a:p>
            <a:pPr marL="0" indent="0">
              <a:buNone/>
            </a:pPr>
            <a:r>
              <a:rPr lang="en-US" dirty="0"/>
              <a:t>    return new Observable(observer =&gt; {</a:t>
            </a:r>
          </a:p>
          <a:p>
            <a:pPr marL="0" indent="0">
              <a:buNone/>
            </a:pPr>
            <a:r>
              <a:rPr lang="en-US" dirty="0"/>
              <a:t>      </a:t>
            </a:r>
            <a:r>
              <a:rPr lang="en-US" dirty="0" err="1"/>
              <a:t>this.socket.onmessage</a:t>
            </a:r>
            <a:r>
              <a:rPr lang="en-US" dirty="0"/>
              <a:t> = (event) =&gt; {</a:t>
            </a:r>
          </a:p>
          <a:p>
            <a:pPr marL="0" indent="0">
              <a:buNone/>
            </a:pPr>
            <a:r>
              <a:rPr lang="en-US" dirty="0"/>
              <a:t>        </a:t>
            </a:r>
            <a:r>
              <a:rPr lang="en-US" dirty="0" err="1"/>
              <a:t>observer.next</a:t>
            </a:r>
            <a:r>
              <a:rPr lang="en-US" dirty="0"/>
              <a:t>(</a:t>
            </a:r>
            <a:r>
              <a:rPr lang="en-US" dirty="0" err="1"/>
              <a:t>JSON.parse</a:t>
            </a:r>
            <a:r>
              <a:rPr lang="en-US" dirty="0"/>
              <a:t>(</a:t>
            </a:r>
            <a:r>
              <a:rPr lang="en-US" dirty="0" err="1"/>
              <a:t>event.data</a:t>
            </a: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089872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1BF28-AE52-A8ED-9263-3A9CD2B6A735}"/>
              </a:ext>
            </a:extLst>
          </p:cNvPr>
          <p:cNvSpPr>
            <a:spLocks noGrp="1"/>
          </p:cNvSpPr>
          <p:nvPr>
            <p:ph idx="1"/>
          </p:nvPr>
        </p:nvSpPr>
        <p:spPr>
          <a:xfrm>
            <a:off x="198783" y="265043"/>
            <a:ext cx="11834191" cy="6400800"/>
          </a:xfrm>
        </p:spPr>
        <p:txBody>
          <a:bodyPr>
            <a:normAutofit fontScale="32500" lnSpcReduction="20000"/>
          </a:bodyPr>
          <a:lstStyle/>
          <a:p>
            <a:pPr marL="0" indent="0">
              <a:buNone/>
            </a:pPr>
            <a:r>
              <a:rPr lang="en-US" sz="6000" b="1" i="1" u="sng" dirty="0"/>
              <a:t>## 4.5 Features in the UI</a:t>
            </a:r>
          </a:p>
          <a:p>
            <a:pPr marL="0" indent="0">
              <a:buNone/>
            </a:pPr>
            <a:endParaRPr lang="en-US" dirty="0"/>
          </a:p>
          <a:p>
            <a:pPr marL="0" indent="0">
              <a:buNone/>
            </a:pPr>
            <a:r>
              <a:rPr lang="en-US" sz="4300" b="1" i="1" u="sng" dirty="0"/>
              <a:t>### Real-time Visualization</a:t>
            </a:r>
          </a:p>
          <a:p>
            <a:pPr marL="0" indent="0">
              <a:buNone/>
            </a:pPr>
            <a:r>
              <a:rPr lang="en-US" dirty="0"/>
              <a:t>- Interactive map with radar coverage overlays</a:t>
            </a:r>
          </a:p>
          <a:p>
            <a:pPr marL="0" indent="0">
              <a:buNone/>
            </a:pPr>
            <a:r>
              <a:rPr lang="en-US" dirty="0"/>
              <a:t>- Dynamic terrain elevation visualization</a:t>
            </a:r>
          </a:p>
          <a:p>
            <a:pPr marL="0" indent="0">
              <a:buNone/>
            </a:pPr>
            <a:r>
              <a:rPr lang="en-US" dirty="0"/>
              <a:t>- Real-time radar status updates via WebSocket</a:t>
            </a:r>
          </a:p>
          <a:p>
            <a:pPr marL="0" indent="0">
              <a:buNone/>
            </a:pPr>
            <a:endParaRPr lang="en-US" dirty="0"/>
          </a:p>
          <a:p>
            <a:pPr marL="0" indent="0">
              <a:buNone/>
            </a:pPr>
            <a:r>
              <a:rPr lang="en-US" sz="4300" u="sng" dirty="0"/>
              <a:t>### Radar Management</a:t>
            </a:r>
          </a:p>
          <a:p>
            <a:pPr marL="0" indent="0">
              <a:buNone/>
            </a:pPr>
            <a:r>
              <a:rPr lang="en-US" dirty="0"/>
              <a:t>- Radar configuration forms with validation</a:t>
            </a:r>
          </a:p>
          <a:p>
            <a:pPr marL="0" indent="0">
              <a:buNone/>
            </a:pPr>
            <a:r>
              <a:rPr lang="en-US" dirty="0"/>
              <a:t>- Coverage calculation and visualization</a:t>
            </a:r>
          </a:p>
          <a:p>
            <a:pPr marL="0" indent="0">
              <a:buNone/>
            </a:pPr>
            <a:r>
              <a:rPr lang="en-US" dirty="0"/>
              <a:t>- Terrain interference analysis</a:t>
            </a:r>
          </a:p>
          <a:p>
            <a:pPr marL="0" indent="0">
              <a:buNone/>
            </a:pPr>
            <a:endParaRPr lang="en-US" dirty="0"/>
          </a:p>
          <a:p>
            <a:pPr marL="0" indent="0">
              <a:buNone/>
            </a:pPr>
            <a:r>
              <a:rPr lang="en-US" sz="4300" u="sng" dirty="0"/>
              <a:t>### Data Validation</a:t>
            </a:r>
          </a:p>
          <a:p>
            <a:pPr marL="0" indent="0">
              <a:buNone/>
            </a:pPr>
            <a:r>
              <a:rPr lang="en-US" dirty="0"/>
              <a:t>- Input validation for radar parameters</a:t>
            </a:r>
          </a:p>
          <a:p>
            <a:pPr marL="0" indent="0">
              <a:buNone/>
            </a:pPr>
            <a:r>
              <a:rPr lang="en-US" dirty="0"/>
              <a:t>- Terrain data integrity checks</a:t>
            </a:r>
          </a:p>
          <a:p>
            <a:pPr marL="0" indent="0">
              <a:buNone/>
            </a:pPr>
            <a:r>
              <a:rPr lang="en-US" dirty="0"/>
              <a:t>- Real-time validation feedback</a:t>
            </a:r>
          </a:p>
          <a:p>
            <a:pPr marL="0" indent="0">
              <a:buNone/>
            </a:pPr>
            <a:endParaRPr lang="en-US" dirty="0"/>
          </a:p>
          <a:p>
            <a:pPr marL="0" indent="0">
              <a:buNone/>
            </a:pPr>
            <a:r>
              <a:rPr lang="en-US" sz="4300" b="1" u="sng" dirty="0"/>
              <a:t>### Modular Design</a:t>
            </a:r>
          </a:p>
          <a:p>
            <a:pPr marL="0" indent="0">
              <a:buNone/>
            </a:pPr>
            <a:r>
              <a:rPr lang="en-US" dirty="0"/>
              <a:t>- Component-based architecture</a:t>
            </a:r>
          </a:p>
          <a:p>
            <a:pPr marL="0" indent="0">
              <a:buNone/>
            </a:pPr>
            <a:r>
              <a:rPr lang="en-US" dirty="0"/>
              <a:t>- Separation of concerns</a:t>
            </a:r>
          </a:p>
          <a:p>
            <a:pPr marL="0" indent="0">
              <a:buNone/>
            </a:pPr>
            <a:r>
              <a:rPr lang="en-US" dirty="0"/>
              <a:t>- Reusable UI components</a:t>
            </a:r>
          </a:p>
          <a:p>
            <a:pPr marL="0" indent="0">
              <a:buNone/>
            </a:pPr>
            <a:endParaRPr lang="en-US" dirty="0"/>
          </a:p>
          <a:p>
            <a:pPr marL="0" indent="0">
              <a:buNone/>
            </a:pPr>
            <a:r>
              <a:rPr lang="en-US" sz="4300" b="1" u="sng" dirty="0"/>
              <a:t>### Performance Optimization</a:t>
            </a:r>
          </a:p>
          <a:p>
            <a:pPr marL="0" indent="0">
              <a:buNone/>
            </a:pPr>
            <a:r>
              <a:rPr lang="en-US" dirty="0"/>
              <a:t>- Lazy loading of components</a:t>
            </a:r>
          </a:p>
          <a:p>
            <a:pPr marL="0" indent="0">
              <a:buNone/>
            </a:pPr>
            <a:r>
              <a:rPr lang="en-US" dirty="0"/>
              <a:t>- Efficient WebSocket communication</a:t>
            </a:r>
          </a:p>
          <a:p>
            <a:pPr marL="0" indent="0">
              <a:buNone/>
            </a:pPr>
            <a:r>
              <a:rPr lang="en-US" dirty="0"/>
              <a:t>- Optimized terrain data rendering</a:t>
            </a:r>
          </a:p>
        </p:txBody>
      </p:sp>
    </p:spTree>
    <p:extLst>
      <p:ext uri="{BB962C8B-B14F-4D97-AF65-F5344CB8AC3E}">
        <p14:creationId xmlns:p14="http://schemas.microsoft.com/office/powerpoint/2010/main" val="4098900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3CC5-5950-E515-23B2-5A69C37FAF14}"/>
              </a:ext>
            </a:extLst>
          </p:cNvPr>
          <p:cNvSpPr>
            <a:spLocks noGrp="1"/>
          </p:cNvSpPr>
          <p:nvPr>
            <p:ph type="title"/>
          </p:nvPr>
        </p:nvSpPr>
        <p:spPr>
          <a:xfrm>
            <a:off x="480391" y="139839"/>
            <a:ext cx="9153939" cy="315912"/>
          </a:xfrm>
        </p:spPr>
        <p:txBody>
          <a:bodyPr>
            <a:normAutofit fontScale="90000"/>
          </a:bodyPr>
          <a:lstStyle/>
          <a:p>
            <a:r>
              <a:rPr lang="en-US" dirty="0"/>
              <a:t>Frontend UI</a:t>
            </a:r>
          </a:p>
        </p:txBody>
      </p:sp>
      <p:pic>
        <p:nvPicPr>
          <p:cNvPr id="5" name="Content Placeholder 4">
            <a:extLst>
              <a:ext uri="{FF2B5EF4-FFF2-40B4-BE49-F238E27FC236}">
                <a16:creationId xmlns:a16="http://schemas.microsoft.com/office/drawing/2014/main" id="{2EB6FB42-D4AA-4E6D-F18F-FB90344318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6840" y="688975"/>
            <a:ext cx="10724033" cy="6029325"/>
          </a:xfrm>
        </p:spPr>
      </p:pic>
    </p:spTree>
    <p:extLst>
      <p:ext uri="{BB962C8B-B14F-4D97-AF65-F5344CB8AC3E}">
        <p14:creationId xmlns:p14="http://schemas.microsoft.com/office/powerpoint/2010/main" val="789676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2E45DE-BA00-976B-3812-310420F71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837" y="158750"/>
            <a:ext cx="11573938" cy="6507163"/>
          </a:xfrm>
        </p:spPr>
      </p:pic>
    </p:spTree>
    <p:extLst>
      <p:ext uri="{BB962C8B-B14F-4D97-AF65-F5344CB8AC3E}">
        <p14:creationId xmlns:p14="http://schemas.microsoft.com/office/powerpoint/2010/main" val="3279000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1EE6-465C-BC00-D4DD-3823A11EFBE6}"/>
              </a:ext>
            </a:extLst>
          </p:cNvPr>
          <p:cNvSpPr>
            <a:spLocks noGrp="1"/>
          </p:cNvSpPr>
          <p:nvPr>
            <p:ph type="title"/>
          </p:nvPr>
        </p:nvSpPr>
        <p:spPr>
          <a:xfrm>
            <a:off x="824948" y="0"/>
            <a:ext cx="10515600" cy="1325563"/>
          </a:xfrm>
        </p:spPr>
        <p:txBody>
          <a:bodyPr/>
          <a:lstStyle/>
          <a:p>
            <a:pPr algn="ctr"/>
            <a:r>
              <a:rPr lang="en-US" b="1" u="sng" dirty="0"/>
              <a:t>Backend Implementation</a:t>
            </a:r>
          </a:p>
        </p:txBody>
      </p:sp>
      <p:sp>
        <p:nvSpPr>
          <p:cNvPr id="3" name="Content Placeholder 2">
            <a:extLst>
              <a:ext uri="{FF2B5EF4-FFF2-40B4-BE49-F238E27FC236}">
                <a16:creationId xmlns:a16="http://schemas.microsoft.com/office/drawing/2014/main" id="{E223E699-B2EC-B063-2B26-655B75744E1D}"/>
              </a:ext>
            </a:extLst>
          </p:cNvPr>
          <p:cNvSpPr>
            <a:spLocks noGrp="1"/>
          </p:cNvSpPr>
          <p:nvPr>
            <p:ph idx="1"/>
          </p:nvPr>
        </p:nvSpPr>
        <p:spPr>
          <a:xfrm>
            <a:off x="159026" y="1099929"/>
            <a:ext cx="11847444" cy="5393635"/>
          </a:xfrm>
        </p:spPr>
        <p:txBody>
          <a:bodyPr>
            <a:normAutofit fontScale="47500" lnSpcReduction="20000"/>
          </a:bodyPr>
          <a:lstStyle/>
          <a:p>
            <a:pPr marL="0" indent="0">
              <a:buNone/>
            </a:pPr>
            <a:endParaRPr lang="en-US" dirty="0"/>
          </a:p>
          <a:p>
            <a:pPr marL="0" indent="0">
              <a:buNone/>
            </a:pPr>
            <a:r>
              <a:rPr lang="en-US" dirty="0"/>
              <a:t>The backend system is built on Spring Boot and implements a robust architecture for radar data processing and terrain analysis.</a:t>
            </a:r>
          </a:p>
          <a:p>
            <a:pPr marL="0" indent="0">
              <a:buNone/>
            </a:pPr>
            <a:endParaRPr lang="en-US" dirty="0"/>
          </a:p>
          <a:p>
            <a:pPr marL="0" indent="0">
              <a:buNone/>
            </a:pPr>
            <a:r>
              <a:rPr lang="en-US" sz="4400" b="1" i="1" u="sng" dirty="0"/>
              <a:t>## Core Components</a:t>
            </a:r>
          </a:p>
          <a:p>
            <a:pPr marL="0" indent="0">
              <a:buNone/>
            </a:pPr>
            <a:endParaRPr lang="en-US" dirty="0"/>
          </a:p>
          <a:p>
            <a:pPr marL="0" indent="0">
              <a:buNone/>
            </a:pPr>
            <a:r>
              <a:rPr lang="en-US" sz="3800" b="1" i="1" u="sng" dirty="0"/>
              <a:t>### Services Layer</a:t>
            </a:r>
          </a:p>
          <a:p>
            <a:pPr marL="0" indent="0">
              <a:buNone/>
            </a:pPr>
            <a:r>
              <a:rPr lang="en-US" dirty="0"/>
              <a:t>- **</a:t>
            </a:r>
            <a:r>
              <a:rPr lang="en-US" dirty="0" err="1"/>
              <a:t>RadarCoverageService</a:t>
            </a:r>
            <a:r>
              <a:rPr lang="en-US" dirty="0"/>
              <a:t>**: Calculates radar coverage considering terrain</a:t>
            </a:r>
          </a:p>
          <a:p>
            <a:pPr marL="0" indent="0">
              <a:buNone/>
            </a:pPr>
            <a:r>
              <a:rPr lang="en-US" dirty="0"/>
              <a:t>- **</a:t>
            </a:r>
            <a:r>
              <a:rPr lang="en-US" dirty="0" err="1"/>
              <a:t>TerrainService</a:t>
            </a:r>
            <a:r>
              <a:rPr lang="en-US" dirty="0"/>
              <a:t>**: Processes elevation data and terrain analysis</a:t>
            </a:r>
          </a:p>
          <a:p>
            <a:pPr marL="0" indent="0">
              <a:buNone/>
            </a:pPr>
            <a:r>
              <a:rPr lang="en-US" dirty="0"/>
              <a:t>- **</a:t>
            </a:r>
            <a:r>
              <a:rPr lang="en-US" dirty="0" err="1"/>
              <a:t>WebSocketService</a:t>
            </a:r>
            <a:r>
              <a:rPr lang="en-US" dirty="0"/>
              <a:t>**: Handles real-time data updates</a:t>
            </a:r>
          </a:p>
          <a:p>
            <a:pPr marL="0" indent="0">
              <a:buNone/>
            </a:pPr>
            <a:endParaRPr lang="en-US" dirty="0"/>
          </a:p>
          <a:p>
            <a:pPr marL="0" indent="0">
              <a:buNone/>
            </a:pPr>
            <a:r>
              <a:rPr lang="en-US" sz="3800" b="1" i="1" u="sng" dirty="0"/>
              <a:t>### Data Layer</a:t>
            </a:r>
          </a:p>
          <a:p>
            <a:pPr marL="0" indent="0">
              <a:buNone/>
            </a:pPr>
            <a:r>
              <a:rPr lang="en-US" dirty="0"/>
              <a:t>- PostgreSQL with </a:t>
            </a:r>
            <a:r>
              <a:rPr lang="en-US" dirty="0" err="1"/>
              <a:t>PostGIS</a:t>
            </a:r>
            <a:r>
              <a:rPr lang="en-US" dirty="0"/>
              <a:t> for spatial data storage</a:t>
            </a:r>
          </a:p>
          <a:p>
            <a:pPr marL="0" indent="0">
              <a:buNone/>
            </a:pPr>
            <a:r>
              <a:rPr lang="en-US" dirty="0"/>
              <a:t>- Redis caching for performance optimization</a:t>
            </a:r>
          </a:p>
          <a:p>
            <a:pPr marL="0" indent="0">
              <a:buNone/>
            </a:pPr>
            <a:endParaRPr lang="en-US" sz="3800" b="1" i="1" u="sng" dirty="0"/>
          </a:p>
          <a:p>
            <a:pPr marL="0" indent="0">
              <a:buNone/>
            </a:pPr>
            <a:r>
              <a:rPr lang="en-US" sz="3800" b="1" i="1" u="sng" dirty="0"/>
              <a:t>### API Layer</a:t>
            </a:r>
          </a:p>
          <a:p>
            <a:pPr marL="0" indent="0">
              <a:buNone/>
            </a:pPr>
            <a:r>
              <a:rPr lang="en-US" dirty="0"/>
              <a:t>- RESTful endpoints for radar management</a:t>
            </a:r>
          </a:p>
          <a:p>
            <a:pPr marL="0" indent="0">
              <a:buNone/>
            </a:pPr>
            <a:r>
              <a:rPr lang="en-US" dirty="0"/>
              <a:t>- WebSocket endpoints for real-time updates</a:t>
            </a:r>
          </a:p>
          <a:p>
            <a:pPr marL="0" indent="0">
              <a:buNone/>
            </a:pPr>
            <a:r>
              <a:rPr lang="en-US" dirty="0"/>
              <a:t>- JWT-based authentication and authorization</a:t>
            </a:r>
          </a:p>
        </p:txBody>
      </p:sp>
    </p:spTree>
    <p:extLst>
      <p:ext uri="{BB962C8B-B14F-4D97-AF65-F5344CB8AC3E}">
        <p14:creationId xmlns:p14="http://schemas.microsoft.com/office/powerpoint/2010/main" val="8707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DF76E-BF83-914C-8216-C891D10D9CAF}"/>
              </a:ext>
            </a:extLst>
          </p:cNvPr>
          <p:cNvSpPr>
            <a:spLocks noGrp="1"/>
          </p:cNvSpPr>
          <p:nvPr>
            <p:ph idx="1"/>
          </p:nvPr>
        </p:nvSpPr>
        <p:spPr>
          <a:xfrm>
            <a:off x="132523" y="145774"/>
            <a:ext cx="11860694" cy="6573078"/>
          </a:xfrm>
        </p:spPr>
        <p:txBody>
          <a:bodyPr>
            <a:normAutofit/>
          </a:bodyPr>
          <a:lstStyle/>
          <a:p>
            <a:pPr marL="0" indent="0" algn="ctr">
              <a:buNone/>
            </a:pPr>
            <a:r>
              <a:rPr lang="en-US" sz="4400" dirty="0"/>
              <a:t>DECLARATION</a:t>
            </a:r>
          </a:p>
          <a:p>
            <a:pPr marL="0" indent="0" algn="just">
              <a:buNone/>
            </a:pPr>
            <a:endParaRPr lang="en-US" sz="2400" dirty="0"/>
          </a:p>
          <a:p>
            <a:pPr marL="0" indent="0" algn="just">
              <a:buNone/>
            </a:pPr>
            <a:r>
              <a:rPr lang="en-US" sz="2400" dirty="0"/>
              <a:t>I hereby declare that this submission is my own work and, to the best of my knowledge and belief, it contains no material that has been previously published or authored by another individual. Furthermore, it does not include any content that has been substantially accepted for the award of any degree or diploma from any university or other institution of higher learning, except where due acknowledgment has been appropriately made within the text.</a:t>
            </a:r>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r>
              <a:rPr lang="en-US" sz="2400" dirty="0"/>
              <a:t>Signature</a:t>
            </a:r>
          </a:p>
          <a:p>
            <a:pPr marL="0" indent="0" algn="just">
              <a:buNone/>
            </a:pPr>
            <a:r>
              <a:rPr lang="en-US" sz="2400" dirty="0" err="1"/>
              <a:t>Raunak</a:t>
            </a:r>
            <a:r>
              <a:rPr lang="en-US" sz="2400" dirty="0"/>
              <a:t>  Sharma (+91 7042563704)</a:t>
            </a:r>
          </a:p>
        </p:txBody>
      </p:sp>
      <p:cxnSp>
        <p:nvCxnSpPr>
          <p:cNvPr id="5" name="Straight Connector 4">
            <a:extLst>
              <a:ext uri="{FF2B5EF4-FFF2-40B4-BE49-F238E27FC236}">
                <a16:creationId xmlns:a16="http://schemas.microsoft.com/office/drawing/2014/main" id="{AB049C46-FD44-7BFF-377B-FAF8C52547BF}"/>
              </a:ext>
            </a:extLst>
          </p:cNvPr>
          <p:cNvCxnSpPr/>
          <p:nvPr/>
        </p:nvCxnSpPr>
        <p:spPr>
          <a:xfrm>
            <a:off x="238540" y="4823792"/>
            <a:ext cx="298173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67184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0E49-C0B5-26EA-5566-051E95695754}"/>
              </a:ext>
            </a:extLst>
          </p:cNvPr>
          <p:cNvSpPr>
            <a:spLocks noGrp="1"/>
          </p:cNvSpPr>
          <p:nvPr>
            <p:ph type="title"/>
          </p:nvPr>
        </p:nvSpPr>
        <p:spPr>
          <a:xfrm>
            <a:off x="122583" y="-98701"/>
            <a:ext cx="10515600" cy="1325563"/>
          </a:xfrm>
        </p:spPr>
        <p:txBody>
          <a:bodyPr/>
          <a:lstStyle/>
          <a:p>
            <a:r>
              <a:rPr lang="en-US" b="1" dirty="0"/>
              <a:t>Backend Code Snippet</a:t>
            </a:r>
          </a:p>
        </p:txBody>
      </p:sp>
      <p:pic>
        <p:nvPicPr>
          <p:cNvPr id="5" name="Content Placeholder 4">
            <a:extLst>
              <a:ext uri="{FF2B5EF4-FFF2-40B4-BE49-F238E27FC236}">
                <a16:creationId xmlns:a16="http://schemas.microsoft.com/office/drawing/2014/main" id="{A7FA24FB-AD22-7968-0754-082BD1B793B5}"/>
              </a:ext>
            </a:extLst>
          </p:cNvPr>
          <p:cNvPicPr>
            <a:picLocks noGrp="1" noChangeAspect="1"/>
          </p:cNvPicPr>
          <p:nvPr>
            <p:ph idx="1"/>
          </p:nvPr>
        </p:nvPicPr>
        <p:blipFill>
          <a:blip r:embed="rId2"/>
          <a:stretch>
            <a:fillRect/>
          </a:stretch>
        </p:blipFill>
        <p:spPr>
          <a:xfrm>
            <a:off x="1305339" y="1066509"/>
            <a:ext cx="9581322" cy="5386863"/>
          </a:xfrm>
        </p:spPr>
      </p:pic>
    </p:spTree>
    <p:extLst>
      <p:ext uri="{BB962C8B-B14F-4D97-AF65-F5344CB8AC3E}">
        <p14:creationId xmlns:p14="http://schemas.microsoft.com/office/powerpoint/2010/main" val="934213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2A2D-64C6-1D92-0613-9DDEB7308353}"/>
              </a:ext>
            </a:extLst>
          </p:cNvPr>
          <p:cNvSpPr>
            <a:spLocks noGrp="1"/>
          </p:cNvSpPr>
          <p:nvPr>
            <p:ph type="title"/>
          </p:nvPr>
        </p:nvSpPr>
        <p:spPr>
          <a:xfrm>
            <a:off x="387626" y="0"/>
            <a:ext cx="10515600" cy="1325563"/>
          </a:xfrm>
        </p:spPr>
        <p:txBody>
          <a:bodyPr/>
          <a:lstStyle/>
          <a:p>
            <a:pPr algn="ctr"/>
            <a:r>
              <a:rPr lang="en-US" b="1" u="sng" dirty="0"/>
              <a:t>Database Design</a:t>
            </a:r>
          </a:p>
        </p:txBody>
      </p:sp>
      <p:sp>
        <p:nvSpPr>
          <p:cNvPr id="3" name="Content Placeholder 2">
            <a:extLst>
              <a:ext uri="{FF2B5EF4-FFF2-40B4-BE49-F238E27FC236}">
                <a16:creationId xmlns:a16="http://schemas.microsoft.com/office/drawing/2014/main" id="{F29D3EB4-CB37-8387-54E5-A921A42A5646}"/>
              </a:ext>
            </a:extLst>
          </p:cNvPr>
          <p:cNvSpPr>
            <a:spLocks noGrp="1"/>
          </p:cNvSpPr>
          <p:nvPr>
            <p:ph idx="1"/>
          </p:nvPr>
        </p:nvSpPr>
        <p:spPr>
          <a:xfrm>
            <a:off x="212035" y="1020417"/>
            <a:ext cx="11728173" cy="5645427"/>
          </a:xfrm>
        </p:spPr>
        <p:txBody>
          <a:bodyPr>
            <a:normAutofit fontScale="55000" lnSpcReduction="20000"/>
          </a:bodyPr>
          <a:lstStyle/>
          <a:p>
            <a:pPr marL="0" indent="0">
              <a:buNone/>
            </a:pPr>
            <a:r>
              <a:rPr lang="en-US" sz="3400" b="1" u="sng" dirty="0"/>
              <a:t>## Objective of the Database</a:t>
            </a:r>
          </a:p>
          <a:p>
            <a:pPr marL="0" indent="0">
              <a:buNone/>
            </a:pPr>
            <a:r>
              <a:rPr lang="en-US" dirty="0"/>
              <a:t>The primary objectives of the database design are:</a:t>
            </a:r>
          </a:p>
          <a:p>
            <a:pPr marL="0" indent="0">
              <a:buNone/>
            </a:pPr>
            <a:r>
              <a:rPr lang="en-US" dirty="0"/>
              <a:t>- Store and manage radar configuration data and coverage patterns</a:t>
            </a:r>
          </a:p>
          <a:p>
            <a:pPr marL="0" indent="0">
              <a:buNone/>
            </a:pPr>
            <a:r>
              <a:rPr lang="en-US" dirty="0"/>
              <a:t>- Maintain terrain elevation data for coverage calculations</a:t>
            </a:r>
          </a:p>
          <a:p>
            <a:pPr marL="0" indent="0">
              <a:buNone/>
            </a:pPr>
            <a:r>
              <a:rPr lang="en-US" dirty="0"/>
              <a:t>- Support real-time visualization and analysis</a:t>
            </a:r>
          </a:p>
          <a:p>
            <a:pPr marL="0" indent="0">
              <a:buNone/>
            </a:pPr>
            <a:r>
              <a:rPr lang="en-US" dirty="0"/>
              <a:t>- Enable efficient spatial queries for coverage analysis</a:t>
            </a:r>
          </a:p>
          <a:p>
            <a:pPr marL="0" indent="0">
              <a:buNone/>
            </a:pPr>
            <a:r>
              <a:rPr lang="en-US" dirty="0"/>
              <a:t>- Ensure data persistence and reliability</a:t>
            </a:r>
          </a:p>
          <a:p>
            <a:pPr marL="0" indent="0">
              <a:buNone/>
            </a:pPr>
            <a:endParaRPr lang="en-US" dirty="0"/>
          </a:p>
          <a:p>
            <a:pPr marL="0" indent="0">
              <a:buNone/>
            </a:pPr>
            <a:r>
              <a:rPr lang="en-US" sz="3400" b="1" u="sng" dirty="0"/>
              <a:t>## Key Entities in the Database</a:t>
            </a:r>
            <a:endParaRPr lang="en-US" dirty="0"/>
          </a:p>
          <a:p>
            <a:pPr marL="0" indent="0">
              <a:buNone/>
            </a:pPr>
            <a:r>
              <a:rPr lang="en-US" dirty="0"/>
              <a:t>1. **Radar** - Represents a radar installation with its configuration parameters</a:t>
            </a:r>
          </a:p>
          <a:p>
            <a:pPr marL="0" indent="0">
              <a:buNone/>
            </a:pPr>
            <a:r>
              <a:rPr lang="en-US" dirty="0"/>
              <a:t>2. **Coverage Pattern** - Stores the calculated coverage areas for each radar</a:t>
            </a:r>
          </a:p>
          <a:p>
            <a:pPr marL="0" indent="0">
              <a:buNone/>
            </a:pPr>
            <a:r>
              <a:rPr lang="en-US" dirty="0"/>
              <a:t>3. **Terrain Data** - Contains elevation data for terrain analysis</a:t>
            </a:r>
          </a:p>
          <a:p>
            <a:pPr marL="0" indent="0">
              <a:buNone/>
            </a:pPr>
            <a:r>
              <a:rPr lang="en-US" dirty="0"/>
              <a:t>4. **Analysis Results** - Stores computed terrain complexity and visibility analysis</a:t>
            </a:r>
          </a:p>
          <a:p>
            <a:pPr marL="0" indent="0">
              <a:buNone/>
            </a:pPr>
            <a:endParaRPr lang="en-US" dirty="0"/>
          </a:p>
          <a:p>
            <a:pPr marL="0" indent="0">
              <a:buNone/>
            </a:pPr>
            <a:r>
              <a:rPr lang="en-US" sz="3600" b="1" u="sng" dirty="0"/>
              <a:t>##  Relational Design and Structure</a:t>
            </a:r>
          </a:p>
          <a:p>
            <a:pPr marL="0" indent="0">
              <a:buNone/>
            </a:pPr>
            <a:endParaRPr lang="en-US" dirty="0"/>
          </a:p>
          <a:p>
            <a:pPr marL="0" indent="0">
              <a:buNone/>
            </a:pPr>
            <a:r>
              <a:rPr lang="en-US" sz="3300" b="1" u="sng" dirty="0"/>
              <a:t>### One-to-Many Relationships:</a:t>
            </a:r>
          </a:p>
          <a:p>
            <a:pPr marL="0" indent="0">
              <a:buNone/>
            </a:pPr>
            <a:r>
              <a:rPr lang="en-US" dirty="0"/>
              <a:t>- One Radar can have multiple Coverage Patterns (historical data)</a:t>
            </a:r>
          </a:p>
          <a:p>
            <a:pPr marL="0" indent="0">
              <a:buNone/>
            </a:pPr>
            <a:r>
              <a:rPr lang="en-US" dirty="0"/>
              <a:t>- One Coverage Pattern can have multiple Analysis Results</a:t>
            </a:r>
          </a:p>
          <a:p>
            <a:pPr marL="0" indent="0">
              <a:buNone/>
            </a:pPr>
            <a:endParaRPr lang="en-US" dirty="0"/>
          </a:p>
        </p:txBody>
      </p:sp>
    </p:spTree>
    <p:extLst>
      <p:ext uri="{BB962C8B-B14F-4D97-AF65-F5344CB8AC3E}">
        <p14:creationId xmlns:p14="http://schemas.microsoft.com/office/powerpoint/2010/main" val="3400317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6B7154-1D79-1CB3-34ED-25A93E78D760}"/>
              </a:ext>
            </a:extLst>
          </p:cNvPr>
          <p:cNvPicPr>
            <a:picLocks noChangeAspect="1"/>
          </p:cNvPicPr>
          <p:nvPr/>
        </p:nvPicPr>
        <p:blipFill>
          <a:blip r:embed="rId2"/>
          <a:stretch>
            <a:fillRect/>
          </a:stretch>
        </p:blipFill>
        <p:spPr>
          <a:xfrm>
            <a:off x="543339" y="309127"/>
            <a:ext cx="8534400" cy="6239746"/>
          </a:xfrm>
          <a:prstGeom prst="rect">
            <a:avLst/>
          </a:prstGeom>
        </p:spPr>
      </p:pic>
    </p:spTree>
    <p:extLst>
      <p:ext uri="{BB962C8B-B14F-4D97-AF65-F5344CB8AC3E}">
        <p14:creationId xmlns:p14="http://schemas.microsoft.com/office/powerpoint/2010/main" val="1429013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ABE7B2-780F-21DF-D1EA-AE3121DC39F2}"/>
              </a:ext>
            </a:extLst>
          </p:cNvPr>
          <p:cNvPicPr>
            <a:picLocks noChangeAspect="1"/>
          </p:cNvPicPr>
          <p:nvPr/>
        </p:nvPicPr>
        <p:blipFill>
          <a:blip r:embed="rId2"/>
          <a:stretch>
            <a:fillRect/>
          </a:stretch>
        </p:blipFill>
        <p:spPr>
          <a:xfrm>
            <a:off x="0" y="462097"/>
            <a:ext cx="10090307" cy="6730370"/>
          </a:xfrm>
          <a:prstGeom prst="rect">
            <a:avLst/>
          </a:prstGeom>
        </p:spPr>
      </p:pic>
      <p:sp>
        <p:nvSpPr>
          <p:cNvPr id="4" name="TextBox 3">
            <a:extLst>
              <a:ext uri="{FF2B5EF4-FFF2-40B4-BE49-F238E27FC236}">
                <a16:creationId xmlns:a16="http://schemas.microsoft.com/office/drawing/2014/main" id="{D26B29EE-CAB2-6D3E-6003-A1BEF55B141D}"/>
              </a:ext>
            </a:extLst>
          </p:cNvPr>
          <p:cNvSpPr txBox="1"/>
          <p:nvPr/>
        </p:nvSpPr>
        <p:spPr>
          <a:xfrm>
            <a:off x="0" y="92765"/>
            <a:ext cx="2319130" cy="369332"/>
          </a:xfrm>
          <a:prstGeom prst="rect">
            <a:avLst/>
          </a:prstGeom>
          <a:noFill/>
        </p:spPr>
        <p:txBody>
          <a:bodyPr wrap="square" rtlCol="0">
            <a:spAutoFit/>
          </a:bodyPr>
          <a:lstStyle/>
          <a:p>
            <a:r>
              <a:rPr lang="en-US" b="1" dirty="0"/>
              <a:t>Why PostgreSQL</a:t>
            </a:r>
            <a:r>
              <a:rPr lang="en-US" dirty="0"/>
              <a:t>?</a:t>
            </a:r>
          </a:p>
        </p:txBody>
      </p:sp>
    </p:spTree>
    <p:extLst>
      <p:ext uri="{BB962C8B-B14F-4D97-AF65-F5344CB8AC3E}">
        <p14:creationId xmlns:p14="http://schemas.microsoft.com/office/powerpoint/2010/main" val="3850036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B3B2D6-DD95-0FBB-F3C4-122B21ADC601}"/>
              </a:ext>
            </a:extLst>
          </p:cNvPr>
          <p:cNvPicPr>
            <a:picLocks noChangeAspect="1"/>
          </p:cNvPicPr>
          <p:nvPr/>
        </p:nvPicPr>
        <p:blipFill>
          <a:blip r:embed="rId2"/>
          <a:stretch>
            <a:fillRect/>
          </a:stretch>
        </p:blipFill>
        <p:spPr>
          <a:xfrm>
            <a:off x="967409" y="957038"/>
            <a:ext cx="10495722" cy="5900962"/>
          </a:xfrm>
          <a:prstGeom prst="rect">
            <a:avLst/>
          </a:prstGeom>
        </p:spPr>
      </p:pic>
      <p:sp>
        <p:nvSpPr>
          <p:cNvPr id="4" name="TextBox 3">
            <a:extLst>
              <a:ext uri="{FF2B5EF4-FFF2-40B4-BE49-F238E27FC236}">
                <a16:creationId xmlns:a16="http://schemas.microsoft.com/office/drawing/2014/main" id="{4857FFBB-16DB-BA50-588B-B73E1E1F0C94}"/>
              </a:ext>
            </a:extLst>
          </p:cNvPr>
          <p:cNvSpPr txBox="1"/>
          <p:nvPr/>
        </p:nvSpPr>
        <p:spPr>
          <a:xfrm>
            <a:off x="251789" y="198783"/>
            <a:ext cx="4810539" cy="523220"/>
          </a:xfrm>
          <a:prstGeom prst="rect">
            <a:avLst/>
          </a:prstGeom>
          <a:noFill/>
        </p:spPr>
        <p:txBody>
          <a:bodyPr wrap="square" rtlCol="0">
            <a:spAutoFit/>
          </a:bodyPr>
          <a:lstStyle/>
          <a:p>
            <a:r>
              <a:rPr lang="en-US" sz="2800" b="1" dirty="0"/>
              <a:t>Database Code Snippet</a:t>
            </a:r>
          </a:p>
        </p:txBody>
      </p:sp>
    </p:spTree>
    <p:extLst>
      <p:ext uri="{BB962C8B-B14F-4D97-AF65-F5344CB8AC3E}">
        <p14:creationId xmlns:p14="http://schemas.microsoft.com/office/powerpoint/2010/main" val="15095765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7309D-956F-8E7A-9B4C-1A60065EA111}"/>
              </a:ext>
            </a:extLst>
          </p:cNvPr>
          <p:cNvPicPr>
            <a:picLocks noChangeAspect="1"/>
          </p:cNvPicPr>
          <p:nvPr/>
        </p:nvPicPr>
        <p:blipFill>
          <a:blip r:embed="rId2"/>
          <a:stretch>
            <a:fillRect/>
          </a:stretch>
        </p:blipFill>
        <p:spPr>
          <a:xfrm>
            <a:off x="662607" y="1144469"/>
            <a:ext cx="10429461" cy="5713531"/>
          </a:xfrm>
          <a:prstGeom prst="rect">
            <a:avLst/>
          </a:prstGeom>
        </p:spPr>
      </p:pic>
      <p:sp>
        <p:nvSpPr>
          <p:cNvPr id="4" name="TextBox 3">
            <a:extLst>
              <a:ext uri="{FF2B5EF4-FFF2-40B4-BE49-F238E27FC236}">
                <a16:creationId xmlns:a16="http://schemas.microsoft.com/office/drawing/2014/main" id="{C2F86BD8-8C9A-9425-792E-367275BD959F}"/>
              </a:ext>
            </a:extLst>
          </p:cNvPr>
          <p:cNvSpPr txBox="1"/>
          <p:nvPr/>
        </p:nvSpPr>
        <p:spPr>
          <a:xfrm>
            <a:off x="901148" y="238539"/>
            <a:ext cx="10840277" cy="584775"/>
          </a:xfrm>
          <a:prstGeom prst="rect">
            <a:avLst/>
          </a:prstGeom>
          <a:noFill/>
        </p:spPr>
        <p:txBody>
          <a:bodyPr wrap="square" rtlCol="0">
            <a:spAutoFit/>
          </a:bodyPr>
          <a:lstStyle/>
          <a:p>
            <a:pPr algn="ctr"/>
            <a:r>
              <a:rPr lang="en-US" sz="3200" b="1" dirty="0"/>
              <a:t>API Documentation</a:t>
            </a:r>
          </a:p>
        </p:txBody>
      </p:sp>
    </p:spTree>
    <p:extLst>
      <p:ext uri="{BB962C8B-B14F-4D97-AF65-F5344CB8AC3E}">
        <p14:creationId xmlns:p14="http://schemas.microsoft.com/office/powerpoint/2010/main" val="1246969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D3075D-0FA6-83C2-3CFB-55984D941865}"/>
              </a:ext>
            </a:extLst>
          </p:cNvPr>
          <p:cNvPicPr>
            <a:picLocks noChangeAspect="1"/>
          </p:cNvPicPr>
          <p:nvPr/>
        </p:nvPicPr>
        <p:blipFill>
          <a:blip r:embed="rId2"/>
          <a:stretch>
            <a:fillRect/>
          </a:stretch>
        </p:blipFill>
        <p:spPr>
          <a:xfrm>
            <a:off x="437322" y="311859"/>
            <a:ext cx="5658678" cy="6234282"/>
          </a:xfrm>
          <a:prstGeom prst="rect">
            <a:avLst/>
          </a:prstGeom>
        </p:spPr>
      </p:pic>
      <p:pic>
        <p:nvPicPr>
          <p:cNvPr id="5" name="Picture 4">
            <a:extLst>
              <a:ext uri="{FF2B5EF4-FFF2-40B4-BE49-F238E27FC236}">
                <a16:creationId xmlns:a16="http://schemas.microsoft.com/office/drawing/2014/main" id="{F796B838-18E1-3CC5-EDA2-C18DE7B73BF1}"/>
              </a:ext>
            </a:extLst>
          </p:cNvPr>
          <p:cNvPicPr>
            <a:picLocks noChangeAspect="1"/>
          </p:cNvPicPr>
          <p:nvPr/>
        </p:nvPicPr>
        <p:blipFill>
          <a:blip r:embed="rId3"/>
          <a:stretch>
            <a:fillRect/>
          </a:stretch>
        </p:blipFill>
        <p:spPr>
          <a:xfrm>
            <a:off x="5605328" y="311859"/>
            <a:ext cx="5009663" cy="6066388"/>
          </a:xfrm>
          <a:prstGeom prst="rect">
            <a:avLst/>
          </a:prstGeom>
        </p:spPr>
      </p:pic>
    </p:spTree>
    <p:extLst>
      <p:ext uri="{BB962C8B-B14F-4D97-AF65-F5344CB8AC3E}">
        <p14:creationId xmlns:p14="http://schemas.microsoft.com/office/powerpoint/2010/main" val="6285463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051124-9CD8-D7B0-1F27-91C599DE1210}"/>
              </a:ext>
            </a:extLst>
          </p:cNvPr>
          <p:cNvPicPr>
            <a:picLocks noChangeAspect="1"/>
          </p:cNvPicPr>
          <p:nvPr/>
        </p:nvPicPr>
        <p:blipFill>
          <a:blip r:embed="rId2"/>
          <a:stretch>
            <a:fillRect/>
          </a:stretch>
        </p:blipFill>
        <p:spPr>
          <a:xfrm>
            <a:off x="221516" y="217061"/>
            <a:ext cx="5543180" cy="6342765"/>
          </a:xfrm>
          <a:prstGeom prst="rect">
            <a:avLst/>
          </a:prstGeom>
        </p:spPr>
      </p:pic>
      <p:pic>
        <p:nvPicPr>
          <p:cNvPr id="5" name="Picture 4">
            <a:extLst>
              <a:ext uri="{FF2B5EF4-FFF2-40B4-BE49-F238E27FC236}">
                <a16:creationId xmlns:a16="http://schemas.microsoft.com/office/drawing/2014/main" id="{F92D997D-F6BC-B7B8-8210-9BB879DBD652}"/>
              </a:ext>
            </a:extLst>
          </p:cNvPr>
          <p:cNvPicPr>
            <a:picLocks noChangeAspect="1"/>
          </p:cNvPicPr>
          <p:nvPr/>
        </p:nvPicPr>
        <p:blipFill>
          <a:blip r:embed="rId3"/>
          <a:stretch>
            <a:fillRect/>
          </a:stretch>
        </p:blipFill>
        <p:spPr>
          <a:xfrm>
            <a:off x="5659840" y="217061"/>
            <a:ext cx="4828853" cy="3506800"/>
          </a:xfrm>
          <a:prstGeom prst="rect">
            <a:avLst/>
          </a:prstGeom>
        </p:spPr>
      </p:pic>
    </p:spTree>
    <p:extLst>
      <p:ext uri="{BB962C8B-B14F-4D97-AF65-F5344CB8AC3E}">
        <p14:creationId xmlns:p14="http://schemas.microsoft.com/office/powerpoint/2010/main" val="2976903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617849-361C-B8FE-F2FE-E4AFE46FDD27}"/>
              </a:ext>
            </a:extLst>
          </p:cNvPr>
          <p:cNvPicPr>
            <a:picLocks noChangeAspect="1"/>
          </p:cNvPicPr>
          <p:nvPr/>
        </p:nvPicPr>
        <p:blipFill>
          <a:blip r:embed="rId2"/>
          <a:stretch>
            <a:fillRect/>
          </a:stretch>
        </p:blipFill>
        <p:spPr>
          <a:xfrm>
            <a:off x="1126436" y="1334611"/>
            <a:ext cx="9676504" cy="5523389"/>
          </a:xfrm>
          <a:prstGeom prst="rect">
            <a:avLst/>
          </a:prstGeom>
        </p:spPr>
      </p:pic>
      <p:sp>
        <p:nvSpPr>
          <p:cNvPr id="4" name="TextBox 3">
            <a:extLst>
              <a:ext uri="{FF2B5EF4-FFF2-40B4-BE49-F238E27FC236}">
                <a16:creationId xmlns:a16="http://schemas.microsoft.com/office/drawing/2014/main" id="{868547D9-BECD-5D04-2635-27AB6F1C3CA6}"/>
              </a:ext>
            </a:extLst>
          </p:cNvPr>
          <p:cNvSpPr txBox="1"/>
          <p:nvPr/>
        </p:nvSpPr>
        <p:spPr>
          <a:xfrm>
            <a:off x="331304" y="225287"/>
            <a:ext cx="10243931" cy="646331"/>
          </a:xfrm>
          <a:prstGeom prst="rect">
            <a:avLst/>
          </a:prstGeom>
          <a:noFill/>
        </p:spPr>
        <p:txBody>
          <a:bodyPr wrap="square" rtlCol="0">
            <a:spAutoFit/>
          </a:bodyPr>
          <a:lstStyle/>
          <a:p>
            <a:r>
              <a:rPr lang="en-US" sz="3600" b="1" dirty="0"/>
              <a:t>Testing And Validation Documentation</a:t>
            </a:r>
          </a:p>
        </p:txBody>
      </p:sp>
    </p:spTree>
    <p:extLst>
      <p:ext uri="{BB962C8B-B14F-4D97-AF65-F5344CB8AC3E}">
        <p14:creationId xmlns:p14="http://schemas.microsoft.com/office/powerpoint/2010/main" val="2542090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6A10E1-5185-BF2B-6728-11F82491BFDC}"/>
              </a:ext>
            </a:extLst>
          </p:cNvPr>
          <p:cNvPicPr>
            <a:picLocks noChangeAspect="1"/>
          </p:cNvPicPr>
          <p:nvPr/>
        </p:nvPicPr>
        <p:blipFill>
          <a:blip r:embed="rId2"/>
          <a:stretch>
            <a:fillRect/>
          </a:stretch>
        </p:blipFill>
        <p:spPr>
          <a:xfrm>
            <a:off x="200892" y="477078"/>
            <a:ext cx="5786976" cy="6151265"/>
          </a:xfrm>
          <a:prstGeom prst="rect">
            <a:avLst/>
          </a:prstGeom>
        </p:spPr>
      </p:pic>
      <p:pic>
        <p:nvPicPr>
          <p:cNvPr id="5" name="Picture 4">
            <a:extLst>
              <a:ext uri="{FF2B5EF4-FFF2-40B4-BE49-F238E27FC236}">
                <a16:creationId xmlns:a16="http://schemas.microsoft.com/office/drawing/2014/main" id="{3953150E-E968-BFE6-C7DC-D9279109A80B}"/>
              </a:ext>
            </a:extLst>
          </p:cNvPr>
          <p:cNvPicPr>
            <a:picLocks noChangeAspect="1"/>
          </p:cNvPicPr>
          <p:nvPr/>
        </p:nvPicPr>
        <p:blipFill>
          <a:blip r:embed="rId3"/>
          <a:stretch>
            <a:fillRect/>
          </a:stretch>
        </p:blipFill>
        <p:spPr>
          <a:xfrm>
            <a:off x="5987868" y="180521"/>
            <a:ext cx="5529548" cy="4020417"/>
          </a:xfrm>
          <a:prstGeom prst="rect">
            <a:avLst/>
          </a:prstGeom>
        </p:spPr>
      </p:pic>
    </p:spTree>
    <p:extLst>
      <p:ext uri="{BB962C8B-B14F-4D97-AF65-F5344CB8AC3E}">
        <p14:creationId xmlns:p14="http://schemas.microsoft.com/office/powerpoint/2010/main" val="297877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51F6386-A296-0FEB-3218-E4B07BBE651A}"/>
              </a:ext>
            </a:extLst>
          </p:cNvPr>
          <p:cNvSpPr>
            <a:spLocks noGrp="1"/>
          </p:cNvSpPr>
          <p:nvPr>
            <p:ph idx="1"/>
          </p:nvPr>
        </p:nvSpPr>
        <p:spPr>
          <a:xfrm>
            <a:off x="132521" y="149087"/>
            <a:ext cx="11926957" cy="6559826"/>
          </a:xfrm>
        </p:spPr>
        <p:txBody>
          <a:bodyPr>
            <a:normAutofit lnSpcReduction="10000"/>
          </a:bodyPr>
          <a:lstStyle/>
          <a:p>
            <a:pPr marL="0" indent="0" algn="ctr">
              <a:buNone/>
            </a:pPr>
            <a:r>
              <a:rPr lang="en-US" sz="4400" b="1" dirty="0"/>
              <a:t>ACKNOWLEDGEMENT</a:t>
            </a:r>
          </a:p>
          <a:p>
            <a:pPr marL="0" indent="0" algn="just">
              <a:buNone/>
            </a:pPr>
            <a:endParaRPr lang="en-US" sz="2400" dirty="0"/>
          </a:p>
          <a:p>
            <a:pPr marL="0" indent="0" algn="just">
              <a:buNone/>
            </a:pPr>
            <a:r>
              <a:rPr lang="en-US" sz="2000" dirty="0"/>
              <a:t>I would like to extend my heartfelt gratitude to Dr. Sujata Dash, For. Director of the Institute for Systems Studies &amp; Analyses (ISSA) Laboratory, </a:t>
            </a:r>
            <a:r>
              <a:rPr lang="en-US" sz="2000" dirty="0" err="1"/>
              <a:t>Defence</a:t>
            </a:r>
            <a:r>
              <a:rPr lang="en-US" sz="2000" dirty="0"/>
              <a:t> Research and Development </a:t>
            </a:r>
            <a:r>
              <a:rPr lang="en-US" sz="2000" dirty="0" err="1"/>
              <a:t>Organisation</a:t>
            </a:r>
            <a:r>
              <a:rPr lang="en-US" sz="2000" dirty="0"/>
              <a:t> (DRDO), for granting me the invaluable opportunity to undergo training at this esteemed organization. This experience allowed me to gain exposure to the Research and Development environment and become familiar with Simulation technologies.</a:t>
            </a:r>
          </a:p>
          <a:p>
            <a:pPr marL="0" indent="0" algn="just">
              <a:buNone/>
            </a:pPr>
            <a:r>
              <a:rPr lang="en-US" sz="2000" dirty="0"/>
              <a:t>I am deeply grateful to Sh. </a:t>
            </a:r>
            <a:r>
              <a:rPr lang="en-US" sz="2000" dirty="0" err="1"/>
              <a:t>Ichchha</a:t>
            </a:r>
            <a:r>
              <a:rPr lang="en-US" sz="2000" dirty="0"/>
              <a:t> Shankar Sharma, Scientist 'F,' for his insightful guidance and support throughout the training. My sincere thanks also go to Smt. Suchitra Choudhary for her invaluable assistance in preparing the report and contributing to the lab work.</a:t>
            </a:r>
          </a:p>
          <a:p>
            <a:pPr marL="0" indent="0" algn="just">
              <a:buNone/>
            </a:pPr>
            <a:r>
              <a:rPr lang="en-US" sz="2000" dirty="0"/>
              <a:t>Lastly, I wish to express my appreciation to all members of the ISSA group for their constant encouragement, unwavering support, and dedication, which made my training experience truly enriching.</a:t>
            </a:r>
          </a:p>
          <a:p>
            <a:pPr marL="0" indent="0" algn="just">
              <a:buNone/>
            </a:pPr>
            <a:endParaRPr lang="en-US" sz="2400" b="1" dirty="0"/>
          </a:p>
          <a:p>
            <a:pPr marL="0" indent="0" algn="just">
              <a:buNone/>
            </a:pPr>
            <a:endParaRPr lang="en-US" sz="2400" b="1" dirty="0"/>
          </a:p>
          <a:p>
            <a:pPr marL="0" indent="0" algn="just">
              <a:buNone/>
            </a:pPr>
            <a:endParaRPr lang="en-US" sz="2400" b="1" dirty="0"/>
          </a:p>
          <a:p>
            <a:pPr marL="0" indent="0" algn="just">
              <a:buNone/>
            </a:pPr>
            <a:r>
              <a:rPr lang="en-US" sz="2400" b="1" dirty="0" err="1"/>
              <a:t>Raunak</a:t>
            </a:r>
            <a:r>
              <a:rPr lang="en-US" sz="2400" b="1" dirty="0"/>
              <a:t> Sharma</a:t>
            </a:r>
            <a:r>
              <a:rPr lang="en-US" sz="2400" dirty="0"/>
              <a:t>,                                                                                         </a:t>
            </a:r>
            <a:r>
              <a:rPr lang="en-US" sz="2400" b="1" dirty="0"/>
              <a:t>Sh. </a:t>
            </a:r>
            <a:r>
              <a:rPr lang="en-US" sz="2400" b="1" dirty="0" err="1"/>
              <a:t>Ichchha</a:t>
            </a:r>
            <a:r>
              <a:rPr lang="en-US" sz="2400" b="1" dirty="0"/>
              <a:t> Shankar Sharma</a:t>
            </a:r>
          </a:p>
          <a:p>
            <a:pPr marL="0" indent="0" algn="just">
              <a:buNone/>
            </a:pPr>
            <a:r>
              <a:rPr lang="en-US" sz="2400" dirty="0"/>
              <a:t>Computer Science Engineering,                                                                              (Mentor)</a:t>
            </a:r>
          </a:p>
          <a:p>
            <a:pPr marL="0" indent="0" algn="just">
              <a:buNone/>
            </a:pPr>
            <a:r>
              <a:rPr lang="en-US" sz="2400" dirty="0"/>
              <a:t>3</a:t>
            </a:r>
            <a:r>
              <a:rPr lang="en-US" sz="2400" baseline="30000" dirty="0"/>
              <a:t>rd</a:t>
            </a:r>
            <a:r>
              <a:rPr lang="en-US" sz="2400" dirty="0"/>
              <a:t> Year</a:t>
            </a:r>
          </a:p>
        </p:txBody>
      </p:sp>
    </p:spTree>
    <p:extLst>
      <p:ext uri="{BB962C8B-B14F-4D97-AF65-F5344CB8AC3E}">
        <p14:creationId xmlns:p14="http://schemas.microsoft.com/office/powerpoint/2010/main" val="3562602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B995C6-EFF2-3DD3-0130-15E97C3569D7}"/>
              </a:ext>
            </a:extLst>
          </p:cNvPr>
          <p:cNvSpPr txBox="1"/>
          <p:nvPr/>
        </p:nvSpPr>
        <p:spPr>
          <a:xfrm>
            <a:off x="119270" y="278296"/>
            <a:ext cx="11741426" cy="769441"/>
          </a:xfrm>
          <a:prstGeom prst="rect">
            <a:avLst/>
          </a:prstGeom>
          <a:noFill/>
        </p:spPr>
        <p:txBody>
          <a:bodyPr wrap="square" rtlCol="0">
            <a:spAutoFit/>
          </a:bodyPr>
          <a:lstStyle/>
          <a:p>
            <a:pPr algn="ctr"/>
            <a:r>
              <a:rPr lang="en-US" sz="4400" b="1" u="sng" dirty="0"/>
              <a:t>Challenges And Solutions</a:t>
            </a:r>
          </a:p>
        </p:txBody>
      </p:sp>
      <p:pic>
        <p:nvPicPr>
          <p:cNvPr id="4" name="Picture 3">
            <a:extLst>
              <a:ext uri="{FF2B5EF4-FFF2-40B4-BE49-F238E27FC236}">
                <a16:creationId xmlns:a16="http://schemas.microsoft.com/office/drawing/2014/main" id="{7D29A808-569E-AEE2-B494-6D568B1F40C1}"/>
              </a:ext>
            </a:extLst>
          </p:cNvPr>
          <p:cNvPicPr>
            <a:picLocks noChangeAspect="1"/>
          </p:cNvPicPr>
          <p:nvPr/>
        </p:nvPicPr>
        <p:blipFill>
          <a:blip r:embed="rId2"/>
          <a:stretch>
            <a:fillRect/>
          </a:stretch>
        </p:blipFill>
        <p:spPr>
          <a:xfrm>
            <a:off x="424070" y="1047737"/>
            <a:ext cx="11052313" cy="5514472"/>
          </a:xfrm>
          <a:prstGeom prst="rect">
            <a:avLst/>
          </a:prstGeom>
        </p:spPr>
      </p:pic>
    </p:spTree>
    <p:extLst>
      <p:ext uri="{BB962C8B-B14F-4D97-AF65-F5344CB8AC3E}">
        <p14:creationId xmlns:p14="http://schemas.microsoft.com/office/powerpoint/2010/main" val="1349104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5BEF09-0CC6-EF6D-D74F-EA0F81E67BEB}"/>
              </a:ext>
            </a:extLst>
          </p:cNvPr>
          <p:cNvPicPr>
            <a:picLocks noChangeAspect="1"/>
          </p:cNvPicPr>
          <p:nvPr/>
        </p:nvPicPr>
        <p:blipFill>
          <a:blip r:embed="rId2"/>
          <a:stretch>
            <a:fillRect/>
          </a:stretch>
        </p:blipFill>
        <p:spPr>
          <a:xfrm>
            <a:off x="140585" y="138627"/>
            <a:ext cx="6106377" cy="5930869"/>
          </a:xfrm>
          <a:prstGeom prst="rect">
            <a:avLst/>
          </a:prstGeom>
        </p:spPr>
      </p:pic>
    </p:spTree>
    <p:extLst>
      <p:ext uri="{BB962C8B-B14F-4D97-AF65-F5344CB8AC3E}">
        <p14:creationId xmlns:p14="http://schemas.microsoft.com/office/powerpoint/2010/main" val="2140273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3E0947-E3E9-9A0D-9E93-E438EFBB4854}"/>
              </a:ext>
            </a:extLst>
          </p:cNvPr>
          <p:cNvPicPr>
            <a:picLocks noChangeAspect="1"/>
          </p:cNvPicPr>
          <p:nvPr/>
        </p:nvPicPr>
        <p:blipFill>
          <a:blip r:embed="rId2"/>
          <a:stretch>
            <a:fillRect/>
          </a:stretch>
        </p:blipFill>
        <p:spPr>
          <a:xfrm>
            <a:off x="250562" y="503581"/>
            <a:ext cx="11690875" cy="5592417"/>
          </a:xfrm>
          <a:prstGeom prst="rect">
            <a:avLst/>
          </a:prstGeom>
        </p:spPr>
      </p:pic>
    </p:spTree>
    <p:extLst>
      <p:ext uri="{BB962C8B-B14F-4D97-AF65-F5344CB8AC3E}">
        <p14:creationId xmlns:p14="http://schemas.microsoft.com/office/powerpoint/2010/main" val="39545209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4E4149-12F5-6B33-75D3-D1ED3829C04B}"/>
              </a:ext>
            </a:extLst>
          </p:cNvPr>
          <p:cNvSpPr txBox="1"/>
          <p:nvPr/>
        </p:nvSpPr>
        <p:spPr>
          <a:xfrm>
            <a:off x="238539" y="265043"/>
            <a:ext cx="11423374" cy="707886"/>
          </a:xfrm>
          <a:prstGeom prst="rect">
            <a:avLst/>
          </a:prstGeom>
          <a:noFill/>
        </p:spPr>
        <p:txBody>
          <a:bodyPr wrap="square" rtlCol="0">
            <a:spAutoFit/>
          </a:bodyPr>
          <a:lstStyle/>
          <a:p>
            <a:pPr algn="ctr"/>
            <a:r>
              <a:rPr lang="en-US" sz="4000" b="1" i="1" dirty="0"/>
              <a:t>Conclusion</a:t>
            </a:r>
          </a:p>
        </p:txBody>
      </p:sp>
      <p:sp>
        <p:nvSpPr>
          <p:cNvPr id="3" name="TextBox 2">
            <a:extLst>
              <a:ext uri="{FF2B5EF4-FFF2-40B4-BE49-F238E27FC236}">
                <a16:creationId xmlns:a16="http://schemas.microsoft.com/office/drawing/2014/main" id="{F0F335C0-A289-78E6-1D6D-20D1FFB9021D}"/>
              </a:ext>
            </a:extLst>
          </p:cNvPr>
          <p:cNvSpPr txBox="1"/>
          <p:nvPr/>
        </p:nvSpPr>
        <p:spPr>
          <a:xfrm>
            <a:off x="238539" y="972929"/>
            <a:ext cx="11714922" cy="5078313"/>
          </a:xfrm>
          <a:prstGeom prst="rect">
            <a:avLst/>
          </a:prstGeom>
          <a:noFill/>
        </p:spPr>
        <p:txBody>
          <a:bodyPr wrap="square" rtlCol="0">
            <a:spAutoFit/>
          </a:bodyPr>
          <a:lstStyle/>
          <a:p>
            <a:r>
              <a:rPr lang="en-US" sz="1200" dirty="0"/>
              <a:t># Conclusion</a:t>
            </a:r>
          </a:p>
          <a:p>
            <a:endParaRPr lang="en-US" sz="1200" dirty="0"/>
          </a:p>
          <a:p>
            <a:r>
              <a:rPr lang="en-US" sz="1200" dirty="0"/>
              <a:t>The Radar Visualization System represents a significant advancement in radar coverage analysis and deployment planning. Through the successful integration of cutting-edge technologies and sophisticated algorithms, the system delivers powerful capabilities that address real-world challenges in radar operations.</a:t>
            </a:r>
          </a:p>
          <a:p>
            <a:endParaRPr lang="en-US" sz="1200" dirty="0"/>
          </a:p>
          <a:p>
            <a:r>
              <a:rPr lang="en-US" sz="1200" dirty="0"/>
              <a:t>## Key Achievements</a:t>
            </a:r>
          </a:p>
          <a:p>
            <a:endParaRPr lang="en-US" sz="1200" dirty="0"/>
          </a:p>
          <a:p>
            <a:r>
              <a:rPr lang="en-US" sz="1200" dirty="0"/>
              <a:t>- Successfully merged Angular frontend with Spring Boot backend for responsive visualization</a:t>
            </a:r>
          </a:p>
          <a:p>
            <a:r>
              <a:rPr lang="en-US" sz="1200" dirty="0"/>
              <a:t>- Implemented advanced terrain-aware analysis with real-time processing capabilities</a:t>
            </a:r>
          </a:p>
          <a:p>
            <a:r>
              <a:rPr lang="en-US" sz="1200" dirty="0"/>
              <a:t>- Developed efficient data management architecture ensuring security and scalability</a:t>
            </a:r>
          </a:p>
          <a:p>
            <a:r>
              <a:rPr lang="en-US" sz="1200" dirty="0"/>
              <a:t>- Created an intuitive user interface enabling dynamic coverage analysis</a:t>
            </a:r>
          </a:p>
          <a:p>
            <a:endParaRPr lang="en-US" sz="1200" dirty="0"/>
          </a:p>
          <a:p>
            <a:r>
              <a:rPr lang="en-US" sz="1200" dirty="0"/>
              <a:t>## Impact and Applications</a:t>
            </a:r>
          </a:p>
          <a:p>
            <a:endParaRPr lang="en-US" sz="1200" dirty="0"/>
          </a:p>
          <a:p>
            <a:r>
              <a:rPr lang="en-US" sz="1200" dirty="0"/>
              <a:t>The system has demonstrated its value across multiple sectors:</a:t>
            </a:r>
          </a:p>
          <a:p>
            <a:r>
              <a:rPr lang="en-US" sz="1200" dirty="0"/>
              <a:t>- Defense organizations utilizing it for optimal radar deployment</a:t>
            </a:r>
          </a:p>
          <a:p>
            <a:r>
              <a:rPr lang="en-US" sz="1200" dirty="0"/>
              <a:t>- Research institutions conducting coverage pattern analysis</a:t>
            </a:r>
          </a:p>
          <a:p>
            <a:r>
              <a:rPr lang="en-US" sz="1200" dirty="0"/>
              <a:t>- Security agencies planning surveillance operations</a:t>
            </a:r>
          </a:p>
          <a:p>
            <a:r>
              <a:rPr lang="en-US" sz="1200" dirty="0"/>
              <a:t>- Emergency response teams assessing communication coverage</a:t>
            </a:r>
          </a:p>
          <a:p>
            <a:endParaRPr lang="en-US" sz="1200" dirty="0"/>
          </a:p>
          <a:p>
            <a:r>
              <a:rPr lang="en-US" sz="1200" dirty="0"/>
              <a:t>## Future Outlook</a:t>
            </a:r>
          </a:p>
          <a:p>
            <a:endParaRPr lang="en-US" sz="1200" dirty="0"/>
          </a:p>
          <a:p>
            <a:r>
              <a:rPr lang="en-US" sz="1200" dirty="0"/>
              <a:t>The modular architecture and robust foundation established through this project position it well for future enhancements:</a:t>
            </a:r>
          </a:p>
          <a:p>
            <a:r>
              <a:rPr lang="en-US" sz="1200" dirty="0"/>
              <a:t>- Integration with additional data sources and advanced analytics</a:t>
            </a:r>
          </a:p>
          <a:p>
            <a:r>
              <a:rPr lang="en-US" sz="1200" dirty="0"/>
              <a:t>- Implementation of machine learning capabilities</a:t>
            </a:r>
          </a:p>
          <a:p>
            <a:r>
              <a:rPr lang="en-US" sz="1200" dirty="0"/>
              <a:t>- Extension of visualization features</a:t>
            </a:r>
          </a:p>
          <a:p>
            <a:r>
              <a:rPr lang="en-US" sz="1200" dirty="0"/>
              <a:t>- Adaptation to emerging radar technologies</a:t>
            </a:r>
          </a:p>
        </p:txBody>
      </p:sp>
    </p:spTree>
    <p:extLst>
      <p:ext uri="{BB962C8B-B14F-4D97-AF65-F5344CB8AC3E}">
        <p14:creationId xmlns:p14="http://schemas.microsoft.com/office/powerpoint/2010/main" val="2175872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48D78-5B97-A7C3-D100-A72BA6C5BFBD}"/>
              </a:ext>
            </a:extLst>
          </p:cNvPr>
          <p:cNvSpPr txBox="1"/>
          <p:nvPr/>
        </p:nvSpPr>
        <p:spPr>
          <a:xfrm>
            <a:off x="1126434" y="265043"/>
            <a:ext cx="9170504" cy="707886"/>
          </a:xfrm>
          <a:prstGeom prst="rect">
            <a:avLst/>
          </a:prstGeom>
          <a:noFill/>
        </p:spPr>
        <p:txBody>
          <a:bodyPr wrap="square" rtlCol="0">
            <a:spAutoFit/>
          </a:bodyPr>
          <a:lstStyle/>
          <a:p>
            <a:pPr algn="ctr"/>
            <a:r>
              <a:rPr lang="en-US" sz="4000" b="1" i="1" dirty="0"/>
              <a:t>References</a:t>
            </a:r>
          </a:p>
        </p:txBody>
      </p:sp>
      <p:sp>
        <p:nvSpPr>
          <p:cNvPr id="3" name="TextBox 2">
            <a:extLst>
              <a:ext uri="{FF2B5EF4-FFF2-40B4-BE49-F238E27FC236}">
                <a16:creationId xmlns:a16="http://schemas.microsoft.com/office/drawing/2014/main" id="{8C7B5398-844B-1827-9F17-99B48E5EF988}"/>
              </a:ext>
            </a:extLst>
          </p:cNvPr>
          <p:cNvSpPr txBox="1"/>
          <p:nvPr/>
        </p:nvSpPr>
        <p:spPr>
          <a:xfrm>
            <a:off x="119270" y="972929"/>
            <a:ext cx="11661913" cy="5293757"/>
          </a:xfrm>
          <a:prstGeom prst="rect">
            <a:avLst/>
          </a:prstGeom>
          <a:noFill/>
        </p:spPr>
        <p:txBody>
          <a:bodyPr wrap="square" rtlCol="0">
            <a:spAutoFit/>
          </a:bodyPr>
          <a:lstStyle/>
          <a:p>
            <a:r>
              <a:rPr lang="en-US" sz="1600" dirty="0"/>
              <a:t>## Development Technologies</a:t>
            </a:r>
          </a:p>
          <a:p>
            <a:endParaRPr lang="en-US" sz="1600" dirty="0"/>
          </a:p>
          <a:p>
            <a:r>
              <a:rPr lang="en-US" sz="1600" dirty="0"/>
              <a:t>### Frontend Development</a:t>
            </a:r>
          </a:p>
          <a:p>
            <a:r>
              <a:rPr lang="en-US" sz="1600" dirty="0"/>
              <a:t>1. **Angular Framework**</a:t>
            </a:r>
          </a:p>
          <a:p>
            <a:r>
              <a:rPr lang="en-US" sz="1600" dirty="0"/>
              <a:t>   - [Angular Official Documentation](https://angular.io/docs) - Core framework documentation</a:t>
            </a:r>
          </a:p>
          <a:p>
            <a:r>
              <a:rPr lang="en-US" sz="1600" dirty="0"/>
              <a:t>   - [Angular Material Design](https://material.angular.io/) - UI component library</a:t>
            </a:r>
          </a:p>
          <a:p>
            <a:r>
              <a:rPr lang="en-US" sz="1600" dirty="0"/>
              <a:t>   - [Three.js Documentation](https://threejs.org/docs/) - 3D visualization library</a:t>
            </a:r>
          </a:p>
          <a:p>
            <a:endParaRPr lang="en-US" sz="1600" dirty="0"/>
          </a:p>
          <a:p>
            <a:r>
              <a:rPr lang="en-US" sz="1600" dirty="0"/>
              <a:t>### Backend Development</a:t>
            </a:r>
          </a:p>
          <a:p>
            <a:r>
              <a:rPr lang="en-US" sz="1600" dirty="0"/>
              <a:t>1. **Spring Framework**</a:t>
            </a:r>
          </a:p>
          <a:p>
            <a:r>
              <a:rPr lang="en-US" sz="1600" dirty="0"/>
              <a:t>   - [Spring Boot Documentation](https://spring.io/projects/spring-boot) - Core framework documentation</a:t>
            </a:r>
          </a:p>
          <a:p>
            <a:r>
              <a:rPr lang="en-US" sz="1600" dirty="0"/>
              <a:t>   - [Spring WebSocket Guide](https://spring.io/guides/gs/messaging-stomp-websocket/) - Real-time communication</a:t>
            </a:r>
          </a:p>
          <a:p>
            <a:r>
              <a:rPr lang="en-US" sz="1600" dirty="0"/>
              <a:t>   - [Spring Data JPA](https://spring.io/projects/spring-data-jpa) - Data persistence</a:t>
            </a:r>
          </a:p>
          <a:p>
            <a:endParaRPr lang="en-US" sz="1600" dirty="0"/>
          </a:p>
          <a:p>
            <a:r>
              <a:rPr lang="en-US" sz="1600" dirty="0"/>
              <a:t>### Database and Spatial Data</a:t>
            </a:r>
          </a:p>
          <a:p>
            <a:r>
              <a:rPr lang="en-US" sz="1600" dirty="0"/>
              <a:t>1. **PostgreSQL &amp; </a:t>
            </a:r>
            <a:r>
              <a:rPr lang="en-US" sz="1600" dirty="0" err="1"/>
              <a:t>PostGIS</a:t>
            </a:r>
            <a:r>
              <a:rPr lang="en-US" sz="1600" dirty="0"/>
              <a:t>**</a:t>
            </a:r>
          </a:p>
          <a:p>
            <a:r>
              <a:rPr lang="en-US" sz="1600" dirty="0"/>
              <a:t>   - [PostgreSQL Documentation](https://www.postgresql.org/docs/) - Database management</a:t>
            </a:r>
          </a:p>
          <a:p>
            <a:r>
              <a:rPr lang="en-US" sz="1600" dirty="0"/>
              <a:t>   - [</a:t>
            </a:r>
            <a:r>
              <a:rPr lang="en-US" sz="1600" dirty="0" err="1"/>
              <a:t>PostGIS</a:t>
            </a:r>
            <a:r>
              <a:rPr lang="en-US" sz="1600" dirty="0"/>
              <a:t> Documentation](https://postgis.net/docs/) - Spatial database extensions</a:t>
            </a:r>
          </a:p>
          <a:p>
            <a:r>
              <a:rPr lang="en-US" sz="1600" dirty="0"/>
              <a:t>   - [Hibernate Spatial](https://docs.jboss.org/hibernate/orm/5.4/userguide/html_single/Hibernate_User_Guide.html#spatial) - Spatial data ORM</a:t>
            </a:r>
          </a:p>
          <a:p>
            <a:endParaRPr lang="en-US" dirty="0"/>
          </a:p>
        </p:txBody>
      </p:sp>
    </p:spTree>
    <p:extLst>
      <p:ext uri="{BB962C8B-B14F-4D97-AF65-F5344CB8AC3E}">
        <p14:creationId xmlns:p14="http://schemas.microsoft.com/office/powerpoint/2010/main" val="12144647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60A26B-7D34-7B43-429B-2525C1A42E03}"/>
              </a:ext>
            </a:extLst>
          </p:cNvPr>
          <p:cNvSpPr txBox="1"/>
          <p:nvPr/>
        </p:nvSpPr>
        <p:spPr>
          <a:xfrm>
            <a:off x="198782" y="145774"/>
            <a:ext cx="11794435" cy="3693319"/>
          </a:xfrm>
          <a:prstGeom prst="rect">
            <a:avLst/>
          </a:prstGeom>
          <a:noFill/>
        </p:spPr>
        <p:txBody>
          <a:bodyPr wrap="square" rtlCol="0">
            <a:spAutoFit/>
          </a:bodyPr>
          <a:lstStyle/>
          <a:p>
            <a:r>
              <a:rPr lang="en-US"/>
              <a:t>## Radar and Terrain Analysis</a:t>
            </a:r>
          </a:p>
          <a:p>
            <a:endParaRPr lang="en-US"/>
          </a:p>
          <a:p>
            <a:r>
              <a:rPr lang="en-US"/>
              <a:t>### Radar Technology</a:t>
            </a:r>
          </a:p>
          <a:p>
            <a:r>
              <a:rPr lang="en-US"/>
              <a:t>1. **Radar Fundamentals**</a:t>
            </a:r>
          </a:p>
          <a:p>
            <a:r>
              <a:rPr lang="en-US"/>
              <a:t>   - [Introduction to Radar Systems](https://www.radartutorial.eu/) - Comprehensive radar theory</a:t>
            </a:r>
          </a:p>
          <a:p>
            <a:r>
              <a:rPr lang="en-US"/>
              <a:t>   - [Radar Cross Section Analysis](https://www.sciencedirect.com/topics/engineering/radar-cross-section) - Target detection principles</a:t>
            </a:r>
          </a:p>
          <a:p>
            <a:endParaRPr lang="en-US"/>
          </a:p>
          <a:p>
            <a:r>
              <a:rPr lang="en-US"/>
              <a:t>### Terrain Analysis</a:t>
            </a:r>
          </a:p>
          <a:p>
            <a:r>
              <a:rPr lang="en-US"/>
              <a:t>1. **Digital Elevation Models**</a:t>
            </a:r>
          </a:p>
          <a:p>
            <a:r>
              <a:rPr lang="en-US"/>
              <a:t>   - [USGS Earth Explorer](https://earthexplorer.usgs.gov/) - Terrain data sources</a:t>
            </a:r>
          </a:p>
          <a:p>
            <a:r>
              <a:rPr lang="en-US"/>
              <a:t>   - [SRTM Technical Guide](https://www.usgs.gov/centers/eros/science/usgs-eros-archive-digital-elevation-shuttle-radar-topography-mission-srtm) - DEM processing</a:t>
            </a:r>
            <a:endParaRPr lang="en-US" dirty="0"/>
          </a:p>
        </p:txBody>
      </p:sp>
    </p:spTree>
    <p:extLst>
      <p:ext uri="{BB962C8B-B14F-4D97-AF65-F5344CB8AC3E}">
        <p14:creationId xmlns:p14="http://schemas.microsoft.com/office/powerpoint/2010/main" val="3517768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110D3D-E895-73A7-4B6C-9281F3124652}"/>
              </a:ext>
            </a:extLst>
          </p:cNvPr>
          <p:cNvSpPr txBox="1"/>
          <p:nvPr/>
        </p:nvSpPr>
        <p:spPr>
          <a:xfrm>
            <a:off x="79513" y="291547"/>
            <a:ext cx="9846366" cy="5355312"/>
          </a:xfrm>
          <a:prstGeom prst="rect">
            <a:avLst/>
          </a:prstGeom>
          <a:noFill/>
        </p:spPr>
        <p:txBody>
          <a:bodyPr wrap="square">
            <a:spAutoFit/>
          </a:bodyPr>
          <a:lstStyle/>
          <a:p>
            <a:r>
              <a:rPr lang="en-US" dirty="0"/>
              <a:t>## Development Resources</a:t>
            </a:r>
          </a:p>
          <a:p>
            <a:endParaRPr lang="en-US" dirty="0"/>
          </a:p>
          <a:p>
            <a:r>
              <a:rPr lang="en-US" dirty="0"/>
              <a:t>### Tutorials and Guides</a:t>
            </a:r>
          </a:p>
          <a:p>
            <a:r>
              <a:rPr lang="en-US" dirty="0"/>
              <a:t>1. **Web Development**</a:t>
            </a:r>
          </a:p>
          <a:p>
            <a:r>
              <a:rPr lang="en-US" dirty="0"/>
              <a:t>   - [MDN Web Docs](https://developer.mozilla.org/) - Web technology documentation</a:t>
            </a:r>
          </a:p>
          <a:p>
            <a:r>
              <a:rPr lang="en-US" dirty="0"/>
              <a:t>   - [</a:t>
            </a:r>
            <a:r>
              <a:rPr lang="en-US" dirty="0" err="1"/>
              <a:t>Baeldung</a:t>
            </a:r>
            <a:r>
              <a:rPr lang="en-US" dirty="0"/>
              <a:t> Spring Tutorials](https://www.baeldung.com/) - Spring framework guides</a:t>
            </a:r>
          </a:p>
          <a:p>
            <a:r>
              <a:rPr lang="en-US" dirty="0"/>
              <a:t>   - [</a:t>
            </a:r>
            <a:r>
              <a:rPr lang="en-US" dirty="0" err="1"/>
              <a:t>JavaTpoint</a:t>
            </a:r>
            <a:r>
              <a:rPr lang="en-US" dirty="0"/>
              <a:t>](https://www.javatpoint.com/) - Java and Angular tutorials</a:t>
            </a:r>
          </a:p>
          <a:p>
            <a:endParaRPr lang="en-US" dirty="0"/>
          </a:p>
          <a:p>
            <a:r>
              <a:rPr lang="en-US" dirty="0"/>
              <a:t>### Community Resources</a:t>
            </a:r>
          </a:p>
          <a:p>
            <a:r>
              <a:rPr lang="en-US" dirty="0"/>
              <a:t>1. **Developer Communities**</a:t>
            </a:r>
          </a:p>
          <a:p>
            <a:r>
              <a:rPr lang="en-US" dirty="0"/>
              <a:t>   - [Stack Overflow](https://stackoverflow.com/) - Programming Q&amp;A</a:t>
            </a:r>
          </a:p>
          <a:p>
            <a:r>
              <a:rPr lang="en-US" dirty="0"/>
              <a:t>   - [GitHub Discussions](https://github.com/features/discussions) - Open source collaboration</a:t>
            </a:r>
          </a:p>
          <a:p>
            <a:r>
              <a:rPr lang="en-US" dirty="0"/>
              <a:t>   - [Dev.to](https://dev.to/) - Developer community articles</a:t>
            </a:r>
          </a:p>
          <a:p>
            <a:endParaRPr lang="en-US" dirty="0"/>
          </a:p>
          <a:p>
            <a:r>
              <a:rPr lang="en-US" dirty="0"/>
              <a:t>### Additional Resources</a:t>
            </a:r>
          </a:p>
          <a:p>
            <a:r>
              <a:rPr lang="en-US" dirty="0"/>
              <a:t>1. **Documentation and Learning**</a:t>
            </a:r>
          </a:p>
          <a:p>
            <a:r>
              <a:rPr lang="en-US" dirty="0"/>
              <a:t>   - [Oracle Java Documentation](https://docs.oracle.com/en/java/) - Java language reference</a:t>
            </a:r>
          </a:p>
          <a:p>
            <a:r>
              <a:rPr lang="en-US" dirty="0"/>
              <a:t>   - [W3Schools](https://www.w3schools.com/) - Web development tutorials</a:t>
            </a:r>
          </a:p>
          <a:p>
            <a:r>
              <a:rPr lang="en-US" dirty="0"/>
              <a:t>   - [</a:t>
            </a:r>
            <a:r>
              <a:rPr lang="en-US" dirty="0" err="1"/>
              <a:t>FreeCodeCamp</a:t>
            </a:r>
            <a:r>
              <a:rPr lang="en-US" dirty="0"/>
              <a:t>](https://www.freecodecamp.org/news/) - Programming articles and tutorials</a:t>
            </a:r>
          </a:p>
        </p:txBody>
      </p:sp>
    </p:spTree>
    <p:extLst>
      <p:ext uri="{BB962C8B-B14F-4D97-AF65-F5344CB8AC3E}">
        <p14:creationId xmlns:p14="http://schemas.microsoft.com/office/powerpoint/2010/main" val="1904311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59EAA1-4B2A-FF47-7E53-7C713F532E22}"/>
              </a:ext>
            </a:extLst>
          </p:cNvPr>
          <p:cNvSpPr txBox="1"/>
          <p:nvPr/>
        </p:nvSpPr>
        <p:spPr>
          <a:xfrm>
            <a:off x="238539" y="289679"/>
            <a:ext cx="8044070" cy="3139321"/>
          </a:xfrm>
          <a:prstGeom prst="rect">
            <a:avLst/>
          </a:prstGeom>
          <a:noFill/>
        </p:spPr>
        <p:txBody>
          <a:bodyPr wrap="square">
            <a:spAutoFit/>
          </a:bodyPr>
          <a:lstStyle/>
          <a:p>
            <a:r>
              <a:rPr lang="en-US" dirty="0"/>
              <a:t>## Research Papers and Technical Reports</a:t>
            </a:r>
          </a:p>
          <a:p>
            <a:endParaRPr lang="en-US" dirty="0"/>
          </a:p>
          <a:p>
            <a:r>
              <a:rPr lang="en-US" dirty="0"/>
              <a:t>1. **Radar Coverage Analysis**</a:t>
            </a:r>
          </a:p>
          <a:p>
            <a:r>
              <a:rPr lang="en-US" dirty="0"/>
              <a:t>   - IEEE Transactions on Aerospace and Electronic Systems</a:t>
            </a:r>
          </a:p>
          <a:p>
            <a:r>
              <a:rPr lang="en-US" dirty="0"/>
              <a:t>   - International Journal of Remote Sensing</a:t>
            </a:r>
          </a:p>
          <a:p>
            <a:r>
              <a:rPr lang="en-US" dirty="0"/>
              <a:t>   - Journal of Defense Science and Technology</a:t>
            </a:r>
          </a:p>
          <a:p>
            <a:endParaRPr lang="en-US" dirty="0"/>
          </a:p>
          <a:p>
            <a:r>
              <a:rPr lang="en-US" dirty="0"/>
              <a:t>2. **Terrain Visualization**</a:t>
            </a:r>
          </a:p>
          <a:p>
            <a:r>
              <a:rPr lang="en-US" dirty="0"/>
              <a:t>   - Computer Graphics Forum</a:t>
            </a:r>
          </a:p>
          <a:p>
            <a:r>
              <a:rPr lang="en-US" dirty="0"/>
              <a:t>   - IEEE Transactions on Visualization and Computer Graphics</a:t>
            </a:r>
          </a:p>
          <a:p>
            <a:r>
              <a:rPr lang="en-US" dirty="0"/>
              <a:t>   - International Journal of Geographical Information Science</a:t>
            </a:r>
          </a:p>
        </p:txBody>
      </p:sp>
    </p:spTree>
    <p:extLst>
      <p:ext uri="{BB962C8B-B14F-4D97-AF65-F5344CB8AC3E}">
        <p14:creationId xmlns:p14="http://schemas.microsoft.com/office/powerpoint/2010/main" val="220891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4773-067C-3190-1A48-772341ED3D2B}"/>
              </a:ext>
            </a:extLst>
          </p:cNvPr>
          <p:cNvSpPr>
            <a:spLocks noGrp="1"/>
          </p:cNvSpPr>
          <p:nvPr>
            <p:ph type="title"/>
          </p:nvPr>
        </p:nvSpPr>
        <p:spPr/>
        <p:txBody>
          <a:bodyPr>
            <a:normAutofit/>
          </a:bodyPr>
          <a:lstStyle/>
          <a:p>
            <a:pPr algn="ctr"/>
            <a:r>
              <a:rPr lang="en-US" b="1" u="sng" dirty="0"/>
              <a:t>ABOUT THE ORGANIZATION</a:t>
            </a:r>
            <a:br>
              <a:rPr lang="en-US" b="1" dirty="0"/>
            </a:br>
            <a:r>
              <a:rPr lang="en-US" sz="3600" b="1" dirty="0" err="1"/>
              <a:t>Defence</a:t>
            </a:r>
            <a:r>
              <a:rPr lang="en-US" sz="3600" b="1" dirty="0"/>
              <a:t> Research &amp; Development Organization(DRDO)</a:t>
            </a:r>
          </a:p>
        </p:txBody>
      </p:sp>
      <p:sp>
        <p:nvSpPr>
          <p:cNvPr id="3" name="Content Placeholder 2">
            <a:extLst>
              <a:ext uri="{FF2B5EF4-FFF2-40B4-BE49-F238E27FC236}">
                <a16:creationId xmlns:a16="http://schemas.microsoft.com/office/drawing/2014/main" id="{38B138DB-59D7-D323-7ADE-0FAC5387ADC9}"/>
              </a:ext>
            </a:extLst>
          </p:cNvPr>
          <p:cNvSpPr>
            <a:spLocks noGrp="1"/>
          </p:cNvSpPr>
          <p:nvPr>
            <p:ph idx="1"/>
          </p:nvPr>
        </p:nvSpPr>
        <p:spPr>
          <a:xfrm>
            <a:off x="225287" y="1825624"/>
            <a:ext cx="11807687" cy="4866723"/>
          </a:xfrm>
        </p:spPr>
        <p:txBody>
          <a:bodyPr>
            <a:normAutofit/>
          </a:bodyPr>
          <a:lstStyle/>
          <a:p>
            <a:pPr marL="0" indent="0" algn="just">
              <a:buNone/>
            </a:pPr>
            <a:r>
              <a:rPr lang="en-US" sz="2400" dirty="0"/>
              <a:t>The </a:t>
            </a:r>
            <a:r>
              <a:rPr lang="en-US" sz="2400" dirty="0" err="1"/>
              <a:t>Defence</a:t>
            </a:r>
            <a:r>
              <a:rPr lang="en-US" sz="2400" dirty="0"/>
              <a:t> Research &amp; Development </a:t>
            </a:r>
            <a:r>
              <a:rPr lang="en-US" sz="2400" dirty="0" err="1"/>
              <a:t>Organisation</a:t>
            </a:r>
            <a:r>
              <a:rPr lang="en-US" sz="2400" dirty="0"/>
              <a:t> (DRDO) operates under the Department of </a:t>
            </a:r>
            <a:r>
              <a:rPr lang="en-US" sz="2400" dirty="0" err="1"/>
              <a:t>Defence</a:t>
            </a:r>
            <a:r>
              <a:rPr lang="en-US" sz="2400" dirty="0"/>
              <a:t> Research and Development, part of the Ministry of </a:t>
            </a:r>
            <a:r>
              <a:rPr lang="en-US" sz="2400" dirty="0" err="1"/>
              <a:t>Defence</a:t>
            </a:r>
            <a:r>
              <a:rPr lang="en-US" sz="2400" dirty="0"/>
              <a:t>. DRDO is committed to enhancing self-reliance in defense systems by designing and developing world-class weapon systems and equipment. These advancements align with the expressed needs and qualitative requirements of the three services: The Army, Navy, and Air Force.</a:t>
            </a:r>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endParaRPr lang="en-US" sz="2400" dirty="0"/>
          </a:p>
          <a:p>
            <a:pPr marL="0" indent="0" algn="just">
              <a:buNone/>
            </a:pPr>
            <a:r>
              <a:rPr lang="en-US" sz="2400" dirty="0"/>
              <a:t>DRDO was established in 1958 through the merger of: </a:t>
            </a:r>
          </a:p>
          <a:p>
            <a:pPr marL="0" indent="0" algn="just">
              <a:buNone/>
            </a:pPr>
            <a:r>
              <a:rPr lang="en-US" sz="2400" dirty="0"/>
              <a:t> The Technical Development Establishment </a:t>
            </a:r>
            <a:r>
              <a:rPr lang="en-US" sz="2400" b="1" dirty="0"/>
              <a:t>(TDES) </a:t>
            </a:r>
            <a:r>
              <a:rPr lang="en-US" sz="2400" dirty="0"/>
              <a:t>of the Indian Army, The Directorate of Technical Development and Production (</a:t>
            </a:r>
            <a:r>
              <a:rPr lang="en-US" sz="2400" b="1" dirty="0"/>
              <a:t>DTOP), </a:t>
            </a:r>
            <a:r>
              <a:rPr lang="en-US" sz="2400" dirty="0"/>
              <a:t>and The </a:t>
            </a:r>
            <a:r>
              <a:rPr lang="en-US" sz="2400" dirty="0" err="1"/>
              <a:t>Defence</a:t>
            </a:r>
            <a:r>
              <a:rPr lang="en-US" sz="2400" dirty="0"/>
              <a:t> Science </a:t>
            </a:r>
            <a:r>
              <a:rPr lang="en-US" sz="2400" dirty="0" err="1"/>
              <a:t>Organisation</a:t>
            </a:r>
            <a:r>
              <a:rPr lang="en-US" sz="2400" dirty="0"/>
              <a:t> </a:t>
            </a:r>
            <a:r>
              <a:rPr lang="en-US" sz="2400" b="1" dirty="0"/>
              <a:t>(DSO). </a:t>
            </a:r>
          </a:p>
        </p:txBody>
      </p:sp>
      <p:pic>
        <p:nvPicPr>
          <p:cNvPr id="5" name="Picture 4">
            <a:extLst>
              <a:ext uri="{FF2B5EF4-FFF2-40B4-BE49-F238E27FC236}">
                <a16:creationId xmlns:a16="http://schemas.microsoft.com/office/drawing/2014/main" id="{94DA5385-EED2-E876-4DE5-F1EEAA45CEF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27994" y="3655529"/>
            <a:ext cx="1602271" cy="1592331"/>
          </a:xfrm>
          <a:prstGeom prst="rect">
            <a:avLst/>
          </a:prstGeom>
        </p:spPr>
      </p:pic>
    </p:spTree>
    <p:extLst>
      <p:ext uri="{BB962C8B-B14F-4D97-AF65-F5344CB8AC3E}">
        <p14:creationId xmlns:p14="http://schemas.microsoft.com/office/powerpoint/2010/main" val="543647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01797-1A69-1C42-A9BC-C571DD0EBE14}"/>
              </a:ext>
            </a:extLst>
          </p:cNvPr>
          <p:cNvSpPr>
            <a:spLocks noGrp="1"/>
          </p:cNvSpPr>
          <p:nvPr>
            <p:ph idx="1"/>
          </p:nvPr>
        </p:nvSpPr>
        <p:spPr>
          <a:xfrm>
            <a:off x="119270" y="145774"/>
            <a:ext cx="11940208" cy="6586330"/>
          </a:xfrm>
        </p:spPr>
        <p:txBody>
          <a:bodyPr>
            <a:normAutofit/>
          </a:bodyPr>
          <a:lstStyle/>
          <a:p>
            <a:pPr marL="0" indent="0">
              <a:buNone/>
            </a:pPr>
            <a:r>
              <a:rPr lang="en-US" sz="1800" dirty="0"/>
              <a:t>The Defense Research and Development </a:t>
            </a:r>
            <a:r>
              <a:rPr lang="en-US" sz="1800" dirty="0" err="1"/>
              <a:t>Organisation</a:t>
            </a:r>
            <a:r>
              <a:rPr lang="en-US" sz="1800" dirty="0"/>
              <a:t> (DRDO) is a network of more than 50 laboratories, dedicated to advancing defense technologies across various domains. These include aeronautics, armaments, electronics, combat vehicles, engineering systems, instrumentation, missiles, advanced computing and simulation, special materials, naval systems, life sciences, training, information systems, and agriculture. The organization is involved in several major projects, focusing on the development of missiles, armaments, light combat aircraft, radars, electronic warfare systems, and more. DRDO has already achieved significant milestones in many of these technologies. As an agency of the Republic of India, DRDO is responsible for the military's research and development, with its headquarters located in New Delhi. In addition to meeting the military's cutting-edge technology requirements, DRDO's innovations provide considerable spin-off benefits to society at large, contributing to national development and strengthening India's defense capabilities.</a:t>
            </a:r>
          </a:p>
          <a:p>
            <a:pPr marL="0" indent="0">
              <a:buNone/>
            </a:pPr>
            <a:endParaRPr lang="en-US" sz="2400" dirty="0"/>
          </a:p>
          <a:p>
            <a:pPr marL="0" indent="0">
              <a:buNone/>
            </a:pPr>
            <a:r>
              <a:rPr lang="en-US" b="1" dirty="0"/>
              <a:t>Vision</a:t>
            </a:r>
            <a:r>
              <a:rPr lang="en-US" sz="1600" dirty="0"/>
              <a:t> </a:t>
            </a:r>
          </a:p>
          <a:p>
            <a:pPr marL="0" indent="0">
              <a:buNone/>
            </a:pPr>
            <a:r>
              <a:rPr lang="en-US" sz="1800" dirty="0"/>
              <a:t>To make India prosperous by establishing a world-class science and technology base, and to provide our Defense Services with a decisive edge by equipping them with internationally competitive systems and solutions.</a:t>
            </a:r>
          </a:p>
          <a:p>
            <a:pPr marL="0" indent="0">
              <a:buNone/>
            </a:pPr>
            <a:endParaRPr lang="en-US" sz="2000" dirty="0"/>
          </a:p>
          <a:p>
            <a:pPr marL="0" indent="0">
              <a:buNone/>
            </a:pPr>
            <a:r>
              <a:rPr lang="en-US" b="1" dirty="0"/>
              <a:t>Mission</a:t>
            </a:r>
          </a:p>
          <a:p>
            <a:r>
              <a:rPr lang="en-US" sz="1800" dirty="0"/>
              <a:t>To design, develop, and lead the production of state-of-the-art sensors, weapon systems, platforms, and allied equipment for our Defense Services.</a:t>
            </a:r>
          </a:p>
          <a:p>
            <a:r>
              <a:rPr lang="en-US" sz="1800" dirty="0"/>
              <a:t>To provide technological solutions to the Services, optimizing combat effectiveness and promoting the well-being of the troops.</a:t>
            </a:r>
          </a:p>
          <a:p>
            <a:r>
              <a:rPr lang="en-US" sz="1800" dirty="0"/>
              <a:t>To develop infrastructure, nurture committed quality manpower, and build a strong indigenous technology base. </a:t>
            </a:r>
            <a:endParaRPr lang="en-US" sz="1800" b="1" dirty="0"/>
          </a:p>
        </p:txBody>
      </p:sp>
    </p:spTree>
    <p:extLst>
      <p:ext uri="{BB962C8B-B14F-4D97-AF65-F5344CB8AC3E}">
        <p14:creationId xmlns:p14="http://schemas.microsoft.com/office/powerpoint/2010/main" val="115844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7DEF6-DFF0-9E09-393E-8E58528B4DE1}"/>
              </a:ext>
            </a:extLst>
          </p:cNvPr>
          <p:cNvSpPr>
            <a:spLocks noGrp="1"/>
          </p:cNvSpPr>
          <p:nvPr>
            <p:ph idx="1"/>
          </p:nvPr>
        </p:nvSpPr>
        <p:spPr>
          <a:xfrm>
            <a:off x="145774" y="198782"/>
            <a:ext cx="11873948" cy="6506817"/>
          </a:xfrm>
        </p:spPr>
        <p:txBody>
          <a:bodyPr>
            <a:normAutofit/>
          </a:bodyPr>
          <a:lstStyle/>
          <a:p>
            <a:pPr marL="0" indent="0" algn="ctr">
              <a:buNone/>
            </a:pPr>
            <a:r>
              <a:rPr lang="en-US" sz="3600" b="1" dirty="0"/>
              <a:t>Institute for Systems Studies &amp; Analyses (ISSA) </a:t>
            </a:r>
          </a:p>
          <a:p>
            <a:pPr marL="0" indent="0">
              <a:buNone/>
            </a:pPr>
            <a:endParaRPr lang="en-US" sz="1800" dirty="0"/>
          </a:p>
          <a:p>
            <a:pPr marL="0" indent="0">
              <a:buNone/>
            </a:pPr>
            <a:r>
              <a:rPr lang="en-US" sz="1800" dirty="0"/>
              <a:t>ISSA is involved in System Analysis, Modeling &amp; Simulation for various </a:t>
            </a:r>
            <a:r>
              <a:rPr lang="en-US" sz="1800" dirty="0" err="1"/>
              <a:t>defence</a:t>
            </a:r>
            <a:r>
              <a:rPr lang="en-US" sz="1800" dirty="0"/>
              <a:t> applications pertaining to employment/deployment, tactics &amp; force potential evaluation, tactical/strategic &amp; mission planning etc. We develop war games for all the three Services. </a:t>
            </a:r>
          </a:p>
          <a:p>
            <a:pPr marL="0" indent="0">
              <a:buNone/>
            </a:pPr>
            <a:r>
              <a:rPr lang="en-US" sz="1800" dirty="0"/>
              <a:t>Consequent to the reorganization of the system analysis activities within DRDO, the functions of DSE were redefined and was given the present name, i.e. Institute for Systems Studies &amp; Analyses (ISSA) in the year 1980. In the year 1972, a small group named as Aeronautical Systems Analysis Group (ASAG) was created with an objective to carry out aeronautical systems studies and analyses. </a:t>
            </a:r>
          </a:p>
          <a:p>
            <a:pPr marL="0" indent="0">
              <a:buNone/>
            </a:pPr>
            <a:r>
              <a:rPr lang="en-US" sz="1800" dirty="0"/>
              <a:t>This group was functioning from National Aeronautics Laboratory, Bangalore as a detachment of the Directorate of Aeronautics. In the year 1974, ASAG was converted into a self-accounting full-fledged unit named as Centre for Aeronautical Systems Studies &amp; Analyses (CASSA) and was shifted to the premises of Aeronautical Development Establishment, Bangalore.</a:t>
            </a:r>
          </a:p>
          <a:p>
            <a:pPr marL="0" indent="0">
              <a:buNone/>
            </a:pPr>
            <a:r>
              <a:rPr lang="en-US" sz="1800" dirty="0"/>
              <a:t> From 1974 to 2003 ,CASSA contributed significantly to a series of systems analysis studies attributed to DRDO </a:t>
            </a:r>
            <a:r>
              <a:rPr lang="en-US" sz="1800" dirty="0" err="1"/>
              <a:t>HQrs</a:t>
            </a:r>
            <a:r>
              <a:rPr lang="en-US" sz="1800" dirty="0"/>
              <a:t> and the Indian Air Force. It contributed into several design and development activities and policy level issues with its objective analyses.</a:t>
            </a:r>
          </a:p>
          <a:p>
            <a:pPr marL="0" indent="0">
              <a:buNone/>
            </a:pPr>
            <a:r>
              <a:rPr lang="en-US" sz="1800" dirty="0"/>
              <a:t> In the year 2003, CASSA was merged with ISSA with an objective to synergies systems analysis activities and wargaming development processes under integrated combat environment. With this, ISSA has emerged as a nodal systems analyses lab and in 2013 ISSA is placed under SAM Cluster with the mandate in the field of Training &amp; Planning Wargames, Integrated Air </a:t>
            </a:r>
            <a:r>
              <a:rPr lang="en-US" sz="1800" dirty="0" err="1"/>
              <a:t>Defence</a:t>
            </a:r>
            <a:r>
              <a:rPr lang="en-US" sz="1800" dirty="0"/>
              <a:t> &amp; EW, Combat Modeling, Simulation System Analysis and </a:t>
            </a:r>
            <a:r>
              <a:rPr lang="en-US" sz="1800" dirty="0" err="1"/>
              <a:t>computerised</a:t>
            </a:r>
            <a:r>
              <a:rPr lang="en-US" sz="1800" dirty="0"/>
              <a:t> Wargame.</a:t>
            </a:r>
            <a:endParaRPr lang="en-US" sz="1800" b="1" dirty="0"/>
          </a:p>
        </p:txBody>
      </p:sp>
    </p:spTree>
    <p:extLst>
      <p:ext uri="{BB962C8B-B14F-4D97-AF65-F5344CB8AC3E}">
        <p14:creationId xmlns:p14="http://schemas.microsoft.com/office/powerpoint/2010/main" val="1192080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7D665-1EF1-9C7E-06F2-8FC49A91A0B5}"/>
              </a:ext>
            </a:extLst>
          </p:cNvPr>
          <p:cNvSpPr>
            <a:spLocks noGrp="1"/>
          </p:cNvSpPr>
          <p:nvPr>
            <p:ph idx="1"/>
          </p:nvPr>
        </p:nvSpPr>
        <p:spPr>
          <a:xfrm>
            <a:off x="92765" y="106016"/>
            <a:ext cx="11993218" cy="6586331"/>
          </a:xfrm>
        </p:spPr>
        <p:txBody>
          <a:bodyPr>
            <a:normAutofit/>
          </a:bodyPr>
          <a:lstStyle/>
          <a:p>
            <a:pPr marL="0" indent="0">
              <a:buNone/>
            </a:pPr>
            <a:r>
              <a:rPr lang="en-US" sz="2400" b="1" dirty="0"/>
              <a:t>Area Of Work</a:t>
            </a:r>
          </a:p>
          <a:p>
            <a:r>
              <a:rPr lang="en-US" sz="1800" dirty="0"/>
              <a:t>Modeling, Simulation, Systems Analysis for </a:t>
            </a:r>
            <a:r>
              <a:rPr lang="en-US" sz="1800" dirty="0" err="1"/>
              <a:t>Defence</a:t>
            </a:r>
            <a:r>
              <a:rPr lang="en-US" sz="1800" dirty="0"/>
              <a:t> Application</a:t>
            </a:r>
          </a:p>
          <a:p>
            <a:r>
              <a:rPr lang="en-US" sz="1800" dirty="0"/>
              <a:t>Systems Evaluation Studies</a:t>
            </a:r>
          </a:p>
          <a:p>
            <a:r>
              <a:rPr lang="en-US" sz="1800" dirty="0"/>
              <a:t>Combat Model Development </a:t>
            </a:r>
          </a:p>
          <a:p>
            <a:r>
              <a:rPr lang="en-US" sz="1800" dirty="0"/>
              <a:t>Computer Science and Applications for </a:t>
            </a:r>
            <a:r>
              <a:rPr lang="en-US" sz="1800" dirty="0" err="1"/>
              <a:t>Defence</a:t>
            </a:r>
            <a:r>
              <a:rPr lang="en-US" sz="1800" dirty="0"/>
              <a:t> Modelling &amp; Simulation Domain </a:t>
            </a:r>
          </a:p>
          <a:p>
            <a:r>
              <a:rPr lang="en-US" sz="1800" dirty="0"/>
              <a:t> Operations Research and Decision Support Techniques.</a:t>
            </a:r>
          </a:p>
          <a:p>
            <a:endParaRPr lang="en-US" sz="1800" b="1" dirty="0"/>
          </a:p>
          <a:p>
            <a:pPr marL="0" indent="0">
              <a:buNone/>
            </a:pPr>
            <a:r>
              <a:rPr lang="en-US" sz="2400" b="1" dirty="0"/>
              <a:t>Vision</a:t>
            </a:r>
          </a:p>
          <a:p>
            <a:pPr marL="0" indent="0" algn="just">
              <a:buNone/>
            </a:pPr>
            <a:r>
              <a:rPr lang="en-US" sz="1800" dirty="0"/>
              <a:t>Transform ISSA into </a:t>
            </a:r>
            <a:r>
              <a:rPr lang="en-US" sz="1800" dirty="0" err="1"/>
              <a:t>centre</a:t>
            </a:r>
            <a:r>
              <a:rPr lang="en-US" sz="1800" dirty="0"/>
              <a:t> of excellence in system analysis, modelling &amp; simulation of </a:t>
            </a:r>
            <a:r>
              <a:rPr lang="en-US" sz="1800" dirty="0" err="1"/>
              <a:t>defence</a:t>
            </a:r>
            <a:r>
              <a:rPr lang="en-US" sz="1800" dirty="0"/>
              <a:t> systems to meet the challenges of the present and future requirements of the armed forces.</a:t>
            </a:r>
          </a:p>
          <a:p>
            <a:pPr marL="0" indent="0">
              <a:buNone/>
            </a:pPr>
            <a:endParaRPr lang="en-US" sz="1800" b="1" dirty="0"/>
          </a:p>
          <a:p>
            <a:pPr marL="0" indent="0">
              <a:buNone/>
            </a:pPr>
            <a:r>
              <a:rPr lang="en-US" sz="2400" b="1" dirty="0"/>
              <a:t>Mission</a:t>
            </a:r>
          </a:p>
          <a:p>
            <a:pPr marL="0" indent="0" algn="just">
              <a:buNone/>
            </a:pPr>
            <a:r>
              <a:rPr lang="en-US" sz="1800" dirty="0"/>
              <a:t>Conduct system study and develop high quality integrated software for system analysis &amp; decision support in application areas of Sensors &amp; Weapons, Electronic Combat, Land &amp; Naval Combat, Air-to-Air Combat and Air </a:t>
            </a:r>
            <a:r>
              <a:rPr lang="en-US" sz="1800" dirty="0" err="1"/>
              <a:t>Defence</a:t>
            </a:r>
            <a:r>
              <a:rPr lang="en-US" sz="1800" dirty="0"/>
              <a:t> for effective use by DRDO and Services for Design, Mission Planning, Tactics development and Training. </a:t>
            </a:r>
            <a:endParaRPr lang="en-US" sz="1800" b="1" dirty="0"/>
          </a:p>
        </p:txBody>
      </p:sp>
    </p:spTree>
    <p:extLst>
      <p:ext uri="{BB962C8B-B14F-4D97-AF65-F5344CB8AC3E}">
        <p14:creationId xmlns:p14="http://schemas.microsoft.com/office/powerpoint/2010/main" val="209130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FC0D-78C3-BEA6-DD2B-AC28011E642C}"/>
              </a:ext>
            </a:extLst>
          </p:cNvPr>
          <p:cNvSpPr>
            <a:spLocks noGrp="1"/>
          </p:cNvSpPr>
          <p:nvPr>
            <p:ph type="title"/>
          </p:nvPr>
        </p:nvSpPr>
        <p:spPr>
          <a:xfrm>
            <a:off x="202096" y="0"/>
            <a:ext cx="10515600" cy="1325563"/>
          </a:xfrm>
        </p:spPr>
        <p:txBody>
          <a:bodyPr/>
          <a:lstStyle/>
          <a:p>
            <a:r>
              <a:rPr lang="en-US" b="1" i="1" u="sng" dirty="0"/>
              <a:t>INDEX</a:t>
            </a:r>
          </a:p>
        </p:txBody>
      </p:sp>
      <p:sp>
        <p:nvSpPr>
          <p:cNvPr id="3" name="Content Placeholder 2">
            <a:extLst>
              <a:ext uri="{FF2B5EF4-FFF2-40B4-BE49-F238E27FC236}">
                <a16:creationId xmlns:a16="http://schemas.microsoft.com/office/drawing/2014/main" id="{A5AC627C-1AC5-F71B-E861-41C920AD9653}"/>
              </a:ext>
            </a:extLst>
          </p:cNvPr>
          <p:cNvSpPr>
            <a:spLocks noGrp="1"/>
          </p:cNvSpPr>
          <p:nvPr>
            <p:ph idx="1"/>
          </p:nvPr>
        </p:nvSpPr>
        <p:spPr>
          <a:xfrm>
            <a:off x="202096" y="1036431"/>
            <a:ext cx="10515600" cy="5708926"/>
          </a:xfrm>
        </p:spPr>
        <p:txBody>
          <a:bodyPr/>
          <a:lstStyle/>
          <a:p>
            <a:pPr marL="514350" indent="-514350">
              <a:buFont typeface="+mj-lt"/>
              <a:buAutoNum type="arabicPeriod"/>
            </a:pPr>
            <a:r>
              <a:rPr lang="en-US" dirty="0"/>
              <a:t>Introduction</a:t>
            </a:r>
          </a:p>
          <a:p>
            <a:pPr marL="514350" indent="-514350">
              <a:buFont typeface="+mj-lt"/>
              <a:buAutoNum type="arabicPeriod"/>
            </a:pPr>
            <a:r>
              <a:rPr lang="en-US" dirty="0"/>
              <a:t>Technology Stack</a:t>
            </a:r>
          </a:p>
          <a:p>
            <a:pPr marL="514350" indent="-514350">
              <a:buFont typeface="+mj-lt"/>
              <a:buAutoNum type="arabicPeriod"/>
            </a:pPr>
            <a:r>
              <a:rPr lang="en-US" dirty="0"/>
              <a:t>System Architecture</a:t>
            </a:r>
          </a:p>
          <a:p>
            <a:pPr marL="514350" indent="-514350">
              <a:buFont typeface="+mj-lt"/>
              <a:buAutoNum type="arabicPeriod"/>
            </a:pPr>
            <a:r>
              <a:rPr lang="en-US" dirty="0"/>
              <a:t>Frontend Implementation(+ UI)</a:t>
            </a:r>
          </a:p>
          <a:p>
            <a:pPr marL="514350" indent="-514350">
              <a:buFont typeface="+mj-lt"/>
              <a:buAutoNum type="arabicPeriod"/>
            </a:pPr>
            <a:r>
              <a:rPr lang="en-US" dirty="0"/>
              <a:t>Backend Implementation(+ Code Snippet)</a:t>
            </a:r>
          </a:p>
          <a:p>
            <a:pPr marL="514350" indent="-514350">
              <a:buFont typeface="+mj-lt"/>
              <a:buAutoNum type="arabicPeriod"/>
            </a:pPr>
            <a:r>
              <a:rPr lang="en-US" dirty="0"/>
              <a:t>Database Design</a:t>
            </a:r>
          </a:p>
          <a:p>
            <a:pPr marL="514350" indent="-514350">
              <a:buFont typeface="+mj-lt"/>
              <a:buAutoNum type="arabicPeriod"/>
            </a:pPr>
            <a:r>
              <a:rPr lang="en-US" dirty="0"/>
              <a:t>API Documentation</a:t>
            </a:r>
          </a:p>
          <a:p>
            <a:pPr marL="514350" indent="-514350">
              <a:buFont typeface="+mj-lt"/>
              <a:buAutoNum type="arabicPeriod"/>
            </a:pPr>
            <a:r>
              <a:rPr lang="en-US" dirty="0"/>
              <a:t>Testing And Validation Documentation</a:t>
            </a:r>
          </a:p>
          <a:p>
            <a:pPr marL="514350" indent="-514350">
              <a:buFont typeface="+mj-lt"/>
              <a:buAutoNum type="arabicPeriod"/>
            </a:pPr>
            <a:r>
              <a:rPr lang="en-US" dirty="0"/>
              <a:t>Challenges And Solutions</a:t>
            </a:r>
          </a:p>
          <a:p>
            <a:pPr marL="514350" indent="-514350">
              <a:buFont typeface="+mj-lt"/>
              <a:buAutoNum type="arabicPeriod"/>
            </a:pPr>
            <a:r>
              <a:rPr lang="en-US" dirty="0"/>
              <a:t>Conclusion</a:t>
            </a:r>
          </a:p>
          <a:p>
            <a:pPr marL="514350" indent="-514350">
              <a:buFont typeface="+mj-lt"/>
              <a:buAutoNum type="arabicPeriod"/>
            </a:pPr>
            <a:r>
              <a:rPr lang="en-US" dirty="0"/>
              <a:t>References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851449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4290</Words>
  <Application>Microsoft Office PowerPoint</Application>
  <PresentationFormat>Widescreen</PresentationFormat>
  <Paragraphs>564</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Calibri Light</vt:lpstr>
      <vt:lpstr>Office Theme</vt:lpstr>
      <vt:lpstr>PowerPoint Presentation</vt:lpstr>
      <vt:lpstr>PowerPoint Presentation</vt:lpstr>
      <vt:lpstr>PowerPoint Presentation</vt:lpstr>
      <vt:lpstr>PowerPoint Presentation</vt:lpstr>
      <vt:lpstr>ABOUT THE ORGANIZATION Defence Research &amp; Development Organization(DRDO)</vt:lpstr>
      <vt:lpstr>PowerPoint Presentation</vt:lpstr>
      <vt:lpstr>PowerPoint Presentation</vt:lpstr>
      <vt:lpstr>PowerPoint Presentation</vt:lpstr>
      <vt:lpstr>INDEX</vt:lpstr>
      <vt:lpstr>Radar Visualization System</vt:lpstr>
      <vt:lpstr>PowerPoint Presentation</vt:lpstr>
      <vt:lpstr>PowerPoint Presentation</vt:lpstr>
      <vt:lpstr>PowerPoint Presentation</vt:lpstr>
      <vt:lpstr>Technology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Frontend UI</vt:lpstr>
      <vt:lpstr>PowerPoint Presentation</vt:lpstr>
      <vt:lpstr>Backend Implementation</vt:lpstr>
      <vt:lpstr>Backend Code Snippet</vt:lpstr>
      <vt:lpstr>Database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6</cp:revision>
  <dcterms:created xsi:type="dcterms:W3CDTF">2025-04-21T19:53:34Z</dcterms:created>
  <dcterms:modified xsi:type="dcterms:W3CDTF">2025-04-21T23:02:48Z</dcterms:modified>
</cp:coreProperties>
</file>