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1"/>
  </p:sldMasterIdLst>
  <p:notesMasterIdLst>
    <p:notesMasterId r:id="rId30"/>
  </p:notesMasterIdLst>
  <p:sldIdLst>
    <p:sldId id="256" r:id="rId2"/>
    <p:sldId id="268" r:id="rId3"/>
    <p:sldId id="269" r:id="rId4"/>
    <p:sldId id="267" r:id="rId5"/>
    <p:sldId id="259" r:id="rId6"/>
    <p:sldId id="270" r:id="rId7"/>
    <p:sldId id="271" r:id="rId8"/>
    <p:sldId id="274" r:id="rId9"/>
    <p:sldId id="275" r:id="rId10"/>
    <p:sldId id="276"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72"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msagar kushwaha" initials="pk" lastIdx="1" clrIdx="0">
    <p:extLst>
      <p:ext uri="{19B8F6BF-5375-455C-9EA6-DF929625EA0E}">
        <p15:presenceInfo xmlns:p15="http://schemas.microsoft.com/office/powerpoint/2012/main" xmlns="" userId="c8ed6cef9c9564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3300"/>
    <a:srgbClr val="39AB75"/>
    <a:srgbClr val="B81BC9"/>
    <a:srgbClr val="D7ED53"/>
    <a:srgbClr val="FFFF66"/>
    <a:srgbClr val="66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84" d="100"/>
          <a:sy n="84" d="100"/>
        </p:scale>
        <p:origin x="-77" y="-163"/>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F0DB84-6775-49D3-ADA5-B97A1F9B14CB}" type="datetimeFigureOut">
              <a:rPr lang="en-IN" smtClean="0"/>
              <a:pPr/>
              <a:t>27-10-2020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510E0-D85B-41BC-8AD6-58F551A1F271}" type="slidenum">
              <a:rPr lang="en-IN" smtClean="0"/>
              <a:pPr/>
              <a:t>‹#›</a:t>
            </a:fld>
            <a:endParaRPr lang="en-IN"/>
          </a:p>
        </p:txBody>
      </p:sp>
    </p:spTree>
    <p:extLst>
      <p:ext uri="{BB962C8B-B14F-4D97-AF65-F5344CB8AC3E}">
        <p14:creationId xmlns:p14="http://schemas.microsoft.com/office/powerpoint/2010/main" xmlns="" val="2936073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2E7C41A-C211-48B6-B969-95CDB21E9E2F}" type="datetimeFigureOut">
              <a:rPr lang="en-IN" smtClean="0"/>
              <a:pPr/>
              <a:t>27-10-2020</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4B1267C-6A69-4007-B785-3F08AA7558B3}" type="slidenum">
              <a:rPr lang="en-IN" smtClean="0"/>
              <a:pPr/>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3551742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7C41A-C211-48B6-B969-95CDB21E9E2F}" type="datetimeFigureOut">
              <a:rPr lang="en-IN" smtClean="0"/>
              <a:pPr/>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1267C-6A69-4007-B785-3F08AA7558B3}" type="slidenum">
              <a:rPr lang="en-IN" smtClean="0"/>
              <a:pPr/>
              <a:t>‹#›</a:t>
            </a:fld>
            <a:endParaRPr lang="en-IN"/>
          </a:p>
        </p:txBody>
      </p:sp>
    </p:spTree>
    <p:extLst>
      <p:ext uri="{BB962C8B-B14F-4D97-AF65-F5344CB8AC3E}">
        <p14:creationId xmlns:p14="http://schemas.microsoft.com/office/powerpoint/2010/main" xmlns="" val="133440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7C41A-C211-48B6-B969-95CDB21E9E2F}" type="datetimeFigureOut">
              <a:rPr lang="en-IN" smtClean="0"/>
              <a:pPr/>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1267C-6A69-4007-B785-3F08AA7558B3}" type="slidenum">
              <a:rPr lang="en-IN" smtClean="0"/>
              <a:pPr/>
              <a:t>‹#›</a:t>
            </a:fld>
            <a:endParaRPr lang="en-IN"/>
          </a:p>
        </p:txBody>
      </p:sp>
    </p:spTree>
    <p:extLst>
      <p:ext uri="{BB962C8B-B14F-4D97-AF65-F5344CB8AC3E}">
        <p14:creationId xmlns:p14="http://schemas.microsoft.com/office/powerpoint/2010/main" xmlns="" val="2574855111"/>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7C41A-C211-48B6-B969-95CDB21E9E2F}" type="datetimeFigureOut">
              <a:rPr lang="en-IN" smtClean="0"/>
              <a:pPr/>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1267C-6A69-4007-B785-3F08AA7558B3}" type="slidenum">
              <a:rPr lang="en-IN" smtClean="0"/>
              <a:pPr/>
              <a:t>‹#›</a:t>
            </a:fld>
            <a:endParaRPr lang="en-IN"/>
          </a:p>
        </p:txBody>
      </p:sp>
    </p:spTree>
    <p:extLst>
      <p:ext uri="{BB962C8B-B14F-4D97-AF65-F5344CB8AC3E}">
        <p14:creationId xmlns:p14="http://schemas.microsoft.com/office/powerpoint/2010/main" xmlns="" val="85427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7C41A-C211-48B6-B969-95CDB21E9E2F}" type="datetimeFigureOut">
              <a:rPr lang="en-IN" smtClean="0"/>
              <a:pPr/>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1267C-6A69-4007-B785-3F08AA7558B3}" type="slidenum">
              <a:rPr lang="en-IN" smtClean="0"/>
              <a:pPr/>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03402149"/>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7C41A-C211-48B6-B969-95CDB21E9E2F}" type="datetimeFigureOut">
              <a:rPr lang="en-IN" smtClean="0"/>
              <a:pPr/>
              <a:t>27-10-2020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1267C-6A69-4007-B785-3F08AA7558B3}" type="slidenum">
              <a:rPr lang="en-IN" smtClean="0"/>
              <a:pPr/>
              <a:t>‹#›</a:t>
            </a:fld>
            <a:endParaRPr lang="en-IN"/>
          </a:p>
        </p:txBody>
      </p:sp>
    </p:spTree>
    <p:extLst>
      <p:ext uri="{BB962C8B-B14F-4D97-AF65-F5344CB8AC3E}">
        <p14:creationId xmlns:p14="http://schemas.microsoft.com/office/powerpoint/2010/main" xmlns="" val="24447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7C41A-C211-48B6-B969-95CDB21E9E2F}" type="datetimeFigureOut">
              <a:rPr lang="en-IN" smtClean="0"/>
              <a:pPr/>
              <a:t>27-10-2020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B1267C-6A69-4007-B785-3F08AA7558B3}" type="slidenum">
              <a:rPr lang="en-IN" smtClean="0"/>
              <a:pPr/>
              <a:t>‹#›</a:t>
            </a:fld>
            <a:endParaRPr lang="en-IN"/>
          </a:p>
        </p:txBody>
      </p:sp>
    </p:spTree>
    <p:extLst>
      <p:ext uri="{BB962C8B-B14F-4D97-AF65-F5344CB8AC3E}">
        <p14:creationId xmlns:p14="http://schemas.microsoft.com/office/powerpoint/2010/main" xmlns="" val="40296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7C41A-C211-48B6-B969-95CDB21E9E2F}" type="datetimeFigureOut">
              <a:rPr lang="en-IN" smtClean="0"/>
              <a:pPr/>
              <a:t>27-10-2020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B1267C-6A69-4007-B785-3F08AA7558B3}" type="slidenum">
              <a:rPr lang="en-IN" smtClean="0"/>
              <a:pPr/>
              <a:t>‹#›</a:t>
            </a:fld>
            <a:endParaRPr lang="en-IN"/>
          </a:p>
        </p:txBody>
      </p:sp>
    </p:spTree>
    <p:extLst>
      <p:ext uri="{BB962C8B-B14F-4D97-AF65-F5344CB8AC3E}">
        <p14:creationId xmlns:p14="http://schemas.microsoft.com/office/powerpoint/2010/main" xmlns="" val="1859541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7C41A-C211-48B6-B969-95CDB21E9E2F}" type="datetimeFigureOut">
              <a:rPr lang="en-IN" smtClean="0"/>
              <a:pPr/>
              <a:t>27-10-2020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B1267C-6A69-4007-B785-3F08AA7558B3}" type="slidenum">
              <a:rPr lang="en-IN" smtClean="0"/>
              <a:pPr/>
              <a:t>‹#›</a:t>
            </a:fld>
            <a:endParaRPr lang="en-IN"/>
          </a:p>
        </p:txBody>
      </p:sp>
    </p:spTree>
    <p:extLst>
      <p:ext uri="{BB962C8B-B14F-4D97-AF65-F5344CB8AC3E}">
        <p14:creationId xmlns:p14="http://schemas.microsoft.com/office/powerpoint/2010/main" xmlns="" val="1401377584"/>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E7C41A-C211-48B6-B969-95CDB21E9E2F}" type="datetimeFigureOut">
              <a:rPr lang="en-IN" smtClean="0"/>
              <a:pPr/>
              <a:t>27-10-2020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1267C-6A69-4007-B785-3F08AA7558B3}" type="slidenum">
              <a:rPr lang="en-IN" smtClean="0"/>
              <a:pPr/>
              <a:t>‹#›</a:t>
            </a:fld>
            <a:endParaRPr lang="en-IN"/>
          </a:p>
        </p:txBody>
      </p:sp>
    </p:spTree>
    <p:extLst>
      <p:ext uri="{BB962C8B-B14F-4D97-AF65-F5344CB8AC3E}">
        <p14:creationId xmlns:p14="http://schemas.microsoft.com/office/powerpoint/2010/main" xmlns="" val="1703383126"/>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E7C41A-C211-48B6-B969-95CDB21E9E2F}" type="datetimeFigureOut">
              <a:rPr lang="en-IN" smtClean="0"/>
              <a:pPr/>
              <a:t>27-10-2020</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B1267C-6A69-4007-B785-3F08AA7558B3}" type="slidenum">
              <a:rPr lang="en-IN" smtClean="0"/>
              <a:pPr/>
              <a:t>‹#›</a:t>
            </a:fld>
            <a:endParaRPr lang="en-IN"/>
          </a:p>
        </p:txBody>
      </p:sp>
    </p:spTree>
    <p:extLst>
      <p:ext uri="{BB962C8B-B14F-4D97-AF65-F5344CB8AC3E}">
        <p14:creationId xmlns:p14="http://schemas.microsoft.com/office/powerpoint/2010/main" xmlns="" val="190526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2E7C41A-C211-48B6-B969-95CDB21E9E2F}" type="datetimeFigureOut">
              <a:rPr lang="en-IN" smtClean="0"/>
              <a:pPr/>
              <a:t>27-10-2020</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4B1267C-6A69-4007-B785-3F08AA7558B3}" type="slidenum">
              <a:rPr lang="en-IN" smtClean="0"/>
              <a:pPr/>
              <a:t>‹#›</a:t>
            </a:fld>
            <a:endParaRPr lang="en-IN"/>
          </a:p>
        </p:txBody>
      </p:sp>
    </p:spTree>
    <p:extLst>
      <p:ext uri="{BB962C8B-B14F-4D97-AF65-F5344CB8AC3E}">
        <p14:creationId xmlns:p14="http://schemas.microsoft.com/office/powerpoint/2010/main" xmlns="" val="904120444"/>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courses.analyticsvidhya.com/courses/introduction-to-data-science-2?utm_source=blog&amp;utm_medium=understandingsupportvectormachinearticle"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Ensemble_learning"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video" Target="file:///C:\Users\raunak%20ansari\Documents\Wondershare%20Filmora%209\Output\My%20Video.mp4"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87486D-5801-494B-81EF-56EFE0AC2097}"/>
              </a:ext>
            </a:extLst>
          </p:cNvPr>
          <p:cNvSpPr>
            <a:spLocks noGrp="1"/>
          </p:cNvSpPr>
          <p:nvPr>
            <p:ph type="ctrTitle"/>
          </p:nvPr>
        </p:nvSpPr>
        <p:spPr>
          <a:xfrm>
            <a:off x="1556682" y="1882786"/>
            <a:ext cx="9447752" cy="3385984"/>
          </a:xfrm>
        </p:spPr>
        <p:txBody>
          <a:bodyPr>
            <a:noAutofit/>
          </a:bodyPr>
          <a:lstStyle/>
          <a:p>
            <a:r>
              <a:rPr lang="en-IN" sz="8000" dirty="0">
                <a:solidFill>
                  <a:schemeClr val="tx2"/>
                </a:solidFill>
                <a:latin typeface="+mn-lt"/>
              </a:rPr>
              <a:t>Breast Cancer Diagnosis</a:t>
            </a:r>
          </a:p>
        </p:txBody>
      </p:sp>
      <p:sp>
        <p:nvSpPr>
          <p:cNvPr id="3" name="Subtitle 2">
            <a:extLst>
              <a:ext uri="{FF2B5EF4-FFF2-40B4-BE49-F238E27FC236}">
                <a16:creationId xmlns:a16="http://schemas.microsoft.com/office/drawing/2014/main" xmlns="" id="{4C2B252E-4A61-4272-8E24-6E6821154B72}"/>
              </a:ext>
            </a:extLst>
          </p:cNvPr>
          <p:cNvSpPr>
            <a:spLocks noGrp="1"/>
          </p:cNvSpPr>
          <p:nvPr>
            <p:ph type="subTitle" idx="1"/>
          </p:nvPr>
        </p:nvSpPr>
        <p:spPr>
          <a:xfrm>
            <a:off x="630509" y="1022913"/>
            <a:ext cx="6400800" cy="1947333"/>
          </a:xfrm>
        </p:spPr>
        <p:txBody>
          <a:bodyPr/>
          <a:lstStyle/>
          <a:p>
            <a:r>
              <a:rPr lang="en-IN" dirty="0">
                <a:solidFill>
                  <a:srgbClr val="FF0000"/>
                </a:solidFill>
              </a:rPr>
              <a:t>Title: </a:t>
            </a:r>
          </a:p>
        </p:txBody>
      </p:sp>
      <p:sp>
        <p:nvSpPr>
          <p:cNvPr id="4" name="TextBox 3">
            <a:extLst>
              <a:ext uri="{FF2B5EF4-FFF2-40B4-BE49-F238E27FC236}">
                <a16:creationId xmlns:a16="http://schemas.microsoft.com/office/drawing/2014/main" xmlns="" id="{F492A802-35C5-4107-B85B-6E7949404A12}"/>
              </a:ext>
            </a:extLst>
          </p:cNvPr>
          <p:cNvSpPr txBox="1"/>
          <p:nvPr/>
        </p:nvSpPr>
        <p:spPr>
          <a:xfrm>
            <a:off x="752213" y="5924008"/>
            <a:ext cx="5117284" cy="646331"/>
          </a:xfrm>
          <a:prstGeom prst="rect">
            <a:avLst/>
          </a:prstGeom>
          <a:noFill/>
        </p:spPr>
        <p:txBody>
          <a:bodyPr wrap="square" rtlCol="0">
            <a:spAutoFit/>
          </a:bodyPr>
          <a:lstStyle/>
          <a:p>
            <a:r>
              <a:rPr lang="en-IN" dirty="0">
                <a:solidFill>
                  <a:schemeClr val="tx2"/>
                </a:solidFill>
              </a:rPr>
              <a:t>Guided  by:  Dr. Priyanka Singh</a:t>
            </a:r>
          </a:p>
          <a:p>
            <a:endParaRPr lang="en-IN" dirty="0"/>
          </a:p>
        </p:txBody>
      </p:sp>
    </p:spTree>
    <p:extLst>
      <p:ext uri="{BB962C8B-B14F-4D97-AF65-F5344CB8AC3E}">
        <p14:creationId xmlns:p14="http://schemas.microsoft.com/office/powerpoint/2010/main" xmlns="" val="1842636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F68F55-B2C6-4149-8F4A-9E7ED6A7B09E}"/>
              </a:ext>
            </a:extLst>
          </p:cNvPr>
          <p:cNvSpPr>
            <a:spLocks noGrp="1"/>
          </p:cNvSpPr>
          <p:nvPr>
            <p:ph type="ctrTitle"/>
          </p:nvPr>
        </p:nvSpPr>
        <p:spPr>
          <a:xfrm>
            <a:off x="1157369" y="365760"/>
            <a:ext cx="9418320" cy="524691"/>
          </a:xfrm>
        </p:spPr>
        <p:txBody>
          <a:bodyPr>
            <a:normAutofit fontScale="90000"/>
          </a:bodyPr>
          <a:lstStyle/>
          <a:p>
            <a:pPr algn="ctr"/>
            <a:r>
              <a:rPr lang="en-IN" sz="4000" dirty="0"/>
              <a:t>Decision Tree Classifier</a:t>
            </a:r>
          </a:p>
        </p:txBody>
      </p:sp>
      <p:sp>
        <p:nvSpPr>
          <p:cNvPr id="3" name="Subtitle 2">
            <a:extLst>
              <a:ext uri="{FF2B5EF4-FFF2-40B4-BE49-F238E27FC236}">
                <a16:creationId xmlns:a16="http://schemas.microsoft.com/office/drawing/2014/main" xmlns="" id="{04775132-4F93-4BB4-BA1E-B9F952AD12E6}"/>
              </a:ext>
            </a:extLst>
          </p:cNvPr>
          <p:cNvSpPr>
            <a:spLocks noGrp="1"/>
          </p:cNvSpPr>
          <p:nvPr>
            <p:ph type="subTitle" idx="1"/>
          </p:nvPr>
        </p:nvSpPr>
        <p:spPr>
          <a:xfrm>
            <a:off x="1261872" y="1367246"/>
            <a:ext cx="9418320" cy="5124994"/>
          </a:xfrm>
        </p:spPr>
        <p:txBody>
          <a:bodyPr/>
          <a:lstStyle/>
          <a:p>
            <a:endParaRPr lang="en-US" b="0" i="0" dirty="0">
              <a:effectLst/>
              <a:latin typeface="Open Sans"/>
            </a:endParaRPr>
          </a:p>
          <a:p>
            <a:endParaRPr lang="en-US" dirty="0">
              <a:effectLst/>
              <a:latin typeface="Open Sans"/>
            </a:endParaRPr>
          </a:p>
          <a:p>
            <a:endParaRPr lang="en-US" b="0" i="0" dirty="0">
              <a:effectLst/>
              <a:latin typeface="Open Sans"/>
            </a:endParaRPr>
          </a:p>
          <a:p>
            <a:pPr marL="342900" indent="-342900">
              <a:buFont typeface="Wingdings" panose="05000000000000000000" pitchFamily="2" charset="2"/>
              <a:buChar char="v"/>
            </a:pPr>
            <a:r>
              <a:rPr lang="en-US" b="0" i="0" dirty="0">
                <a:effectLst/>
                <a:latin typeface="Open Sans"/>
              </a:rPr>
              <a:t>It  is one of the most widely used and practical methods for supervised learning</a:t>
            </a:r>
            <a:r>
              <a:rPr lang="en-US" b="0" i="0" dirty="0">
                <a:solidFill>
                  <a:schemeClr val="tx1"/>
                </a:solidFill>
                <a:effectLst/>
                <a:latin typeface="Open Sans"/>
              </a:rPr>
              <a:t>. Decision Trees are a non-parametric supervised learning method used for both classification and regression tasks. The goal is to create a model that predicts the value of a target variable by learning simple decision rules inferred from the data features.</a:t>
            </a:r>
          </a:p>
          <a:p>
            <a:endParaRPr lang="en-IN" dirty="0">
              <a:solidFill>
                <a:schemeClr val="tx1"/>
              </a:solidFill>
            </a:endParaRPr>
          </a:p>
          <a:p>
            <a:endParaRPr lang="en-IN" dirty="0"/>
          </a:p>
        </p:txBody>
      </p:sp>
      <p:cxnSp>
        <p:nvCxnSpPr>
          <p:cNvPr id="4" name="Straight Connector 3">
            <a:extLst>
              <a:ext uri="{FF2B5EF4-FFF2-40B4-BE49-F238E27FC236}">
                <a16:creationId xmlns:a16="http://schemas.microsoft.com/office/drawing/2014/main" xmlns="" id="{64560663-6825-4392-88DF-F0CF40498F2B}"/>
              </a:ext>
            </a:extLst>
          </p:cNvPr>
          <p:cNvCxnSpPr>
            <a:cxnSpLocks/>
          </p:cNvCxnSpPr>
          <p:nvPr/>
        </p:nvCxnSpPr>
        <p:spPr>
          <a:xfrm flipV="1">
            <a:off x="573248" y="1050914"/>
            <a:ext cx="11618752" cy="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308441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BD9000-9FD3-4467-B0EB-43918D29C50E}"/>
              </a:ext>
            </a:extLst>
          </p:cNvPr>
          <p:cNvSpPr>
            <a:spLocks noGrp="1"/>
          </p:cNvSpPr>
          <p:nvPr>
            <p:ph type="ctrTitle"/>
          </p:nvPr>
        </p:nvSpPr>
        <p:spPr>
          <a:xfrm>
            <a:off x="878695" y="304800"/>
            <a:ext cx="9418320" cy="733697"/>
          </a:xfrm>
        </p:spPr>
        <p:txBody>
          <a:bodyPr>
            <a:normAutofit/>
          </a:bodyPr>
          <a:lstStyle/>
          <a:p>
            <a:r>
              <a:rPr lang="en-IN" sz="4800" dirty="0"/>
              <a:t>Continue…</a:t>
            </a:r>
          </a:p>
        </p:txBody>
      </p:sp>
      <p:sp>
        <p:nvSpPr>
          <p:cNvPr id="3" name="Subtitle 2">
            <a:extLst>
              <a:ext uri="{FF2B5EF4-FFF2-40B4-BE49-F238E27FC236}">
                <a16:creationId xmlns:a16="http://schemas.microsoft.com/office/drawing/2014/main" xmlns="" id="{BC8C804A-02A9-4100-A4DB-1DA60E2563B1}"/>
              </a:ext>
            </a:extLst>
          </p:cNvPr>
          <p:cNvSpPr>
            <a:spLocks noGrp="1"/>
          </p:cNvSpPr>
          <p:nvPr>
            <p:ph type="subTitle" idx="1"/>
          </p:nvPr>
        </p:nvSpPr>
        <p:spPr/>
        <p:txBody>
          <a:bodyPr/>
          <a:lstStyle/>
          <a:p>
            <a:endParaRPr lang="en-IN"/>
          </a:p>
        </p:txBody>
      </p:sp>
      <p:pic>
        <p:nvPicPr>
          <p:cNvPr id="4" name="Content Placeholder 3">
            <a:extLst>
              <a:ext uri="{FF2B5EF4-FFF2-40B4-BE49-F238E27FC236}">
                <a16:creationId xmlns:a16="http://schemas.microsoft.com/office/drawing/2014/main" xmlns="" id="{F3FA0D7E-8932-42DC-9ADA-14E1FC81C09D}"/>
              </a:ext>
            </a:extLst>
          </p:cNvPr>
          <p:cNvPicPr>
            <a:picLocks noChangeAspect="1"/>
          </p:cNvPicPr>
          <p:nvPr/>
        </p:nvPicPr>
        <p:blipFill>
          <a:blip r:embed="rId2"/>
          <a:stretch>
            <a:fillRect/>
          </a:stretch>
        </p:blipFill>
        <p:spPr>
          <a:xfrm>
            <a:off x="1040235" y="1635854"/>
            <a:ext cx="10226180" cy="4848836"/>
          </a:xfrm>
          <a:prstGeom prst="rect">
            <a:avLst/>
          </a:prstGeom>
        </p:spPr>
      </p:pic>
      <p:cxnSp>
        <p:nvCxnSpPr>
          <p:cNvPr id="5" name="Straight Connector 4">
            <a:extLst>
              <a:ext uri="{FF2B5EF4-FFF2-40B4-BE49-F238E27FC236}">
                <a16:creationId xmlns:a16="http://schemas.microsoft.com/office/drawing/2014/main" xmlns="" id="{C87BD455-5A24-437D-BED8-C7D5C835730B}"/>
              </a:ext>
            </a:extLst>
          </p:cNvPr>
          <p:cNvCxnSpPr>
            <a:cxnSpLocks/>
          </p:cNvCxnSpPr>
          <p:nvPr/>
        </p:nvCxnSpPr>
        <p:spPr>
          <a:xfrm flipV="1">
            <a:off x="417377" y="1038496"/>
            <a:ext cx="11618752" cy="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1731286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068189-069D-4EF8-9A25-574E89157A17}"/>
              </a:ext>
            </a:extLst>
          </p:cNvPr>
          <p:cNvSpPr>
            <a:spLocks noGrp="1"/>
          </p:cNvSpPr>
          <p:nvPr>
            <p:ph type="ctrTitle"/>
          </p:nvPr>
        </p:nvSpPr>
        <p:spPr>
          <a:xfrm>
            <a:off x="748066" y="287382"/>
            <a:ext cx="9418320" cy="603069"/>
          </a:xfrm>
        </p:spPr>
        <p:txBody>
          <a:bodyPr>
            <a:normAutofit fontScale="90000"/>
          </a:bodyPr>
          <a:lstStyle/>
          <a:p>
            <a:pPr algn="ctr"/>
            <a:r>
              <a:rPr lang="en-US" sz="4400" b="1" dirty="0">
                <a:latin typeface="Lora"/>
              </a:rPr>
              <a:t>SVM(support vector Machine)</a:t>
            </a:r>
            <a:endParaRPr lang="en-IN" sz="4400" dirty="0"/>
          </a:p>
        </p:txBody>
      </p:sp>
      <p:sp>
        <p:nvSpPr>
          <p:cNvPr id="3" name="Subtitle 2">
            <a:extLst>
              <a:ext uri="{FF2B5EF4-FFF2-40B4-BE49-F238E27FC236}">
                <a16:creationId xmlns:a16="http://schemas.microsoft.com/office/drawing/2014/main" xmlns="" id="{6B16626F-8174-492A-8B56-2615AFE79002}"/>
              </a:ext>
            </a:extLst>
          </p:cNvPr>
          <p:cNvSpPr>
            <a:spLocks noGrp="1"/>
          </p:cNvSpPr>
          <p:nvPr>
            <p:ph type="subTitle" idx="1"/>
          </p:nvPr>
        </p:nvSpPr>
        <p:spPr>
          <a:xfrm>
            <a:off x="1523129" y="2100943"/>
            <a:ext cx="9418320" cy="3326675"/>
          </a:xfrm>
        </p:spPr>
        <p:txBody>
          <a:bodyPr/>
          <a:lstStyle/>
          <a:p>
            <a:pPr marL="342900" indent="-342900">
              <a:buFont typeface="Wingdings" panose="05000000000000000000" pitchFamily="2" charset="2"/>
              <a:buChar char="Ø"/>
            </a:pPr>
            <a:r>
              <a:rPr lang="en-US" dirty="0">
                <a:solidFill>
                  <a:schemeClr val="tx1"/>
                </a:solidFill>
              </a:rPr>
              <a:t>“Support Vector Machine” (SVM) is a supervised </a:t>
            </a:r>
            <a:r>
              <a:rPr lang="en-US" u="sng" dirty="0">
                <a:solidFill>
                  <a:schemeClr val="tx1"/>
                </a:solidFill>
                <a:hlinkClick r:id="rId2">
                  <a:extLst>
                    <a:ext uri="{A12FA001-AC4F-418D-AE19-62706E023703}">
                      <ahyp:hlinkClr xmlns:ahyp="http://schemas.microsoft.com/office/drawing/2018/hyperlinkcolor" xmlns="" val="tx"/>
                    </a:ext>
                  </a:extLst>
                </a:hlinkClick>
              </a:rPr>
              <a:t>machine learning algorithm</a:t>
            </a:r>
            <a:r>
              <a:rPr lang="en-US" dirty="0">
                <a:solidFill>
                  <a:schemeClr val="tx1"/>
                </a:solidFill>
              </a:rPr>
              <a:t> which can be used for both classification or regression challenges. However,  it is mostly used in classification problems. In the SVM algorithm, we plot each data item as a point in n-dimensional space (where n is number of features you have) with the value of each feature being the value of a particular coordinate. Then, we perform classification by finding the hyper-plane that differentiates the two classes very well .</a:t>
            </a:r>
          </a:p>
          <a:p>
            <a:endParaRPr lang="en-IN" dirty="0"/>
          </a:p>
        </p:txBody>
      </p:sp>
      <p:cxnSp>
        <p:nvCxnSpPr>
          <p:cNvPr id="4" name="Straight Connector 3">
            <a:extLst>
              <a:ext uri="{FF2B5EF4-FFF2-40B4-BE49-F238E27FC236}">
                <a16:creationId xmlns:a16="http://schemas.microsoft.com/office/drawing/2014/main" xmlns="" id="{E2AE3DA6-AE4C-4E8E-AA6D-FEFBB7F9B225}"/>
              </a:ext>
            </a:extLst>
          </p:cNvPr>
          <p:cNvCxnSpPr>
            <a:cxnSpLocks/>
          </p:cNvCxnSpPr>
          <p:nvPr/>
        </p:nvCxnSpPr>
        <p:spPr>
          <a:xfrm flipV="1">
            <a:off x="526222" y="1007371"/>
            <a:ext cx="11618752" cy="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2985694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9AC528-0B5D-42AD-AE96-98CF763FA26E}"/>
              </a:ext>
            </a:extLst>
          </p:cNvPr>
          <p:cNvSpPr>
            <a:spLocks noGrp="1"/>
          </p:cNvSpPr>
          <p:nvPr>
            <p:ph type="ctrTitle"/>
          </p:nvPr>
        </p:nvSpPr>
        <p:spPr>
          <a:xfrm>
            <a:off x="1061575" y="182879"/>
            <a:ext cx="9418320" cy="681446"/>
          </a:xfrm>
        </p:spPr>
        <p:txBody>
          <a:bodyPr>
            <a:normAutofit fontScale="90000"/>
          </a:bodyPr>
          <a:lstStyle/>
          <a:p>
            <a:pPr algn="ctr"/>
            <a:r>
              <a:rPr lang="en-US" sz="4800" b="0" i="0" dirty="0">
                <a:solidFill>
                  <a:schemeClr val="tx1"/>
                </a:solidFill>
                <a:effectLst/>
                <a:latin typeface="medium-content-serif-font"/>
              </a:rPr>
              <a:t>Random forest</a:t>
            </a:r>
            <a:endParaRPr lang="en-IN" sz="4800" dirty="0"/>
          </a:p>
        </p:txBody>
      </p:sp>
      <p:sp>
        <p:nvSpPr>
          <p:cNvPr id="3" name="Subtitle 2">
            <a:extLst>
              <a:ext uri="{FF2B5EF4-FFF2-40B4-BE49-F238E27FC236}">
                <a16:creationId xmlns:a16="http://schemas.microsoft.com/office/drawing/2014/main" xmlns="" id="{E4794393-4D15-485A-840A-B41A2657A2F0}"/>
              </a:ext>
            </a:extLst>
          </p:cNvPr>
          <p:cNvSpPr>
            <a:spLocks noGrp="1"/>
          </p:cNvSpPr>
          <p:nvPr>
            <p:ph type="subTitle" idx="1"/>
          </p:nvPr>
        </p:nvSpPr>
        <p:spPr>
          <a:xfrm>
            <a:off x="1261872" y="1367246"/>
            <a:ext cx="9418320" cy="1672045"/>
          </a:xfrm>
        </p:spPr>
        <p:txBody>
          <a:bodyPr/>
          <a:lstStyle/>
          <a:p>
            <a:pPr marL="342900" indent="-342900">
              <a:buFont typeface="Wingdings" panose="05000000000000000000" pitchFamily="2" charset="2"/>
              <a:buChar char="Ø"/>
            </a:pPr>
            <a:r>
              <a:rPr lang="en-US" b="0" i="0" dirty="0">
                <a:solidFill>
                  <a:schemeClr val="tx1"/>
                </a:solidFill>
                <a:effectLst/>
                <a:latin typeface="medium-content-serif-font"/>
              </a:rPr>
              <a:t>Random forest, like its name implies, consists of a large number of individual decision trees that operate as an </a:t>
            </a:r>
            <a:r>
              <a:rPr lang="en-US" b="0" i="0" u="sng" dirty="0">
                <a:solidFill>
                  <a:schemeClr val="tx1"/>
                </a:solidFill>
                <a:effectLst/>
                <a:latin typeface="medium-content-serif-font"/>
                <a:hlinkClick r:id="rId2">
                  <a:extLst>
                    <a:ext uri="{A12FA001-AC4F-418D-AE19-62706E023703}">
                      <ahyp:hlinkClr xmlns:ahyp="http://schemas.microsoft.com/office/drawing/2018/hyperlinkcolor" xmlns="" val="tx"/>
                    </a:ext>
                  </a:extLst>
                </a:hlinkClick>
              </a:rPr>
              <a:t>ensemble</a:t>
            </a:r>
            <a:r>
              <a:rPr lang="en-US" b="0" i="0" dirty="0">
                <a:solidFill>
                  <a:schemeClr val="tx1"/>
                </a:solidFill>
                <a:effectLst/>
                <a:latin typeface="medium-content-serif-font"/>
              </a:rPr>
              <a:t>. Each individual tree in the random forest spits out a class prediction and the class with the most votes becomes our model’s prediction (see figure below).</a:t>
            </a:r>
            <a:endParaRPr lang="en-IN" dirty="0">
              <a:solidFill>
                <a:schemeClr val="tx1"/>
              </a:solidFill>
            </a:endParaRPr>
          </a:p>
          <a:p>
            <a:endParaRPr lang="en-IN" dirty="0"/>
          </a:p>
        </p:txBody>
      </p:sp>
      <p:cxnSp>
        <p:nvCxnSpPr>
          <p:cNvPr id="4" name="Straight Connector 3">
            <a:extLst>
              <a:ext uri="{FF2B5EF4-FFF2-40B4-BE49-F238E27FC236}">
                <a16:creationId xmlns:a16="http://schemas.microsoft.com/office/drawing/2014/main" xmlns="" id="{35C175CF-1805-4D3A-917B-9BE8F3EF000F}"/>
              </a:ext>
            </a:extLst>
          </p:cNvPr>
          <p:cNvCxnSpPr>
            <a:cxnSpLocks/>
          </p:cNvCxnSpPr>
          <p:nvPr/>
        </p:nvCxnSpPr>
        <p:spPr>
          <a:xfrm flipV="1">
            <a:off x="478337" y="864325"/>
            <a:ext cx="11618752" cy="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969035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93590-93E8-4A8F-A0D7-1A684635D16D}"/>
              </a:ext>
            </a:extLst>
          </p:cNvPr>
          <p:cNvSpPr>
            <a:spLocks noGrp="1"/>
          </p:cNvSpPr>
          <p:nvPr>
            <p:ph type="ctrTitle"/>
          </p:nvPr>
        </p:nvSpPr>
        <p:spPr>
          <a:xfrm>
            <a:off x="1026740" y="149348"/>
            <a:ext cx="9418320" cy="773756"/>
          </a:xfrm>
        </p:spPr>
        <p:txBody>
          <a:bodyPr>
            <a:noAutofit/>
          </a:bodyPr>
          <a:lstStyle/>
          <a:p>
            <a:pPr algn="ctr"/>
            <a:r>
              <a:rPr lang="en-IN" sz="5400" dirty="0"/>
              <a:t>Workflow</a:t>
            </a:r>
          </a:p>
        </p:txBody>
      </p:sp>
      <p:sp>
        <p:nvSpPr>
          <p:cNvPr id="3" name="Subtitle 2">
            <a:extLst>
              <a:ext uri="{FF2B5EF4-FFF2-40B4-BE49-F238E27FC236}">
                <a16:creationId xmlns:a16="http://schemas.microsoft.com/office/drawing/2014/main" xmlns="" id="{D75B1748-CBCF-4BC8-832A-39EDB3B67172}"/>
              </a:ext>
            </a:extLst>
          </p:cNvPr>
          <p:cNvSpPr>
            <a:spLocks noGrp="1"/>
          </p:cNvSpPr>
          <p:nvPr>
            <p:ph type="subTitle" idx="1"/>
          </p:nvPr>
        </p:nvSpPr>
        <p:spPr>
          <a:xfrm>
            <a:off x="1261872" y="1175656"/>
            <a:ext cx="10111522" cy="5599609"/>
          </a:xfrm>
        </p:spPr>
        <p:txBody>
          <a:bodyPr/>
          <a:lstStyle/>
          <a:p>
            <a:pPr marL="342900" indent="-342900">
              <a:buFont typeface="Wingdings" panose="05000000000000000000" pitchFamily="2" charset="2"/>
              <a:buChar char="Ø"/>
            </a:pPr>
            <a:r>
              <a:rPr lang="en-IN" dirty="0"/>
              <a:t>Importing library and Dataset</a:t>
            </a:r>
          </a:p>
        </p:txBody>
      </p:sp>
      <p:cxnSp>
        <p:nvCxnSpPr>
          <p:cNvPr id="4" name="Straight Connector 3">
            <a:extLst>
              <a:ext uri="{FF2B5EF4-FFF2-40B4-BE49-F238E27FC236}">
                <a16:creationId xmlns:a16="http://schemas.microsoft.com/office/drawing/2014/main" xmlns="" id="{85327C1A-E37E-4C97-9950-310E8F89B0C3}"/>
              </a:ext>
            </a:extLst>
          </p:cNvPr>
          <p:cNvCxnSpPr>
            <a:cxnSpLocks/>
          </p:cNvCxnSpPr>
          <p:nvPr/>
        </p:nvCxnSpPr>
        <p:spPr>
          <a:xfrm flipV="1">
            <a:off x="426086" y="1175656"/>
            <a:ext cx="11618752" cy="1"/>
          </a:xfrm>
          <a:prstGeom prst="line">
            <a:avLst/>
          </a:prstGeom>
        </p:spPr>
        <p:style>
          <a:lnRef idx="3">
            <a:schemeClr val="accent2"/>
          </a:lnRef>
          <a:fillRef idx="0">
            <a:schemeClr val="accent2"/>
          </a:fillRef>
          <a:effectRef idx="2">
            <a:schemeClr val="accent2"/>
          </a:effectRef>
          <a:fontRef idx="minor">
            <a:schemeClr val="tx1"/>
          </a:fontRef>
        </p:style>
      </p:cxnSp>
      <p:pic>
        <p:nvPicPr>
          <p:cNvPr id="7" name="Picture 6">
            <a:extLst>
              <a:ext uri="{FF2B5EF4-FFF2-40B4-BE49-F238E27FC236}">
                <a16:creationId xmlns:a16="http://schemas.microsoft.com/office/drawing/2014/main" xmlns="" id="{41E2238F-B352-4C83-B60F-AA3C0F9E316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33634" y="2281650"/>
            <a:ext cx="6188743" cy="3587921"/>
          </a:xfrm>
          <a:prstGeom prst="rect">
            <a:avLst/>
          </a:prstGeom>
        </p:spPr>
      </p:pic>
    </p:spTree>
    <p:extLst>
      <p:ext uri="{BB962C8B-B14F-4D97-AF65-F5344CB8AC3E}">
        <p14:creationId xmlns:p14="http://schemas.microsoft.com/office/powerpoint/2010/main" xmlns="" val="3836418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BE000B-2753-4613-A36A-933C0FC95DDA}"/>
              </a:ext>
            </a:extLst>
          </p:cNvPr>
          <p:cNvSpPr>
            <a:spLocks noGrp="1"/>
          </p:cNvSpPr>
          <p:nvPr>
            <p:ph type="ctrTitle"/>
          </p:nvPr>
        </p:nvSpPr>
        <p:spPr>
          <a:xfrm>
            <a:off x="1261872" y="58783"/>
            <a:ext cx="9418320" cy="635726"/>
          </a:xfrm>
        </p:spPr>
        <p:txBody>
          <a:bodyPr>
            <a:normAutofit fontScale="90000"/>
          </a:bodyPr>
          <a:lstStyle/>
          <a:p>
            <a:r>
              <a:rPr lang="en-IN" sz="2800" dirty="0"/>
              <a:t>Continue…                  </a:t>
            </a:r>
            <a:r>
              <a:rPr lang="en-IN" sz="4400" dirty="0"/>
              <a:t>View of Data </a:t>
            </a:r>
          </a:p>
        </p:txBody>
      </p:sp>
      <p:pic>
        <p:nvPicPr>
          <p:cNvPr id="4" name="Content Placeholder 4">
            <a:extLst>
              <a:ext uri="{FF2B5EF4-FFF2-40B4-BE49-F238E27FC236}">
                <a16:creationId xmlns:a16="http://schemas.microsoft.com/office/drawing/2014/main" xmlns="" id="{806E8141-E10A-4443-8DB1-06704C9983B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61872" y="1442905"/>
            <a:ext cx="9418320" cy="4865615"/>
          </a:xfrm>
        </p:spPr>
      </p:pic>
      <p:cxnSp>
        <p:nvCxnSpPr>
          <p:cNvPr id="5" name="Straight Connector 4">
            <a:extLst>
              <a:ext uri="{FF2B5EF4-FFF2-40B4-BE49-F238E27FC236}">
                <a16:creationId xmlns:a16="http://schemas.microsoft.com/office/drawing/2014/main" xmlns="" id="{61A2A4F5-3E9F-4849-8038-3E9B8DBE6A22}"/>
              </a:ext>
            </a:extLst>
          </p:cNvPr>
          <p:cNvCxnSpPr>
            <a:cxnSpLocks/>
          </p:cNvCxnSpPr>
          <p:nvPr/>
        </p:nvCxnSpPr>
        <p:spPr>
          <a:xfrm flipV="1">
            <a:off x="426086" y="1175656"/>
            <a:ext cx="11618752" cy="1"/>
          </a:xfrm>
          <a:prstGeom prst="line">
            <a:avLst/>
          </a:prstGeom>
        </p:spPr>
        <p:style>
          <a:lnRef idx="3">
            <a:schemeClr val="accent2"/>
          </a:lnRef>
          <a:fillRef idx="0">
            <a:schemeClr val="accent2"/>
          </a:fillRef>
          <a:effectRef idx="2">
            <a:schemeClr val="accent2"/>
          </a:effectRef>
          <a:fontRef idx="minor">
            <a:schemeClr val="tx1"/>
          </a:fontRef>
        </p:style>
      </p:cxnSp>
      <p:pic>
        <p:nvPicPr>
          <p:cNvPr id="7" name="Picture 6">
            <a:extLst>
              <a:ext uri="{FF2B5EF4-FFF2-40B4-BE49-F238E27FC236}">
                <a16:creationId xmlns:a16="http://schemas.microsoft.com/office/drawing/2014/main" xmlns="" id="{1C51433C-0DCD-44A8-8B5D-0395320B6BB3}"/>
              </a:ext>
            </a:extLst>
          </p:cNvPr>
          <p:cNvPicPr>
            <a:picLocks noChangeAspect="1"/>
          </p:cNvPicPr>
          <p:nvPr/>
        </p:nvPicPr>
        <p:blipFill>
          <a:blip r:embed="rId3"/>
          <a:stretch>
            <a:fillRect/>
          </a:stretch>
        </p:blipFill>
        <p:spPr>
          <a:xfrm>
            <a:off x="614463" y="1442905"/>
            <a:ext cx="11241998" cy="4925995"/>
          </a:xfrm>
          <a:prstGeom prst="rect">
            <a:avLst/>
          </a:prstGeom>
        </p:spPr>
      </p:pic>
    </p:spTree>
    <p:extLst>
      <p:ext uri="{BB962C8B-B14F-4D97-AF65-F5344CB8AC3E}">
        <p14:creationId xmlns:p14="http://schemas.microsoft.com/office/powerpoint/2010/main" xmlns="" val="1381719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016A48-BF54-4F0B-8D7E-0A7D6BCF3042}"/>
              </a:ext>
            </a:extLst>
          </p:cNvPr>
          <p:cNvSpPr>
            <a:spLocks noGrp="1"/>
          </p:cNvSpPr>
          <p:nvPr>
            <p:ph type="ctrTitle"/>
          </p:nvPr>
        </p:nvSpPr>
        <p:spPr>
          <a:xfrm>
            <a:off x="826444" y="384483"/>
            <a:ext cx="9205831" cy="625711"/>
          </a:xfrm>
        </p:spPr>
        <p:txBody>
          <a:bodyPr>
            <a:normAutofit fontScale="90000"/>
          </a:bodyPr>
          <a:lstStyle/>
          <a:p>
            <a:r>
              <a:rPr lang="en-IN" sz="3200" dirty="0"/>
              <a:t>Continue…            </a:t>
            </a:r>
            <a:r>
              <a:rPr lang="en-IN" sz="4800" dirty="0"/>
              <a:t>Output cells</a:t>
            </a:r>
          </a:p>
        </p:txBody>
      </p:sp>
      <p:pic>
        <p:nvPicPr>
          <p:cNvPr id="9" name="Picture 8">
            <a:extLst>
              <a:ext uri="{FF2B5EF4-FFF2-40B4-BE49-F238E27FC236}">
                <a16:creationId xmlns:a16="http://schemas.microsoft.com/office/drawing/2014/main" xmlns="" id="{0C20FD59-D542-431E-B06E-DA37B637F8E2}"/>
              </a:ext>
            </a:extLst>
          </p:cNvPr>
          <p:cNvPicPr>
            <a:picLocks noChangeAspect="1"/>
          </p:cNvPicPr>
          <p:nvPr/>
        </p:nvPicPr>
        <p:blipFill>
          <a:blip r:embed="rId2"/>
          <a:stretch>
            <a:fillRect/>
          </a:stretch>
        </p:blipFill>
        <p:spPr>
          <a:xfrm>
            <a:off x="2525486" y="1724296"/>
            <a:ext cx="7236823" cy="3944983"/>
          </a:xfrm>
          <a:prstGeom prst="rect">
            <a:avLst/>
          </a:prstGeom>
        </p:spPr>
      </p:pic>
      <p:cxnSp>
        <p:nvCxnSpPr>
          <p:cNvPr id="10" name="Straight Connector 9">
            <a:extLst>
              <a:ext uri="{FF2B5EF4-FFF2-40B4-BE49-F238E27FC236}">
                <a16:creationId xmlns:a16="http://schemas.microsoft.com/office/drawing/2014/main" xmlns="" id="{18763255-DEBE-4B79-8E6E-E63891AEB9EF}"/>
              </a:ext>
            </a:extLst>
          </p:cNvPr>
          <p:cNvCxnSpPr>
            <a:cxnSpLocks/>
          </p:cNvCxnSpPr>
          <p:nvPr/>
        </p:nvCxnSpPr>
        <p:spPr>
          <a:xfrm flipV="1">
            <a:off x="426086" y="1175656"/>
            <a:ext cx="11618752" cy="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1301344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68A0A-F719-4EBD-97BD-70EDA35A7C36}"/>
              </a:ext>
            </a:extLst>
          </p:cNvPr>
          <p:cNvSpPr>
            <a:spLocks noGrp="1"/>
          </p:cNvSpPr>
          <p:nvPr>
            <p:ph type="ctrTitle"/>
          </p:nvPr>
        </p:nvSpPr>
        <p:spPr>
          <a:xfrm>
            <a:off x="1000615" y="149352"/>
            <a:ext cx="9418320" cy="556042"/>
          </a:xfrm>
        </p:spPr>
        <p:txBody>
          <a:bodyPr>
            <a:normAutofit fontScale="90000"/>
          </a:bodyPr>
          <a:lstStyle/>
          <a:p>
            <a:pPr algn="ctr"/>
            <a:r>
              <a:rPr lang="en-IN" sz="4000" dirty="0"/>
              <a:t>Visualization of heatmap</a:t>
            </a:r>
          </a:p>
        </p:txBody>
      </p:sp>
      <p:sp>
        <p:nvSpPr>
          <p:cNvPr id="3" name="Subtitle 2">
            <a:extLst>
              <a:ext uri="{FF2B5EF4-FFF2-40B4-BE49-F238E27FC236}">
                <a16:creationId xmlns:a16="http://schemas.microsoft.com/office/drawing/2014/main" xmlns="" id="{6F71B309-2F78-4B28-81A9-A31A09C7AC47}"/>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xmlns="" id="{F727F0C8-BD21-461C-BB01-4CA5A771C4CB}"/>
              </a:ext>
            </a:extLst>
          </p:cNvPr>
          <p:cNvPicPr>
            <a:picLocks noChangeAspect="1"/>
          </p:cNvPicPr>
          <p:nvPr/>
        </p:nvPicPr>
        <p:blipFill>
          <a:blip r:embed="rId2"/>
          <a:stretch>
            <a:fillRect/>
          </a:stretch>
        </p:blipFill>
        <p:spPr>
          <a:xfrm>
            <a:off x="472814" y="1209579"/>
            <a:ext cx="11455377" cy="5499069"/>
          </a:xfrm>
          <a:prstGeom prst="rect">
            <a:avLst/>
          </a:prstGeom>
        </p:spPr>
      </p:pic>
    </p:spTree>
    <p:extLst>
      <p:ext uri="{BB962C8B-B14F-4D97-AF65-F5344CB8AC3E}">
        <p14:creationId xmlns:p14="http://schemas.microsoft.com/office/powerpoint/2010/main" xmlns="" val="279590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EF8C1D-0A33-4408-9BC1-552C6B5C8DD6}"/>
              </a:ext>
            </a:extLst>
          </p:cNvPr>
          <p:cNvSpPr>
            <a:spLocks noGrp="1"/>
          </p:cNvSpPr>
          <p:nvPr>
            <p:ph type="ctrTitle"/>
          </p:nvPr>
        </p:nvSpPr>
        <p:spPr>
          <a:xfrm>
            <a:off x="1192203" y="62266"/>
            <a:ext cx="9418320" cy="808591"/>
          </a:xfrm>
        </p:spPr>
        <p:txBody>
          <a:bodyPr>
            <a:normAutofit/>
          </a:bodyPr>
          <a:lstStyle/>
          <a:p>
            <a:pPr algn="ctr"/>
            <a:r>
              <a:rPr lang="en-IN" sz="3600" dirty="0"/>
              <a:t>Data preparation -  train test split</a:t>
            </a:r>
          </a:p>
        </p:txBody>
      </p:sp>
      <p:pic>
        <p:nvPicPr>
          <p:cNvPr id="7" name="Picture 6">
            <a:extLst>
              <a:ext uri="{FF2B5EF4-FFF2-40B4-BE49-F238E27FC236}">
                <a16:creationId xmlns:a16="http://schemas.microsoft.com/office/drawing/2014/main" xmlns="" id="{4E6C1158-D893-4853-B3AC-0694B409FD43}"/>
              </a:ext>
            </a:extLst>
          </p:cNvPr>
          <p:cNvPicPr>
            <a:picLocks noChangeAspect="1"/>
          </p:cNvPicPr>
          <p:nvPr/>
        </p:nvPicPr>
        <p:blipFill>
          <a:blip r:embed="rId2"/>
          <a:stretch>
            <a:fillRect/>
          </a:stretch>
        </p:blipFill>
        <p:spPr>
          <a:xfrm>
            <a:off x="1849812" y="1533480"/>
            <a:ext cx="8760711" cy="2310584"/>
          </a:xfrm>
          <a:prstGeom prst="rect">
            <a:avLst/>
          </a:prstGeom>
        </p:spPr>
      </p:pic>
      <p:sp>
        <p:nvSpPr>
          <p:cNvPr id="8" name="TextBox 7">
            <a:extLst>
              <a:ext uri="{FF2B5EF4-FFF2-40B4-BE49-F238E27FC236}">
                <a16:creationId xmlns:a16="http://schemas.microsoft.com/office/drawing/2014/main" xmlns="" id="{AE7AC7C5-CE0C-4A07-92ED-DF59853D8A22}"/>
              </a:ext>
            </a:extLst>
          </p:cNvPr>
          <p:cNvSpPr txBox="1"/>
          <p:nvPr/>
        </p:nvSpPr>
        <p:spPr>
          <a:xfrm>
            <a:off x="2011680" y="4676503"/>
            <a:ext cx="6261463" cy="923330"/>
          </a:xfrm>
          <a:prstGeom prst="rect">
            <a:avLst/>
          </a:prstGeom>
          <a:noFill/>
        </p:spPr>
        <p:txBody>
          <a:bodyPr wrap="square" rtlCol="0">
            <a:spAutoFit/>
          </a:bodyPr>
          <a:lstStyle/>
          <a:p>
            <a:r>
              <a:rPr lang="en-IN" dirty="0"/>
              <a:t>Training dataset = 75%</a:t>
            </a:r>
          </a:p>
          <a:p>
            <a:r>
              <a:rPr lang="en-IN" dirty="0"/>
              <a:t>Test dataset = 25%</a:t>
            </a:r>
          </a:p>
          <a:p>
            <a:endParaRPr lang="en-IN" dirty="0"/>
          </a:p>
        </p:txBody>
      </p:sp>
      <p:cxnSp>
        <p:nvCxnSpPr>
          <p:cNvPr id="9" name="Straight Connector 8">
            <a:extLst>
              <a:ext uri="{FF2B5EF4-FFF2-40B4-BE49-F238E27FC236}">
                <a16:creationId xmlns:a16="http://schemas.microsoft.com/office/drawing/2014/main" xmlns="" id="{D78E2318-2A72-4611-B740-FD2DC6FEA571}"/>
              </a:ext>
            </a:extLst>
          </p:cNvPr>
          <p:cNvCxnSpPr>
            <a:cxnSpLocks/>
          </p:cNvCxnSpPr>
          <p:nvPr/>
        </p:nvCxnSpPr>
        <p:spPr>
          <a:xfrm flipV="1">
            <a:off x="426086" y="1175656"/>
            <a:ext cx="11618752" cy="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2903965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95E2EE-187C-4ACE-BA06-45FA26CDFBB8}"/>
              </a:ext>
            </a:extLst>
          </p:cNvPr>
          <p:cNvSpPr>
            <a:spLocks noGrp="1"/>
          </p:cNvSpPr>
          <p:nvPr>
            <p:ph type="ctrTitle"/>
          </p:nvPr>
        </p:nvSpPr>
        <p:spPr>
          <a:xfrm>
            <a:off x="1261872" y="105809"/>
            <a:ext cx="9418320" cy="677962"/>
          </a:xfrm>
        </p:spPr>
        <p:txBody>
          <a:bodyPr>
            <a:normAutofit/>
          </a:bodyPr>
          <a:lstStyle/>
          <a:p>
            <a:pPr algn="ctr"/>
            <a:r>
              <a:rPr lang="en-IN" sz="3600" dirty="0"/>
              <a:t>Model Implementation - DTC</a:t>
            </a:r>
          </a:p>
        </p:txBody>
      </p:sp>
      <p:pic>
        <p:nvPicPr>
          <p:cNvPr id="5" name="Picture 4">
            <a:extLst>
              <a:ext uri="{FF2B5EF4-FFF2-40B4-BE49-F238E27FC236}">
                <a16:creationId xmlns:a16="http://schemas.microsoft.com/office/drawing/2014/main" xmlns="" id="{AAD277E6-DEF8-4C59-BAA3-E3B0B0DB2D2D}"/>
              </a:ext>
            </a:extLst>
          </p:cNvPr>
          <p:cNvPicPr>
            <a:picLocks noChangeAspect="1"/>
          </p:cNvPicPr>
          <p:nvPr/>
        </p:nvPicPr>
        <p:blipFill>
          <a:blip r:embed="rId2"/>
          <a:stretch>
            <a:fillRect/>
          </a:stretch>
        </p:blipFill>
        <p:spPr>
          <a:xfrm>
            <a:off x="1261872" y="1648224"/>
            <a:ext cx="8907028" cy="2139881"/>
          </a:xfrm>
          <a:prstGeom prst="rect">
            <a:avLst/>
          </a:prstGeom>
        </p:spPr>
      </p:pic>
      <p:pic>
        <p:nvPicPr>
          <p:cNvPr id="7" name="Picture 6">
            <a:extLst>
              <a:ext uri="{FF2B5EF4-FFF2-40B4-BE49-F238E27FC236}">
                <a16:creationId xmlns:a16="http://schemas.microsoft.com/office/drawing/2014/main" xmlns="" id="{92736FFC-26DE-48A4-8CE8-8B8E668836A1}"/>
              </a:ext>
            </a:extLst>
          </p:cNvPr>
          <p:cNvPicPr>
            <a:picLocks noChangeAspect="1"/>
          </p:cNvPicPr>
          <p:nvPr/>
        </p:nvPicPr>
        <p:blipFill>
          <a:blip r:embed="rId3"/>
          <a:stretch>
            <a:fillRect/>
          </a:stretch>
        </p:blipFill>
        <p:spPr>
          <a:xfrm>
            <a:off x="1261872" y="4452261"/>
            <a:ext cx="8967993" cy="2078916"/>
          </a:xfrm>
          <a:prstGeom prst="rect">
            <a:avLst/>
          </a:prstGeom>
        </p:spPr>
      </p:pic>
      <p:sp>
        <p:nvSpPr>
          <p:cNvPr id="8" name="TextBox 7">
            <a:extLst>
              <a:ext uri="{FF2B5EF4-FFF2-40B4-BE49-F238E27FC236}">
                <a16:creationId xmlns:a16="http://schemas.microsoft.com/office/drawing/2014/main" xmlns="" id="{684415F5-C068-42DA-8208-D537C0D87053}"/>
              </a:ext>
            </a:extLst>
          </p:cNvPr>
          <p:cNvSpPr txBox="1"/>
          <p:nvPr/>
        </p:nvSpPr>
        <p:spPr>
          <a:xfrm>
            <a:off x="1261872" y="1168100"/>
            <a:ext cx="4337739" cy="646331"/>
          </a:xfrm>
          <a:prstGeom prst="rect">
            <a:avLst/>
          </a:prstGeom>
          <a:noFill/>
        </p:spPr>
        <p:txBody>
          <a:bodyPr wrap="square" rtlCol="0">
            <a:spAutoFit/>
          </a:bodyPr>
          <a:lstStyle/>
          <a:p>
            <a:r>
              <a:rPr lang="en-IN" b="1" dirty="0"/>
              <a:t>Training model on dataset</a:t>
            </a:r>
          </a:p>
          <a:p>
            <a:endParaRPr lang="en-IN" dirty="0"/>
          </a:p>
        </p:txBody>
      </p:sp>
      <p:sp>
        <p:nvSpPr>
          <p:cNvPr id="9" name="TextBox 8">
            <a:extLst>
              <a:ext uri="{FF2B5EF4-FFF2-40B4-BE49-F238E27FC236}">
                <a16:creationId xmlns:a16="http://schemas.microsoft.com/office/drawing/2014/main" xmlns="" id="{3D3175E8-0BA1-402E-8D74-BC40A7381A0D}"/>
              </a:ext>
            </a:extLst>
          </p:cNvPr>
          <p:cNvSpPr txBox="1"/>
          <p:nvPr/>
        </p:nvSpPr>
        <p:spPr>
          <a:xfrm>
            <a:off x="1200907" y="3945063"/>
            <a:ext cx="8967993" cy="646331"/>
          </a:xfrm>
          <a:prstGeom prst="rect">
            <a:avLst/>
          </a:prstGeom>
          <a:noFill/>
        </p:spPr>
        <p:txBody>
          <a:bodyPr wrap="square" rtlCol="0">
            <a:spAutoFit/>
          </a:bodyPr>
          <a:lstStyle/>
          <a:p>
            <a:r>
              <a:rPr lang="en-IN" sz="1800" b="1" dirty="0"/>
              <a:t>Accuracy score and confusion matrix of Decision tree Classifier</a:t>
            </a:r>
          </a:p>
          <a:p>
            <a:endParaRPr lang="en-IN" dirty="0"/>
          </a:p>
        </p:txBody>
      </p:sp>
      <p:cxnSp>
        <p:nvCxnSpPr>
          <p:cNvPr id="10" name="Straight Connector 9">
            <a:extLst>
              <a:ext uri="{FF2B5EF4-FFF2-40B4-BE49-F238E27FC236}">
                <a16:creationId xmlns:a16="http://schemas.microsoft.com/office/drawing/2014/main" xmlns="" id="{DD9A5678-34B4-4706-B8F8-0B62BDE58D6E}"/>
              </a:ext>
            </a:extLst>
          </p:cNvPr>
          <p:cNvCxnSpPr>
            <a:cxnSpLocks/>
          </p:cNvCxnSpPr>
          <p:nvPr/>
        </p:nvCxnSpPr>
        <p:spPr>
          <a:xfrm flipV="1">
            <a:off x="426086" y="1003584"/>
            <a:ext cx="11618752" cy="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20608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1708B4-37BF-4F29-8DEA-6495429FB701}"/>
              </a:ext>
            </a:extLst>
          </p:cNvPr>
          <p:cNvSpPr>
            <a:spLocks noGrp="1"/>
          </p:cNvSpPr>
          <p:nvPr>
            <p:ph type="ctrTitle"/>
          </p:nvPr>
        </p:nvSpPr>
        <p:spPr>
          <a:xfrm>
            <a:off x="985035" y="0"/>
            <a:ext cx="9418320" cy="1103404"/>
          </a:xfrm>
        </p:spPr>
        <p:txBody>
          <a:bodyPr>
            <a:normAutofit/>
          </a:bodyPr>
          <a:lstStyle/>
          <a:p>
            <a:r>
              <a:rPr lang="en-IN" sz="6000" dirty="0">
                <a:solidFill>
                  <a:schemeClr val="tx2"/>
                </a:solidFill>
              </a:rPr>
              <a:t>Introduction</a:t>
            </a:r>
          </a:p>
        </p:txBody>
      </p:sp>
      <p:sp>
        <p:nvSpPr>
          <p:cNvPr id="3" name="Subtitle 2">
            <a:extLst>
              <a:ext uri="{FF2B5EF4-FFF2-40B4-BE49-F238E27FC236}">
                <a16:creationId xmlns:a16="http://schemas.microsoft.com/office/drawing/2014/main" xmlns="" id="{36B16CEC-EEBB-4309-8C8C-361DE5633695}"/>
              </a:ext>
            </a:extLst>
          </p:cNvPr>
          <p:cNvSpPr>
            <a:spLocks noGrp="1"/>
          </p:cNvSpPr>
          <p:nvPr>
            <p:ph type="subTitle" idx="1"/>
          </p:nvPr>
        </p:nvSpPr>
        <p:spPr>
          <a:xfrm>
            <a:off x="817256" y="1577130"/>
            <a:ext cx="9418320" cy="4462104"/>
          </a:xfrm>
        </p:spPr>
        <p:txBody>
          <a:bodyPr>
            <a:normAutofit lnSpcReduction="10000"/>
          </a:bodyPr>
          <a:lstStyle/>
          <a:p>
            <a:pPr marL="342900" indent="-342900">
              <a:buFont typeface="Wingdings" panose="05000000000000000000" pitchFamily="2" charset="2"/>
              <a:buChar char="Ø"/>
            </a:pPr>
            <a:r>
              <a:rPr lang="en-US" dirty="0"/>
              <a:t>Machine learning and  Data Science is branch of  AI which incorporates a large set of statistical techniques. </a:t>
            </a:r>
          </a:p>
          <a:p>
            <a:pPr marL="342900" indent="-342900">
              <a:buFont typeface="Wingdings" panose="05000000000000000000" pitchFamily="2" charset="2"/>
              <a:buChar char="Ø"/>
            </a:pPr>
            <a:r>
              <a:rPr lang="en-US" dirty="0"/>
              <a:t>These techniques enable data scientists to create a model which can learn from past data and detect patterns from massive, noisy and complex data sets. </a:t>
            </a:r>
          </a:p>
          <a:p>
            <a:pPr marL="342900" indent="-342900">
              <a:buFont typeface="Wingdings" panose="05000000000000000000" pitchFamily="2" charset="2"/>
              <a:buChar char="Ø"/>
            </a:pPr>
            <a:r>
              <a:rPr lang="en-US" dirty="0"/>
              <a:t> Researchers use machine learning for cancer prediction and prognosis. </a:t>
            </a:r>
          </a:p>
          <a:p>
            <a:pPr marL="342900" indent="-342900">
              <a:buFont typeface="Wingdings" panose="05000000000000000000" pitchFamily="2" charset="2"/>
              <a:buChar char="Ø"/>
            </a:pPr>
            <a:r>
              <a:rPr lang="en-US" dirty="0"/>
              <a:t> Machine learning allows inferences or decisions that otherwise cannot be made using conventional statistical methodologies. With a robustly validated machine learning model, chances of right diagnosis improve. </a:t>
            </a:r>
          </a:p>
          <a:p>
            <a:pPr marL="342900" indent="-342900">
              <a:buFont typeface="Wingdings" panose="05000000000000000000" pitchFamily="2" charset="2"/>
              <a:buChar char="Ø"/>
            </a:pPr>
            <a:r>
              <a:rPr lang="en-US" dirty="0"/>
              <a:t>It specially helps in interpretation of results for borderline cases.</a:t>
            </a:r>
            <a:endParaRPr lang="en-IN" dirty="0"/>
          </a:p>
        </p:txBody>
      </p:sp>
      <p:cxnSp>
        <p:nvCxnSpPr>
          <p:cNvPr id="5" name="Straight Connector 4">
            <a:extLst>
              <a:ext uri="{FF2B5EF4-FFF2-40B4-BE49-F238E27FC236}">
                <a16:creationId xmlns:a16="http://schemas.microsoft.com/office/drawing/2014/main" xmlns="" id="{AA25DBB1-F893-4796-A9E6-886567E1B665}"/>
              </a:ext>
            </a:extLst>
          </p:cNvPr>
          <p:cNvCxnSpPr>
            <a:cxnSpLocks/>
          </p:cNvCxnSpPr>
          <p:nvPr/>
        </p:nvCxnSpPr>
        <p:spPr>
          <a:xfrm>
            <a:off x="478173" y="1103404"/>
            <a:ext cx="11604771"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2603536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43F0A0-5DEF-4AD5-BD20-EA5168BCD0DD}"/>
              </a:ext>
            </a:extLst>
          </p:cNvPr>
          <p:cNvSpPr>
            <a:spLocks noGrp="1"/>
          </p:cNvSpPr>
          <p:nvPr>
            <p:ph type="ctrTitle"/>
          </p:nvPr>
        </p:nvSpPr>
        <p:spPr>
          <a:xfrm>
            <a:off x="1270580" y="70974"/>
            <a:ext cx="9418320" cy="712797"/>
          </a:xfrm>
        </p:spPr>
        <p:txBody>
          <a:bodyPr>
            <a:normAutofit/>
          </a:bodyPr>
          <a:lstStyle/>
          <a:p>
            <a:pPr algn="ctr"/>
            <a:r>
              <a:rPr lang="en-IN" sz="4000" dirty="0"/>
              <a:t>Model Implementation - RFC</a:t>
            </a:r>
          </a:p>
        </p:txBody>
      </p:sp>
      <p:pic>
        <p:nvPicPr>
          <p:cNvPr id="11" name="Picture 10">
            <a:extLst>
              <a:ext uri="{FF2B5EF4-FFF2-40B4-BE49-F238E27FC236}">
                <a16:creationId xmlns:a16="http://schemas.microsoft.com/office/drawing/2014/main" xmlns="" id="{E32BB9AD-8D78-431E-A55F-096EF56BAA8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69769" y="1735690"/>
            <a:ext cx="10287892" cy="4480948"/>
          </a:xfrm>
          <a:prstGeom prst="rect">
            <a:avLst/>
          </a:prstGeom>
        </p:spPr>
      </p:pic>
      <p:cxnSp>
        <p:nvCxnSpPr>
          <p:cNvPr id="12" name="Straight Connector 11">
            <a:extLst>
              <a:ext uri="{FF2B5EF4-FFF2-40B4-BE49-F238E27FC236}">
                <a16:creationId xmlns:a16="http://schemas.microsoft.com/office/drawing/2014/main" xmlns="" id="{8064FD2A-51D5-4BBC-B6F5-D4C0E76C076E}"/>
              </a:ext>
            </a:extLst>
          </p:cNvPr>
          <p:cNvCxnSpPr>
            <a:cxnSpLocks/>
          </p:cNvCxnSpPr>
          <p:nvPr/>
        </p:nvCxnSpPr>
        <p:spPr>
          <a:xfrm flipV="1">
            <a:off x="434795" y="992776"/>
            <a:ext cx="11618752" cy="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3422380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C776D-E51B-4B57-A74F-860501A4B745}"/>
              </a:ext>
            </a:extLst>
          </p:cNvPr>
          <p:cNvSpPr>
            <a:spLocks noGrp="1"/>
          </p:cNvSpPr>
          <p:nvPr>
            <p:ph type="ctrTitle"/>
          </p:nvPr>
        </p:nvSpPr>
        <p:spPr>
          <a:xfrm>
            <a:off x="1261872" y="158060"/>
            <a:ext cx="9418320" cy="651837"/>
          </a:xfrm>
        </p:spPr>
        <p:txBody>
          <a:bodyPr>
            <a:normAutofit/>
          </a:bodyPr>
          <a:lstStyle/>
          <a:p>
            <a:pPr algn="ctr"/>
            <a:r>
              <a:rPr lang="en-IN" sz="3600" dirty="0"/>
              <a:t>Model Implementation - SVM</a:t>
            </a:r>
          </a:p>
        </p:txBody>
      </p:sp>
      <p:pic>
        <p:nvPicPr>
          <p:cNvPr id="9" name="Picture 8">
            <a:extLst>
              <a:ext uri="{FF2B5EF4-FFF2-40B4-BE49-F238E27FC236}">
                <a16:creationId xmlns:a16="http://schemas.microsoft.com/office/drawing/2014/main" xmlns="" id="{46293A44-BD76-469C-9B31-DFC61B20953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88071" y="1419498"/>
            <a:ext cx="8965921" cy="5185954"/>
          </a:xfrm>
          <a:prstGeom prst="rect">
            <a:avLst/>
          </a:prstGeom>
        </p:spPr>
      </p:pic>
      <p:cxnSp>
        <p:nvCxnSpPr>
          <p:cNvPr id="10" name="Straight Connector 9">
            <a:extLst>
              <a:ext uri="{FF2B5EF4-FFF2-40B4-BE49-F238E27FC236}">
                <a16:creationId xmlns:a16="http://schemas.microsoft.com/office/drawing/2014/main" xmlns="" id="{470538B4-0483-444A-8045-5336E1EB7970}"/>
              </a:ext>
            </a:extLst>
          </p:cNvPr>
          <p:cNvCxnSpPr>
            <a:cxnSpLocks/>
          </p:cNvCxnSpPr>
          <p:nvPr/>
        </p:nvCxnSpPr>
        <p:spPr>
          <a:xfrm flipV="1">
            <a:off x="478338" y="896982"/>
            <a:ext cx="11618752" cy="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4001470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DBDAD4-C054-4796-BB26-8A6BE0C2B967}"/>
              </a:ext>
            </a:extLst>
          </p:cNvPr>
          <p:cNvSpPr>
            <a:spLocks noGrp="1"/>
          </p:cNvSpPr>
          <p:nvPr>
            <p:ph type="ctrTitle"/>
          </p:nvPr>
        </p:nvSpPr>
        <p:spPr>
          <a:xfrm>
            <a:off x="1070284" y="130628"/>
            <a:ext cx="9418320" cy="757646"/>
          </a:xfrm>
        </p:spPr>
        <p:txBody>
          <a:bodyPr>
            <a:normAutofit/>
          </a:bodyPr>
          <a:lstStyle/>
          <a:p>
            <a:pPr algn="ctr"/>
            <a:r>
              <a:rPr lang="en-IN" sz="4400" dirty="0"/>
              <a:t>Hybrid Model</a:t>
            </a:r>
          </a:p>
        </p:txBody>
      </p:sp>
      <p:sp>
        <p:nvSpPr>
          <p:cNvPr id="3" name="Subtitle 2">
            <a:extLst>
              <a:ext uri="{FF2B5EF4-FFF2-40B4-BE49-F238E27FC236}">
                <a16:creationId xmlns:a16="http://schemas.microsoft.com/office/drawing/2014/main" xmlns="" id="{BF9518F7-99AA-456D-AEA9-4F039FA8AFBC}"/>
              </a:ext>
            </a:extLst>
          </p:cNvPr>
          <p:cNvSpPr>
            <a:spLocks noGrp="1"/>
          </p:cNvSpPr>
          <p:nvPr>
            <p:ph type="subTitle" idx="1"/>
          </p:nvPr>
        </p:nvSpPr>
        <p:spPr>
          <a:xfrm>
            <a:off x="1261872" y="1950720"/>
            <a:ext cx="9418320" cy="4541520"/>
          </a:xfrm>
        </p:spPr>
        <p:txBody>
          <a:bodyPr/>
          <a:lstStyle/>
          <a:p>
            <a:endParaRPr lang="en-IN" dirty="0"/>
          </a:p>
        </p:txBody>
      </p:sp>
      <p:pic>
        <p:nvPicPr>
          <p:cNvPr id="5" name="Picture 4">
            <a:extLst>
              <a:ext uri="{FF2B5EF4-FFF2-40B4-BE49-F238E27FC236}">
                <a16:creationId xmlns:a16="http://schemas.microsoft.com/office/drawing/2014/main" xmlns="" id="{BE6AF664-423F-4470-8572-DB0862A366A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70284" y="1384663"/>
            <a:ext cx="10033145" cy="5265031"/>
          </a:xfrm>
          <a:prstGeom prst="rect">
            <a:avLst/>
          </a:prstGeom>
        </p:spPr>
      </p:pic>
      <p:cxnSp>
        <p:nvCxnSpPr>
          <p:cNvPr id="6" name="Straight Connector 5">
            <a:extLst>
              <a:ext uri="{FF2B5EF4-FFF2-40B4-BE49-F238E27FC236}">
                <a16:creationId xmlns:a16="http://schemas.microsoft.com/office/drawing/2014/main" xmlns="" id="{A6C7AA93-F26C-4CD3-8D79-04E8523219EA}"/>
              </a:ext>
            </a:extLst>
          </p:cNvPr>
          <p:cNvCxnSpPr>
            <a:cxnSpLocks/>
          </p:cNvCxnSpPr>
          <p:nvPr/>
        </p:nvCxnSpPr>
        <p:spPr>
          <a:xfrm flipV="1">
            <a:off x="487046" y="966999"/>
            <a:ext cx="11618752" cy="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2619528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497504-4ACA-4EAC-92B3-2549F3E73B56}"/>
              </a:ext>
            </a:extLst>
          </p:cNvPr>
          <p:cNvSpPr>
            <a:spLocks noGrp="1"/>
          </p:cNvSpPr>
          <p:nvPr>
            <p:ph type="ctrTitle"/>
          </p:nvPr>
        </p:nvSpPr>
        <p:spPr>
          <a:xfrm>
            <a:off x="626146" y="95794"/>
            <a:ext cx="9418320" cy="435729"/>
          </a:xfrm>
        </p:spPr>
        <p:txBody>
          <a:bodyPr>
            <a:normAutofit fontScale="90000"/>
          </a:bodyPr>
          <a:lstStyle/>
          <a:p>
            <a:r>
              <a:rPr lang="en-IN" sz="3200" dirty="0"/>
              <a:t>Continue…</a:t>
            </a:r>
          </a:p>
        </p:txBody>
      </p:sp>
      <p:pic>
        <p:nvPicPr>
          <p:cNvPr id="5" name="Picture 4">
            <a:extLst>
              <a:ext uri="{FF2B5EF4-FFF2-40B4-BE49-F238E27FC236}">
                <a16:creationId xmlns:a16="http://schemas.microsoft.com/office/drawing/2014/main" xmlns="" id="{CABC8D42-692F-454E-A4CF-B6314A33C3F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75710" y="973163"/>
            <a:ext cx="6759526" cy="3375953"/>
          </a:xfrm>
          <a:prstGeom prst="rect">
            <a:avLst/>
          </a:prstGeom>
        </p:spPr>
      </p:pic>
      <p:pic>
        <p:nvPicPr>
          <p:cNvPr id="7" name="Picture 6">
            <a:extLst>
              <a:ext uri="{FF2B5EF4-FFF2-40B4-BE49-F238E27FC236}">
                <a16:creationId xmlns:a16="http://schemas.microsoft.com/office/drawing/2014/main" xmlns="" id="{36FCA6A2-5E08-4955-A761-79D9A93BDCA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706043" y="4907111"/>
            <a:ext cx="7795936" cy="1950889"/>
          </a:xfrm>
          <a:prstGeom prst="rect">
            <a:avLst/>
          </a:prstGeom>
        </p:spPr>
      </p:pic>
      <p:cxnSp>
        <p:nvCxnSpPr>
          <p:cNvPr id="8" name="Straight Connector 7">
            <a:extLst>
              <a:ext uri="{FF2B5EF4-FFF2-40B4-BE49-F238E27FC236}">
                <a16:creationId xmlns:a16="http://schemas.microsoft.com/office/drawing/2014/main" xmlns="" id="{D8E35F96-FC8B-4119-A72C-5C3F9A24BC8A}"/>
              </a:ext>
            </a:extLst>
          </p:cNvPr>
          <p:cNvCxnSpPr>
            <a:cxnSpLocks/>
          </p:cNvCxnSpPr>
          <p:nvPr/>
        </p:nvCxnSpPr>
        <p:spPr>
          <a:xfrm flipV="1">
            <a:off x="391252" y="677047"/>
            <a:ext cx="11618752" cy="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2617954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B4643-7E0E-43DC-AFD3-481BCA79B7C6}"/>
              </a:ext>
            </a:extLst>
          </p:cNvPr>
          <p:cNvSpPr>
            <a:spLocks noGrp="1"/>
          </p:cNvSpPr>
          <p:nvPr>
            <p:ph type="ctrTitle"/>
          </p:nvPr>
        </p:nvSpPr>
        <p:spPr>
          <a:xfrm>
            <a:off x="1235746" y="0"/>
            <a:ext cx="9418320" cy="773757"/>
          </a:xfrm>
        </p:spPr>
        <p:txBody>
          <a:bodyPr>
            <a:noAutofit/>
          </a:bodyPr>
          <a:lstStyle/>
          <a:p>
            <a:pPr algn="ctr"/>
            <a:r>
              <a:rPr lang="en-IN" sz="4800" dirty="0"/>
              <a:t>Demo Video and Testing</a:t>
            </a:r>
          </a:p>
        </p:txBody>
      </p:sp>
      <p:cxnSp>
        <p:nvCxnSpPr>
          <p:cNvPr id="4" name="Straight Connector 3">
            <a:extLst>
              <a:ext uri="{FF2B5EF4-FFF2-40B4-BE49-F238E27FC236}">
                <a16:creationId xmlns:a16="http://schemas.microsoft.com/office/drawing/2014/main" xmlns="" id="{994E7FB6-6237-43DA-B606-0C3565B0E26E}"/>
              </a:ext>
            </a:extLst>
          </p:cNvPr>
          <p:cNvCxnSpPr>
            <a:cxnSpLocks/>
          </p:cNvCxnSpPr>
          <p:nvPr/>
        </p:nvCxnSpPr>
        <p:spPr>
          <a:xfrm flipV="1">
            <a:off x="426086" y="923107"/>
            <a:ext cx="11618752" cy="1"/>
          </a:xfrm>
          <a:prstGeom prst="line">
            <a:avLst/>
          </a:prstGeom>
        </p:spPr>
        <p:style>
          <a:lnRef idx="3">
            <a:schemeClr val="accent2"/>
          </a:lnRef>
          <a:fillRef idx="0">
            <a:schemeClr val="accent2"/>
          </a:fillRef>
          <a:effectRef idx="2">
            <a:schemeClr val="accent2"/>
          </a:effectRef>
          <a:fontRef idx="minor">
            <a:schemeClr val="tx1"/>
          </a:fontRef>
        </p:style>
      </p:cxnSp>
      <p:pic>
        <p:nvPicPr>
          <p:cNvPr id="5" name="My Video.mp4">
            <a:hlinkClick r:id="" action="ppaction://media"/>
          </p:cNvPr>
          <p:cNvPicPr>
            <a:picLocks noRot="1" noChangeAspect="1"/>
          </p:cNvPicPr>
          <p:nvPr>
            <a:videoFile r:link="rId1"/>
          </p:nvPr>
        </p:nvPicPr>
        <p:blipFill>
          <a:blip r:embed="rId3"/>
          <a:stretch>
            <a:fillRect/>
          </a:stretch>
        </p:blipFill>
        <p:spPr>
          <a:xfrm>
            <a:off x="461728" y="914400"/>
            <a:ext cx="11730272" cy="5943600"/>
          </a:xfrm>
          <a:prstGeom prst="rect">
            <a:avLst/>
          </a:prstGeom>
        </p:spPr>
      </p:pic>
    </p:spTree>
    <p:extLst>
      <p:ext uri="{BB962C8B-B14F-4D97-AF65-F5344CB8AC3E}">
        <p14:creationId xmlns:p14="http://schemas.microsoft.com/office/powerpoint/2010/main" xmlns="" val="379204971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9F31A-94CA-4B35-A525-0220C649612E}"/>
              </a:ext>
            </a:extLst>
          </p:cNvPr>
          <p:cNvSpPr>
            <a:spLocks noGrp="1"/>
          </p:cNvSpPr>
          <p:nvPr>
            <p:ph type="ctrTitle"/>
          </p:nvPr>
        </p:nvSpPr>
        <p:spPr>
          <a:xfrm>
            <a:off x="1061575" y="0"/>
            <a:ext cx="9418320" cy="627017"/>
          </a:xfrm>
        </p:spPr>
        <p:txBody>
          <a:bodyPr>
            <a:normAutofit/>
          </a:bodyPr>
          <a:lstStyle/>
          <a:p>
            <a:pPr algn="ctr"/>
            <a:r>
              <a:rPr lang="en-IN" sz="4000" dirty="0"/>
              <a:t>Input and Output</a:t>
            </a:r>
          </a:p>
        </p:txBody>
      </p:sp>
      <p:cxnSp>
        <p:nvCxnSpPr>
          <p:cNvPr id="4" name="Straight Connector 3">
            <a:extLst>
              <a:ext uri="{FF2B5EF4-FFF2-40B4-BE49-F238E27FC236}">
                <a16:creationId xmlns:a16="http://schemas.microsoft.com/office/drawing/2014/main" xmlns="" id="{99C11D45-BA05-4717-8F45-A71BABA7E748}"/>
              </a:ext>
            </a:extLst>
          </p:cNvPr>
          <p:cNvCxnSpPr>
            <a:cxnSpLocks/>
          </p:cNvCxnSpPr>
          <p:nvPr/>
        </p:nvCxnSpPr>
        <p:spPr>
          <a:xfrm flipV="1">
            <a:off x="417377" y="844730"/>
            <a:ext cx="11618752" cy="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12294229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FDE7B7-1B53-4457-AD80-A5F9AD2FBF0E}"/>
              </a:ext>
            </a:extLst>
          </p:cNvPr>
          <p:cNvSpPr>
            <a:spLocks noGrp="1"/>
          </p:cNvSpPr>
          <p:nvPr>
            <p:ph type="ctrTitle"/>
          </p:nvPr>
        </p:nvSpPr>
        <p:spPr>
          <a:xfrm>
            <a:off x="1157369" y="191587"/>
            <a:ext cx="9418320" cy="496389"/>
          </a:xfrm>
        </p:spPr>
        <p:txBody>
          <a:bodyPr>
            <a:normAutofit fontScale="90000"/>
          </a:bodyPr>
          <a:lstStyle/>
          <a:p>
            <a:pPr algn="ctr"/>
            <a:r>
              <a:rPr lang="en-IN" sz="3600" dirty="0"/>
              <a:t>Conclusion</a:t>
            </a:r>
            <a:r>
              <a:rPr lang="en-IN" dirty="0"/>
              <a:t> </a:t>
            </a:r>
          </a:p>
        </p:txBody>
      </p:sp>
      <p:sp>
        <p:nvSpPr>
          <p:cNvPr id="3" name="Subtitle 2">
            <a:extLst>
              <a:ext uri="{FF2B5EF4-FFF2-40B4-BE49-F238E27FC236}">
                <a16:creationId xmlns:a16="http://schemas.microsoft.com/office/drawing/2014/main" xmlns="" id="{0A25B9BE-DDDF-4FF4-BF7F-856FB1786786}"/>
              </a:ext>
            </a:extLst>
          </p:cNvPr>
          <p:cNvSpPr>
            <a:spLocks noGrp="1"/>
          </p:cNvSpPr>
          <p:nvPr>
            <p:ph type="subTitle" idx="1"/>
          </p:nvPr>
        </p:nvSpPr>
        <p:spPr>
          <a:xfrm>
            <a:off x="1633728" y="796834"/>
            <a:ext cx="8665899" cy="5886995"/>
          </a:xfrm>
        </p:spPr>
        <p:txBody>
          <a:bodyPr>
            <a:normAutofit/>
          </a:bodyPr>
          <a:lstStyle/>
          <a:p>
            <a:r>
              <a:rPr lang="en-IN" sz="1800" dirty="0"/>
              <a:t>                     </a:t>
            </a:r>
            <a:r>
              <a:rPr lang="en-IN" sz="1800" dirty="0">
                <a:solidFill>
                  <a:schemeClr val="tx1"/>
                </a:solidFill>
              </a:rPr>
              <a:t>According to WHO there are large number of Breast Cancer patient increasing per year . Health centres  lab done many patient health check up   and find positive for Breast cancer . And after check up the report reach to the doctor then doctor decide for Breast Cancer Positiveness and negative   and this  is lot of time consuming here Machine Learning came to light</a:t>
            </a:r>
            <a:r>
              <a:rPr lang="en-IN" sz="1800" dirty="0"/>
              <a:t>.</a:t>
            </a:r>
          </a:p>
          <a:p>
            <a:endParaRPr lang="en-IN" sz="1800" dirty="0"/>
          </a:p>
          <a:p>
            <a:pPr algn="l">
              <a:lnSpc>
                <a:spcPct val="100000"/>
              </a:lnSpc>
            </a:pPr>
            <a:r>
              <a:rPr lang="en-US" sz="1800" b="0" i="0" dirty="0">
                <a:solidFill>
                  <a:schemeClr val="tx1"/>
                </a:solidFill>
                <a:effectLst/>
                <a:latin typeface="ff2"/>
              </a:rPr>
              <a:t>In this project in python with Machine Learning , we learned to build a breast  cancer tumor predictor on the Wisconsin dataset  and created graphs and results for the same. It has  been observed that a good dataset provides better  accuracy. Selection of appropriate algorithms with  good home dataset will lead to the development of  prediction systems. These systems can assist in  proper treatment methods for a patient diagnosed  with breast cancer. There are many treatments for a  patient based on breast cancer stage; data mining and  machine learning can be a very good help in  deciding the line of treatment to be followed by  extracting knowledge from such suitable databases.</a:t>
            </a:r>
          </a:p>
          <a:p>
            <a:endParaRPr lang="en-IN" sz="1200" dirty="0"/>
          </a:p>
        </p:txBody>
      </p:sp>
      <p:cxnSp>
        <p:nvCxnSpPr>
          <p:cNvPr id="4" name="Straight Connector 3">
            <a:extLst>
              <a:ext uri="{FF2B5EF4-FFF2-40B4-BE49-F238E27FC236}">
                <a16:creationId xmlns:a16="http://schemas.microsoft.com/office/drawing/2014/main" xmlns="" id="{B343DDC5-AEB6-4F76-AD75-9A4378B2A96D}"/>
              </a:ext>
            </a:extLst>
          </p:cNvPr>
          <p:cNvCxnSpPr>
            <a:cxnSpLocks/>
          </p:cNvCxnSpPr>
          <p:nvPr/>
        </p:nvCxnSpPr>
        <p:spPr>
          <a:xfrm flipV="1">
            <a:off x="443503" y="609598"/>
            <a:ext cx="11618752" cy="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2700964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BACB7E22-2E57-4781-96AC-D168AC3E3C69}"/>
              </a:ext>
            </a:extLst>
          </p:cNvPr>
          <p:cNvGraphicFramePr>
            <a:graphicFrameLocks noGrp="1"/>
          </p:cNvGraphicFramePr>
          <p:nvPr>
            <p:extLst>
              <p:ext uri="{D42A27DB-BD31-4B8C-83A1-F6EECF244321}">
                <p14:modId xmlns:p14="http://schemas.microsoft.com/office/powerpoint/2010/main" xmlns="" val="1376283191"/>
              </p:ext>
            </p:extLst>
          </p:nvPr>
        </p:nvGraphicFramePr>
        <p:xfrm>
          <a:off x="1839053" y="2658150"/>
          <a:ext cx="8128000" cy="298827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448627477"/>
                    </a:ext>
                  </a:extLst>
                </a:gridCol>
                <a:gridCol w="4064000">
                  <a:extLst>
                    <a:ext uri="{9D8B030D-6E8A-4147-A177-3AD203B41FA5}">
                      <a16:colId xmlns:a16="http://schemas.microsoft.com/office/drawing/2014/main" xmlns="" val="1011544724"/>
                    </a:ext>
                  </a:extLst>
                </a:gridCol>
              </a:tblGrid>
              <a:tr h="597654">
                <a:tc>
                  <a:txBody>
                    <a:bodyPr/>
                    <a:lstStyle/>
                    <a:p>
                      <a:r>
                        <a:rPr lang="en-IN" dirty="0"/>
                        <a:t>NAME</a:t>
                      </a:r>
                    </a:p>
                  </a:txBody>
                  <a:tcPr>
                    <a:solidFill>
                      <a:srgbClr val="39AB75"/>
                    </a:solidFill>
                  </a:tcPr>
                </a:tc>
                <a:tc>
                  <a:txBody>
                    <a:bodyPr/>
                    <a:lstStyle/>
                    <a:p>
                      <a:r>
                        <a:rPr lang="en-IN" dirty="0"/>
                        <a:t>REG NO.</a:t>
                      </a:r>
                    </a:p>
                  </a:txBody>
                  <a:tcPr>
                    <a:solidFill>
                      <a:srgbClr val="39AB75"/>
                    </a:solidFill>
                  </a:tcPr>
                </a:tc>
                <a:extLst>
                  <a:ext uri="{0D108BD9-81ED-4DB2-BD59-A6C34878D82A}">
                    <a16:rowId xmlns:a16="http://schemas.microsoft.com/office/drawing/2014/main" xmlns="" val="4213831182"/>
                  </a:ext>
                </a:extLst>
              </a:tr>
              <a:tr h="597654">
                <a:tc>
                  <a:txBody>
                    <a:bodyPr/>
                    <a:lstStyle/>
                    <a:p>
                      <a:r>
                        <a:rPr lang="en-IN" dirty="0"/>
                        <a:t>RAUNAK ANSARI</a:t>
                      </a:r>
                    </a:p>
                  </a:txBody>
                  <a:tcPr/>
                </a:tc>
                <a:tc>
                  <a:txBody>
                    <a:bodyPr/>
                    <a:lstStyle/>
                    <a:p>
                      <a:r>
                        <a:rPr lang="en-IN" dirty="0"/>
                        <a:t>19MIM10078</a:t>
                      </a:r>
                    </a:p>
                  </a:txBody>
                  <a:tcPr/>
                </a:tc>
                <a:extLst>
                  <a:ext uri="{0D108BD9-81ED-4DB2-BD59-A6C34878D82A}">
                    <a16:rowId xmlns:a16="http://schemas.microsoft.com/office/drawing/2014/main" xmlns="" val="2026538241"/>
                  </a:ext>
                </a:extLst>
              </a:tr>
              <a:tr h="597654">
                <a:tc>
                  <a:txBody>
                    <a:bodyPr/>
                    <a:lstStyle/>
                    <a:p>
                      <a:r>
                        <a:rPr lang="en-IN" dirty="0"/>
                        <a:t>PREM SAGAR KUSHWAHA</a:t>
                      </a:r>
                    </a:p>
                  </a:txBody>
                  <a:tcPr/>
                </a:tc>
                <a:tc>
                  <a:txBody>
                    <a:bodyPr/>
                    <a:lstStyle/>
                    <a:p>
                      <a:r>
                        <a:rPr lang="en-IN" dirty="0"/>
                        <a:t>19MIM10080</a:t>
                      </a:r>
                    </a:p>
                  </a:txBody>
                  <a:tcPr/>
                </a:tc>
                <a:extLst>
                  <a:ext uri="{0D108BD9-81ED-4DB2-BD59-A6C34878D82A}">
                    <a16:rowId xmlns:a16="http://schemas.microsoft.com/office/drawing/2014/main" xmlns="" val="756434022"/>
                  </a:ext>
                </a:extLst>
              </a:tr>
              <a:tr h="597654">
                <a:tc>
                  <a:txBody>
                    <a:bodyPr/>
                    <a:lstStyle/>
                    <a:p>
                      <a:r>
                        <a:rPr lang="en-IN" dirty="0"/>
                        <a:t>HARSH DEV SINGH SENGER</a:t>
                      </a:r>
                    </a:p>
                  </a:txBody>
                  <a:tcPr/>
                </a:tc>
                <a:tc>
                  <a:txBody>
                    <a:bodyPr/>
                    <a:lstStyle/>
                    <a:p>
                      <a:r>
                        <a:rPr lang="en-IN" dirty="0"/>
                        <a:t>19MIM10073</a:t>
                      </a:r>
                    </a:p>
                  </a:txBody>
                  <a:tcPr/>
                </a:tc>
                <a:extLst>
                  <a:ext uri="{0D108BD9-81ED-4DB2-BD59-A6C34878D82A}">
                    <a16:rowId xmlns:a16="http://schemas.microsoft.com/office/drawing/2014/main" xmlns="" val="3617547131"/>
                  </a:ext>
                </a:extLst>
              </a:tr>
              <a:tr h="597654">
                <a:tc>
                  <a:txBody>
                    <a:bodyPr/>
                    <a:lstStyle/>
                    <a:p>
                      <a:r>
                        <a:rPr lang="en-IN" dirty="0"/>
                        <a:t>ISWAR SINGH PAWAR</a:t>
                      </a:r>
                    </a:p>
                  </a:txBody>
                  <a:tcPr/>
                </a:tc>
                <a:tc>
                  <a:txBody>
                    <a:bodyPr/>
                    <a:lstStyle/>
                    <a:p>
                      <a:r>
                        <a:rPr lang="en-IN" dirty="0"/>
                        <a:t>19MIM10070</a:t>
                      </a:r>
                    </a:p>
                  </a:txBody>
                  <a:tcPr/>
                </a:tc>
                <a:extLst>
                  <a:ext uri="{0D108BD9-81ED-4DB2-BD59-A6C34878D82A}">
                    <a16:rowId xmlns:a16="http://schemas.microsoft.com/office/drawing/2014/main" xmlns="" val="829971264"/>
                  </a:ext>
                </a:extLst>
              </a:tr>
            </a:tbl>
          </a:graphicData>
        </a:graphic>
      </p:graphicFrame>
      <p:sp>
        <p:nvSpPr>
          <p:cNvPr id="5" name="Rectangle 4">
            <a:extLst>
              <a:ext uri="{FF2B5EF4-FFF2-40B4-BE49-F238E27FC236}">
                <a16:creationId xmlns:a16="http://schemas.microsoft.com/office/drawing/2014/main" xmlns="" id="{7BCF2B78-91FE-4ECD-953E-052F1E4724A0}"/>
              </a:ext>
            </a:extLst>
          </p:cNvPr>
          <p:cNvSpPr/>
          <p:nvPr/>
        </p:nvSpPr>
        <p:spPr>
          <a:xfrm>
            <a:off x="3268919" y="334417"/>
            <a:ext cx="4968027" cy="1754326"/>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Presented by :-</a:t>
            </a:r>
          </a:p>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xmlns="" val="2404091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3757683-6315-46DC-BF2A-F1C3EA015F07}"/>
              </a:ext>
            </a:extLst>
          </p:cNvPr>
          <p:cNvSpPr/>
          <p:nvPr/>
        </p:nvSpPr>
        <p:spPr>
          <a:xfrm>
            <a:off x="2036990" y="2380105"/>
            <a:ext cx="6790642" cy="1569660"/>
          </a:xfrm>
          <a:prstGeom prst="rect">
            <a:avLst/>
          </a:prstGeom>
          <a:noFill/>
        </p:spPr>
        <p:txBody>
          <a:bodyPr wrap="none" lIns="91440" tIns="45720" rIns="91440" bIns="45720">
            <a:spAutoFit/>
          </a:bodyPr>
          <a:lstStyle/>
          <a:p>
            <a:pPr algn="ctr"/>
            <a:r>
              <a:rPr lang="en-US" sz="9600" b="1" cap="none" spc="0" dirty="0">
                <a:ln w="0"/>
                <a:solidFill>
                  <a:srgbClr val="FF6600"/>
                </a:solidFill>
                <a:effectLst>
                  <a:reflection blurRad="6350" stA="53000" endA="300" endPos="35500" dir="5400000" sy="-90000" algn="bl" rotWithShape="0"/>
                </a:effectLst>
              </a:rPr>
              <a:t>Tha</a:t>
            </a:r>
            <a:r>
              <a:rPr lang="en-US" sz="9600" b="1" cap="none" spc="0" dirty="0">
                <a:ln w="0"/>
                <a:effectLst>
                  <a:reflection blurRad="6350" stA="53000" endA="300" endPos="35500" dir="5400000" sy="-90000" algn="bl" rotWithShape="0"/>
                </a:effectLst>
              </a:rPr>
              <a:t>nk</a:t>
            </a:r>
            <a:r>
              <a:rPr lang="en-US" sz="9600" b="1" cap="none" spc="0" dirty="0">
                <a:ln w="0"/>
                <a:solidFill>
                  <a:srgbClr val="00B050"/>
                </a:solidFill>
                <a:effectLst>
                  <a:reflection blurRad="6350" stA="53000" endA="300" endPos="35500" dir="5400000" sy="-90000" algn="bl" rotWithShape="0"/>
                </a:effectLst>
              </a:rPr>
              <a:t>you</a:t>
            </a:r>
            <a:endParaRPr lang="en-US" sz="9600" b="1" cap="none" spc="0" dirty="0">
              <a:ln w="12700">
                <a:solidFill>
                  <a:schemeClr val="accent5"/>
                </a:solidFill>
                <a:prstDash val="solid"/>
              </a:ln>
              <a:solidFill>
                <a:srgbClr val="00B050"/>
              </a:solidFill>
              <a:effectLst/>
            </a:endParaRPr>
          </a:p>
        </p:txBody>
      </p:sp>
    </p:spTree>
    <p:extLst>
      <p:ext uri="{BB962C8B-B14F-4D97-AF65-F5344CB8AC3E}">
        <p14:creationId xmlns:p14="http://schemas.microsoft.com/office/powerpoint/2010/main" xmlns="" val="3654745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F72933-30C1-40FC-BD30-6DE14EEED186}"/>
              </a:ext>
            </a:extLst>
          </p:cNvPr>
          <p:cNvSpPr>
            <a:spLocks noGrp="1"/>
          </p:cNvSpPr>
          <p:nvPr>
            <p:ph type="ctrTitle"/>
          </p:nvPr>
        </p:nvSpPr>
        <p:spPr>
          <a:xfrm>
            <a:off x="478173" y="-13840"/>
            <a:ext cx="9418320" cy="768850"/>
          </a:xfrm>
        </p:spPr>
        <p:txBody>
          <a:bodyPr>
            <a:normAutofit fontScale="90000"/>
          </a:bodyPr>
          <a:lstStyle/>
          <a:p>
            <a:r>
              <a:rPr lang="en-IN" sz="5400" dirty="0">
                <a:solidFill>
                  <a:schemeClr val="tx2"/>
                </a:solidFill>
                <a:latin typeface="+mn-lt"/>
              </a:rPr>
              <a:t>Breast </a:t>
            </a:r>
            <a:r>
              <a:rPr lang="en-IN" sz="5400" dirty="0">
                <a:solidFill>
                  <a:schemeClr val="tx2"/>
                </a:solidFill>
              </a:rPr>
              <a:t>Cancer: An overview</a:t>
            </a:r>
          </a:p>
        </p:txBody>
      </p:sp>
      <p:sp>
        <p:nvSpPr>
          <p:cNvPr id="3" name="Subtitle 2">
            <a:extLst>
              <a:ext uri="{FF2B5EF4-FFF2-40B4-BE49-F238E27FC236}">
                <a16:creationId xmlns:a16="http://schemas.microsoft.com/office/drawing/2014/main" xmlns="" id="{00C1A681-FEC3-40CD-B0B4-35E4045B8C4F}"/>
              </a:ext>
            </a:extLst>
          </p:cNvPr>
          <p:cNvSpPr>
            <a:spLocks noGrp="1"/>
          </p:cNvSpPr>
          <p:nvPr>
            <p:ph type="subTitle" idx="1"/>
          </p:nvPr>
        </p:nvSpPr>
        <p:spPr>
          <a:xfrm>
            <a:off x="478173" y="1053070"/>
            <a:ext cx="11618752" cy="2721975"/>
          </a:xfrm>
        </p:spPr>
        <p:txBody>
          <a:bodyPr>
            <a:normAutofit fontScale="92500" lnSpcReduction="20000"/>
          </a:bodyPr>
          <a:lstStyle/>
          <a:p>
            <a:pPr marL="342900" indent="-342900">
              <a:buFont typeface="Wingdings" panose="05000000000000000000" pitchFamily="2" charset="2"/>
              <a:buChar char="Ø"/>
            </a:pPr>
            <a:r>
              <a:rPr lang="en-US" dirty="0"/>
              <a:t>The cancer is most common disease in worldwide.</a:t>
            </a:r>
          </a:p>
          <a:p>
            <a:pPr marL="342900" indent="-342900">
              <a:buFont typeface="Wingdings" panose="05000000000000000000" pitchFamily="2" charset="2"/>
              <a:buChar char="Ø"/>
            </a:pPr>
            <a:r>
              <a:rPr lang="en-US" dirty="0"/>
              <a:t>Early detection is the most effective way to reduce  cancer deaths. </a:t>
            </a:r>
          </a:p>
          <a:p>
            <a:pPr marL="342900" indent="-342900">
              <a:buFont typeface="Wingdings" panose="05000000000000000000" pitchFamily="2" charset="2"/>
              <a:buChar char="Ø"/>
            </a:pPr>
            <a:r>
              <a:rPr lang="en-US" dirty="0"/>
              <a:t> Early diagnosis requires an accurate and reliable procedure to distinguish between benign cell  from malignant ones.</a:t>
            </a:r>
          </a:p>
          <a:p>
            <a:pPr marL="342900" indent="-342900">
              <a:buFont typeface="Wingdings" panose="05000000000000000000" pitchFamily="2" charset="2"/>
              <a:buChar char="Ø"/>
            </a:pPr>
            <a:r>
              <a:rPr lang="en-US" dirty="0"/>
              <a:t>Breast Cancer Types - three types of breast tumors: Benign breast tumors, In-situ cancers, and Invasive cancers.</a:t>
            </a:r>
          </a:p>
          <a:p>
            <a:r>
              <a:rPr lang="en-US" dirty="0"/>
              <a:t>         </a:t>
            </a:r>
          </a:p>
          <a:p>
            <a:pPr lvl="1"/>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IN" dirty="0"/>
          </a:p>
        </p:txBody>
      </p:sp>
      <p:cxnSp>
        <p:nvCxnSpPr>
          <p:cNvPr id="4" name="Straight Connector 3">
            <a:extLst>
              <a:ext uri="{FF2B5EF4-FFF2-40B4-BE49-F238E27FC236}">
                <a16:creationId xmlns:a16="http://schemas.microsoft.com/office/drawing/2014/main" xmlns="" id="{8BB10471-0D1E-452B-AA59-517AFFCDF6C9}"/>
              </a:ext>
            </a:extLst>
          </p:cNvPr>
          <p:cNvCxnSpPr>
            <a:cxnSpLocks/>
          </p:cNvCxnSpPr>
          <p:nvPr/>
        </p:nvCxnSpPr>
        <p:spPr>
          <a:xfrm flipV="1">
            <a:off x="478173" y="935624"/>
            <a:ext cx="11618752" cy="1"/>
          </a:xfrm>
          <a:prstGeom prst="line">
            <a:avLst/>
          </a:prstGeom>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xmlns="" id="{50825657-BBA3-4359-BFF1-224378E5D6ED}"/>
              </a:ext>
            </a:extLst>
          </p:cNvPr>
          <p:cNvSpPr txBox="1"/>
          <p:nvPr/>
        </p:nvSpPr>
        <p:spPr>
          <a:xfrm>
            <a:off x="780177" y="4303455"/>
            <a:ext cx="11543250" cy="255454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chemeClr val="tx2"/>
                </a:solidFill>
              </a:rPr>
              <a:t> In some cases, it is difficult to distinguish certain benign masses from malignant lesions with mammography.</a:t>
            </a:r>
          </a:p>
          <a:p>
            <a:pPr marL="285750" indent="-285750">
              <a:buFont typeface="Wingdings" panose="05000000000000000000" pitchFamily="2" charset="2"/>
              <a:buChar char="Ø"/>
            </a:pPr>
            <a:r>
              <a:rPr lang="en-US" sz="2000" dirty="0">
                <a:solidFill>
                  <a:schemeClr val="tx2"/>
                </a:solidFill>
              </a:rPr>
              <a:t> If the malignant cells have not gone through the basal membrane but is completely contained in the lobule or the ducts, the cancer is called in-situ or noninvasive.</a:t>
            </a:r>
          </a:p>
          <a:p>
            <a:pPr marL="285750" indent="-285750">
              <a:buFont typeface="Wingdings" panose="05000000000000000000" pitchFamily="2" charset="2"/>
              <a:buChar char="Ø"/>
            </a:pPr>
            <a:r>
              <a:rPr lang="en-US" sz="2000" dirty="0">
                <a:solidFill>
                  <a:schemeClr val="tx2"/>
                </a:solidFill>
              </a:rPr>
              <a:t>If the cancer has broken through the basal membrane and spread into the surrounding tissue, it is called invasive. </a:t>
            </a:r>
          </a:p>
          <a:p>
            <a:pPr marL="285750" indent="-285750">
              <a:buFont typeface="Wingdings" panose="05000000000000000000" pitchFamily="2" charset="2"/>
              <a:buChar char="Ø"/>
            </a:pPr>
            <a:r>
              <a:rPr lang="en-US" sz="2000" dirty="0">
                <a:solidFill>
                  <a:schemeClr val="tx2"/>
                </a:solidFill>
              </a:rPr>
              <a:t>This analysis assists in differentiating between benign and malignant tumors.</a:t>
            </a:r>
            <a:endParaRPr lang="en-IN" sz="2000" dirty="0">
              <a:solidFill>
                <a:schemeClr val="tx2"/>
              </a:solidFill>
            </a:endParaRPr>
          </a:p>
          <a:p>
            <a:endParaRPr lang="en-IN" sz="2000" dirty="0">
              <a:solidFill>
                <a:schemeClr val="tx2"/>
              </a:solidFill>
            </a:endParaRPr>
          </a:p>
        </p:txBody>
      </p:sp>
      <p:sp>
        <p:nvSpPr>
          <p:cNvPr id="14" name="TextBox 13">
            <a:extLst>
              <a:ext uri="{FF2B5EF4-FFF2-40B4-BE49-F238E27FC236}">
                <a16:creationId xmlns:a16="http://schemas.microsoft.com/office/drawing/2014/main" xmlns="" id="{742CB1F4-57D7-4D7B-A71A-0F19ADDE7A89}"/>
              </a:ext>
            </a:extLst>
          </p:cNvPr>
          <p:cNvSpPr txBox="1"/>
          <p:nvPr/>
        </p:nvSpPr>
        <p:spPr>
          <a:xfrm>
            <a:off x="780177" y="3230770"/>
            <a:ext cx="11202099" cy="132343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chemeClr val="tx2"/>
                </a:solidFill>
              </a:rPr>
              <a:t>The majority of breast tumors detected by mammography are benign.   </a:t>
            </a:r>
          </a:p>
          <a:p>
            <a:pPr marL="742950" lvl="1" indent="-285750">
              <a:buFont typeface="Wingdings" panose="05000000000000000000" pitchFamily="2" charset="2"/>
              <a:buChar char="Ø"/>
            </a:pPr>
            <a:r>
              <a:rPr lang="en-US" sz="2000" dirty="0">
                <a:solidFill>
                  <a:schemeClr val="tx2"/>
                </a:solidFill>
              </a:rPr>
              <a:t>  They are non-cancerous growths and cannot spread outside of the breast to other organs. </a:t>
            </a:r>
          </a:p>
          <a:p>
            <a:pPr lvl="1"/>
            <a:endParaRPr lang="en-US" sz="2000" dirty="0">
              <a:solidFill>
                <a:schemeClr val="tx2"/>
              </a:solidFill>
            </a:endParaRPr>
          </a:p>
        </p:txBody>
      </p:sp>
    </p:spTree>
    <p:extLst>
      <p:ext uri="{BB962C8B-B14F-4D97-AF65-F5344CB8AC3E}">
        <p14:creationId xmlns:p14="http://schemas.microsoft.com/office/powerpoint/2010/main" xmlns="" val="92645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41C4F8-EC34-4FA8-80FB-E668CC4F14BA}"/>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xmlns="" id="{CA58E66A-04C9-45E3-9D90-A8F2884F901B}"/>
              </a:ext>
            </a:extLst>
          </p:cNvPr>
          <p:cNvSpPr>
            <a:spLocks noGrp="1"/>
          </p:cNvSpPr>
          <p:nvPr>
            <p:ph type="subTitle" idx="1"/>
          </p:nvPr>
        </p:nvSpPr>
        <p:spPr/>
        <p:txBody>
          <a:bodyPr>
            <a:normAutofit/>
          </a:bodyPr>
          <a:lstStyle/>
          <a:p>
            <a:endParaRPr lang="en-IN" dirty="0"/>
          </a:p>
        </p:txBody>
      </p:sp>
      <p:pic>
        <p:nvPicPr>
          <p:cNvPr id="1026" name="Picture 2" descr="Retinoblastoma - Genetics Home Reference - NIH">
            <a:extLst>
              <a:ext uri="{FF2B5EF4-FFF2-40B4-BE49-F238E27FC236}">
                <a16:creationId xmlns:a16="http://schemas.microsoft.com/office/drawing/2014/main" xmlns="" id="{404407D3-DD77-4CC8-BAF3-A38F55E4E77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61872" y="758952"/>
            <a:ext cx="9418319" cy="57332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5141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9EE525-E034-4208-B78D-C24ED3C895BE}"/>
              </a:ext>
            </a:extLst>
          </p:cNvPr>
          <p:cNvSpPr>
            <a:spLocks noGrp="1"/>
          </p:cNvSpPr>
          <p:nvPr>
            <p:ph type="ctrTitle"/>
          </p:nvPr>
        </p:nvSpPr>
        <p:spPr>
          <a:xfrm>
            <a:off x="515252" y="0"/>
            <a:ext cx="9418320" cy="855678"/>
          </a:xfrm>
        </p:spPr>
        <p:txBody>
          <a:bodyPr>
            <a:normAutofit/>
          </a:bodyPr>
          <a:lstStyle/>
          <a:p>
            <a:r>
              <a:rPr lang="en-IN" sz="5400" dirty="0"/>
              <a:t>Data Files</a:t>
            </a:r>
          </a:p>
        </p:txBody>
      </p:sp>
      <p:sp>
        <p:nvSpPr>
          <p:cNvPr id="3" name="Subtitle 2">
            <a:extLst>
              <a:ext uri="{FF2B5EF4-FFF2-40B4-BE49-F238E27FC236}">
                <a16:creationId xmlns:a16="http://schemas.microsoft.com/office/drawing/2014/main" xmlns="" id="{C65B3931-5864-4804-B392-AFE69BF23C7B}"/>
              </a:ext>
            </a:extLst>
          </p:cNvPr>
          <p:cNvSpPr>
            <a:spLocks noGrp="1"/>
          </p:cNvSpPr>
          <p:nvPr>
            <p:ph type="subTitle" idx="1"/>
          </p:nvPr>
        </p:nvSpPr>
        <p:spPr>
          <a:xfrm flipV="1">
            <a:off x="604007" y="2860653"/>
            <a:ext cx="11820089" cy="3280078"/>
          </a:xfrm>
        </p:spPr>
        <p:txBody>
          <a:bodyPr>
            <a:normAutofit/>
          </a:bodyPr>
          <a:lstStyle/>
          <a:p>
            <a:r>
              <a:rPr lang="en-IN" dirty="0"/>
              <a:t>e</a:t>
            </a:r>
          </a:p>
        </p:txBody>
      </p:sp>
      <p:cxnSp>
        <p:nvCxnSpPr>
          <p:cNvPr id="4" name="Straight Connector 3">
            <a:extLst>
              <a:ext uri="{FF2B5EF4-FFF2-40B4-BE49-F238E27FC236}">
                <a16:creationId xmlns:a16="http://schemas.microsoft.com/office/drawing/2014/main" xmlns="" id="{3EFC4331-D5A7-4112-AEE2-12E7199AFCDC}"/>
              </a:ext>
            </a:extLst>
          </p:cNvPr>
          <p:cNvCxnSpPr>
            <a:cxnSpLocks/>
          </p:cNvCxnSpPr>
          <p:nvPr/>
        </p:nvCxnSpPr>
        <p:spPr>
          <a:xfrm flipV="1">
            <a:off x="478173" y="935624"/>
            <a:ext cx="11618752" cy="1"/>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5" name="Table 5">
            <a:extLst>
              <a:ext uri="{FF2B5EF4-FFF2-40B4-BE49-F238E27FC236}">
                <a16:creationId xmlns:a16="http://schemas.microsoft.com/office/drawing/2014/main" xmlns="" id="{CFBC1A42-9453-4BD6-BCB9-970BCDA65B3D}"/>
              </a:ext>
            </a:extLst>
          </p:cNvPr>
          <p:cNvGraphicFramePr>
            <a:graphicFrameLocks noGrp="1"/>
          </p:cNvGraphicFramePr>
          <p:nvPr>
            <p:extLst>
              <p:ext uri="{D42A27DB-BD31-4B8C-83A1-F6EECF244321}">
                <p14:modId xmlns:p14="http://schemas.microsoft.com/office/powerpoint/2010/main" xmlns="" val="1092417046"/>
              </p:ext>
            </p:extLst>
          </p:nvPr>
        </p:nvGraphicFramePr>
        <p:xfrm>
          <a:off x="1761687" y="1249960"/>
          <a:ext cx="7615526" cy="1225344"/>
        </p:xfrm>
        <a:graphic>
          <a:graphicData uri="http://schemas.openxmlformats.org/drawingml/2006/table">
            <a:tbl>
              <a:tblPr firstRow="1" bandRow="1">
                <a:tableStyleId>{5C22544A-7EE6-4342-B048-85BDC9FD1C3A}</a:tableStyleId>
              </a:tblPr>
              <a:tblGrid>
                <a:gridCol w="620785">
                  <a:extLst>
                    <a:ext uri="{9D8B030D-6E8A-4147-A177-3AD203B41FA5}">
                      <a16:colId xmlns:a16="http://schemas.microsoft.com/office/drawing/2014/main" xmlns="" val="2608157372"/>
                    </a:ext>
                  </a:extLst>
                </a:gridCol>
                <a:gridCol w="2676089">
                  <a:extLst>
                    <a:ext uri="{9D8B030D-6E8A-4147-A177-3AD203B41FA5}">
                      <a16:colId xmlns:a16="http://schemas.microsoft.com/office/drawing/2014/main" xmlns="" val="1420261073"/>
                    </a:ext>
                  </a:extLst>
                </a:gridCol>
                <a:gridCol w="2159326">
                  <a:extLst>
                    <a:ext uri="{9D8B030D-6E8A-4147-A177-3AD203B41FA5}">
                      <a16:colId xmlns:a16="http://schemas.microsoft.com/office/drawing/2014/main" xmlns="" val="4027860813"/>
                    </a:ext>
                  </a:extLst>
                </a:gridCol>
                <a:gridCol w="2159326">
                  <a:extLst>
                    <a:ext uri="{9D8B030D-6E8A-4147-A177-3AD203B41FA5}">
                      <a16:colId xmlns:a16="http://schemas.microsoft.com/office/drawing/2014/main" xmlns="" val="1899267765"/>
                    </a:ext>
                  </a:extLst>
                </a:gridCol>
              </a:tblGrid>
              <a:tr h="453006">
                <a:tc>
                  <a:txBody>
                    <a:bodyPr/>
                    <a:lstStyle/>
                    <a:p>
                      <a:r>
                        <a:rPr lang="en-IN" dirty="0" err="1"/>
                        <a:t>s.n</a:t>
                      </a:r>
                      <a:endParaRPr lang="en-IN" dirty="0"/>
                    </a:p>
                  </a:txBody>
                  <a:tcPr/>
                </a:tc>
                <a:tc>
                  <a:txBody>
                    <a:bodyPr/>
                    <a:lstStyle/>
                    <a:p>
                      <a:r>
                        <a:rPr lang="en-IN" dirty="0"/>
                        <a:t>Data File Name </a:t>
                      </a:r>
                    </a:p>
                  </a:txBody>
                  <a:tcPr/>
                </a:tc>
                <a:tc>
                  <a:txBody>
                    <a:bodyPr/>
                    <a:lstStyle/>
                    <a:p>
                      <a:r>
                        <a:rPr lang="en-IN" dirty="0"/>
                        <a:t>No. of records</a:t>
                      </a:r>
                    </a:p>
                  </a:txBody>
                  <a:tcPr/>
                </a:tc>
                <a:tc>
                  <a:txBody>
                    <a:bodyPr/>
                    <a:lstStyle/>
                    <a:p>
                      <a:r>
                        <a:rPr lang="en-IN" dirty="0"/>
                        <a:t>No. of attribute</a:t>
                      </a:r>
                    </a:p>
                  </a:txBody>
                  <a:tcPr/>
                </a:tc>
                <a:extLst>
                  <a:ext uri="{0D108BD9-81ED-4DB2-BD59-A6C34878D82A}">
                    <a16:rowId xmlns:a16="http://schemas.microsoft.com/office/drawing/2014/main" xmlns="" val="2972759504"/>
                  </a:ext>
                </a:extLst>
              </a:tr>
              <a:tr h="772338">
                <a:tc>
                  <a:txBody>
                    <a:bodyPr/>
                    <a:lstStyle/>
                    <a:p>
                      <a:r>
                        <a:rPr lang="en-IN" dirty="0"/>
                        <a:t>1</a:t>
                      </a:r>
                    </a:p>
                  </a:txBody>
                  <a:tcPr/>
                </a:tc>
                <a:tc>
                  <a:txBody>
                    <a:bodyPr/>
                    <a:lstStyle/>
                    <a:p>
                      <a:r>
                        <a:rPr lang="en-IN" dirty="0"/>
                        <a:t>Breast_cancer_data.csv</a:t>
                      </a:r>
                    </a:p>
                  </a:txBody>
                  <a:tcPr/>
                </a:tc>
                <a:tc>
                  <a:txBody>
                    <a:bodyPr/>
                    <a:lstStyle/>
                    <a:p>
                      <a:r>
                        <a:rPr lang="en-IN" dirty="0"/>
                        <a:t>570</a:t>
                      </a:r>
                    </a:p>
                  </a:txBody>
                  <a:tcPr/>
                </a:tc>
                <a:tc>
                  <a:txBody>
                    <a:bodyPr/>
                    <a:lstStyle/>
                    <a:p>
                      <a:r>
                        <a:rPr lang="en-IN" dirty="0"/>
                        <a:t>32</a:t>
                      </a:r>
                    </a:p>
                  </a:txBody>
                  <a:tcPr/>
                </a:tc>
                <a:extLst>
                  <a:ext uri="{0D108BD9-81ED-4DB2-BD59-A6C34878D82A}">
                    <a16:rowId xmlns:a16="http://schemas.microsoft.com/office/drawing/2014/main" xmlns="" val="4009618965"/>
                  </a:ext>
                </a:extLst>
              </a:tr>
            </a:tbl>
          </a:graphicData>
        </a:graphic>
      </p:graphicFrame>
      <p:sp>
        <p:nvSpPr>
          <p:cNvPr id="8" name="TextBox 7">
            <a:extLst>
              <a:ext uri="{FF2B5EF4-FFF2-40B4-BE49-F238E27FC236}">
                <a16:creationId xmlns:a16="http://schemas.microsoft.com/office/drawing/2014/main" xmlns="" id="{1A4E6B0E-7ED5-4BC8-AD0C-191E388982B2}"/>
              </a:ext>
            </a:extLst>
          </p:cNvPr>
          <p:cNvSpPr txBox="1"/>
          <p:nvPr/>
        </p:nvSpPr>
        <p:spPr>
          <a:xfrm>
            <a:off x="786469" y="2726422"/>
            <a:ext cx="11002160" cy="4247317"/>
          </a:xfrm>
          <a:prstGeom prst="rect">
            <a:avLst/>
          </a:prstGeom>
          <a:noFill/>
        </p:spPr>
        <p:txBody>
          <a:bodyPr wrap="square" rtlCol="0">
            <a:spAutoFit/>
          </a:bodyPr>
          <a:lstStyle/>
          <a:p>
            <a:pPr algn="l" fontAlgn="base"/>
            <a:r>
              <a:rPr lang="en-US" b="0" i="0" dirty="0">
                <a:effectLst/>
                <a:latin typeface="Inter"/>
              </a:rPr>
              <a:t>1) ID number</a:t>
            </a:r>
            <a:br>
              <a:rPr lang="en-US" b="0" i="0" dirty="0">
                <a:effectLst/>
                <a:latin typeface="Inter"/>
              </a:rPr>
            </a:br>
            <a:r>
              <a:rPr lang="en-US" b="0" i="0" dirty="0">
                <a:effectLst/>
                <a:latin typeface="Inter"/>
              </a:rPr>
              <a:t>2) Diagnosis (M = malignant, B = benign)</a:t>
            </a:r>
            <a:br>
              <a:rPr lang="en-US" b="0" i="0" dirty="0">
                <a:effectLst/>
                <a:latin typeface="Inter"/>
              </a:rPr>
            </a:br>
            <a:r>
              <a:rPr lang="en-US" b="0" i="0" dirty="0">
                <a:effectLst/>
                <a:latin typeface="Inter"/>
              </a:rPr>
              <a:t>3-32)</a:t>
            </a:r>
          </a:p>
          <a:p>
            <a:pPr algn="l" fontAlgn="base"/>
            <a:r>
              <a:rPr lang="en-US" b="0" i="0" dirty="0">
                <a:effectLst/>
                <a:latin typeface="Inter"/>
              </a:rPr>
              <a:t>Ten real-valued features are computed for each cell nucleus:</a:t>
            </a:r>
          </a:p>
          <a:p>
            <a:pPr algn="l" fontAlgn="base"/>
            <a:r>
              <a:rPr lang="en-US" b="0" i="0" dirty="0">
                <a:effectLst/>
                <a:latin typeface="Inter"/>
              </a:rPr>
              <a:t>a) radius (mean of distances from center to points on the perimeter)</a:t>
            </a:r>
            <a:br>
              <a:rPr lang="en-US" b="0" i="0" dirty="0">
                <a:effectLst/>
                <a:latin typeface="Inter"/>
              </a:rPr>
            </a:br>
            <a:r>
              <a:rPr lang="en-US" b="0" i="0" dirty="0">
                <a:effectLst/>
                <a:latin typeface="Inter"/>
              </a:rPr>
              <a:t>b) texture (standard deviation of gray-scale values)</a:t>
            </a:r>
            <a:br>
              <a:rPr lang="en-US" b="0" i="0" dirty="0">
                <a:effectLst/>
                <a:latin typeface="Inter"/>
              </a:rPr>
            </a:br>
            <a:r>
              <a:rPr lang="en-US" b="0" i="0" dirty="0">
                <a:effectLst/>
                <a:latin typeface="Inter"/>
              </a:rPr>
              <a:t>c) perimeter</a:t>
            </a:r>
            <a:br>
              <a:rPr lang="en-US" b="0" i="0" dirty="0">
                <a:effectLst/>
                <a:latin typeface="Inter"/>
              </a:rPr>
            </a:br>
            <a:r>
              <a:rPr lang="en-US" b="0" i="0" dirty="0">
                <a:effectLst/>
                <a:latin typeface="Inter"/>
              </a:rPr>
              <a:t>d) area</a:t>
            </a:r>
            <a:br>
              <a:rPr lang="en-US" b="0" i="0" dirty="0">
                <a:effectLst/>
                <a:latin typeface="Inter"/>
              </a:rPr>
            </a:br>
            <a:r>
              <a:rPr lang="en-US" b="0" i="0" dirty="0">
                <a:effectLst/>
                <a:latin typeface="Inter"/>
              </a:rPr>
              <a:t>e) smoothness (local variation in radius lengths)</a:t>
            </a:r>
            <a:br>
              <a:rPr lang="en-US" b="0" i="0" dirty="0">
                <a:effectLst/>
                <a:latin typeface="Inter"/>
              </a:rPr>
            </a:br>
            <a:r>
              <a:rPr lang="en-US" b="0" i="0" dirty="0">
                <a:effectLst/>
                <a:latin typeface="Inter"/>
              </a:rPr>
              <a:t>f) compactness (perimeter^2 / area - 1.0)</a:t>
            </a:r>
            <a:br>
              <a:rPr lang="en-US" b="0" i="0" dirty="0">
                <a:effectLst/>
                <a:latin typeface="Inter"/>
              </a:rPr>
            </a:br>
            <a:r>
              <a:rPr lang="en-US" b="0" i="0" dirty="0">
                <a:effectLst/>
                <a:latin typeface="Inter"/>
              </a:rPr>
              <a:t>g) concavity (severity of concave portions of the contour)</a:t>
            </a:r>
            <a:br>
              <a:rPr lang="en-US" b="0" i="0" dirty="0">
                <a:effectLst/>
                <a:latin typeface="Inter"/>
              </a:rPr>
            </a:br>
            <a:r>
              <a:rPr lang="en-US" b="0" i="0" dirty="0">
                <a:effectLst/>
                <a:latin typeface="Inter"/>
              </a:rPr>
              <a:t>h) concave points (number of concave portions of the contour)</a:t>
            </a:r>
            <a:br>
              <a:rPr lang="en-US" b="0" i="0" dirty="0">
                <a:effectLst/>
                <a:latin typeface="Inter"/>
              </a:rPr>
            </a:br>
            <a:r>
              <a:rPr lang="en-US" b="0" i="0" dirty="0" err="1">
                <a:effectLst/>
                <a:latin typeface="Inter"/>
              </a:rPr>
              <a:t>i</a:t>
            </a:r>
            <a:r>
              <a:rPr lang="en-US" b="0" i="0" dirty="0">
                <a:effectLst/>
                <a:latin typeface="Inter"/>
              </a:rPr>
              <a:t>) symmetry</a:t>
            </a:r>
            <a:br>
              <a:rPr lang="en-US" b="0" i="0" dirty="0">
                <a:effectLst/>
                <a:latin typeface="Inter"/>
              </a:rPr>
            </a:br>
            <a:r>
              <a:rPr lang="en-US" b="0" i="0" dirty="0">
                <a:effectLst/>
                <a:latin typeface="Inter"/>
              </a:rPr>
              <a:t>j) fractal dimension ("coastline approximation" - 1)</a:t>
            </a:r>
          </a:p>
          <a:p>
            <a:endParaRPr lang="en-IN" dirty="0"/>
          </a:p>
        </p:txBody>
      </p:sp>
    </p:spTree>
    <p:extLst>
      <p:ext uri="{BB962C8B-B14F-4D97-AF65-F5344CB8AC3E}">
        <p14:creationId xmlns:p14="http://schemas.microsoft.com/office/powerpoint/2010/main" xmlns="" val="2003955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5AE654-BA01-4D25-A006-46E768EEAADD}"/>
              </a:ext>
            </a:extLst>
          </p:cNvPr>
          <p:cNvSpPr>
            <a:spLocks noGrp="1"/>
          </p:cNvSpPr>
          <p:nvPr>
            <p:ph type="ctrTitle"/>
          </p:nvPr>
        </p:nvSpPr>
        <p:spPr>
          <a:xfrm>
            <a:off x="460667" y="-74662"/>
            <a:ext cx="9418320" cy="880844"/>
          </a:xfrm>
        </p:spPr>
        <p:txBody>
          <a:bodyPr>
            <a:normAutofit/>
          </a:bodyPr>
          <a:lstStyle/>
          <a:p>
            <a:r>
              <a:rPr lang="en-IN" sz="5400" dirty="0">
                <a:solidFill>
                  <a:schemeClr val="tx2"/>
                </a:solidFill>
              </a:rPr>
              <a:t>Flow of data</a:t>
            </a:r>
          </a:p>
        </p:txBody>
      </p:sp>
      <p:sp>
        <p:nvSpPr>
          <p:cNvPr id="3" name="Subtitle 2">
            <a:extLst>
              <a:ext uri="{FF2B5EF4-FFF2-40B4-BE49-F238E27FC236}">
                <a16:creationId xmlns:a16="http://schemas.microsoft.com/office/drawing/2014/main" xmlns="" id="{FB23A675-492F-4ED8-B729-8A2DAD41999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xmlns="" id="{FAC89968-8DE1-4925-ACFF-D53B85618A3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9390" y="1358307"/>
            <a:ext cx="11577535" cy="5499693"/>
          </a:xfrm>
          <a:prstGeom prst="rect">
            <a:avLst/>
          </a:prstGeom>
        </p:spPr>
      </p:pic>
      <p:cxnSp>
        <p:nvCxnSpPr>
          <p:cNvPr id="6" name="Straight Connector 5">
            <a:extLst>
              <a:ext uri="{FF2B5EF4-FFF2-40B4-BE49-F238E27FC236}">
                <a16:creationId xmlns:a16="http://schemas.microsoft.com/office/drawing/2014/main" xmlns="" id="{1ADF1F1C-46E0-43F9-AFEA-3B139C5DEC3E}"/>
              </a:ext>
            </a:extLst>
          </p:cNvPr>
          <p:cNvCxnSpPr>
            <a:cxnSpLocks/>
          </p:cNvCxnSpPr>
          <p:nvPr/>
        </p:nvCxnSpPr>
        <p:spPr>
          <a:xfrm flipV="1">
            <a:off x="478173" y="935624"/>
            <a:ext cx="11618752" cy="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92960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EBC23-17DD-4C8B-91BE-495F778AEFE1}"/>
              </a:ext>
            </a:extLst>
          </p:cNvPr>
          <p:cNvSpPr>
            <a:spLocks noGrp="1"/>
          </p:cNvSpPr>
          <p:nvPr>
            <p:ph type="ctrTitle"/>
          </p:nvPr>
        </p:nvSpPr>
        <p:spPr>
          <a:xfrm>
            <a:off x="4130908" y="-64302"/>
            <a:ext cx="9418320" cy="860123"/>
          </a:xfrm>
        </p:spPr>
        <p:txBody>
          <a:bodyPr>
            <a:normAutofit/>
          </a:bodyPr>
          <a:lstStyle/>
          <a:p>
            <a:r>
              <a:rPr lang="en-IN" sz="5400" dirty="0">
                <a:solidFill>
                  <a:schemeClr val="tx2"/>
                </a:solidFill>
              </a:rPr>
              <a:t>Analysis</a:t>
            </a:r>
          </a:p>
        </p:txBody>
      </p:sp>
      <p:sp>
        <p:nvSpPr>
          <p:cNvPr id="3" name="Subtitle 2">
            <a:extLst>
              <a:ext uri="{FF2B5EF4-FFF2-40B4-BE49-F238E27FC236}">
                <a16:creationId xmlns:a16="http://schemas.microsoft.com/office/drawing/2014/main" xmlns="" id="{F0DC2A28-D33B-43A2-801F-6760C399EB96}"/>
              </a:ext>
            </a:extLst>
          </p:cNvPr>
          <p:cNvSpPr>
            <a:spLocks noGrp="1"/>
          </p:cNvSpPr>
          <p:nvPr>
            <p:ph type="subTitle" idx="1"/>
          </p:nvPr>
        </p:nvSpPr>
        <p:spPr>
          <a:xfrm flipV="1">
            <a:off x="1261872" y="6492239"/>
            <a:ext cx="9418320" cy="63835"/>
          </a:xfrm>
        </p:spPr>
        <p:txBody>
          <a:bodyPr>
            <a:normAutofit fontScale="25000" lnSpcReduction="20000"/>
          </a:bodyPr>
          <a:lstStyle/>
          <a:p>
            <a:endParaRPr lang="en-IN" dirty="0"/>
          </a:p>
        </p:txBody>
      </p:sp>
      <p:sp>
        <p:nvSpPr>
          <p:cNvPr id="11" name="Rectangle 10">
            <a:extLst>
              <a:ext uri="{FF2B5EF4-FFF2-40B4-BE49-F238E27FC236}">
                <a16:creationId xmlns:a16="http://schemas.microsoft.com/office/drawing/2014/main" xmlns="" id="{567CD96A-AAA9-41D7-B24E-24B53ABDC8FA}"/>
              </a:ext>
            </a:extLst>
          </p:cNvPr>
          <p:cNvSpPr/>
          <p:nvPr/>
        </p:nvSpPr>
        <p:spPr>
          <a:xfrm>
            <a:off x="621102" y="2445157"/>
            <a:ext cx="2104845" cy="16916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IN" dirty="0"/>
              <a:t>Breast_cancer_data.csv</a:t>
            </a:r>
          </a:p>
          <a:p>
            <a:pPr marL="285750" indent="-285750" algn="ctr">
              <a:buFont typeface="Wingdings" panose="05000000000000000000" pitchFamily="2" charset="2"/>
              <a:buChar char="Ø"/>
            </a:pPr>
            <a:r>
              <a:rPr lang="en-IN" dirty="0"/>
              <a:t>Test_files.csv</a:t>
            </a:r>
          </a:p>
        </p:txBody>
      </p:sp>
      <p:sp>
        <p:nvSpPr>
          <p:cNvPr id="13" name="Rectangle 12">
            <a:extLst>
              <a:ext uri="{FF2B5EF4-FFF2-40B4-BE49-F238E27FC236}">
                <a16:creationId xmlns:a16="http://schemas.microsoft.com/office/drawing/2014/main" xmlns="" id="{D205B452-3E2B-4415-A8FC-792E0E480309}"/>
              </a:ext>
            </a:extLst>
          </p:cNvPr>
          <p:cNvSpPr/>
          <p:nvPr/>
        </p:nvSpPr>
        <p:spPr>
          <a:xfrm>
            <a:off x="621103" y="2445157"/>
            <a:ext cx="2104844" cy="41184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Input files</a:t>
            </a:r>
          </a:p>
        </p:txBody>
      </p:sp>
      <p:sp>
        <p:nvSpPr>
          <p:cNvPr id="17" name="Rectangle 16">
            <a:extLst>
              <a:ext uri="{FF2B5EF4-FFF2-40B4-BE49-F238E27FC236}">
                <a16:creationId xmlns:a16="http://schemas.microsoft.com/office/drawing/2014/main" xmlns="" id="{A06FB4E3-BF05-43A3-94FD-CA119FF237F3}"/>
              </a:ext>
            </a:extLst>
          </p:cNvPr>
          <p:cNvSpPr/>
          <p:nvPr/>
        </p:nvSpPr>
        <p:spPr>
          <a:xfrm>
            <a:off x="10110159" y="2437894"/>
            <a:ext cx="1992702" cy="16916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IN" dirty="0"/>
              <a:t>Prediction</a:t>
            </a:r>
          </a:p>
        </p:txBody>
      </p:sp>
      <p:sp>
        <p:nvSpPr>
          <p:cNvPr id="18" name="Rectangle 17">
            <a:extLst>
              <a:ext uri="{FF2B5EF4-FFF2-40B4-BE49-F238E27FC236}">
                <a16:creationId xmlns:a16="http://schemas.microsoft.com/office/drawing/2014/main" xmlns="" id="{1D83955F-6F74-4857-B8E1-9A7F7477FED0}"/>
              </a:ext>
            </a:extLst>
          </p:cNvPr>
          <p:cNvSpPr/>
          <p:nvPr/>
        </p:nvSpPr>
        <p:spPr>
          <a:xfrm>
            <a:off x="10110159" y="2445157"/>
            <a:ext cx="1992701" cy="4118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Output</a:t>
            </a:r>
          </a:p>
        </p:txBody>
      </p:sp>
      <p:sp>
        <p:nvSpPr>
          <p:cNvPr id="19" name="Rectangle 18">
            <a:extLst>
              <a:ext uri="{FF2B5EF4-FFF2-40B4-BE49-F238E27FC236}">
                <a16:creationId xmlns:a16="http://schemas.microsoft.com/office/drawing/2014/main" xmlns="" id="{0B189508-512D-4E62-B87B-D52C9F8CA03B}"/>
              </a:ext>
            </a:extLst>
          </p:cNvPr>
          <p:cNvSpPr/>
          <p:nvPr/>
        </p:nvSpPr>
        <p:spPr>
          <a:xfrm>
            <a:off x="3030233" y="970103"/>
            <a:ext cx="4011283" cy="574582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xmlns="" id="{45B30CE2-D1AD-43C4-A713-415601EAD60D}"/>
              </a:ext>
            </a:extLst>
          </p:cNvPr>
          <p:cNvSpPr/>
          <p:nvPr/>
        </p:nvSpPr>
        <p:spPr>
          <a:xfrm>
            <a:off x="3148642" y="5873785"/>
            <a:ext cx="3778368" cy="7569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xmlns="" id="{203D00C1-893A-4497-BF9A-47FE0F73A831}"/>
              </a:ext>
            </a:extLst>
          </p:cNvPr>
          <p:cNvSpPr/>
          <p:nvPr/>
        </p:nvSpPr>
        <p:spPr>
          <a:xfrm>
            <a:off x="3225134" y="6232431"/>
            <a:ext cx="130590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Python</a:t>
            </a:r>
          </a:p>
        </p:txBody>
      </p:sp>
      <p:sp>
        <p:nvSpPr>
          <p:cNvPr id="47" name="Rectangle 46">
            <a:extLst>
              <a:ext uri="{FF2B5EF4-FFF2-40B4-BE49-F238E27FC236}">
                <a16:creationId xmlns:a16="http://schemas.microsoft.com/office/drawing/2014/main" xmlns="" id="{3FFDB309-6EF3-4DD0-BE81-947E513C1D30}"/>
              </a:ext>
            </a:extLst>
          </p:cNvPr>
          <p:cNvSpPr/>
          <p:nvPr/>
        </p:nvSpPr>
        <p:spPr>
          <a:xfrm>
            <a:off x="5555411" y="6233396"/>
            <a:ext cx="130590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Windows</a:t>
            </a:r>
          </a:p>
        </p:txBody>
      </p:sp>
      <p:sp>
        <p:nvSpPr>
          <p:cNvPr id="48" name="Rectangle 47">
            <a:extLst>
              <a:ext uri="{FF2B5EF4-FFF2-40B4-BE49-F238E27FC236}">
                <a16:creationId xmlns:a16="http://schemas.microsoft.com/office/drawing/2014/main" xmlns="" id="{D97A47CD-32E3-4841-9964-1DB6C85855DF}"/>
              </a:ext>
            </a:extLst>
          </p:cNvPr>
          <p:cNvSpPr/>
          <p:nvPr/>
        </p:nvSpPr>
        <p:spPr>
          <a:xfrm>
            <a:off x="7660257" y="929926"/>
            <a:ext cx="1689629" cy="575554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5" name="Group 54">
            <a:extLst>
              <a:ext uri="{FF2B5EF4-FFF2-40B4-BE49-F238E27FC236}">
                <a16:creationId xmlns:a16="http://schemas.microsoft.com/office/drawing/2014/main" xmlns="" id="{6B98B7DE-E4D7-47F6-8FB0-088861E65861}"/>
              </a:ext>
            </a:extLst>
          </p:cNvPr>
          <p:cNvGrpSpPr/>
          <p:nvPr/>
        </p:nvGrpSpPr>
        <p:grpSpPr>
          <a:xfrm>
            <a:off x="2725947" y="929926"/>
            <a:ext cx="7384212" cy="5224551"/>
            <a:chOff x="2725947" y="929926"/>
            <a:chExt cx="7384212" cy="5224551"/>
          </a:xfrm>
        </p:grpSpPr>
        <p:sp>
          <p:nvSpPr>
            <p:cNvPr id="21" name="Rectangle 20">
              <a:extLst>
                <a:ext uri="{FF2B5EF4-FFF2-40B4-BE49-F238E27FC236}">
                  <a16:creationId xmlns:a16="http://schemas.microsoft.com/office/drawing/2014/main" xmlns="" id="{89C57FCF-3043-447F-9532-3C12D50D1385}"/>
                </a:ext>
              </a:extLst>
            </p:cNvPr>
            <p:cNvSpPr/>
            <p:nvPr/>
          </p:nvSpPr>
          <p:spPr>
            <a:xfrm>
              <a:off x="3183148" y="1346698"/>
              <a:ext cx="3778369" cy="219691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xmlns="" id="{7F3CF8C5-6148-4713-8E87-22733274A614}"/>
                </a:ext>
              </a:extLst>
            </p:cNvPr>
            <p:cNvSpPr/>
            <p:nvPr/>
          </p:nvSpPr>
          <p:spPr>
            <a:xfrm>
              <a:off x="3148642" y="3700732"/>
              <a:ext cx="3778368" cy="19806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xmlns="" id="{E8F0A601-BC9E-486A-A624-15862B5CDA05}"/>
                </a:ext>
              </a:extLst>
            </p:cNvPr>
            <p:cNvSpPr txBox="1"/>
            <p:nvPr/>
          </p:nvSpPr>
          <p:spPr>
            <a:xfrm>
              <a:off x="4334774" y="929926"/>
              <a:ext cx="2441275" cy="369332"/>
            </a:xfrm>
            <a:prstGeom prst="rect">
              <a:avLst/>
            </a:prstGeom>
            <a:noFill/>
          </p:spPr>
          <p:txBody>
            <a:bodyPr wrap="square" rtlCol="0">
              <a:spAutoFit/>
            </a:bodyPr>
            <a:lstStyle/>
            <a:p>
              <a:r>
                <a:rPr lang="en-IN" b="1" dirty="0">
                  <a:solidFill>
                    <a:schemeClr val="bg1"/>
                  </a:solidFill>
                </a:rPr>
                <a:t>Lab setup</a:t>
              </a:r>
            </a:p>
          </p:txBody>
        </p:sp>
        <p:sp>
          <p:nvSpPr>
            <p:cNvPr id="26" name="Rectangle 25">
              <a:extLst>
                <a:ext uri="{FF2B5EF4-FFF2-40B4-BE49-F238E27FC236}">
                  <a16:creationId xmlns:a16="http://schemas.microsoft.com/office/drawing/2014/main" xmlns="" id="{3425745D-55DF-49F3-8165-08ADB3F1A1AA}"/>
                </a:ext>
              </a:extLst>
            </p:cNvPr>
            <p:cNvSpPr/>
            <p:nvPr/>
          </p:nvSpPr>
          <p:spPr>
            <a:xfrm>
              <a:off x="3411010" y="1728441"/>
              <a:ext cx="302787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RandomForestClassifier</a:t>
              </a:r>
              <a:endParaRPr lang="en-IN" dirty="0"/>
            </a:p>
          </p:txBody>
        </p:sp>
        <p:sp>
          <p:nvSpPr>
            <p:cNvPr id="28" name="Rectangle 27">
              <a:extLst>
                <a:ext uri="{FF2B5EF4-FFF2-40B4-BE49-F238E27FC236}">
                  <a16:creationId xmlns:a16="http://schemas.microsoft.com/office/drawing/2014/main" xmlns="" id="{C518113E-72F5-473B-BB8F-FC3059F7F620}"/>
                </a:ext>
              </a:extLst>
            </p:cNvPr>
            <p:cNvSpPr/>
            <p:nvPr/>
          </p:nvSpPr>
          <p:spPr>
            <a:xfrm>
              <a:off x="3411010" y="2274072"/>
              <a:ext cx="257613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Train_test_spilit</a:t>
              </a:r>
              <a:endParaRPr lang="en-IN" dirty="0"/>
            </a:p>
          </p:txBody>
        </p:sp>
        <p:sp>
          <p:nvSpPr>
            <p:cNvPr id="30" name="Rectangle 29">
              <a:extLst>
                <a:ext uri="{FF2B5EF4-FFF2-40B4-BE49-F238E27FC236}">
                  <a16:creationId xmlns:a16="http://schemas.microsoft.com/office/drawing/2014/main" xmlns="" id="{A2E19339-0953-49C9-B8D7-9805EAF27854}"/>
                </a:ext>
              </a:extLst>
            </p:cNvPr>
            <p:cNvSpPr/>
            <p:nvPr/>
          </p:nvSpPr>
          <p:spPr>
            <a:xfrm>
              <a:off x="3411010" y="2870715"/>
              <a:ext cx="181154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pyplot</a:t>
              </a:r>
              <a:endParaRPr lang="en-IN" dirty="0"/>
            </a:p>
          </p:txBody>
        </p:sp>
        <p:sp>
          <p:nvSpPr>
            <p:cNvPr id="31" name="TextBox 30">
              <a:extLst>
                <a:ext uri="{FF2B5EF4-FFF2-40B4-BE49-F238E27FC236}">
                  <a16:creationId xmlns:a16="http://schemas.microsoft.com/office/drawing/2014/main" xmlns="" id="{BC338B4B-44C8-4B41-B0FB-35E02E9F1C81}"/>
                </a:ext>
              </a:extLst>
            </p:cNvPr>
            <p:cNvSpPr txBox="1"/>
            <p:nvPr/>
          </p:nvSpPr>
          <p:spPr>
            <a:xfrm>
              <a:off x="4366007" y="1252662"/>
              <a:ext cx="1343638" cy="369332"/>
            </a:xfrm>
            <a:prstGeom prst="rect">
              <a:avLst/>
            </a:prstGeom>
            <a:noFill/>
          </p:spPr>
          <p:txBody>
            <a:bodyPr wrap="none" rtlCol="0">
              <a:spAutoFit/>
            </a:bodyPr>
            <a:lstStyle/>
            <a:p>
              <a:r>
                <a:rPr lang="en-IN" dirty="0"/>
                <a:t>component</a:t>
              </a:r>
            </a:p>
          </p:txBody>
        </p:sp>
        <p:sp>
          <p:nvSpPr>
            <p:cNvPr id="32" name="TextBox 31">
              <a:extLst>
                <a:ext uri="{FF2B5EF4-FFF2-40B4-BE49-F238E27FC236}">
                  <a16:creationId xmlns:a16="http://schemas.microsoft.com/office/drawing/2014/main" xmlns="" id="{0747CBD6-B66D-46FD-8BAF-7F8E0CC13939}"/>
                </a:ext>
              </a:extLst>
            </p:cNvPr>
            <p:cNvSpPr txBox="1"/>
            <p:nvPr/>
          </p:nvSpPr>
          <p:spPr>
            <a:xfrm>
              <a:off x="4388104" y="3654700"/>
              <a:ext cx="1167307" cy="369332"/>
            </a:xfrm>
            <a:prstGeom prst="rect">
              <a:avLst/>
            </a:prstGeom>
            <a:noFill/>
          </p:spPr>
          <p:txBody>
            <a:bodyPr wrap="none" rtlCol="0">
              <a:spAutoFit/>
            </a:bodyPr>
            <a:lstStyle/>
            <a:p>
              <a:r>
                <a:rPr lang="en-IN" dirty="0"/>
                <a:t>Libraries</a:t>
              </a:r>
            </a:p>
          </p:txBody>
        </p:sp>
        <p:sp>
          <p:nvSpPr>
            <p:cNvPr id="34" name="Rectangle 33">
              <a:extLst>
                <a:ext uri="{FF2B5EF4-FFF2-40B4-BE49-F238E27FC236}">
                  <a16:creationId xmlns:a16="http://schemas.microsoft.com/office/drawing/2014/main" xmlns="" id="{8F4F1FE3-C618-4758-AE43-6F78BC0E9824}"/>
                </a:ext>
              </a:extLst>
            </p:cNvPr>
            <p:cNvSpPr/>
            <p:nvPr/>
          </p:nvSpPr>
          <p:spPr>
            <a:xfrm>
              <a:off x="3225134" y="4060342"/>
              <a:ext cx="153664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Pandas</a:t>
              </a:r>
            </a:p>
          </p:txBody>
        </p:sp>
        <p:sp>
          <p:nvSpPr>
            <p:cNvPr id="36" name="Rectangle 35">
              <a:extLst>
                <a:ext uri="{FF2B5EF4-FFF2-40B4-BE49-F238E27FC236}">
                  <a16:creationId xmlns:a16="http://schemas.microsoft.com/office/drawing/2014/main" xmlns="" id="{CCAE29B4-5223-48C3-A327-E0668E7A1194}"/>
                </a:ext>
              </a:extLst>
            </p:cNvPr>
            <p:cNvSpPr/>
            <p:nvPr/>
          </p:nvSpPr>
          <p:spPr>
            <a:xfrm>
              <a:off x="5017832" y="4071487"/>
              <a:ext cx="153664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Numpy</a:t>
              </a:r>
              <a:endParaRPr lang="en-IN" dirty="0"/>
            </a:p>
          </p:txBody>
        </p:sp>
        <p:sp>
          <p:nvSpPr>
            <p:cNvPr id="38" name="Rectangle 37">
              <a:extLst>
                <a:ext uri="{FF2B5EF4-FFF2-40B4-BE49-F238E27FC236}">
                  <a16:creationId xmlns:a16="http://schemas.microsoft.com/office/drawing/2014/main" xmlns="" id="{5777E0A6-52BF-48ED-B02C-4D3B0F807038}"/>
                </a:ext>
              </a:extLst>
            </p:cNvPr>
            <p:cNvSpPr/>
            <p:nvPr/>
          </p:nvSpPr>
          <p:spPr>
            <a:xfrm>
              <a:off x="3225134" y="4622102"/>
              <a:ext cx="153664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matplotlib</a:t>
              </a:r>
            </a:p>
          </p:txBody>
        </p:sp>
        <p:sp>
          <p:nvSpPr>
            <p:cNvPr id="40" name="Rectangle 39">
              <a:extLst>
                <a:ext uri="{FF2B5EF4-FFF2-40B4-BE49-F238E27FC236}">
                  <a16:creationId xmlns:a16="http://schemas.microsoft.com/office/drawing/2014/main" xmlns="" id="{7FB146A9-4DF2-4616-AD69-EA48F2A33469}"/>
                </a:ext>
              </a:extLst>
            </p:cNvPr>
            <p:cNvSpPr/>
            <p:nvPr/>
          </p:nvSpPr>
          <p:spPr>
            <a:xfrm>
              <a:off x="5037826" y="4622102"/>
              <a:ext cx="153664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Seaborn</a:t>
              </a:r>
            </a:p>
          </p:txBody>
        </p:sp>
        <p:sp>
          <p:nvSpPr>
            <p:cNvPr id="42" name="Rectangle 41">
              <a:extLst>
                <a:ext uri="{FF2B5EF4-FFF2-40B4-BE49-F238E27FC236}">
                  <a16:creationId xmlns:a16="http://schemas.microsoft.com/office/drawing/2014/main" xmlns="" id="{C06114EF-9F51-4960-BF9D-0517AF571250}"/>
                </a:ext>
              </a:extLst>
            </p:cNvPr>
            <p:cNvSpPr/>
            <p:nvPr/>
          </p:nvSpPr>
          <p:spPr>
            <a:xfrm>
              <a:off x="4130908" y="5193348"/>
              <a:ext cx="153664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Scikit-learn</a:t>
              </a:r>
            </a:p>
          </p:txBody>
        </p:sp>
        <p:sp>
          <p:nvSpPr>
            <p:cNvPr id="43" name="TextBox 42">
              <a:extLst>
                <a:ext uri="{FF2B5EF4-FFF2-40B4-BE49-F238E27FC236}">
                  <a16:creationId xmlns:a16="http://schemas.microsoft.com/office/drawing/2014/main" xmlns="" id="{18A398DF-91A9-41C0-9B62-0687B2E61C75}"/>
                </a:ext>
              </a:extLst>
            </p:cNvPr>
            <p:cNvSpPr txBox="1"/>
            <p:nvPr/>
          </p:nvSpPr>
          <p:spPr>
            <a:xfrm>
              <a:off x="4235979" y="5785145"/>
              <a:ext cx="2186796" cy="369332"/>
            </a:xfrm>
            <a:prstGeom prst="rect">
              <a:avLst/>
            </a:prstGeom>
            <a:noFill/>
          </p:spPr>
          <p:txBody>
            <a:bodyPr wrap="square" rtlCol="0">
              <a:spAutoFit/>
            </a:bodyPr>
            <a:lstStyle/>
            <a:p>
              <a:r>
                <a:rPr lang="en-IN" dirty="0" err="1"/>
                <a:t>Envirnoment</a:t>
              </a:r>
              <a:endParaRPr lang="en-IN" dirty="0"/>
            </a:p>
          </p:txBody>
        </p:sp>
        <p:sp>
          <p:nvSpPr>
            <p:cNvPr id="50" name="Rectangle 49">
              <a:extLst>
                <a:ext uri="{FF2B5EF4-FFF2-40B4-BE49-F238E27FC236}">
                  <a16:creationId xmlns:a16="http://schemas.microsoft.com/office/drawing/2014/main" xmlns="" id="{AFB4537D-A308-4459-A007-86509915F1C7}"/>
                </a:ext>
              </a:extLst>
            </p:cNvPr>
            <p:cNvSpPr/>
            <p:nvPr/>
          </p:nvSpPr>
          <p:spPr>
            <a:xfrm>
              <a:off x="7660257" y="970103"/>
              <a:ext cx="1689629" cy="444172"/>
            </a:xfrm>
            <a:prstGeom prst="rect">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err="1"/>
                <a:t>Tkinter</a:t>
              </a:r>
              <a:endParaRPr lang="en-IN" sz="2400" dirty="0"/>
            </a:p>
          </p:txBody>
        </p:sp>
        <p:sp>
          <p:nvSpPr>
            <p:cNvPr id="51" name="TextBox 50">
              <a:extLst>
                <a:ext uri="{FF2B5EF4-FFF2-40B4-BE49-F238E27FC236}">
                  <a16:creationId xmlns:a16="http://schemas.microsoft.com/office/drawing/2014/main" xmlns="" id="{ABFCD83D-FED7-47EC-AE85-9B85985EC48C}"/>
                </a:ext>
              </a:extLst>
            </p:cNvPr>
            <p:cNvSpPr txBox="1"/>
            <p:nvPr/>
          </p:nvSpPr>
          <p:spPr>
            <a:xfrm>
              <a:off x="8147649" y="1752037"/>
              <a:ext cx="914400" cy="4247317"/>
            </a:xfrm>
            <a:prstGeom prst="rect">
              <a:avLst/>
            </a:prstGeom>
            <a:noFill/>
          </p:spPr>
          <p:txBody>
            <a:bodyPr wrap="square" rtlCol="0">
              <a:spAutoFit/>
            </a:bodyPr>
            <a:lstStyle/>
            <a:p>
              <a:r>
                <a:rPr lang="en-IN" sz="5400" dirty="0"/>
                <a:t>G</a:t>
              </a:r>
            </a:p>
            <a:p>
              <a:endParaRPr lang="en-IN" sz="5400" dirty="0"/>
            </a:p>
            <a:p>
              <a:r>
                <a:rPr lang="en-IN" sz="5400" dirty="0"/>
                <a:t>U</a:t>
              </a:r>
            </a:p>
            <a:p>
              <a:endParaRPr lang="en-IN" sz="5400" dirty="0"/>
            </a:p>
            <a:p>
              <a:r>
                <a:rPr lang="en-IN" sz="5400" dirty="0"/>
                <a:t>I</a:t>
              </a:r>
            </a:p>
          </p:txBody>
        </p:sp>
        <p:sp>
          <p:nvSpPr>
            <p:cNvPr id="52" name="Arrow: Right 51">
              <a:extLst>
                <a:ext uri="{FF2B5EF4-FFF2-40B4-BE49-F238E27FC236}">
                  <a16:creationId xmlns:a16="http://schemas.microsoft.com/office/drawing/2014/main" xmlns="" id="{91E37796-207B-4DF8-96CD-F9549D621B44}"/>
                </a:ext>
              </a:extLst>
            </p:cNvPr>
            <p:cNvSpPr/>
            <p:nvPr/>
          </p:nvSpPr>
          <p:spPr>
            <a:xfrm>
              <a:off x="2725947" y="2956701"/>
              <a:ext cx="331851" cy="409755"/>
            </a:xfrm>
            <a:prstGeom prst="rightArrow">
              <a:avLst/>
            </a:prstGeom>
            <a:solidFill>
              <a:srgbClr val="39AB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Arrow: Right 52">
              <a:extLst>
                <a:ext uri="{FF2B5EF4-FFF2-40B4-BE49-F238E27FC236}">
                  <a16:creationId xmlns:a16="http://schemas.microsoft.com/office/drawing/2014/main" xmlns="" id="{FBA26328-097B-47E5-9C6F-71744954739C}"/>
                </a:ext>
              </a:extLst>
            </p:cNvPr>
            <p:cNvSpPr/>
            <p:nvPr/>
          </p:nvSpPr>
          <p:spPr>
            <a:xfrm>
              <a:off x="7052094" y="2956701"/>
              <a:ext cx="612476" cy="595032"/>
            </a:xfrm>
            <a:prstGeom prst="rightArrow">
              <a:avLst/>
            </a:prstGeom>
            <a:solidFill>
              <a:srgbClr val="39AB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xmlns="" id="{7633B811-D448-45F2-8851-B788A6DCC66C}"/>
                </a:ext>
              </a:extLst>
            </p:cNvPr>
            <p:cNvSpPr/>
            <p:nvPr/>
          </p:nvSpPr>
          <p:spPr>
            <a:xfrm>
              <a:off x="9349886" y="2957959"/>
              <a:ext cx="760273" cy="615402"/>
            </a:xfrm>
            <a:prstGeom prst="rightArrow">
              <a:avLst/>
            </a:prstGeom>
            <a:solidFill>
              <a:srgbClr val="39AB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xmlns="" val="65859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xmlns="" id="{A943853F-81F9-4318-9383-06974C911E3C}"/>
              </a:ext>
            </a:extLst>
          </p:cNvPr>
          <p:cNvGrpSpPr/>
          <p:nvPr/>
        </p:nvGrpSpPr>
        <p:grpSpPr>
          <a:xfrm>
            <a:off x="1102209" y="967139"/>
            <a:ext cx="9464256" cy="5720123"/>
            <a:chOff x="516506" y="1086120"/>
            <a:chExt cx="9464256" cy="5720123"/>
          </a:xfrm>
        </p:grpSpPr>
        <p:sp>
          <p:nvSpPr>
            <p:cNvPr id="4" name="Rectangle 3">
              <a:extLst>
                <a:ext uri="{FF2B5EF4-FFF2-40B4-BE49-F238E27FC236}">
                  <a16:creationId xmlns:a16="http://schemas.microsoft.com/office/drawing/2014/main" xmlns="" id="{35AA9356-5F1F-4E57-B255-2F3983FC105E}"/>
                </a:ext>
              </a:extLst>
            </p:cNvPr>
            <p:cNvSpPr/>
            <p:nvPr/>
          </p:nvSpPr>
          <p:spPr>
            <a:xfrm>
              <a:off x="1613132" y="1086120"/>
              <a:ext cx="1570007" cy="3450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Dataset</a:t>
              </a:r>
            </a:p>
          </p:txBody>
        </p:sp>
        <p:sp>
          <p:nvSpPr>
            <p:cNvPr id="5" name="Rectangle 4">
              <a:extLst>
                <a:ext uri="{FF2B5EF4-FFF2-40B4-BE49-F238E27FC236}">
                  <a16:creationId xmlns:a16="http://schemas.microsoft.com/office/drawing/2014/main" xmlns="" id="{A38176C6-0740-45C5-B7B2-C8FF7F836116}"/>
                </a:ext>
              </a:extLst>
            </p:cNvPr>
            <p:cNvSpPr/>
            <p:nvPr/>
          </p:nvSpPr>
          <p:spPr>
            <a:xfrm>
              <a:off x="1365127" y="1805522"/>
              <a:ext cx="1966822" cy="113202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62DE2149-F873-41B8-B0A2-EE079F7F2A6F}"/>
                </a:ext>
              </a:extLst>
            </p:cNvPr>
            <p:cNvSpPr/>
            <p:nvPr/>
          </p:nvSpPr>
          <p:spPr>
            <a:xfrm>
              <a:off x="1425512" y="3230414"/>
              <a:ext cx="1906437" cy="48307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bg1"/>
                  </a:solidFill>
                </a:rPr>
                <a:t>Feature selection</a:t>
              </a:r>
            </a:p>
          </p:txBody>
        </p:sp>
        <p:sp>
          <p:nvSpPr>
            <p:cNvPr id="7" name="Rectangle 6">
              <a:extLst>
                <a:ext uri="{FF2B5EF4-FFF2-40B4-BE49-F238E27FC236}">
                  <a16:creationId xmlns:a16="http://schemas.microsoft.com/office/drawing/2014/main" xmlns="" id="{19268695-8266-4A50-9F3B-2313FE643D6D}"/>
                </a:ext>
              </a:extLst>
            </p:cNvPr>
            <p:cNvSpPr/>
            <p:nvPr/>
          </p:nvSpPr>
          <p:spPr>
            <a:xfrm>
              <a:off x="1613132" y="2218930"/>
              <a:ext cx="1570007" cy="25879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Cleaning</a:t>
              </a:r>
            </a:p>
          </p:txBody>
        </p:sp>
        <p:sp>
          <p:nvSpPr>
            <p:cNvPr id="8" name="Rectangle 7">
              <a:extLst>
                <a:ext uri="{FF2B5EF4-FFF2-40B4-BE49-F238E27FC236}">
                  <a16:creationId xmlns:a16="http://schemas.microsoft.com/office/drawing/2014/main" xmlns="" id="{A4C613B3-92E6-49CF-90A1-C87AD7449C95}"/>
                </a:ext>
              </a:extLst>
            </p:cNvPr>
            <p:cNvSpPr/>
            <p:nvPr/>
          </p:nvSpPr>
          <p:spPr>
            <a:xfrm>
              <a:off x="1613132" y="2576852"/>
              <a:ext cx="1570005" cy="31916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Transformation</a:t>
              </a:r>
            </a:p>
          </p:txBody>
        </p:sp>
        <p:sp>
          <p:nvSpPr>
            <p:cNvPr id="9" name="Rectangle 8">
              <a:extLst>
                <a:ext uri="{FF2B5EF4-FFF2-40B4-BE49-F238E27FC236}">
                  <a16:creationId xmlns:a16="http://schemas.microsoft.com/office/drawing/2014/main" xmlns="" id="{AFBBBDEC-E2F8-4EB2-9BD3-F15D39638559}"/>
                </a:ext>
              </a:extLst>
            </p:cNvPr>
            <p:cNvSpPr/>
            <p:nvPr/>
          </p:nvSpPr>
          <p:spPr>
            <a:xfrm>
              <a:off x="516506" y="4037166"/>
              <a:ext cx="3196086" cy="6728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A815DD90-8480-4CBF-BB2F-79CBEE9779EA}"/>
                </a:ext>
              </a:extLst>
            </p:cNvPr>
            <p:cNvSpPr/>
            <p:nvPr/>
          </p:nvSpPr>
          <p:spPr>
            <a:xfrm>
              <a:off x="726783" y="4205643"/>
              <a:ext cx="1216324" cy="35799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bg1"/>
                  </a:solidFill>
                </a:rPr>
                <a:t>Test Data </a:t>
              </a:r>
            </a:p>
          </p:txBody>
        </p:sp>
        <p:sp>
          <p:nvSpPr>
            <p:cNvPr id="11" name="Rectangle 10">
              <a:extLst>
                <a:ext uri="{FF2B5EF4-FFF2-40B4-BE49-F238E27FC236}">
                  <a16:creationId xmlns:a16="http://schemas.microsoft.com/office/drawing/2014/main" xmlns="" id="{EB5A6E97-64F4-473A-B8C9-79BBE062E0F3}"/>
                </a:ext>
              </a:extLst>
            </p:cNvPr>
            <p:cNvSpPr/>
            <p:nvPr/>
          </p:nvSpPr>
          <p:spPr>
            <a:xfrm>
              <a:off x="2112036" y="4213928"/>
              <a:ext cx="1526876" cy="35799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bg1"/>
                  </a:solidFill>
                </a:rPr>
                <a:t>Training Data</a:t>
              </a:r>
            </a:p>
          </p:txBody>
        </p:sp>
        <p:sp>
          <p:nvSpPr>
            <p:cNvPr id="12" name="Rectangle 11">
              <a:extLst>
                <a:ext uri="{FF2B5EF4-FFF2-40B4-BE49-F238E27FC236}">
                  <a16:creationId xmlns:a16="http://schemas.microsoft.com/office/drawing/2014/main" xmlns="" id="{1E4EC76E-A59F-4095-80D5-11A29AA8F940}"/>
                </a:ext>
              </a:extLst>
            </p:cNvPr>
            <p:cNvSpPr/>
            <p:nvPr/>
          </p:nvSpPr>
          <p:spPr>
            <a:xfrm>
              <a:off x="1943107" y="5059644"/>
              <a:ext cx="1716648" cy="32323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bg1"/>
                  </a:solidFill>
                </a:rPr>
                <a:t>SMOTE</a:t>
              </a:r>
            </a:p>
          </p:txBody>
        </p:sp>
        <p:sp>
          <p:nvSpPr>
            <p:cNvPr id="13" name="Rectangle 12">
              <a:extLst>
                <a:ext uri="{FF2B5EF4-FFF2-40B4-BE49-F238E27FC236}">
                  <a16:creationId xmlns:a16="http://schemas.microsoft.com/office/drawing/2014/main" xmlns="" id="{01BA1E1B-D706-4AFF-9E65-05053BF617FF}"/>
                </a:ext>
              </a:extLst>
            </p:cNvPr>
            <p:cNvSpPr/>
            <p:nvPr/>
          </p:nvSpPr>
          <p:spPr>
            <a:xfrm>
              <a:off x="946748" y="5587641"/>
              <a:ext cx="2863970" cy="39097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C00000"/>
                  </a:solidFill>
                </a:rPr>
                <a:t>Machine Learning model</a:t>
              </a:r>
            </a:p>
          </p:txBody>
        </p:sp>
        <p:sp>
          <p:nvSpPr>
            <p:cNvPr id="14" name="TextBox 13">
              <a:extLst>
                <a:ext uri="{FF2B5EF4-FFF2-40B4-BE49-F238E27FC236}">
                  <a16:creationId xmlns:a16="http://schemas.microsoft.com/office/drawing/2014/main" xmlns="" id="{C7340FFF-3ABA-4F14-BF69-8B79239E6DA2}"/>
                </a:ext>
              </a:extLst>
            </p:cNvPr>
            <p:cNvSpPr txBox="1"/>
            <p:nvPr/>
          </p:nvSpPr>
          <p:spPr>
            <a:xfrm>
              <a:off x="1451029" y="1858338"/>
              <a:ext cx="2359326" cy="307777"/>
            </a:xfrm>
            <a:prstGeom prst="rect">
              <a:avLst/>
            </a:prstGeom>
            <a:noFill/>
          </p:spPr>
          <p:txBody>
            <a:bodyPr wrap="square" rtlCol="0">
              <a:spAutoFit/>
            </a:bodyPr>
            <a:lstStyle/>
            <a:p>
              <a:r>
                <a:rPr lang="en-IN" sz="1400" dirty="0">
                  <a:solidFill>
                    <a:schemeClr val="bg1"/>
                  </a:solidFill>
                </a:rPr>
                <a:t>Data Pre-processing</a:t>
              </a:r>
            </a:p>
          </p:txBody>
        </p:sp>
        <p:sp>
          <p:nvSpPr>
            <p:cNvPr id="15" name="Rectangle 14">
              <a:extLst>
                <a:ext uri="{FF2B5EF4-FFF2-40B4-BE49-F238E27FC236}">
                  <a16:creationId xmlns:a16="http://schemas.microsoft.com/office/drawing/2014/main" xmlns="" id="{BAD75DFE-C363-4C7A-8CBE-B68BC8FB04E2}"/>
                </a:ext>
              </a:extLst>
            </p:cNvPr>
            <p:cNvSpPr/>
            <p:nvPr/>
          </p:nvSpPr>
          <p:spPr>
            <a:xfrm>
              <a:off x="1613135" y="6297285"/>
              <a:ext cx="2286001" cy="50895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bg1"/>
                  </a:solidFill>
                </a:rPr>
                <a:t>Patient new data</a:t>
              </a:r>
            </a:p>
          </p:txBody>
        </p:sp>
        <p:sp>
          <p:nvSpPr>
            <p:cNvPr id="20" name="Arrow: Down 19">
              <a:extLst>
                <a:ext uri="{FF2B5EF4-FFF2-40B4-BE49-F238E27FC236}">
                  <a16:creationId xmlns:a16="http://schemas.microsoft.com/office/drawing/2014/main" xmlns="" id="{F0E28654-B63E-4F2C-AEFA-3DD2E3747912}"/>
                </a:ext>
              </a:extLst>
            </p:cNvPr>
            <p:cNvSpPr/>
            <p:nvPr/>
          </p:nvSpPr>
          <p:spPr>
            <a:xfrm>
              <a:off x="2281684" y="1456200"/>
              <a:ext cx="194095" cy="336854"/>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xmlns="" id="{3DDA5430-F735-4E8D-8368-10DD37B9ED83}"/>
                </a:ext>
              </a:extLst>
            </p:cNvPr>
            <p:cNvSpPr/>
            <p:nvPr/>
          </p:nvSpPr>
          <p:spPr>
            <a:xfrm>
              <a:off x="2281684" y="2936188"/>
              <a:ext cx="194095" cy="336854"/>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xmlns="" id="{5CAF2B4E-0E26-404E-8229-E6EE8992B098}"/>
                </a:ext>
              </a:extLst>
            </p:cNvPr>
            <p:cNvSpPr/>
            <p:nvPr/>
          </p:nvSpPr>
          <p:spPr>
            <a:xfrm>
              <a:off x="2281684" y="3726005"/>
              <a:ext cx="194095" cy="303657"/>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xmlns="" id="{DC9C37AD-E71E-4106-8BFA-0CF5CE71DE80}"/>
                </a:ext>
              </a:extLst>
            </p:cNvPr>
            <p:cNvSpPr/>
            <p:nvPr/>
          </p:nvSpPr>
          <p:spPr>
            <a:xfrm>
              <a:off x="2630692" y="4560340"/>
              <a:ext cx="250166" cy="499304"/>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xmlns="" id="{C9688B7C-6CAD-42EF-AAF7-78C6B2CAB7DD}"/>
                </a:ext>
              </a:extLst>
            </p:cNvPr>
            <p:cNvSpPr/>
            <p:nvPr/>
          </p:nvSpPr>
          <p:spPr>
            <a:xfrm>
              <a:off x="1132769" y="4560340"/>
              <a:ext cx="250166" cy="1027301"/>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Up 25">
              <a:extLst>
                <a:ext uri="{FF2B5EF4-FFF2-40B4-BE49-F238E27FC236}">
                  <a16:creationId xmlns:a16="http://schemas.microsoft.com/office/drawing/2014/main" xmlns="" id="{D52C00F1-8CD9-4461-B565-16763F843685}"/>
                </a:ext>
              </a:extLst>
            </p:cNvPr>
            <p:cNvSpPr/>
            <p:nvPr/>
          </p:nvSpPr>
          <p:spPr>
            <a:xfrm>
              <a:off x="2736726" y="5968605"/>
              <a:ext cx="198408" cy="303657"/>
            </a:xfrm>
            <a:prstGeom prst="up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xmlns="" id="{659F0C66-9DEE-4622-8C77-8DD95551841F}"/>
                </a:ext>
              </a:extLst>
            </p:cNvPr>
            <p:cNvSpPr/>
            <p:nvPr/>
          </p:nvSpPr>
          <p:spPr>
            <a:xfrm>
              <a:off x="7021902" y="4106176"/>
              <a:ext cx="2958860" cy="53484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Prediction of cancer</a:t>
              </a:r>
            </a:p>
          </p:txBody>
        </p:sp>
        <p:sp>
          <p:nvSpPr>
            <p:cNvPr id="29" name="Rectangle 28">
              <a:extLst>
                <a:ext uri="{FF2B5EF4-FFF2-40B4-BE49-F238E27FC236}">
                  <a16:creationId xmlns:a16="http://schemas.microsoft.com/office/drawing/2014/main" xmlns="" id="{E6518CA4-F579-4BD5-8A3C-A6D7F4F64D3C}"/>
                </a:ext>
              </a:extLst>
            </p:cNvPr>
            <p:cNvSpPr/>
            <p:nvPr/>
          </p:nvSpPr>
          <p:spPr>
            <a:xfrm>
              <a:off x="7021902" y="5174195"/>
              <a:ext cx="2958860" cy="44426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Generating report</a:t>
              </a:r>
            </a:p>
          </p:txBody>
        </p:sp>
        <p:cxnSp>
          <p:nvCxnSpPr>
            <p:cNvPr id="31" name="Connector: Elbow 30">
              <a:extLst>
                <a:ext uri="{FF2B5EF4-FFF2-40B4-BE49-F238E27FC236}">
                  <a16:creationId xmlns:a16="http://schemas.microsoft.com/office/drawing/2014/main" xmlns="" id="{CEEF0F89-42DC-40B2-A86F-530D249B701F}"/>
                </a:ext>
              </a:extLst>
            </p:cNvPr>
            <p:cNvCxnSpPr>
              <a:cxnSpLocks/>
            </p:cNvCxnSpPr>
            <p:nvPr/>
          </p:nvCxnSpPr>
          <p:spPr>
            <a:xfrm flipV="1">
              <a:off x="3772978" y="4383873"/>
              <a:ext cx="3301761" cy="1380233"/>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2" name="Arrow: Down 31">
              <a:extLst>
                <a:ext uri="{FF2B5EF4-FFF2-40B4-BE49-F238E27FC236}">
                  <a16:creationId xmlns:a16="http://schemas.microsoft.com/office/drawing/2014/main" xmlns="" id="{35BF6686-4DC0-4B27-8ADF-2B1B412948A8}"/>
                </a:ext>
              </a:extLst>
            </p:cNvPr>
            <p:cNvSpPr/>
            <p:nvPr/>
          </p:nvSpPr>
          <p:spPr>
            <a:xfrm>
              <a:off x="8430881" y="4641016"/>
              <a:ext cx="193738" cy="53484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4" name="TextBox 33">
            <a:extLst>
              <a:ext uri="{FF2B5EF4-FFF2-40B4-BE49-F238E27FC236}">
                <a16:creationId xmlns:a16="http://schemas.microsoft.com/office/drawing/2014/main" xmlns="" id="{C142326B-8CFA-4C2C-A72A-01CE524704B7}"/>
              </a:ext>
            </a:extLst>
          </p:cNvPr>
          <p:cNvSpPr txBox="1"/>
          <p:nvPr/>
        </p:nvSpPr>
        <p:spPr>
          <a:xfrm>
            <a:off x="4210950" y="-147962"/>
            <a:ext cx="4438291" cy="707886"/>
          </a:xfrm>
          <a:prstGeom prst="rect">
            <a:avLst/>
          </a:prstGeom>
          <a:noFill/>
        </p:spPr>
        <p:txBody>
          <a:bodyPr wrap="square" rtlCol="0">
            <a:spAutoFit/>
          </a:bodyPr>
          <a:lstStyle/>
          <a:p>
            <a:r>
              <a:rPr lang="en-IN" sz="4000" dirty="0"/>
              <a:t>Architecture</a:t>
            </a:r>
          </a:p>
        </p:txBody>
      </p:sp>
      <p:cxnSp>
        <p:nvCxnSpPr>
          <p:cNvPr id="35" name="Straight Connector 34">
            <a:extLst>
              <a:ext uri="{FF2B5EF4-FFF2-40B4-BE49-F238E27FC236}">
                <a16:creationId xmlns:a16="http://schemas.microsoft.com/office/drawing/2014/main" xmlns="" id="{8D0D8729-A08C-4273-BB88-ABDD035550ED}"/>
              </a:ext>
            </a:extLst>
          </p:cNvPr>
          <p:cNvCxnSpPr>
            <a:cxnSpLocks/>
          </p:cNvCxnSpPr>
          <p:nvPr/>
        </p:nvCxnSpPr>
        <p:spPr>
          <a:xfrm flipV="1">
            <a:off x="460920" y="780949"/>
            <a:ext cx="11618752" cy="1"/>
          </a:xfrm>
          <a:prstGeom prst="line">
            <a:avLst/>
          </a:prstGeom>
        </p:spPr>
        <p:style>
          <a:lnRef idx="3">
            <a:schemeClr val="accent2"/>
          </a:lnRef>
          <a:fillRef idx="0">
            <a:schemeClr val="accent2"/>
          </a:fillRef>
          <a:effectRef idx="2">
            <a:schemeClr val="accent2"/>
          </a:effectRef>
          <a:fontRef idx="minor">
            <a:schemeClr val="tx1"/>
          </a:fontRef>
        </p:style>
      </p:cxnSp>
      <p:sp>
        <p:nvSpPr>
          <p:cNvPr id="36" name="Rectangle 35">
            <a:extLst>
              <a:ext uri="{FF2B5EF4-FFF2-40B4-BE49-F238E27FC236}">
                <a16:creationId xmlns:a16="http://schemas.microsoft.com/office/drawing/2014/main" xmlns="" id="{AA74719F-CB27-44DA-8CBF-FA9DD5FD242B}"/>
              </a:ext>
            </a:extLst>
          </p:cNvPr>
          <p:cNvSpPr/>
          <p:nvPr/>
        </p:nvSpPr>
        <p:spPr>
          <a:xfrm>
            <a:off x="7607605" y="5901874"/>
            <a:ext cx="3089150" cy="42521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bg1"/>
                </a:solidFill>
              </a:rPr>
              <a:t>Display in </a:t>
            </a:r>
            <a:r>
              <a:rPr lang="en-IN" sz="1600" dirty="0" err="1">
                <a:solidFill>
                  <a:schemeClr val="bg1"/>
                </a:solidFill>
              </a:rPr>
              <a:t>Tkinter</a:t>
            </a:r>
            <a:r>
              <a:rPr lang="en-IN" sz="1600" dirty="0">
                <a:solidFill>
                  <a:schemeClr val="bg1"/>
                </a:solidFill>
              </a:rPr>
              <a:t> GUI</a:t>
            </a:r>
          </a:p>
        </p:txBody>
      </p:sp>
      <p:sp>
        <p:nvSpPr>
          <p:cNvPr id="37" name="Arrow: Down 36">
            <a:extLst>
              <a:ext uri="{FF2B5EF4-FFF2-40B4-BE49-F238E27FC236}">
                <a16:creationId xmlns:a16="http://schemas.microsoft.com/office/drawing/2014/main" xmlns="" id="{C83BFD3B-CE4A-4C4F-A315-3A1E012C458B}"/>
              </a:ext>
            </a:extLst>
          </p:cNvPr>
          <p:cNvSpPr/>
          <p:nvPr/>
        </p:nvSpPr>
        <p:spPr>
          <a:xfrm>
            <a:off x="9035104" y="5499477"/>
            <a:ext cx="198408" cy="390979"/>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45037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9B1596-B2BF-4C8D-A048-DFC357E65CCF}"/>
              </a:ext>
            </a:extLst>
          </p:cNvPr>
          <p:cNvSpPr>
            <a:spLocks noGrp="1"/>
          </p:cNvSpPr>
          <p:nvPr>
            <p:ph type="ctrTitle"/>
          </p:nvPr>
        </p:nvSpPr>
        <p:spPr>
          <a:xfrm>
            <a:off x="861278" y="111033"/>
            <a:ext cx="10529533" cy="977537"/>
          </a:xfrm>
        </p:spPr>
        <p:txBody>
          <a:bodyPr>
            <a:normAutofit/>
          </a:bodyPr>
          <a:lstStyle/>
          <a:p>
            <a:pPr algn="ctr"/>
            <a:r>
              <a:rPr lang="en-IN" sz="3200" dirty="0"/>
              <a:t>UNDERSTANDING ALGORITMS</a:t>
            </a:r>
            <a:br>
              <a:rPr lang="en-IN" sz="3200" dirty="0"/>
            </a:br>
            <a:r>
              <a:rPr lang="en-IN" sz="3200" dirty="0"/>
              <a:t>                                    </a:t>
            </a:r>
            <a:r>
              <a:rPr lang="en-IN" sz="2400" dirty="0">
                <a:solidFill>
                  <a:srgbClr val="0070C0"/>
                </a:solidFill>
              </a:rPr>
              <a:t>(module description)</a:t>
            </a:r>
            <a:endParaRPr lang="en-IN" sz="2400" dirty="0"/>
          </a:p>
        </p:txBody>
      </p:sp>
      <p:sp>
        <p:nvSpPr>
          <p:cNvPr id="3" name="Subtitle 2">
            <a:extLst>
              <a:ext uri="{FF2B5EF4-FFF2-40B4-BE49-F238E27FC236}">
                <a16:creationId xmlns:a16="http://schemas.microsoft.com/office/drawing/2014/main" xmlns="" id="{CB464101-84B2-4601-B598-B435D92FEFDA}"/>
              </a:ext>
            </a:extLst>
          </p:cNvPr>
          <p:cNvSpPr>
            <a:spLocks noGrp="1"/>
          </p:cNvSpPr>
          <p:nvPr>
            <p:ph type="subTitle" idx="1"/>
          </p:nvPr>
        </p:nvSpPr>
        <p:spPr>
          <a:xfrm>
            <a:off x="1261872" y="1358537"/>
            <a:ext cx="9418320" cy="5133703"/>
          </a:xfrm>
        </p:spPr>
        <p:txBody>
          <a:bodyPr/>
          <a:lstStyle/>
          <a:p>
            <a:pPr marL="342900" indent="-342900">
              <a:buFont typeface="Wingdings" panose="05000000000000000000" pitchFamily="2" charset="2"/>
              <a:buChar char="v"/>
            </a:pPr>
            <a:r>
              <a:rPr lang="en-US" b="0" i="0" dirty="0">
                <a:solidFill>
                  <a:schemeClr val="tx1"/>
                </a:solidFill>
                <a:effectLst/>
                <a:latin typeface="Segoe UI" panose="020B0502040204020203" pitchFamily="34" charset="0"/>
              </a:rPr>
              <a:t>A machine learning model is a file that has been trained to recognize certain types of patterns. </a:t>
            </a:r>
            <a:r>
              <a:rPr lang="en-US" dirty="0">
                <a:solidFill>
                  <a:schemeClr val="tx1"/>
                </a:solidFill>
                <a:effectLst/>
                <a:latin typeface="Segoe UI" panose="020B0502040204020203" pitchFamily="34" charset="0"/>
              </a:rPr>
              <a:t>We </a:t>
            </a:r>
            <a:r>
              <a:rPr lang="en-US" b="0" i="0" dirty="0">
                <a:solidFill>
                  <a:schemeClr val="tx1"/>
                </a:solidFill>
                <a:effectLst/>
                <a:latin typeface="Segoe UI" panose="020B0502040204020203" pitchFamily="34" charset="0"/>
              </a:rPr>
              <a:t>train a model over a set of data, providing it an algorithm that it can use to reason over and learn from those data.</a:t>
            </a:r>
          </a:p>
          <a:p>
            <a:endParaRPr lang="en-US" dirty="0">
              <a:solidFill>
                <a:schemeClr val="tx1"/>
              </a:solidFill>
              <a:effectLst/>
              <a:latin typeface="Segoe UI" panose="020B0502040204020203" pitchFamily="34" charset="0"/>
            </a:endParaRPr>
          </a:p>
          <a:p>
            <a:pPr marL="342900" indent="-342900">
              <a:buFont typeface="Wingdings" panose="05000000000000000000" pitchFamily="2" charset="2"/>
              <a:buChar char="v"/>
            </a:pPr>
            <a:r>
              <a:rPr lang="en-US" dirty="0">
                <a:solidFill>
                  <a:schemeClr val="tx1"/>
                </a:solidFill>
                <a:effectLst/>
                <a:latin typeface="Segoe UI" panose="020B0502040204020203" pitchFamily="34" charset="0"/>
              </a:rPr>
              <a:t>Here we used following ML model to predict Breast cancer Diagnosis:</a:t>
            </a:r>
          </a:p>
          <a:p>
            <a:pPr marL="36900" indent="0">
              <a:buNone/>
            </a:pPr>
            <a:r>
              <a:rPr lang="en-US" dirty="0">
                <a:solidFill>
                  <a:schemeClr val="tx1"/>
                </a:solidFill>
                <a:effectLst/>
                <a:latin typeface="Segoe UI" panose="020B0502040204020203" pitchFamily="34" charset="0"/>
              </a:rPr>
              <a:t>   1.Decision Tree Classifier</a:t>
            </a:r>
          </a:p>
          <a:p>
            <a:pPr marL="36900" indent="0">
              <a:buNone/>
            </a:pPr>
            <a:r>
              <a:rPr lang="en-US" dirty="0">
                <a:solidFill>
                  <a:schemeClr val="tx1"/>
                </a:solidFill>
                <a:effectLst/>
                <a:latin typeface="Segoe UI" panose="020B0502040204020203" pitchFamily="34" charset="0"/>
              </a:rPr>
              <a:t>   2. Random Forest Classifier</a:t>
            </a:r>
          </a:p>
          <a:p>
            <a:pPr marL="36900" indent="0">
              <a:buNone/>
            </a:pPr>
            <a:r>
              <a:rPr lang="en-US" dirty="0">
                <a:solidFill>
                  <a:schemeClr val="tx1"/>
                </a:solidFill>
                <a:effectLst/>
                <a:latin typeface="Segoe UI" panose="020B0502040204020203" pitchFamily="34" charset="0"/>
              </a:rPr>
              <a:t>   3. XG boost classifier</a:t>
            </a:r>
          </a:p>
          <a:p>
            <a:pPr marL="36900" indent="0">
              <a:buNone/>
            </a:pPr>
            <a:r>
              <a:rPr lang="en-US" dirty="0">
                <a:solidFill>
                  <a:schemeClr val="tx1"/>
                </a:solidFill>
                <a:effectLst/>
                <a:latin typeface="Segoe UI" panose="020B0502040204020203" pitchFamily="34" charset="0"/>
              </a:rPr>
              <a:t>   4. Logistic Regression</a:t>
            </a:r>
          </a:p>
          <a:p>
            <a:pPr marL="36900" indent="0">
              <a:buNone/>
            </a:pPr>
            <a:r>
              <a:rPr lang="en-US" dirty="0">
                <a:solidFill>
                  <a:schemeClr val="tx1"/>
                </a:solidFill>
                <a:effectLst/>
                <a:latin typeface="Segoe UI" panose="020B0502040204020203" pitchFamily="34" charset="0"/>
              </a:rPr>
              <a:t>   5. SVM Classifier( Support Vector Machine)</a:t>
            </a:r>
            <a:endParaRPr lang="en-IN" dirty="0">
              <a:solidFill>
                <a:schemeClr val="tx1"/>
              </a:solidFill>
            </a:endParaRPr>
          </a:p>
          <a:p>
            <a:endParaRPr lang="en-IN" dirty="0"/>
          </a:p>
        </p:txBody>
      </p:sp>
      <p:cxnSp>
        <p:nvCxnSpPr>
          <p:cNvPr id="4" name="Straight Connector 3">
            <a:extLst>
              <a:ext uri="{FF2B5EF4-FFF2-40B4-BE49-F238E27FC236}">
                <a16:creationId xmlns:a16="http://schemas.microsoft.com/office/drawing/2014/main" xmlns="" id="{5BDB176A-4009-4466-8E3D-3AE485A6402F}"/>
              </a:ext>
            </a:extLst>
          </p:cNvPr>
          <p:cNvCxnSpPr>
            <a:cxnSpLocks/>
          </p:cNvCxnSpPr>
          <p:nvPr/>
        </p:nvCxnSpPr>
        <p:spPr>
          <a:xfrm flipV="1">
            <a:off x="478337" y="1088569"/>
            <a:ext cx="11618752" cy="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373593279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888</TotalTime>
  <Words>832</Words>
  <Application>Microsoft Office PowerPoint</Application>
  <PresentationFormat>Custom</PresentationFormat>
  <Paragraphs>129</Paragraphs>
  <Slides>28</Slides>
  <Notes>0</Notes>
  <HiddenSlides>0</HiddenSlides>
  <MMClips>1</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View</vt:lpstr>
      <vt:lpstr>Breast Cancer Diagnosis</vt:lpstr>
      <vt:lpstr>Introduction</vt:lpstr>
      <vt:lpstr>Breast Cancer: An overview</vt:lpstr>
      <vt:lpstr>Slide 4</vt:lpstr>
      <vt:lpstr>Data Files</vt:lpstr>
      <vt:lpstr>Flow of data</vt:lpstr>
      <vt:lpstr>Analysis</vt:lpstr>
      <vt:lpstr>Slide 8</vt:lpstr>
      <vt:lpstr>UNDERSTANDING ALGORITMS                                     (module description)</vt:lpstr>
      <vt:lpstr>Decision Tree Classifier</vt:lpstr>
      <vt:lpstr>Continue…</vt:lpstr>
      <vt:lpstr>SVM(support vector Machine)</vt:lpstr>
      <vt:lpstr>Random forest</vt:lpstr>
      <vt:lpstr>Workflow</vt:lpstr>
      <vt:lpstr>Continue…                  View of Data </vt:lpstr>
      <vt:lpstr>Continue…            Output cells</vt:lpstr>
      <vt:lpstr>Visualization of heatmap</vt:lpstr>
      <vt:lpstr>Data preparation -  train test split</vt:lpstr>
      <vt:lpstr>Model Implementation - DTC</vt:lpstr>
      <vt:lpstr>Model Implementation - RFC</vt:lpstr>
      <vt:lpstr>Model Implementation - SVM</vt:lpstr>
      <vt:lpstr>Hybrid Model</vt:lpstr>
      <vt:lpstr>Continue…</vt:lpstr>
      <vt:lpstr>Demo Video and Testing</vt:lpstr>
      <vt:lpstr>Input and Output</vt:lpstr>
      <vt:lpstr>Conclusion </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DETECTOR</dc:title>
  <dc:creator>premsagar kushwaha</dc:creator>
  <cp:lastModifiedBy>raunak ansari</cp:lastModifiedBy>
  <cp:revision>62</cp:revision>
  <dcterms:created xsi:type="dcterms:W3CDTF">2020-08-29T13:53:55Z</dcterms:created>
  <dcterms:modified xsi:type="dcterms:W3CDTF">2020-10-27T02:57:58Z</dcterms:modified>
</cp:coreProperties>
</file>