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1"/>
  </p:sldMasterIdLst>
  <p:notesMasterIdLst>
    <p:notesMasterId r:id="rId13"/>
  </p:notesMasterIdLst>
  <p:sldIdLst>
    <p:sldId id="256" r:id="rId2"/>
    <p:sldId id="274" r:id="rId3"/>
    <p:sldId id="291" r:id="rId4"/>
    <p:sldId id="292" r:id="rId5"/>
    <p:sldId id="294" r:id="rId6"/>
    <p:sldId id="298" r:id="rId7"/>
    <p:sldId id="299" r:id="rId8"/>
    <p:sldId id="295" r:id="rId9"/>
    <p:sldId id="300" r:id="rId10"/>
    <p:sldId id="29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43"/>
    <p:restoredTop sz="94364" autoAdjust="0"/>
  </p:normalViewPr>
  <p:slideViewPr>
    <p:cSldViewPr snapToGrid="0">
      <p:cViewPr varScale="1">
        <p:scale>
          <a:sx n="78" d="100"/>
          <a:sy n="78"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C6840-4B95-4C58-ADF5-07400CDF97B4}"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79348-A7BB-44BC-9D3C-F0BFFDFFB1A4}" type="slidenum">
              <a:rPr lang="en-IN" smtClean="0"/>
              <a:t>‹#›</a:t>
            </a:fld>
            <a:endParaRPr lang="en-IN"/>
          </a:p>
        </p:txBody>
      </p:sp>
    </p:spTree>
    <p:extLst>
      <p:ext uri="{BB962C8B-B14F-4D97-AF65-F5344CB8AC3E}">
        <p14:creationId xmlns:p14="http://schemas.microsoft.com/office/powerpoint/2010/main" val="35104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0EAE3E-BBC5-498B-9E48-171A32DBB121}" type="datetime1">
              <a:rPr lang="en-US" smtClean="0"/>
              <a:t>5/3/2024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7048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4FF334-E8C8-4D26-8AB5-0B14BE855243}" type="datetime1">
              <a:rPr lang="en-US" smtClean="0"/>
              <a:t>5/3/2024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99919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BB3D11-8A44-4E17-B243-D110668042EE}" type="datetime1">
              <a:rPr lang="en-US" smtClean="0"/>
              <a:t>5/3/2024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56724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1A692A-2BA3-4E29-9045-AD3AC9DD9F30}" type="datetime1">
              <a:rPr lang="en-US" smtClean="0"/>
              <a:t>5/3/2024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08730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30D8A-A636-4FD5-AC8C-B8DD0D873EA4}" type="datetime1">
              <a:rPr lang="en-US" smtClean="0"/>
              <a:t>5/3/2024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15556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46F1E1-BAFA-4D4F-83FB-28F273A9B37A}" type="datetime1">
              <a:rPr lang="en-US" smtClean="0"/>
              <a:t>5/3/2024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698313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D064A3-2FCA-4F78-9E5A-0B8C31C2BE7E}" type="datetime1">
              <a:rPr lang="en-US" smtClean="0"/>
              <a:t>5/3/2024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062361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0768B7-CBFA-4F89-90D9-8C040BFC0A55}" type="datetime1">
              <a:rPr lang="en-US" smtClean="0"/>
              <a:t>5/3/2024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43498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7ACF8F0-4EB6-4FA8-9FF2-EF93C7841E34}" type="datetime1">
              <a:rPr lang="en-US" smtClean="0"/>
              <a:t>5/3/2024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2001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3E163-C5AE-4D0B-92E1-A8C26F8E8EEA}" type="datetime1">
              <a:rPr lang="en-US" smtClean="0"/>
              <a:t>5/3/2024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2132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9BC81-6FA6-4DE7-9A48-537CC5F3DD63}" type="datetime1">
              <a:rPr lang="en-US" smtClean="0"/>
              <a:t>5/3/2024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5157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9FD128-EC87-4F0B-8B34-B40137C0348C}" type="datetime1">
              <a:rPr lang="en-US" smtClean="0"/>
              <a:t>5/3/2024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532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4718B-A5DA-4A3B-8592-05107A2DD807}" type="datetime1">
              <a:rPr lang="en-US" smtClean="0"/>
              <a:t>5/3/2024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1489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77789-B289-4817-85EC-9E86B9BE3FC2}" type="datetime1">
              <a:rPr lang="en-US" smtClean="0"/>
              <a:t>5/3/2024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112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26C68-254D-4B85-80EF-E50388B12B75}" type="datetime1">
              <a:rPr lang="en-US" smtClean="0"/>
              <a:t>5/3/2024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798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D0607-C2C0-4EB6-829D-28E8A6039979}" type="datetime1">
              <a:rPr lang="en-US" smtClean="0"/>
              <a:t>5/3/2024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7893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473E4-F6EA-46A5-9A7C-77D09518F692}" type="datetime1">
              <a:rPr lang="en-US" smtClean="0"/>
              <a:t>5/3/2024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75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5B5A2C-4D2A-47C2-B15B-6A4855CD98A3}" type="datetime1">
              <a:rPr lang="en-US" smtClean="0"/>
              <a:t>5/3/2024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97458526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5CFEB0C5-C5B2-C2A4-6BE0-D184675205B6}"/>
              </a:ext>
            </a:extLst>
          </p:cNvPr>
          <p:cNvPicPr>
            <a:picLocks noChangeAspect="1"/>
          </p:cNvPicPr>
          <p:nvPr/>
        </p:nvPicPr>
        <p:blipFill rotWithShape="1">
          <a:blip r:embed="rId3"/>
          <a:srcRect t="11487" r="1" b="30117"/>
          <a:stretch/>
        </p:blipFill>
        <p:spPr>
          <a:xfrm>
            <a:off x="763588" y="698249"/>
            <a:ext cx="11237832" cy="393750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8" name="Freeform: Shape 2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B18ECE4-9638-549A-6166-4E3045C8E265}"/>
              </a:ext>
            </a:extLst>
          </p:cNvPr>
          <p:cNvSpPr>
            <a:spLocks noGrp="1"/>
          </p:cNvSpPr>
          <p:nvPr>
            <p:ph type="ctrTitle"/>
          </p:nvPr>
        </p:nvSpPr>
        <p:spPr>
          <a:xfrm>
            <a:off x="1146352" y="3939004"/>
            <a:ext cx="5015258" cy="1908975"/>
          </a:xfrm>
        </p:spPr>
        <p:txBody>
          <a:bodyPr vert="horz" lIns="91440" tIns="45720" rIns="91440" bIns="45720" rtlCol="0" anchor="ctr">
            <a:normAutofit/>
          </a:bodyPr>
          <a:lstStyle/>
          <a:p>
            <a:r>
              <a:rPr lang="en-US" sz="3300" dirty="0">
                <a:solidFill>
                  <a:schemeClr val="tx1"/>
                </a:solidFill>
                <a:effectLst/>
              </a:rPr>
              <a:t>Bitcoin Price Prediction Using Time Series Forecasting</a:t>
            </a:r>
          </a:p>
        </p:txBody>
      </p:sp>
      <p:sp>
        <p:nvSpPr>
          <p:cNvPr id="3" name="Subtitle 2">
            <a:extLst>
              <a:ext uri="{FF2B5EF4-FFF2-40B4-BE49-F238E27FC236}">
                <a16:creationId xmlns:a16="http://schemas.microsoft.com/office/drawing/2014/main" id="{52797DF0-451F-ADB5-7ECE-69459769C9BB}"/>
              </a:ext>
            </a:extLst>
          </p:cNvPr>
          <p:cNvSpPr>
            <a:spLocks noGrp="1"/>
          </p:cNvSpPr>
          <p:nvPr>
            <p:ph type="subTitle" idx="1"/>
          </p:nvPr>
        </p:nvSpPr>
        <p:spPr>
          <a:xfrm>
            <a:off x="6375894" y="4110824"/>
            <a:ext cx="4772509" cy="1908976"/>
          </a:xfrm>
        </p:spPr>
        <p:txBody>
          <a:bodyPr vert="horz" lIns="91440" tIns="45720" rIns="91440" bIns="45720" rtlCol="0" anchor="ctr">
            <a:normAutofit/>
          </a:bodyPr>
          <a:lstStyle/>
          <a:p>
            <a:pPr>
              <a:lnSpc>
                <a:spcPct val="90000"/>
              </a:lnSpc>
            </a:pPr>
            <a:endParaRPr lang="en-US" sz="1400" dirty="0">
              <a:solidFill>
                <a:schemeClr val="tx1"/>
              </a:solidFill>
            </a:endParaRPr>
          </a:p>
          <a:p>
            <a:pPr>
              <a:lnSpc>
                <a:spcPct val="90000"/>
              </a:lnSpc>
              <a:buFont typeface="Wingdings 3" charset="2"/>
              <a:buChar char=""/>
            </a:pPr>
            <a:r>
              <a:rPr lang="en-US" sz="1400" dirty="0" err="1">
                <a:solidFill>
                  <a:schemeClr val="tx1"/>
                </a:solidFill>
              </a:rPr>
              <a:t>Raunak</a:t>
            </a:r>
            <a:r>
              <a:rPr lang="en-US" sz="1400" dirty="0">
                <a:solidFill>
                  <a:schemeClr val="tx1"/>
                </a:solidFill>
              </a:rPr>
              <a:t> </a:t>
            </a:r>
            <a:r>
              <a:rPr lang="en-US" sz="1400" dirty="0" err="1">
                <a:solidFill>
                  <a:schemeClr val="tx1"/>
                </a:solidFill>
              </a:rPr>
              <a:t>Nandkumar</a:t>
            </a:r>
            <a:r>
              <a:rPr lang="en-US" sz="1400" dirty="0">
                <a:solidFill>
                  <a:schemeClr val="tx1"/>
                </a:solidFill>
              </a:rPr>
              <a:t> More   (101136778)</a:t>
            </a:r>
          </a:p>
          <a:p>
            <a:pPr>
              <a:lnSpc>
                <a:spcPct val="90000"/>
              </a:lnSpc>
              <a:buFont typeface="Wingdings 3" charset="2"/>
              <a:buChar char=""/>
            </a:pPr>
            <a:endParaRPr lang="en-US" sz="1400" dirty="0">
              <a:solidFill>
                <a:schemeClr val="tx1"/>
              </a:solidFill>
            </a:endParaRPr>
          </a:p>
          <a:p>
            <a:pPr>
              <a:lnSpc>
                <a:spcPct val="90000"/>
              </a:lnSpc>
              <a:buFont typeface="Wingdings 3" charset="2"/>
              <a:buChar char=""/>
            </a:pPr>
            <a:endParaRPr lang="en-US" sz="1400" dirty="0">
              <a:solidFill>
                <a:schemeClr val="tx1"/>
              </a:solidFill>
            </a:endParaRPr>
          </a:p>
        </p:txBody>
      </p:sp>
      <p:sp>
        <p:nvSpPr>
          <p:cNvPr id="5" name="Date Placeholder 4">
            <a:extLst>
              <a:ext uri="{FF2B5EF4-FFF2-40B4-BE49-F238E27FC236}">
                <a16:creationId xmlns:a16="http://schemas.microsoft.com/office/drawing/2014/main" id="{C294E8CA-1621-9841-A1C3-3EE662C620E9}"/>
              </a:ext>
            </a:extLst>
          </p:cNvPr>
          <p:cNvSpPr>
            <a:spLocks noGrp="1"/>
          </p:cNvSpPr>
          <p:nvPr>
            <p:ph type="dt" sz="half" idx="10"/>
          </p:nvPr>
        </p:nvSpPr>
        <p:spPr/>
        <p:txBody>
          <a:bodyPr/>
          <a:lstStyle/>
          <a:p>
            <a:fld id="{0E4CC2AC-0362-4381-9A04-2CB4B908936C}" type="datetime1">
              <a:rPr lang="en-US" smtClean="0"/>
              <a:t>5/3/2024</a:t>
            </a:fld>
            <a:endParaRPr lang="en-US"/>
          </a:p>
        </p:txBody>
      </p:sp>
      <p:sp>
        <p:nvSpPr>
          <p:cNvPr id="6" name="Slide Number Placeholder 5">
            <a:extLst>
              <a:ext uri="{FF2B5EF4-FFF2-40B4-BE49-F238E27FC236}">
                <a16:creationId xmlns:a16="http://schemas.microsoft.com/office/drawing/2014/main" id="{0308BEB5-7FEA-E964-5D2C-F909A5A73800}"/>
              </a:ext>
            </a:extLst>
          </p:cNvPr>
          <p:cNvSpPr>
            <a:spLocks noGrp="1"/>
          </p:cNvSpPr>
          <p:nvPr>
            <p:ph type="sldNum" sz="quarter" idx="12"/>
          </p:nvPr>
        </p:nvSpPr>
        <p:spPr/>
        <p:txBody>
          <a:bodyPr/>
          <a:lstStyle/>
          <a:p>
            <a:fld id="{6E91CC32-6A6B-4E2E-BBA1-6864F305DA26}" type="slidenum">
              <a:rPr lang="en-US" smtClean="0"/>
              <a:t>1</a:t>
            </a:fld>
            <a:endParaRPr lang="en-US"/>
          </a:p>
        </p:txBody>
      </p:sp>
    </p:spTree>
    <p:extLst>
      <p:ext uri="{BB962C8B-B14F-4D97-AF65-F5344CB8AC3E}">
        <p14:creationId xmlns:p14="http://schemas.microsoft.com/office/powerpoint/2010/main" val="33739946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6" name="Freeform: Shape 15">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8"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0"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639098" y="629265"/>
            <a:ext cx="5132438" cy="1622322"/>
          </a:xfrm>
        </p:spPr>
        <p:txBody>
          <a:bodyPr>
            <a:normAutofit/>
          </a:bodyPr>
          <a:lstStyle/>
          <a:p>
            <a:r>
              <a:rPr lang="en-US">
                <a:solidFill>
                  <a:schemeClr val="tx1"/>
                </a:solidFill>
              </a:rPr>
              <a:t>Conclusion</a:t>
            </a:r>
          </a:p>
        </p:txBody>
      </p:sp>
      <p:sp>
        <p:nvSpPr>
          <p:cNvPr id="22" name="Rectangle 21">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639098" y="2418735"/>
            <a:ext cx="5132439" cy="3811742"/>
          </a:xfrm>
        </p:spPr>
        <p:txBody>
          <a:bodyPr anchor="ctr">
            <a:normAutofit/>
          </a:bodyPr>
          <a:lstStyle/>
          <a:p>
            <a:pPr>
              <a:lnSpc>
                <a:spcPct val="90000"/>
              </a:lnSpc>
              <a:buFont typeface="Arial" panose="020B0604020202020204" pitchFamily="34" charset="0"/>
              <a:buChar char="•"/>
            </a:pPr>
            <a:r>
              <a:rPr lang="en-IN" sz="1700" b="1" dirty="0">
                <a:solidFill>
                  <a:schemeClr val="tx1"/>
                </a:solidFill>
              </a:rPr>
              <a:t>Summary of Findings:</a:t>
            </a:r>
            <a:endParaRPr lang="en-IN" sz="1700" dirty="0">
              <a:solidFill>
                <a:schemeClr val="tx1"/>
              </a:solidFill>
            </a:endParaRPr>
          </a:p>
          <a:p>
            <a:pPr marL="742950" lvl="1" indent="-285750">
              <a:lnSpc>
                <a:spcPct val="90000"/>
              </a:lnSpc>
              <a:buFont typeface="Arial" panose="020B0604020202020204" pitchFamily="34" charset="0"/>
              <a:buChar char="•"/>
            </a:pPr>
            <a:r>
              <a:rPr lang="en-IN" sz="1700" dirty="0">
                <a:solidFill>
                  <a:schemeClr val="tx1"/>
                </a:solidFill>
              </a:rPr>
              <a:t>Comparing the loss functions we see that the ensemble model is almost as good as naïve forecast.</a:t>
            </a:r>
          </a:p>
          <a:p>
            <a:pPr marL="742950" lvl="1" indent="-285750">
              <a:lnSpc>
                <a:spcPct val="90000"/>
              </a:lnSpc>
              <a:buFont typeface="Arial" panose="020B0604020202020204" pitchFamily="34" charset="0"/>
              <a:buChar char="•"/>
            </a:pPr>
            <a:r>
              <a:rPr lang="en-IN" sz="1700" dirty="0">
                <a:solidFill>
                  <a:schemeClr val="tx1"/>
                </a:solidFill>
              </a:rPr>
              <a:t>This suggests that deep learning models might not be able to predict forecasts for any kind of open system with a reasonable accuracy.</a:t>
            </a:r>
          </a:p>
          <a:p>
            <a:pPr marL="742950" lvl="1" indent="-285750">
              <a:lnSpc>
                <a:spcPct val="90000"/>
              </a:lnSpc>
              <a:buFont typeface="Arial" panose="020B0604020202020204" pitchFamily="34" charset="0"/>
              <a:buChar char="•"/>
            </a:pPr>
            <a:endParaRPr lang="en-IN" sz="1700" dirty="0">
              <a:solidFill>
                <a:schemeClr val="tx1"/>
              </a:solidFill>
            </a:endParaRPr>
          </a:p>
          <a:p>
            <a:pPr>
              <a:lnSpc>
                <a:spcPct val="90000"/>
              </a:lnSpc>
              <a:buFont typeface="Arial" panose="020B0604020202020204" pitchFamily="34" charset="0"/>
              <a:buChar char="•"/>
            </a:pPr>
            <a:r>
              <a:rPr lang="en-IN" sz="1700" b="1" dirty="0">
                <a:solidFill>
                  <a:schemeClr val="tx1"/>
                </a:solidFill>
              </a:rPr>
              <a:t>Recommendations for Future Work:</a:t>
            </a:r>
            <a:endParaRPr lang="en-IN" sz="1700" dirty="0">
              <a:solidFill>
                <a:schemeClr val="tx1"/>
              </a:solidFill>
            </a:endParaRPr>
          </a:p>
          <a:p>
            <a:pPr marL="742950" lvl="1" indent="-285750">
              <a:lnSpc>
                <a:spcPct val="90000"/>
              </a:lnSpc>
              <a:buFont typeface="Arial" panose="020B0604020202020204" pitchFamily="34" charset="0"/>
              <a:buChar char="•"/>
            </a:pPr>
            <a:r>
              <a:rPr lang="en-IN" sz="1700" dirty="0">
                <a:solidFill>
                  <a:schemeClr val="tx1"/>
                </a:solidFill>
              </a:rPr>
              <a:t>Consideration of </a:t>
            </a:r>
            <a:r>
              <a:rPr lang="en-IN" sz="1700" dirty="0" err="1">
                <a:solidFill>
                  <a:schemeClr val="tx1"/>
                </a:solidFill>
              </a:rPr>
              <a:t>sota</a:t>
            </a:r>
            <a:r>
              <a:rPr lang="en-IN" sz="1700" dirty="0">
                <a:solidFill>
                  <a:schemeClr val="tx1"/>
                </a:solidFill>
              </a:rPr>
              <a:t> models for prediction and comparison of their performances.</a:t>
            </a:r>
          </a:p>
        </p:txBody>
      </p:sp>
      <p:pic>
        <p:nvPicPr>
          <p:cNvPr id="7" name="Picture 6">
            <a:extLst>
              <a:ext uri="{FF2B5EF4-FFF2-40B4-BE49-F238E27FC236}">
                <a16:creationId xmlns:a16="http://schemas.microsoft.com/office/drawing/2014/main" id="{16AE8958-B918-9A22-4DA5-9A0B2FA66E76}"/>
              </a:ext>
            </a:extLst>
          </p:cNvPr>
          <p:cNvPicPr>
            <a:picLocks noChangeAspect="1"/>
          </p:cNvPicPr>
          <p:nvPr/>
        </p:nvPicPr>
        <p:blipFill>
          <a:blip r:embed="rId2"/>
          <a:stretch>
            <a:fillRect/>
          </a:stretch>
        </p:blipFill>
        <p:spPr>
          <a:xfrm>
            <a:off x="6714836" y="1364623"/>
            <a:ext cx="4828707" cy="1271355"/>
          </a:xfrm>
          <a:prstGeom prst="rect">
            <a:avLst/>
          </a:prstGeom>
        </p:spPr>
      </p:pic>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E"/>
                </a:solidFill>
              </a:rPr>
              <a:pPr>
                <a:spcAft>
                  <a:spcPts val="600"/>
                </a:spcAft>
              </a:pPr>
              <a:t>10</a:t>
            </a:fld>
            <a:endParaRPr lang="en-US">
              <a:solidFill>
                <a:srgbClr val="FFFFFE"/>
              </a:solidFill>
            </a:endParaRPr>
          </a:p>
        </p:txBody>
      </p:sp>
      <p:pic>
        <p:nvPicPr>
          <p:cNvPr id="9" name="Picture 8">
            <a:extLst>
              <a:ext uri="{FF2B5EF4-FFF2-40B4-BE49-F238E27FC236}">
                <a16:creationId xmlns:a16="http://schemas.microsoft.com/office/drawing/2014/main" id="{50C5C506-6562-3FE2-F2F2-D0B04950E5F7}"/>
              </a:ext>
            </a:extLst>
          </p:cNvPr>
          <p:cNvPicPr>
            <a:picLocks noChangeAspect="1"/>
          </p:cNvPicPr>
          <p:nvPr/>
        </p:nvPicPr>
        <p:blipFill>
          <a:blip r:embed="rId3"/>
          <a:stretch>
            <a:fillRect/>
          </a:stretch>
        </p:blipFill>
        <p:spPr>
          <a:xfrm>
            <a:off x="6892343" y="2703488"/>
            <a:ext cx="4415268" cy="3488062"/>
          </a:xfrm>
          <a:prstGeom prst="rect">
            <a:avLst/>
          </a:prstGeom>
        </p:spPr>
      </p:pic>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990599" cy="304799"/>
          </a:xfrm>
        </p:spPr>
        <p:txBody>
          <a:bodyPr>
            <a:normAutofit/>
          </a:bodyPr>
          <a:lstStyle/>
          <a:p>
            <a:pPr>
              <a:spcAft>
                <a:spcPts val="600"/>
              </a:spcAft>
            </a:pPr>
            <a:fld id="{C803E163-C5AE-4D0B-92E1-A8C26F8E8EEA}" type="datetime1">
              <a:rPr lang="en-US" smtClean="0"/>
              <a:pPr>
                <a:spcAft>
                  <a:spcPts val="600"/>
                </a:spcAft>
              </a:pPr>
              <a:t>5/3/2024</a:t>
            </a:fld>
            <a:endParaRPr lang="en-US"/>
          </a:p>
        </p:txBody>
      </p:sp>
    </p:spTree>
    <p:extLst>
      <p:ext uri="{BB962C8B-B14F-4D97-AF65-F5344CB8AC3E}">
        <p14:creationId xmlns:p14="http://schemas.microsoft.com/office/powerpoint/2010/main" val="29767641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8" name="Rectangle 2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30"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1" name="Rectangle 30">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D9F872-E393-CE4C-8469-D72CE8679B32}"/>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a:solidFill>
                  <a:srgbClr val="EBEBEB"/>
                </a:solidFill>
                <a:latin typeface="+mj-lt"/>
                <a:ea typeface="+mj-ea"/>
                <a:cs typeface="+mj-cs"/>
              </a:rPr>
              <a:t>THANK You!</a:t>
            </a:r>
          </a:p>
        </p:txBody>
      </p:sp>
      <p:sp>
        <p:nvSpPr>
          <p:cNvPr id="6" name="Slide Number Placeholder 5">
            <a:extLst>
              <a:ext uri="{FF2B5EF4-FFF2-40B4-BE49-F238E27FC236}">
                <a16:creationId xmlns:a16="http://schemas.microsoft.com/office/drawing/2014/main" id="{4F1A2851-A39E-BBBD-FF59-00D14F27D06C}"/>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11</a:t>
            </a:fld>
            <a:endParaRPr lang="en-US">
              <a:solidFill>
                <a:srgbClr val="FFFFFF"/>
              </a:solidFill>
            </a:endParaRPr>
          </a:p>
        </p:txBody>
      </p:sp>
      <p:pic>
        <p:nvPicPr>
          <p:cNvPr id="32" name="Graphic 31" descr="Smiling Face with No Fill">
            <a:extLst>
              <a:ext uri="{FF2B5EF4-FFF2-40B4-BE49-F238E27FC236}">
                <a16:creationId xmlns:a16="http://schemas.microsoft.com/office/drawing/2014/main" id="{3CCE463C-DAFA-6F42-76C1-6937539965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5F2FFDDE-277B-8123-FF5B-7DCF0BA3BE6E}"/>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65B46006-DF36-495D-94D3-2B0A0C11FE64}" type="datetime1">
              <a:rPr lang="en-US" b="0" smtClean="0">
                <a:solidFill>
                  <a:schemeClr val="accent1">
                    <a:alpha val="60000"/>
                  </a:schemeClr>
                </a:solidFill>
              </a:rPr>
              <a:t>5/3/2024</a:t>
            </a:fld>
            <a:endParaRPr lang="en-US" b="0">
              <a:solidFill>
                <a:schemeClr val="accent1">
                  <a:alpha val="60000"/>
                </a:schemeClr>
              </a:solidFill>
            </a:endParaRPr>
          </a:p>
        </p:txBody>
      </p:sp>
    </p:spTree>
    <p:extLst>
      <p:ext uri="{BB962C8B-B14F-4D97-AF65-F5344CB8AC3E}">
        <p14:creationId xmlns:p14="http://schemas.microsoft.com/office/powerpoint/2010/main" val="521729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a:buFont typeface="Arial" panose="020B0604020202020204" pitchFamily="34" charset="0"/>
              <a:buChar char="•"/>
            </a:pPr>
            <a:r>
              <a:rPr lang="en-US" b="1" dirty="0"/>
              <a:t>Purpose of the Study:</a:t>
            </a:r>
            <a:endParaRPr lang="en-US" dirty="0"/>
          </a:p>
          <a:p>
            <a:pPr marL="742950" lvl="1" indent="-285750">
              <a:buFont typeface="Arial" panose="020B0604020202020204" pitchFamily="34" charset="0"/>
              <a:buChar char="•"/>
            </a:pPr>
            <a:r>
              <a:rPr lang="en-US" dirty="0"/>
              <a:t>The primary goal is address the challenge of prediction of volatile Bitcoin prices using deep learning models which is an open ended system.</a:t>
            </a:r>
          </a:p>
          <a:p>
            <a:pPr>
              <a:buFont typeface="Arial" panose="020B0604020202020204" pitchFamily="34" charset="0"/>
              <a:buChar char="•"/>
            </a:pPr>
            <a:r>
              <a:rPr lang="en-US" b="1" dirty="0"/>
              <a:t>Importance of Accurate Predictions</a:t>
            </a:r>
            <a:endParaRPr lang="en-US" dirty="0"/>
          </a:p>
          <a:p>
            <a:pPr marL="742950" lvl="1" indent="-285750">
              <a:buFont typeface="Arial" panose="020B0604020202020204" pitchFamily="34" charset="0"/>
              <a:buChar char="•"/>
            </a:pPr>
            <a:r>
              <a:rPr lang="en-US" dirty="0"/>
              <a:t>Accurate predictions of these prices can lead better planning for </a:t>
            </a:r>
            <a:r>
              <a:rPr lang="en-US" dirty="0" err="1"/>
              <a:t>investors,buyers</a:t>
            </a:r>
            <a:r>
              <a:rPr lang="en-US" dirty="0"/>
              <a:t> and financial analysts.</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5/3/2024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380772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Problem Definition</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a:buFont typeface="Arial" panose="020B0604020202020204" pitchFamily="34" charset="0"/>
              <a:buChar char="•"/>
            </a:pPr>
            <a:r>
              <a:rPr lang="en-US" i="1" dirty="0"/>
              <a:t>Usage of an Ensemble of Neural Networks for prediction of Bitcoin Amount using Historical Data</a:t>
            </a:r>
          </a:p>
          <a:p>
            <a:pPr>
              <a:buFont typeface="Arial" panose="020B0604020202020204" pitchFamily="34" charset="0"/>
              <a:buChar char="•"/>
            </a:pPr>
            <a:r>
              <a:rPr lang="en-US" i="1" dirty="0"/>
              <a:t>Comparing it to Naïve forecast which forms as baseline for performance comparison of the neural networks</a:t>
            </a:r>
          </a:p>
          <a:p>
            <a:pPr>
              <a:buFont typeface="Arial" panose="020B0604020202020204" pitchFamily="34" charset="0"/>
              <a:buChar char="•"/>
            </a:pPr>
            <a:r>
              <a:rPr lang="en-US" i="1" dirty="0"/>
              <a:t>Core idea behind usage of Neural Network for creation of ensemble model is that we use 3 different loss function </a:t>
            </a:r>
            <a:r>
              <a:rPr lang="en-US" i="1" dirty="0" err="1"/>
              <a:t>mae,mse</a:t>
            </a:r>
            <a:r>
              <a:rPr lang="en-US" i="1" dirty="0"/>
              <a:t> and </a:t>
            </a:r>
            <a:r>
              <a:rPr lang="en-US" i="1" dirty="0" err="1"/>
              <a:t>mape</a:t>
            </a:r>
            <a:r>
              <a:rPr lang="en-US" i="1" dirty="0"/>
              <a:t> to generate sequential models with 2 dense layers with 128 neurons each. Since the initial weight assignment is random we can get better confidence levels when looking at predictions as we take the median of these models.</a:t>
            </a:r>
            <a:endParaRPr lang="en-US"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5/3/2024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279501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Literature Review</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a:bodyPr>
          <a:lstStyle/>
          <a:p>
            <a:pPr marL="0" indent="0">
              <a:buNone/>
            </a:pPr>
            <a:endParaRPr lang="en-US" dirty="0"/>
          </a:p>
          <a:p>
            <a:pPr>
              <a:buFont typeface="Arial" panose="020B0604020202020204" pitchFamily="34" charset="0"/>
              <a:buChar char="•"/>
            </a:pPr>
            <a:r>
              <a:rPr lang="en-US" dirty="0"/>
              <a:t>Heaton et al. (2017): Demonstrated the superiority of ensemble methods over single-model approaches in financial applications.</a:t>
            </a:r>
          </a:p>
          <a:p>
            <a:pPr>
              <a:buFont typeface="Arial" panose="020B0604020202020204" pitchFamily="34" charset="0"/>
              <a:buChar char="•"/>
            </a:pPr>
            <a:r>
              <a:rPr lang="en-US" dirty="0"/>
              <a:t>Zhang et al. (2019): Showed that ensemble learning could effectively reduce prediction error in stock market forecasting.</a:t>
            </a:r>
          </a:p>
          <a:p>
            <a:pPr>
              <a:buFont typeface="Arial" panose="020B0604020202020204" pitchFamily="34" charset="0"/>
              <a:buChar char="•"/>
            </a:pPr>
            <a:r>
              <a:rPr lang="en-US" dirty="0"/>
              <a:t>Hansen and </a:t>
            </a:r>
            <a:r>
              <a:rPr lang="en-US" dirty="0" err="1"/>
              <a:t>Salamon</a:t>
            </a:r>
            <a:r>
              <a:rPr lang="en-US" dirty="0"/>
              <a:t> (1990): Introduced the concept of neural network ensembles, which has been widely adopted in financial forecasting.</a:t>
            </a: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5/3/2024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98000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Methodology</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a:bodyPr>
          <a:lstStyle/>
          <a:p>
            <a:pPr>
              <a:buFont typeface="+mj-lt"/>
              <a:buAutoNum type="arabicPeriod"/>
            </a:pPr>
            <a:r>
              <a:rPr lang="en-IN" b="1" dirty="0"/>
              <a:t>Data Collection:</a:t>
            </a:r>
            <a:endParaRPr lang="en-IN" dirty="0"/>
          </a:p>
          <a:p>
            <a:pPr marL="742950" lvl="1" indent="-285750">
              <a:buFont typeface="+mj-lt"/>
              <a:buAutoNum type="arabicPeriod"/>
            </a:pPr>
            <a:r>
              <a:rPr lang="en-IN" dirty="0"/>
              <a:t>We download the dataset for daily bitcoin prices from 2010-07-17 to 2024-05-03 using the </a:t>
            </a:r>
            <a:r>
              <a:rPr lang="en-IN" dirty="0" err="1"/>
              <a:t>coincodex</a:t>
            </a:r>
            <a:endParaRPr lang="en-IN" dirty="0"/>
          </a:p>
          <a:p>
            <a:pPr marL="742950" lvl="1" indent="-285750">
              <a:buFont typeface="+mj-lt"/>
              <a:buAutoNum type="arabicPeriod"/>
            </a:pPr>
            <a:r>
              <a:rPr lang="en-IN" dirty="0"/>
              <a:t># https://coincodex.com/crypto/bitcoin/historical-data/</a:t>
            </a:r>
          </a:p>
          <a:p>
            <a:pPr>
              <a:buFont typeface="+mj-lt"/>
              <a:buAutoNum type="arabicPeriod"/>
            </a:pPr>
            <a:r>
              <a:rPr lang="en-IN" b="1" dirty="0"/>
              <a:t>Data Preprocessing:</a:t>
            </a:r>
            <a:endParaRPr lang="en-IN" dirty="0"/>
          </a:p>
          <a:p>
            <a:pPr marL="742950" lvl="1" indent="-285750">
              <a:buFont typeface="+mj-lt"/>
              <a:buAutoNum type="arabicPeriod"/>
            </a:pPr>
            <a:r>
              <a:rPr lang="en-US" dirty="0"/>
              <a:t>Converting the ‘Date’ column to datetime objects for proper time series analysis.</a:t>
            </a:r>
          </a:p>
          <a:p>
            <a:pPr marL="742950" lvl="1" indent="-285750">
              <a:buFont typeface="+mj-lt"/>
              <a:buAutoNum type="arabicPeriod"/>
            </a:pPr>
            <a:r>
              <a:rPr lang="en-US" dirty="0"/>
              <a:t>Inverting the order of the </a:t>
            </a:r>
            <a:r>
              <a:rPr lang="en-US" dirty="0" err="1"/>
              <a:t>DataFrame</a:t>
            </a:r>
            <a:r>
              <a:rPr lang="en-US" dirty="0"/>
              <a:t> to align the data chronologically.</a:t>
            </a:r>
          </a:p>
          <a:p>
            <a:pPr marL="742950" lvl="1" indent="-285750">
              <a:buFont typeface="+mj-lt"/>
              <a:buAutoNum type="arabicPeriod"/>
            </a:pPr>
            <a:r>
              <a:rPr lang="en-US" dirty="0"/>
              <a:t>Extracting the ‘Close’ price and renaming it to ‘Price’ to simplify the dataset.</a:t>
            </a:r>
          </a:p>
          <a:p>
            <a:pPr marL="742950" lvl="1" indent="-285750">
              <a:buFont typeface="+mj-lt"/>
              <a:buAutoNum type="arabicPeriod"/>
            </a:pPr>
            <a:r>
              <a:rPr lang="en-IN" dirty="0"/>
              <a:t>We preprocess the dataset differently for both models:</a:t>
            </a:r>
          </a:p>
          <a:p>
            <a:pPr lvl="2" indent="-285750">
              <a:buFont typeface="+mj-lt"/>
              <a:buAutoNum type="arabicPeriod"/>
            </a:pPr>
            <a:r>
              <a:rPr lang="en-IN" dirty="0"/>
              <a:t>For Naïve Forecast, we chose the closing amount as price of bitcoin.</a:t>
            </a:r>
          </a:p>
          <a:p>
            <a:pPr lvl="2" indent="-285750">
              <a:buFont typeface="+mj-lt"/>
              <a:buAutoNum type="arabicPeriod"/>
            </a:pPr>
            <a:r>
              <a:rPr lang="en-IN" dirty="0"/>
              <a:t>We create a lagging series by shifting price variable by 1 so that each</a:t>
            </a:r>
            <a:r>
              <a:rPr lang="en-US" dirty="0"/>
              <a:t> value in the new series is the value of the ‘Close’ price from the previous day.</a:t>
            </a:r>
          </a:p>
          <a:p>
            <a:pPr lvl="2" indent="-285750">
              <a:buFont typeface="+mj-lt"/>
              <a:buAutoNum type="arabicPeriod"/>
            </a:pPr>
            <a:endParaRPr lang="en-IN" dirty="0"/>
          </a:p>
          <a:p>
            <a:pPr marL="0" indent="0">
              <a:buNone/>
            </a:pP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5/3/2024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45970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Methodology</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fontScale="47500" lnSpcReduction="20000"/>
          </a:bodyPr>
          <a:lstStyle/>
          <a:p>
            <a:pPr marL="0" indent="0">
              <a:buNone/>
            </a:pPr>
            <a:r>
              <a:rPr lang="en-IN" b="1" dirty="0"/>
              <a:t>Ensemble Models:</a:t>
            </a:r>
            <a:endParaRPr lang="en-IN" dirty="0"/>
          </a:p>
          <a:p>
            <a:pPr marL="742950" lvl="1" indent="-285750">
              <a:buFont typeface="+mj-lt"/>
              <a:buAutoNum type="arabicPeriod"/>
            </a:pPr>
            <a:r>
              <a:rPr lang="en-US" dirty="0"/>
              <a:t>Creating Windowed Features:</a:t>
            </a:r>
          </a:p>
          <a:p>
            <a:pPr lvl="2" indent="-285750">
              <a:buFont typeface="+mj-lt"/>
              <a:buAutoNum type="arabicPeriod"/>
            </a:pPr>
            <a:r>
              <a:rPr lang="en-US" dirty="0"/>
              <a:t>We create new columns in the </a:t>
            </a:r>
            <a:r>
              <a:rPr lang="en-US" dirty="0" err="1"/>
              <a:t>bitcoin_prices</a:t>
            </a:r>
            <a:r>
              <a:rPr lang="en-US" dirty="0"/>
              <a:t> </a:t>
            </a:r>
            <a:r>
              <a:rPr lang="en-US" dirty="0" err="1"/>
              <a:t>DataFrame</a:t>
            </a:r>
            <a:r>
              <a:rPr lang="en-US" dirty="0"/>
              <a:t> for windowed features. Here we use window size as 7 and horizon as 1 meaning we used 7 previous days’ data to predict the 8</a:t>
            </a:r>
            <a:r>
              <a:rPr lang="en-US" baseline="30000" dirty="0"/>
              <a:t>th</a:t>
            </a:r>
            <a:r>
              <a:rPr lang="en-US" dirty="0"/>
              <a:t> day data</a:t>
            </a:r>
          </a:p>
          <a:p>
            <a:pPr marL="742950" lvl="1" indent="-285750">
              <a:buFont typeface="+mj-lt"/>
              <a:buAutoNum type="arabicPeriod"/>
            </a:pPr>
            <a:r>
              <a:rPr lang="en-US" dirty="0"/>
              <a:t>Formatting for Supervised Learning:</a:t>
            </a:r>
          </a:p>
          <a:p>
            <a:pPr lvl="2" indent="-285750">
              <a:buFont typeface="+mj-lt"/>
              <a:buAutoNum type="arabicPeriod"/>
            </a:pPr>
            <a:r>
              <a:rPr lang="en-US" dirty="0"/>
              <a:t>The windowed features are used as input variables (X), and the current day’s price is used as the output variable (y). This is done as it transforms the time series forecasting problem into a supervised learning problem.</a:t>
            </a:r>
          </a:p>
          <a:p>
            <a:pPr marL="742950" lvl="1" indent="-285750">
              <a:buFont typeface="+mj-lt"/>
              <a:buAutoNum type="arabicPeriod"/>
            </a:pPr>
            <a:r>
              <a:rPr lang="en-US" dirty="0"/>
              <a:t>Splitting the Data:</a:t>
            </a:r>
          </a:p>
          <a:p>
            <a:pPr lvl="2" indent="-285750">
              <a:buFont typeface="+mj-lt"/>
              <a:buAutoNum type="arabicPeriod"/>
            </a:pPr>
            <a:r>
              <a:rPr lang="en-US" dirty="0"/>
              <a:t>The dataset is split into training and testing sets based on an 80/20 ratio. The training set is used to fit the models, and the testing set is used to evaluate their performance.</a:t>
            </a:r>
          </a:p>
          <a:p>
            <a:pPr marL="742950" lvl="1" indent="-285750">
              <a:buFont typeface="+mj-lt"/>
              <a:buAutoNum type="arabicPeriod"/>
            </a:pPr>
            <a:r>
              <a:rPr lang="en-US" dirty="0"/>
              <a:t>Creating TensorFlow Datasets:</a:t>
            </a:r>
          </a:p>
          <a:p>
            <a:pPr lvl="2" indent="-285750">
              <a:buFont typeface="+mj-lt"/>
              <a:buAutoNum type="arabicPeriod"/>
            </a:pPr>
            <a:r>
              <a:rPr lang="en-US" dirty="0"/>
              <a:t>The training and testing sets are converted into TensorFlow Datasets, which allows for efficient data manipulation and batching during model training.</a:t>
            </a:r>
          </a:p>
          <a:p>
            <a:pPr marL="742950" lvl="1" indent="-285750">
              <a:buFont typeface="+mj-lt"/>
              <a:buAutoNum type="arabicPeriod"/>
            </a:pPr>
            <a:r>
              <a:rPr lang="en-US" dirty="0"/>
              <a:t>Batching and Prefetching:</a:t>
            </a:r>
          </a:p>
          <a:p>
            <a:pPr lvl="2" indent="-285750">
              <a:buFont typeface="+mj-lt"/>
              <a:buAutoNum type="arabicPeriod"/>
            </a:pPr>
            <a:r>
              <a:rPr lang="en-US" dirty="0"/>
              <a:t>The TensorFlow Datasets are batched and prefetched. Batching groups the data into manageable sizes for the model to process, and prefetching allows the data to be preloaded, improving training efficiency.</a:t>
            </a:r>
          </a:p>
          <a:p>
            <a:pPr marL="742950" lvl="1" indent="-285750">
              <a:buFont typeface="+mj-lt"/>
              <a:buAutoNum type="arabicPeriod"/>
            </a:pPr>
            <a:r>
              <a:rPr lang="en-US" dirty="0"/>
              <a:t>Model Fitting:</a:t>
            </a:r>
          </a:p>
          <a:p>
            <a:pPr lvl="2" indent="-285750">
              <a:buFont typeface="+mj-lt"/>
              <a:buAutoNum type="arabicPeriod"/>
            </a:pPr>
            <a:r>
              <a:rPr lang="en-US" dirty="0"/>
              <a:t>The ensemble models are then fitted to the training data. Each model in the ensemble is trained using a different loss function (</a:t>
            </a:r>
            <a:r>
              <a:rPr lang="en-US" dirty="0" err="1"/>
              <a:t>mae</a:t>
            </a:r>
            <a:r>
              <a:rPr lang="en-US" dirty="0"/>
              <a:t>, </a:t>
            </a:r>
            <a:r>
              <a:rPr lang="en-US" dirty="0" err="1"/>
              <a:t>mse</a:t>
            </a:r>
            <a:r>
              <a:rPr lang="en-US" dirty="0"/>
              <a:t>, </a:t>
            </a:r>
            <a:r>
              <a:rPr lang="en-US" dirty="0" err="1"/>
              <a:t>mape</a:t>
            </a:r>
            <a:r>
              <a:rPr lang="en-US" dirty="0"/>
              <a:t>) to encourage diversity in learning.</a:t>
            </a:r>
          </a:p>
          <a:p>
            <a:pPr marL="742950" lvl="1" indent="-285750">
              <a:buFont typeface="+mj-lt"/>
              <a:buAutoNum type="arabicPeriod"/>
            </a:pPr>
            <a:r>
              <a:rPr lang="en-US" dirty="0"/>
              <a:t>Early Stopping and Learning Rate Reduction:</a:t>
            </a:r>
          </a:p>
          <a:p>
            <a:pPr lvl="2" indent="-285750">
              <a:buFont typeface="+mj-lt"/>
              <a:buAutoNum type="arabicPeriod"/>
            </a:pPr>
            <a:r>
              <a:rPr lang="en-US" dirty="0"/>
              <a:t>During training, callbacks such as </a:t>
            </a:r>
            <a:r>
              <a:rPr lang="en-US" dirty="0" err="1"/>
              <a:t>EarlyStopping</a:t>
            </a:r>
            <a:r>
              <a:rPr lang="en-US" dirty="0"/>
              <a:t> and </a:t>
            </a:r>
            <a:r>
              <a:rPr lang="en-US" dirty="0" err="1"/>
              <a:t>ReduceLROnPlateau</a:t>
            </a:r>
            <a:r>
              <a:rPr lang="en-US" dirty="0"/>
              <a:t> are used. </a:t>
            </a:r>
            <a:r>
              <a:rPr lang="en-US" dirty="0" err="1"/>
              <a:t>EarlyStopping</a:t>
            </a:r>
            <a:r>
              <a:rPr lang="en-US" dirty="0"/>
              <a:t> prevents overfitting by stopping training if the validation loss doesn’t improve for a set number of epochs. </a:t>
            </a:r>
            <a:r>
              <a:rPr lang="en-US" dirty="0" err="1"/>
              <a:t>ReduceLROnPlateau</a:t>
            </a:r>
            <a:r>
              <a:rPr lang="en-US" dirty="0"/>
              <a:t> reduces the learning rate when the validation loss plateaus, helping the model to converge.</a:t>
            </a:r>
          </a:p>
          <a:p>
            <a:pPr lvl="1">
              <a:buFont typeface="+mj-lt"/>
              <a:buAutoNum type="arabicPeriod"/>
            </a:pPr>
            <a:r>
              <a:rPr lang="en-US" dirty="0"/>
              <a:t>Using Median Values for ensemble model prediction results and create 15 models </a:t>
            </a:r>
            <a:r>
              <a:rPr lang="en-US" dirty="0" err="1"/>
              <a:t>ie</a:t>
            </a:r>
            <a:r>
              <a:rPr lang="en-US" dirty="0"/>
              <a:t> 5 NN with 3 different loss functions.</a:t>
            </a:r>
            <a:endParaRPr lang="en-IN" dirty="0"/>
          </a:p>
          <a:p>
            <a:pPr marL="0" indent="0">
              <a:buNone/>
            </a:pP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5/3/2024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304632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Methodology</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a:bodyPr>
          <a:lstStyle/>
          <a:p>
            <a:pPr marL="0" indent="0">
              <a:buNone/>
            </a:pPr>
            <a:r>
              <a:rPr lang="en-IN" b="1" dirty="0"/>
              <a:t>Naïve Forecast :</a:t>
            </a:r>
          </a:p>
          <a:p>
            <a:pPr marL="0" indent="0">
              <a:buNone/>
            </a:pPr>
            <a:r>
              <a:rPr lang="en-IN" dirty="0"/>
              <a:t>While creating train test splits for Naïve Forecast we make sure to pick an arbitrary point the divides the data into 80-20 split.</a:t>
            </a:r>
          </a:p>
          <a:p>
            <a:pPr marL="742950" lvl="1" indent="-285750">
              <a:buFont typeface="+mj-lt"/>
              <a:buAutoNum type="arabicPeriod"/>
            </a:pPr>
            <a:r>
              <a:rPr lang="en-IN" dirty="0"/>
              <a:t>We make sure the split is sequential as shown:</a:t>
            </a:r>
          </a:p>
          <a:p>
            <a:pPr marL="742950" lvl="1" indent="-285750">
              <a:buFont typeface="+mj-lt"/>
              <a:buAutoNum type="arabicPeriod"/>
            </a:pPr>
            <a:endParaRPr lang="en-IN" dirty="0"/>
          </a:p>
          <a:p>
            <a:pPr marL="0" indent="0">
              <a:buNone/>
            </a:pP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5/3/2024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7</a:t>
            </a:fld>
            <a:endParaRPr lang="en-US"/>
          </a:p>
        </p:txBody>
      </p:sp>
      <p:pic>
        <p:nvPicPr>
          <p:cNvPr id="7" name="Picture 6">
            <a:extLst>
              <a:ext uri="{FF2B5EF4-FFF2-40B4-BE49-F238E27FC236}">
                <a16:creationId xmlns:a16="http://schemas.microsoft.com/office/drawing/2014/main" id="{ECECF411-E3A6-D83B-9DBC-232F3DAC5B0C}"/>
              </a:ext>
            </a:extLst>
          </p:cNvPr>
          <p:cNvPicPr>
            <a:picLocks noChangeAspect="1"/>
          </p:cNvPicPr>
          <p:nvPr/>
        </p:nvPicPr>
        <p:blipFill>
          <a:blip r:embed="rId2"/>
          <a:stretch>
            <a:fillRect/>
          </a:stretch>
        </p:blipFill>
        <p:spPr>
          <a:xfrm>
            <a:off x="6500796" y="3017519"/>
            <a:ext cx="5541998" cy="3679117"/>
          </a:xfrm>
          <a:prstGeom prst="rect">
            <a:avLst/>
          </a:prstGeom>
        </p:spPr>
      </p:pic>
    </p:spTree>
    <p:extLst>
      <p:ext uri="{BB962C8B-B14F-4D97-AF65-F5344CB8AC3E}">
        <p14:creationId xmlns:p14="http://schemas.microsoft.com/office/powerpoint/2010/main" val="307775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Results</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1" y="2194560"/>
            <a:ext cx="4582160" cy="3992880"/>
          </a:xfrm>
        </p:spPr>
        <p:txBody>
          <a:bodyPr>
            <a:normAutofit/>
          </a:bodyPr>
          <a:lstStyle/>
          <a:p>
            <a:pPr>
              <a:buFont typeface="Arial" panose="020B0604020202020204" pitchFamily="34" charset="0"/>
              <a:buChar char="•"/>
            </a:pPr>
            <a:r>
              <a:rPr lang="en-IN" b="1" dirty="0"/>
              <a:t>Naïve Forecast</a:t>
            </a:r>
            <a:endParaRPr lang="en-IN" dirty="0"/>
          </a:p>
          <a:p>
            <a:pPr marL="742950" lvl="1" indent="-285750">
              <a:buFont typeface="Arial" panose="020B0604020202020204" pitchFamily="34" charset="0"/>
              <a:buChar char="•"/>
            </a:pPr>
            <a:r>
              <a:rPr lang="en-IN" dirty="0"/>
              <a:t>This forms as our baseline model to compare performance of ensemble model to.</a:t>
            </a:r>
          </a:p>
          <a:p>
            <a:pPr marL="742950" lvl="1" indent="-285750">
              <a:buFont typeface="Arial" panose="020B0604020202020204" pitchFamily="34" charset="0"/>
              <a:buChar char="•"/>
            </a:pPr>
            <a:r>
              <a:rPr lang="en-IN" dirty="0"/>
              <a:t>As this model works by assigning predicted value to previously known value the forecast results are pretty accurate with a sort of lag in predicted curve.</a:t>
            </a:r>
          </a:p>
          <a:p>
            <a:pPr marL="742950" lvl="1" indent="-285750">
              <a:buFont typeface="Arial" panose="020B0604020202020204" pitchFamily="34" charset="0"/>
              <a:buChar char="•"/>
            </a:pPr>
            <a:r>
              <a:rPr lang="en-US" dirty="0"/>
              <a:t>So while mean Bitcoin value is 35526$, and average </a:t>
            </a:r>
            <a:r>
              <a:rPr lang="en-US" dirty="0" err="1"/>
              <a:t>prediciton</a:t>
            </a:r>
            <a:r>
              <a:rPr lang="en-US" dirty="0"/>
              <a:t> is off by 763$(MAE) we can say the prediction is good enough</a:t>
            </a:r>
            <a:endParaRPr lang="en-IN" dirty="0"/>
          </a:p>
          <a:p>
            <a:pPr marL="742950" lvl="1" indent="-285750">
              <a:buFont typeface="Arial" panose="020B0604020202020204" pitchFamily="34" charset="0"/>
              <a:buChar char="•"/>
            </a:pP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5/3/2024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8</a:t>
            </a:fld>
            <a:endParaRPr lang="en-US"/>
          </a:p>
        </p:txBody>
      </p:sp>
      <p:pic>
        <p:nvPicPr>
          <p:cNvPr id="9" name="Picture 8">
            <a:extLst>
              <a:ext uri="{FF2B5EF4-FFF2-40B4-BE49-F238E27FC236}">
                <a16:creationId xmlns:a16="http://schemas.microsoft.com/office/drawing/2014/main" id="{84F5F6B4-2073-A990-A8FC-DFEA8ECE1CBA}"/>
              </a:ext>
            </a:extLst>
          </p:cNvPr>
          <p:cNvPicPr>
            <a:picLocks noChangeAspect="1"/>
          </p:cNvPicPr>
          <p:nvPr/>
        </p:nvPicPr>
        <p:blipFill>
          <a:blip r:embed="rId2"/>
          <a:stretch>
            <a:fillRect/>
          </a:stretch>
        </p:blipFill>
        <p:spPr>
          <a:xfrm>
            <a:off x="5598160" y="2226152"/>
            <a:ext cx="6193802" cy="4279701"/>
          </a:xfrm>
          <a:prstGeom prst="rect">
            <a:avLst/>
          </a:prstGeom>
        </p:spPr>
      </p:pic>
    </p:spTree>
    <p:extLst>
      <p:ext uri="{BB962C8B-B14F-4D97-AF65-F5344CB8AC3E}">
        <p14:creationId xmlns:p14="http://schemas.microsoft.com/office/powerpoint/2010/main" val="35650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Results</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1" y="2194560"/>
            <a:ext cx="4582160" cy="3992880"/>
          </a:xfrm>
        </p:spPr>
        <p:txBody>
          <a:bodyPr>
            <a:normAutofit/>
          </a:bodyPr>
          <a:lstStyle/>
          <a:p>
            <a:pPr>
              <a:buFont typeface="Arial" panose="020B0604020202020204" pitchFamily="34" charset="0"/>
              <a:buChar char="•"/>
            </a:pPr>
            <a:r>
              <a:rPr lang="en-IN" b="1" dirty="0"/>
              <a:t>Ensemble Forecast	</a:t>
            </a:r>
            <a:endParaRPr lang="en-IN" dirty="0"/>
          </a:p>
          <a:p>
            <a:pPr marL="742950" lvl="1" indent="-285750">
              <a:buFont typeface="Arial" panose="020B0604020202020204" pitchFamily="34" charset="0"/>
              <a:buChar char="•"/>
            </a:pPr>
            <a:r>
              <a:rPr lang="en-IN" dirty="0"/>
              <a:t>For predictions using this model , we go with 95% confidence prediction interval by plotting a range of bitcoin amount rather than 1 value.</a:t>
            </a:r>
          </a:p>
          <a:p>
            <a:pPr marL="742950" lvl="1" indent="-285750">
              <a:buFont typeface="Arial" panose="020B0604020202020204" pitchFamily="34" charset="0"/>
              <a:buChar char="•"/>
            </a:pPr>
            <a:r>
              <a:rPr lang="en-IN" dirty="0"/>
              <a:t>We do this by multiplying the value predicted by 1.96 as its seen 95% values fall under 1.96 standard deviations of the mean then adding and </a:t>
            </a:r>
            <a:r>
              <a:rPr lang="en-IN" dirty="0" err="1"/>
              <a:t>substracting</a:t>
            </a:r>
            <a:r>
              <a:rPr lang="en-IN" dirty="0"/>
              <a:t> it from the </a:t>
            </a:r>
            <a:r>
              <a:rPr lang="en-IN" dirty="0" err="1"/>
              <a:t>predictied</a:t>
            </a:r>
            <a:r>
              <a:rPr lang="en-IN" dirty="0"/>
              <a:t> value to get a upper and lower boundary value</a:t>
            </a:r>
          </a:p>
          <a:p>
            <a:pPr marL="742950" lvl="1" indent="-285750">
              <a:buFont typeface="Arial" panose="020B0604020202020204" pitchFamily="34" charset="0"/>
              <a:buChar char="•"/>
            </a:pP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5/3/2024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9</a:t>
            </a:fld>
            <a:endParaRPr lang="en-US"/>
          </a:p>
        </p:txBody>
      </p:sp>
      <p:pic>
        <p:nvPicPr>
          <p:cNvPr id="7" name="Picture 6">
            <a:extLst>
              <a:ext uri="{FF2B5EF4-FFF2-40B4-BE49-F238E27FC236}">
                <a16:creationId xmlns:a16="http://schemas.microsoft.com/office/drawing/2014/main" id="{E4483CD1-5A78-FA37-C01E-9D7967573159}"/>
              </a:ext>
            </a:extLst>
          </p:cNvPr>
          <p:cNvPicPr>
            <a:picLocks noChangeAspect="1"/>
          </p:cNvPicPr>
          <p:nvPr/>
        </p:nvPicPr>
        <p:blipFill>
          <a:blip r:embed="rId2"/>
          <a:stretch>
            <a:fillRect/>
          </a:stretch>
        </p:blipFill>
        <p:spPr>
          <a:xfrm>
            <a:off x="5374641" y="2202883"/>
            <a:ext cx="6598936" cy="4493754"/>
          </a:xfrm>
          <a:prstGeom prst="rect">
            <a:avLst/>
          </a:prstGeom>
        </p:spPr>
      </p:pic>
    </p:spTree>
    <p:extLst>
      <p:ext uri="{BB962C8B-B14F-4D97-AF65-F5344CB8AC3E}">
        <p14:creationId xmlns:p14="http://schemas.microsoft.com/office/powerpoint/2010/main" val="1692289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{1C164570-C119-B74D-8BA7-0BF5AC3F7D31}tf10001076</Template>
  <TotalTime>2103</TotalTime>
  <Words>945</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Bitcoin Price Prediction Using Time Series Forecasting</vt:lpstr>
      <vt:lpstr>Introduction</vt:lpstr>
      <vt:lpstr>Problem Definition</vt:lpstr>
      <vt:lpstr>Literature Review</vt:lpstr>
      <vt:lpstr>Methodology</vt:lpstr>
      <vt:lpstr>Methodology</vt:lpstr>
      <vt:lpstr>Methodology</vt:lpstr>
      <vt:lpstr>Results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Thread Synchronization in Parallel Computing</dc:title>
  <dc:creator>Chaudhary, Abhishek Kumar</dc:creator>
  <cp:lastModifiedBy>More, RaunakNandkumar</cp:lastModifiedBy>
  <cp:revision>28</cp:revision>
  <dcterms:created xsi:type="dcterms:W3CDTF">2023-10-29T06:53:50Z</dcterms:created>
  <dcterms:modified xsi:type="dcterms:W3CDTF">2024-05-04T05:33:17Z</dcterms:modified>
</cp:coreProperties>
</file>