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61" r:id="rId3"/>
    <p:sldId id="265" r:id="rId4"/>
    <p:sldId id="262" r:id="rId5"/>
    <p:sldId id="256" r:id="rId6"/>
    <p:sldId id="259" r:id="rId7"/>
    <p:sldId id="260" r:id="rId8"/>
    <p:sldId id="258" r:id="rId9"/>
    <p:sldId id="25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3A709D-F9FC-4DB6-92A8-D0F2E665458C}" type="datetimeFigureOut">
              <a:rPr lang="en-US" smtClean="0"/>
              <a:pPr/>
              <a:t>9/29/2024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1718F-F231-4BF7-8476-440B38B250A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C1718F-F231-4BF7-8476-440B38B250A0}"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AC730E-4E3C-4C4F-9708-AD138699B95B}"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3966097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C730E-4E3C-4C4F-9708-AD138699B95B}"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34323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C730E-4E3C-4C4F-9708-AD138699B95B}"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28857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AC730E-4E3C-4C4F-9708-AD138699B95B}"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192880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AC730E-4E3C-4C4F-9708-AD138699B95B}" type="datetimeFigureOut">
              <a:rPr lang="en-US" smtClean="0"/>
              <a:pPr/>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53361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AC730E-4E3C-4C4F-9708-AD138699B95B}"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282452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AC730E-4E3C-4C4F-9708-AD138699B95B}" type="datetimeFigureOut">
              <a:rPr lang="en-US" smtClean="0"/>
              <a:pPr/>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2701717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AC730E-4E3C-4C4F-9708-AD138699B95B}" type="datetimeFigureOut">
              <a:rPr lang="en-US" smtClean="0"/>
              <a:pPr/>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1560642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C730E-4E3C-4C4F-9708-AD138699B95B}" type="datetimeFigureOut">
              <a:rPr lang="en-US" smtClean="0"/>
              <a:pPr/>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172156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C730E-4E3C-4C4F-9708-AD138699B95B}"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215926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AC730E-4E3C-4C4F-9708-AD138699B95B}" type="datetimeFigureOut">
              <a:rPr lang="en-US" smtClean="0"/>
              <a:pPr/>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FC9FAE-C062-4317-9CDC-4F9F8C72E9B8}" type="slidenum">
              <a:rPr lang="en-US" smtClean="0"/>
              <a:pPr/>
              <a:t>‹#›</a:t>
            </a:fld>
            <a:endParaRPr lang="en-US"/>
          </a:p>
        </p:txBody>
      </p:sp>
    </p:spTree>
    <p:extLst>
      <p:ext uri="{BB962C8B-B14F-4D97-AF65-F5344CB8AC3E}">
        <p14:creationId xmlns:p14="http://schemas.microsoft.com/office/powerpoint/2010/main" val="792654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C730E-4E3C-4C4F-9708-AD138699B95B}" type="datetimeFigureOut">
              <a:rPr lang="en-US" smtClean="0"/>
              <a:pPr/>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C9FAE-C062-4317-9CDC-4F9F8C72E9B8}" type="slidenum">
              <a:rPr lang="en-US" smtClean="0"/>
              <a:pPr/>
              <a:t>‹#›</a:t>
            </a:fld>
            <a:endParaRPr lang="en-US"/>
          </a:p>
        </p:txBody>
      </p:sp>
    </p:spTree>
    <p:extLst>
      <p:ext uri="{BB962C8B-B14F-4D97-AF65-F5344CB8AC3E}">
        <p14:creationId xmlns:p14="http://schemas.microsoft.com/office/powerpoint/2010/main" val="3612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741" y="365758"/>
            <a:ext cx="10515600" cy="1716259"/>
          </a:xfrm>
        </p:spPr>
        <p:txBody>
          <a:bodyPr>
            <a:normAutofit/>
          </a:bodyPr>
          <a:lstStyle/>
          <a:p>
            <a:pPr algn="ctr"/>
            <a:r>
              <a:rPr lang="en-US" b="1" dirty="0">
                <a:latin typeface="Times New Roman" pitchFamily="18" charset="0"/>
                <a:cs typeface="Times New Roman" pitchFamily="18" charset="0"/>
              </a:rPr>
              <a:t>DEPARTMENT OF TECHNOLOGY, SHIVAJI UNIVERSITY, KOLHAPUR</a:t>
            </a:r>
          </a:p>
        </p:txBody>
      </p:sp>
      <p:sp>
        <p:nvSpPr>
          <p:cNvPr id="4" name="Rectangle 3"/>
          <p:cNvSpPr/>
          <p:nvPr/>
        </p:nvSpPr>
        <p:spPr>
          <a:xfrm>
            <a:off x="1714359" y="4538562"/>
            <a:ext cx="9168857" cy="923330"/>
          </a:xfrm>
          <a:prstGeom prst="rect">
            <a:avLst/>
          </a:prstGeom>
        </p:spPr>
        <p:txBody>
          <a:bodyPr wrap="none">
            <a:spAutoFit/>
          </a:bodyPr>
          <a:lstStyle/>
          <a:p>
            <a:r>
              <a:rPr lang="en-US" sz="5400" b="1" dirty="0">
                <a:solidFill>
                  <a:schemeClr val="tx1">
                    <a:lumMod val="75000"/>
                    <a:lumOff val="25000"/>
                  </a:schemeClr>
                </a:solidFill>
                <a:latin typeface="Times New Roman" pitchFamily="18" charset="0"/>
                <a:cs typeface="Times New Roman" pitchFamily="18" charset="0"/>
              </a:rPr>
              <a:t>Presentation on Major Project</a:t>
            </a:r>
          </a:p>
        </p:txBody>
      </p:sp>
      <p:pic>
        <p:nvPicPr>
          <p:cNvPr id="5" name="Image1">
            <a:extLst>
              <a:ext uri="{FF2B5EF4-FFF2-40B4-BE49-F238E27FC236}">
                <a16:creationId xmlns:a16="http://schemas.microsoft.com/office/drawing/2014/main" id="{2E749644-DEF0-4DC6-B3A9-879E57F566EB}"/>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617" y="2082018"/>
            <a:ext cx="2527041" cy="2335237"/>
          </a:xfrm>
          <a:prstGeom prst="rect">
            <a:avLst/>
          </a:prstGeom>
          <a:solidFill>
            <a:srgbClr val="FFFFFF"/>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Conclusion</a:t>
            </a:r>
          </a:p>
        </p:txBody>
      </p:sp>
      <p:sp>
        <p:nvSpPr>
          <p:cNvPr id="3" name="Content Placeholder 2"/>
          <p:cNvSpPr>
            <a:spLocks noGrp="1"/>
          </p:cNvSpPr>
          <p:nvPr>
            <p:ph idx="1"/>
          </p:nvPr>
        </p:nvSpPr>
        <p:spPr>
          <a:xfrm>
            <a:off x="838200" y="1825625"/>
            <a:ext cx="10515600" cy="1817907"/>
          </a:xfrm>
        </p:spPr>
        <p:txBody>
          <a:bodyPr>
            <a:normAutofit/>
          </a:bodyPr>
          <a:lstStyle/>
          <a:p>
            <a:r>
              <a:rPr lang="en-US" sz="2600" dirty="0"/>
              <a:t>It is inexpensive in terms of all resources while also being accessible to new users.</a:t>
            </a:r>
          </a:p>
          <a:p>
            <a:pPr algn="just"/>
            <a:r>
              <a:rPr lang="en-US" sz="2600" dirty="0"/>
              <a:t>   </a:t>
            </a:r>
          </a:p>
          <a:p>
            <a:endParaRPr lang="en-US" dirty="0"/>
          </a:p>
        </p:txBody>
      </p:sp>
      <p:sp>
        <p:nvSpPr>
          <p:cNvPr id="4" name="TextBox 3"/>
          <p:cNvSpPr txBox="1"/>
          <p:nvPr/>
        </p:nvSpPr>
        <p:spPr>
          <a:xfrm>
            <a:off x="1083212" y="2644725"/>
            <a:ext cx="9622301" cy="1692771"/>
          </a:xfrm>
          <a:prstGeom prst="rect">
            <a:avLst/>
          </a:prstGeom>
          <a:noFill/>
        </p:spPr>
        <p:txBody>
          <a:bodyPr wrap="square" rtlCol="0">
            <a:spAutoFit/>
          </a:bodyPr>
          <a:lstStyle/>
          <a:p>
            <a:r>
              <a:rPr lang="en-US" sz="2600" dirty="0"/>
              <a:t>This new platform is intended to advance the field of swarm robotics    by facilitating a greater volume of concerning collective behavior, and allow for collective robotic behavior.</a:t>
            </a:r>
          </a:p>
          <a:p>
            <a:endParaRPr 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572" y="899699"/>
            <a:ext cx="10819228" cy="1646554"/>
          </a:xfrm>
        </p:spPr>
        <p:txBody>
          <a:bodyPr>
            <a:noAutofit/>
          </a:bodyPr>
          <a:lstStyle/>
          <a:p>
            <a:pPr algn="ctr"/>
            <a:r>
              <a:rPr lang="en-US" sz="6000" b="1" u="sng" dirty="0">
                <a:solidFill>
                  <a:schemeClr val="tx1">
                    <a:lumMod val="75000"/>
                    <a:lumOff val="25000"/>
                  </a:schemeClr>
                </a:solidFill>
                <a:latin typeface="Times New Roman" pitchFamily="18" charset="0"/>
                <a:cs typeface="Times New Roman" pitchFamily="18" charset="0"/>
              </a:rPr>
              <a:t>Project Title  </a:t>
            </a:r>
            <a:br>
              <a:rPr lang="en-US" sz="6000" b="1" u="sng" dirty="0">
                <a:solidFill>
                  <a:schemeClr val="tx1">
                    <a:lumMod val="75000"/>
                    <a:lumOff val="25000"/>
                  </a:schemeClr>
                </a:solidFill>
                <a:latin typeface="Times New Roman" pitchFamily="18" charset="0"/>
                <a:cs typeface="Times New Roman" pitchFamily="18" charset="0"/>
              </a:rPr>
            </a:br>
            <a:r>
              <a:rPr lang="en-US" sz="6000" b="1" u="sng" dirty="0">
                <a:solidFill>
                  <a:schemeClr val="tx1">
                    <a:lumMod val="75000"/>
                    <a:lumOff val="25000"/>
                  </a:schemeClr>
                </a:solidFill>
                <a:latin typeface="Times New Roman" pitchFamily="18" charset="0"/>
                <a:cs typeface="Times New Roman" pitchFamily="18" charset="0"/>
              </a:rPr>
              <a:t>Robotic Spider </a:t>
            </a:r>
            <a:r>
              <a:rPr lang="en-US" sz="6000" b="1" u="sng" dirty="0" err="1">
                <a:solidFill>
                  <a:schemeClr val="tx1">
                    <a:lumMod val="75000"/>
                    <a:lumOff val="25000"/>
                  </a:schemeClr>
                </a:solidFill>
                <a:latin typeface="Times New Roman" pitchFamily="18" charset="0"/>
                <a:cs typeface="Times New Roman" pitchFamily="18" charset="0"/>
              </a:rPr>
              <a:t>Bot</a:t>
            </a:r>
            <a:br>
              <a:rPr lang="en-US" sz="6000" b="1" dirty="0">
                <a:solidFill>
                  <a:schemeClr val="tx1">
                    <a:lumMod val="75000"/>
                    <a:lumOff val="25000"/>
                  </a:schemeClr>
                </a:solidFill>
                <a:latin typeface="Times New Roman" pitchFamily="18" charset="0"/>
                <a:cs typeface="Times New Roman" pitchFamily="18" charset="0"/>
              </a:rPr>
            </a:br>
            <a:endParaRPr lang="en-US" sz="6000" b="1"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43486" y="1614609"/>
            <a:ext cx="10515600" cy="1269267"/>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buNone/>
            </a:pP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endParaRPr>
          </a:p>
          <a:p>
            <a:pPr>
              <a:buNone/>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a:p>
            <a:pPr>
              <a:buNone/>
            </a:pPr>
            <a:endParaRPr lang="en-US" sz="2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None/>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buNone/>
            </a:pPr>
            <a:endParaRPr lang="en-U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4" name="TextBox 3"/>
          <p:cNvSpPr txBox="1"/>
          <p:nvPr/>
        </p:nvSpPr>
        <p:spPr>
          <a:xfrm>
            <a:off x="590843" y="2715064"/>
            <a:ext cx="11099410" cy="1446550"/>
          </a:xfrm>
          <a:prstGeom prst="rect">
            <a:avLst/>
          </a:prstGeom>
          <a:noFill/>
        </p:spPr>
        <p:txBody>
          <a:bodyPr wrap="square" rtlCol="0">
            <a:spAutoFit/>
          </a:bodyPr>
          <a:lstStyle/>
          <a:p>
            <a:pPr marL="742950" indent="-742950"/>
            <a:endParaRPr lang="en-US" sz="3200" dirty="0"/>
          </a:p>
          <a:p>
            <a:pPr marL="742950" indent="-742950" algn="ctr"/>
            <a:r>
              <a:rPr lang="en-US" sz="3200" b="1" dirty="0"/>
              <a:t>      GUIDE-    </a:t>
            </a:r>
            <a:r>
              <a:rPr lang="en-US" sz="3200" dirty="0"/>
              <a:t>Smt. </a:t>
            </a:r>
            <a:r>
              <a:rPr lang="en-US" sz="3200" dirty="0" err="1"/>
              <a:t>Nikam</a:t>
            </a:r>
            <a:r>
              <a:rPr lang="en-US" sz="3200" dirty="0"/>
              <a:t> L. S. </a:t>
            </a:r>
            <a:endParaRPr lang="en-US" sz="3200" b="1" dirty="0"/>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cstate="print"/>
          <a:srcRect l="22932" t="16692" r="28314" b="28097"/>
          <a:stretch/>
        </p:blipFill>
        <p:spPr bwMode="auto">
          <a:xfrm>
            <a:off x="703384" y="576775"/>
            <a:ext cx="10832123" cy="5866228"/>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a:t>Project Definition-</a:t>
            </a:r>
            <a:r>
              <a:rPr lang="en-US" dirty="0"/>
              <a:t>   </a:t>
            </a:r>
          </a:p>
        </p:txBody>
      </p:sp>
      <p:sp>
        <p:nvSpPr>
          <p:cNvPr id="3" name="Content Placeholder 2"/>
          <p:cNvSpPr>
            <a:spLocks noGrp="1"/>
          </p:cNvSpPr>
          <p:nvPr>
            <p:ph idx="1"/>
          </p:nvPr>
        </p:nvSpPr>
        <p:spPr>
          <a:xfrm>
            <a:off x="852267" y="1445798"/>
            <a:ext cx="10515600" cy="4351338"/>
          </a:xfrm>
        </p:spPr>
        <p:txBody>
          <a:bodyPr>
            <a:normAutofit lnSpcReduction="10000"/>
          </a:bodyPr>
          <a:lstStyle/>
          <a:p>
            <a:r>
              <a:rPr lang="en-US" sz="2400" dirty="0"/>
              <a:t>Four legged robot  or  Spider Robot is a basic representation of the spider.</a:t>
            </a:r>
          </a:p>
          <a:p>
            <a:r>
              <a:rPr lang="en-US" sz="2400" dirty="0"/>
              <a:t>It has 3 Degrees of Freedom for each leg with 4 legs making a total of 12 </a:t>
            </a:r>
            <a:r>
              <a:rPr lang="en-US" sz="2400" dirty="0" err="1"/>
              <a:t>DOFs.</a:t>
            </a:r>
            <a:r>
              <a:rPr lang="en-US" sz="2600" dirty="0" err="1"/>
              <a:t>It</a:t>
            </a:r>
            <a:r>
              <a:rPr lang="en-US" sz="2600" dirty="0"/>
              <a:t> can have 4/6/8 legs.</a:t>
            </a:r>
          </a:p>
          <a:p>
            <a:r>
              <a:rPr lang="en-US" sz="2400" dirty="0"/>
              <a:t>With better understanding of legged locomotion and movement capabilities, motion algorithms can be improved to mimic more natural dynamic movement modeled after animal gait patterns. </a:t>
            </a:r>
            <a:r>
              <a:rPr lang="en-US" sz="2600" dirty="0"/>
              <a:t>Can be used for to collect data during exploration when drones cant reach at that place.</a:t>
            </a:r>
          </a:p>
          <a:p>
            <a:r>
              <a:rPr lang="en-US" sz="2400" dirty="0"/>
              <a:t>Their abilities can be expanded to rescue operations, unmanned exploration like mines, pack-mules, and military operations like bomb diffusion ,mine detection or under radar surveillance</a:t>
            </a:r>
          </a:p>
          <a:p>
            <a:r>
              <a:rPr lang="en-US" sz="2400" dirty="0"/>
              <a:t>Legged robots handle terrain better than their wheeled counterparts and move in varied and animalistic ways</a:t>
            </a: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902" y="479503"/>
            <a:ext cx="7252009" cy="889426"/>
          </a:xfrm>
        </p:spPr>
        <p:txBody>
          <a:bodyPr>
            <a:normAutofit/>
          </a:bodyPr>
          <a:lstStyle/>
          <a:p>
            <a:pPr algn="l"/>
            <a:r>
              <a:rPr lang="en-US" sz="4800" b="1" dirty="0"/>
              <a:t>Objectives</a:t>
            </a:r>
          </a:p>
        </p:txBody>
      </p:sp>
      <p:sp>
        <p:nvSpPr>
          <p:cNvPr id="3" name="Subtitle 2"/>
          <p:cNvSpPr>
            <a:spLocks noGrp="1"/>
          </p:cNvSpPr>
          <p:nvPr>
            <p:ph type="subTitle" idx="1"/>
          </p:nvPr>
        </p:nvSpPr>
        <p:spPr>
          <a:xfrm>
            <a:off x="631903" y="1471960"/>
            <a:ext cx="9144000" cy="4761571"/>
          </a:xfrm>
        </p:spPr>
        <p:txBody>
          <a:bodyPr>
            <a:normAutofit fontScale="92500"/>
          </a:bodyPr>
          <a:lstStyle/>
          <a:p>
            <a:pPr marL="342900" indent="-342900" algn="l">
              <a:buFont typeface="Arial" panose="020B0604020202020204" pitchFamily="34" charset="0"/>
              <a:buChar char="•"/>
            </a:pPr>
            <a:r>
              <a:rPr lang="en-US" sz="2600" dirty="0"/>
              <a:t>To create a Proof of Concept robot that is able to explore environments unsafe for humans such as in case of fires ,chemical leaks, hazardous atmospheric areas ,radiation prone zones </a:t>
            </a:r>
          </a:p>
          <a:p>
            <a:pPr marL="342900" indent="-342900" algn="l">
              <a:buFont typeface="Arial" panose="020B0604020202020204" pitchFamily="34" charset="0"/>
              <a:buChar char="•"/>
            </a:pPr>
            <a:r>
              <a:rPr lang="en-US" sz="2600" dirty="0"/>
              <a:t>To program mechanical components(such as servo motors) using </a:t>
            </a:r>
            <a:r>
              <a:rPr lang="en-US" sz="2600" dirty="0" err="1"/>
              <a:t>softwares</a:t>
            </a:r>
            <a:r>
              <a:rPr lang="en-US" sz="2600" dirty="0"/>
              <a:t>.</a:t>
            </a:r>
          </a:p>
          <a:p>
            <a:pPr marL="342900" indent="-342900" algn="l">
              <a:buFont typeface="Arial" panose="020B0604020202020204" pitchFamily="34" charset="0"/>
              <a:buChar char="•"/>
            </a:pPr>
            <a:r>
              <a:rPr lang="en-US" sz="2600" dirty="0"/>
              <a:t>Four legged robots are statically stable and the walking pattern of a four legged robot can be designed in different ways.</a:t>
            </a:r>
          </a:p>
          <a:p>
            <a:pPr marL="342900" indent="-342900" algn="l">
              <a:buFont typeface="Arial" panose="020B0604020202020204" pitchFamily="34" charset="0"/>
              <a:buChar char="•"/>
            </a:pPr>
            <a:r>
              <a:rPr lang="en-US" sz="2600" dirty="0"/>
              <a:t>To create a robot that could send us information regarding these areas where aerial robots are inaccessible</a:t>
            </a:r>
          </a:p>
          <a:p>
            <a:pPr marL="342900" indent="-342900" algn="l">
              <a:buFont typeface="Arial" panose="020B0604020202020204" pitchFamily="34" charset="0"/>
              <a:buChar char="•"/>
            </a:pPr>
            <a:r>
              <a:rPr lang="en-US" sz="2600" dirty="0"/>
              <a:t>To study the Dyanamics of a walking robot.</a:t>
            </a:r>
          </a:p>
          <a:p>
            <a:pPr marL="342900" indent="-342900" algn="l">
              <a:buFont typeface="Arial" panose="020B0604020202020204" pitchFamily="34" charset="0"/>
              <a:buChar char="•"/>
            </a:pPr>
            <a:r>
              <a:rPr lang="en-US" sz="2600" dirty="0"/>
              <a:t>To depict use of Creep Gait or 1 leg pull,3 legs push</a:t>
            </a:r>
            <a:br>
              <a:rPr lang="en-US" sz="2600" dirty="0"/>
            </a:br>
            <a:endParaRPr lang="en-US" sz="2600" dirty="0"/>
          </a:p>
        </p:txBody>
      </p:sp>
    </p:spTree>
    <p:extLst>
      <p:ext uri="{BB962C8B-B14F-4D97-AF65-F5344CB8AC3E}">
        <p14:creationId xmlns:p14="http://schemas.microsoft.com/office/powerpoint/2010/main" val="115118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Advantages</a:t>
            </a:r>
          </a:p>
        </p:txBody>
      </p:sp>
      <p:sp>
        <p:nvSpPr>
          <p:cNvPr id="3" name="Content Placeholder 2"/>
          <p:cNvSpPr>
            <a:spLocks noGrp="1"/>
          </p:cNvSpPr>
          <p:nvPr>
            <p:ph idx="1"/>
          </p:nvPr>
        </p:nvSpPr>
        <p:spPr/>
        <p:txBody>
          <a:bodyPr>
            <a:normAutofit/>
          </a:bodyPr>
          <a:lstStyle/>
          <a:p>
            <a:r>
              <a:rPr lang="en-US" sz="2600" dirty="0"/>
              <a:t>Exploring environments unsafe for humans such as in case of fires,chemical leaks,hazardous atmospheric areas or radiation prone zones.</a:t>
            </a:r>
          </a:p>
          <a:p>
            <a:r>
              <a:rPr lang="en-US" sz="2400" dirty="0"/>
              <a:t>Quadruped robots have a large number of real life applications, from crossing potentially dangerous terrain to carrying out search and rescue operations in hazardous and unpredictable disaster zones (</a:t>
            </a:r>
            <a:r>
              <a:rPr lang="en-US" sz="2400" dirty="0" err="1"/>
              <a:t>Karalarli</a:t>
            </a:r>
            <a:r>
              <a:rPr lang="en-US" sz="2400" dirty="0"/>
              <a:t>, 2003). They have a number of advantages over wheeled, quadruped or bipedal robots: </a:t>
            </a:r>
          </a:p>
          <a:p>
            <a:r>
              <a:rPr lang="en-US" sz="2600" dirty="0"/>
              <a:t>Legged robots offer more control over wheeled counter parts on uneven terrains </a:t>
            </a:r>
          </a:p>
          <a:p>
            <a:r>
              <a:rPr lang="en-US" sz="2600" dirty="0"/>
              <a:t>These have spot turning mechanisms</a:t>
            </a:r>
          </a:p>
          <a:p>
            <a:r>
              <a:rPr lang="en-US" sz="2600" dirty="0"/>
              <a:t>These cheaper bots find application in swarm robotics</a:t>
            </a:r>
          </a:p>
        </p:txBody>
      </p:sp>
    </p:spTree>
    <p:extLst>
      <p:ext uri="{BB962C8B-B14F-4D97-AF65-F5344CB8AC3E}">
        <p14:creationId xmlns:p14="http://schemas.microsoft.com/office/powerpoint/2010/main" val="213634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903" y="254420"/>
            <a:ext cx="4902820" cy="889426"/>
          </a:xfrm>
        </p:spPr>
        <p:txBody>
          <a:bodyPr>
            <a:normAutofit/>
          </a:bodyPr>
          <a:lstStyle/>
          <a:p>
            <a:pPr algn="l"/>
            <a:r>
              <a:rPr lang="en-US" sz="4800" b="1" dirty="0"/>
              <a:t> Methodology</a:t>
            </a:r>
          </a:p>
        </p:txBody>
      </p:sp>
      <p:sp>
        <p:nvSpPr>
          <p:cNvPr id="3" name="Subtitle 2"/>
          <p:cNvSpPr>
            <a:spLocks noGrp="1"/>
          </p:cNvSpPr>
          <p:nvPr>
            <p:ph type="subTitle" idx="1"/>
          </p:nvPr>
        </p:nvSpPr>
        <p:spPr>
          <a:xfrm>
            <a:off x="645971" y="1120268"/>
            <a:ext cx="9144000" cy="4761571"/>
          </a:xfrm>
        </p:spPr>
        <p:txBody>
          <a:bodyPr>
            <a:noAutofit/>
          </a:bodyPr>
          <a:lstStyle/>
          <a:p>
            <a:pPr marL="342900" indent="-342900" algn="l">
              <a:buFont typeface="Arial" panose="020B0604020202020204" pitchFamily="34" charset="0"/>
              <a:buChar char="•"/>
            </a:pPr>
            <a:r>
              <a:rPr lang="en-US" sz="2600" dirty="0"/>
              <a:t>Mechanical design required us to limit shapes to offer contact reaction less than 250 gm per leg with actual weight being 427gm</a:t>
            </a:r>
          </a:p>
          <a:p>
            <a:pPr marL="342900" indent="-342900" algn="l">
              <a:buFont typeface="Arial" panose="020B0604020202020204" pitchFamily="34" charset="0"/>
              <a:buChar char="•"/>
            </a:pPr>
            <a:r>
              <a:rPr lang="en-US" sz="2600" dirty="0"/>
              <a:t>Electrical design required us to limit voltages to 5V for efficient heat management without adding a servo controller</a:t>
            </a:r>
          </a:p>
          <a:p>
            <a:pPr marL="342900" indent="-342900" algn="l">
              <a:buFont typeface="Arial" panose="020B0604020202020204" pitchFamily="34" charset="0"/>
              <a:buChar char="•"/>
            </a:pPr>
            <a:r>
              <a:rPr lang="en-US" sz="2600" dirty="0"/>
              <a:t>Use of servos as prime movers.</a:t>
            </a:r>
          </a:p>
          <a:p>
            <a:pPr marL="342900" indent="-342900" algn="l">
              <a:buFont typeface="Arial" panose="020B0604020202020204" pitchFamily="34" charset="0"/>
              <a:buChar char="•"/>
            </a:pPr>
            <a:r>
              <a:rPr lang="en-US" sz="2600" dirty="0"/>
              <a:t>A Bigger Model can be manufactured reusing the existing code</a:t>
            </a:r>
          </a:p>
          <a:p>
            <a:pPr marL="342900" indent="-342900" algn="l">
              <a:buFont typeface="Arial" panose="020B0604020202020204" pitchFamily="34" charset="0"/>
              <a:buChar char="•"/>
            </a:pPr>
            <a:r>
              <a:rPr lang="en-US" sz="2600" dirty="0"/>
              <a:t>Use of light weighted power banks or cells as powersource,a bluetooth module to control its movement via a pc or mobile has  been done.</a:t>
            </a:r>
          </a:p>
          <a:p>
            <a:pPr marL="342900" indent="-342900" algn="l">
              <a:buFont typeface="Arial" panose="020B0604020202020204" pitchFamily="34" charset="0"/>
              <a:buChar char="•"/>
            </a:pPr>
            <a:r>
              <a:rPr lang="en-US" sz="2600" dirty="0"/>
              <a:t>Use of </a:t>
            </a:r>
            <a:r>
              <a:rPr lang="en-US" sz="2600" dirty="0" err="1"/>
              <a:t>Arduino</a:t>
            </a:r>
            <a:r>
              <a:rPr lang="en-US" sz="2600" dirty="0"/>
              <a:t> pro mini as microcontroller</a:t>
            </a:r>
          </a:p>
          <a:p>
            <a:pPr marL="342900" indent="-342900" algn="l">
              <a:buFont typeface="Arial" panose="020B0604020202020204" pitchFamily="34" charset="0"/>
              <a:buChar char="•"/>
            </a:pPr>
            <a:endParaRPr lang="en-US" sz="2600" dirty="0"/>
          </a:p>
        </p:txBody>
      </p:sp>
    </p:spTree>
    <p:extLst>
      <p:ext uri="{BB962C8B-B14F-4D97-AF65-F5344CB8AC3E}">
        <p14:creationId xmlns:p14="http://schemas.microsoft.com/office/powerpoint/2010/main" val="1707915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903" y="479503"/>
            <a:ext cx="4902820" cy="889426"/>
          </a:xfrm>
        </p:spPr>
        <p:txBody>
          <a:bodyPr>
            <a:normAutofit/>
          </a:bodyPr>
          <a:lstStyle/>
          <a:p>
            <a:pPr algn="l"/>
            <a:r>
              <a:rPr lang="en-US" sz="4800" b="1" dirty="0"/>
              <a:t>Future Scope</a:t>
            </a:r>
          </a:p>
        </p:txBody>
      </p:sp>
      <p:sp>
        <p:nvSpPr>
          <p:cNvPr id="3" name="Subtitle 2"/>
          <p:cNvSpPr>
            <a:spLocks noGrp="1"/>
          </p:cNvSpPr>
          <p:nvPr>
            <p:ph type="subTitle" idx="1"/>
          </p:nvPr>
        </p:nvSpPr>
        <p:spPr>
          <a:xfrm>
            <a:off x="631903" y="1471960"/>
            <a:ext cx="9144000" cy="4761571"/>
          </a:xfrm>
        </p:spPr>
        <p:txBody>
          <a:bodyPr>
            <a:normAutofit/>
          </a:bodyPr>
          <a:lstStyle/>
          <a:p>
            <a:pPr marL="342900" indent="-342900" algn="l">
              <a:buFont typeface="Arial" panose="020B0604020202020204" pitchFamily="34" charset="0"/>
              <a:buChar char="•"/>
            </a:pPr>
            <a:r>
              <a:rPr lang="en-US" sz="2600" dirty="0"/>
              <a:t>This robot can be upgraded for a bigger , better industrial variant.</a:t>
            </a:r>
          </a:p>
          <a:p>
            <a:pPr marL="342900" indent="-342900" algn="l">
              <a:buFont typeface="Arial" panose="020B0604020202020204" pitchFamily="34" charset="0"/>
              <a:buChar char="•"/>
            </a:pPr>
            <a:r>
              <a:rPr lang="en-US" sz="2600" dirty="0"/>
              <a:t>Use of artificial intelligence and machine learning to train it for working on rough terrains.</a:t>
            </a:r>
          </a:p>
          <a:p>
            <a:pPr marL="342900" indent="-342900" algn="l">
              <a:buFont typeface="Arial" panose="020B0604020202020204" pitchFamily="34" charset="0"/>
              <a:buChar char="•"/>
            </a:pPr>
            <a:r>
              <a:rPr lang="en-US" sz="2600" dirty="0"/>
              <a:t>Making the bot use practical on field,and in exploration is a big challenge and requires input by engineers of many streams to work together to make the bot use its full potential.</a:t>
            </a:r>
          </a:p>
          <a:p>
            <a:pPr marL="342900" indent="-342900" algn="l">
              <a:buFont typeface="Arial" panose="020B0604020202020204" pitchFamily="34" charset="0"/>
              <a:buChar char="•"/>
            </a:pPr>
            <a:r>
              <a:rPr lang="en-US" sz="2600" dirty="0"/>
              <a:t>Since this is a largescale project and many functions such as its ability to traverse heights,self balance itself over uneven surfaces or ability to detect and avoid obstacles are some of the features that perhaps could be worked upon.</a:t>
            </a:r>
          </a:p>
        </p:txBody>
      </p:sp>
    </p:spTree>
    <p:extLst>
      <p:ext uri="{BB962C8B-B14F-4D97-AF65-F5344CB8AC3E}">
        <p14:creationId xmlns:p14="http://schemas.microsoft.com/office/powerpoint/2010/main" val="379072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903" y="479503"/>
            <a:ext cx="4902820" cy="889426"/>
          </a:xfrm>
        </p:spPr>
        <p:txBody>
          <a:bodyPr>
            <a:normAutofit/>
          </a:bodyPr>
          <a:lstStyle/>
          <a:p>
            <a:pPr algn="l"/>
            <a:r>
              <a:rPr lang="en-US" sz="4800" b="1" dirty="0"/>
              <a:t>Fabrication</a:t>
            </a:r>
          </a:p>
        </p:txBody>
      </p:sp>
      <p:sp>
        <p:nvSpPr>
          <p:cNvPr id="3" name="Subtitle 2"/>
          <p:cNvSpPr>
            <a:spLocks noGrp="1"/>
          </p:cNvSpPr>
          <p:nvPr>
            <p:ph type="subTitle" idx="1"/>
          </p:nvPr>
        </p:nvSpPr>
        <p:spPr>
          <a:xfrm>
            <a:off x="631903" y="1471960"/>
            <a:ext cx="9144000" cy="4761571"/>
          </a:xfrm>
        </p:spPr>
        <p:txBody>
          <a:bodyPr>
            <a:normAutofit/>
          </a:bodyPr>
          <a:lstStyle/>
          <a:p>
            <a:pPr marL="342900" indent="-342900" algn="l">
              <a:buFont typeface="Arial" panose="020B0604020202020204" pitchFamily="34" charset="0"/>
              <a:buChar char="•"/>
            </a:pPr>
            <a:r>
              <a:rPr lang="en-US" sz="2600" dirty="0"/>
              <a:t>Fabrication of circuit board is done by 3</a:t>
            </a:r>
            <a:r>
              <a:rPr lang="en-US" sz="2600" baseline="30000" dirty="0"/>
              <a:t>rd</a:t>
            </a:r>
            <a:r>
              <a:rPr lang="en-US" sz="2600" dirty="0"/>
              <a:t> party vendors but the PCB is designed by us.</a:t>
            </a:r>
          </a:p>
          <a:p>
            <a:pPr marL="342900" indent="-342900" algn="l">
              <a:buFont typeface="Arial" panose="020B0604020202020204" pitchFamily="34" charset="0"/>
              <a:buChar char="•"/>
            </a:pPr>
            <a:r>
              <a:rPr lang="en-US" sz="2600" dirty="0"/>
              <a:t>The body is completely printed using our college’s 3D printer(Raise3D V2 N2 </a:t>
            </a:r>
            <a:r>
              <a:rPr lang="en-US" sz="2600" dirty="0" err="1"/>
              <a:t>HotEnd</a:t>
            </a:r>
            <a:r>
              <a:rPr lang="en-US" sz="2600" dirty="0"/>
              <a:t> ).Parts were designed using </a:t>
            </a:r>
            <a:r>
              <a:rPr lang="en-US" sz="2600" dirty="0" err="1"/>
              <a:t>SketchUp</a:t>
            </a:r>
            <a:r>
              <a:rPr lang="en-US" sz="2600" dirty="0"/>
              <a:t> CAD software and </a:t>
            </a:r>
            <a:r>
              <a:rPr lang="en-US" sz="2600" dirty="0" err="1"/>
              <a:t>Ideamaker</a:t>
            </a:r>
            <a:r>
              <a:rPr lang="en-US" sz="2600" dirty="0"/>
              <a:t> as </a:t>
            </a:r>
            <a:r>
              <a:rPr lang="en-US" sz="2600" dirty="0" err="1"/>
              <a:t>Slicer,while</a:t>
            </a:r>
            <a:r>
              <a:rPr lang="en-US" sz="2600" dirty="0"/>
              <a:t> using </a:t>
            </a:r>
            <a:r>
              <a:rPr lang="en-US" sz="2600" dirty="0" err="1"/>
              <a:t>EaglePCB</a:t>
            </a:r>
            <a:r>
              <a:rPr lang="en-US" sz="2600" dirty="0"/>
              <a:t> for </a:t>
            </a:r>
            <a:r>
              <a:rPr lang="en-US" sz="2600" dirty="0" err="1"/>
              <a:t>pcb</a:t>
            </a:r>
            <a:r>
              <a:rPr lang="en-US" sz="2600" dirty="0"/>
              <a:t> design.</a:t>
            </a:r>
          </a:p>
          <a:p>
            <a:pPr marL="342900" indent="-342900" algn="l">
              <a:buFont typeface="Arial" panose="020B0604020202020204" pitchFamily="34" charset="0"/>
              <a:buChar char="•"/>
            </a:pPr>
            <a:r>
              <a:rPr lang="en-US" sz="2600" dirty="0"/>
              <a:t>The Code was ported from a robot simulation done by </a:t>
            </a:r>
            <a:r>
              <a:rPr lang="en-US" sz="2600" dirty="0" err="1"/>
              <a:t>Sunfounder</a:t>
            </a:r>
            <a:r>
              <a:rPr lang="en-US" sz="2600" dirty="0"/>
              <a:t> (Hexapod in Python) and our code was built using their inverse kinematics calculations and modified to work for our four legged variant into C++.</a:t>
            </a:r>
          </a:p>
          <a:p>
            <a:pPr marL="342900" indent="-342900" algn="l">
              <a:buFont typeface="Arial" panose="020B0604020202020204" pitchFamily="34" charset="0"/>
              <a:buChar char="•"/>
            </a:pPr>
            <a:endParaRPr lang="en-US" sz="2600" dirty="0"/>
          </a:p>
          <a:p>
            <a:pPr marL="342900" indent="-342900" algn="l">
              <a:buFont typeface="Arial" panose="020B0604020202020204" pitchFamily="34" charset="0"/>
              <a:buChar char="•"/>
            </a:pPr>
            <a:endParaRPr lang="en-US" sz="2600" dirty="0"/>
          </a:p>
          <a:p>
            <a:pPr marL="342900" indent="-342900" algn="l">
              <a:buFont typeface="Arial" panose="020B0604020202020204" pitchFamily="34" charset="0"/>
              <a:buChar char="•"/>
            </a:pPr>
            <a:endParaRPr lang="en-US" sz="2600" dirty="0"/>
          </a:p>
        </p:txBody>
      </p:sp>
    </p:spTree>
    <p:extLst>
      <p:ext uri="{BB962C8B-B14F-4D97-AF65-F5344CB8AC3E}">
        <p14:creationId xmlns:p14="http://schemas.microsoft.com/office/powerpoint/2010/main" val="272256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TotalTime>
  <Words>706</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DEPARTMENT OF TECHNOLOGY, SHIVAJI UNIVERSITY, KOLHAPUR</vt:lpstr>
      <vt:lpstr>Project Title   Robotic Spider Bot </vt:lpstr>
      <vt:lpstr>PowerPoint Presentation</vt:lpstr>
      <vt:lpstr>Project Definition-   </vt:lpstr>
      <vt:lpstr>Objectives</vt:lpstr>
      <vt:lpstr>Advantages</vt:lpstr>
      <vt:lpstr> Methodology</vt:lpstr>
      <vt:lpstr>Future Scope</vt:lpstr>
      <vt:lpstr>Fabrication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Methodology</dc:title>
  <dc:creator>Lenovo</dc:creator>
  <cp:lastModifiedBy>More, Raunak</cp:lastModifiedBy>
  <cp:revision>33</cp:revision>
  <dcterms:created xsi:type="dcterms:W3CDTF">2018-10-28T06:39:10Z</dcterms:created>
  <dcterms:modified xsi:type="dcterms:W3CDTF">2024-09-29T06:31:18Z</dcterms:modified>
</cp:coreProperties>
</file>