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notesMasterIdLst>
    <p:notesMasterId r:id="rId14"/>
  </p:notesMasterIdLst>
  <p:sldIdLst>
    <p:sldId id="256" r:id="rId2"/>
    <p:sldId id="274" r:id="rId3"/>
    <p:sldId id="294" r:id="rId4"/>
    <p:sldId id="295" r:id="rId5"/>
    <p:sldId id="296" r:id="rId6"/>
    <p:sldId id="297" r:id="rId7"/>
    <p:sldId id="301" r:id="rId8"/>
    <p:sldId id="298" r:id="rId9"/>
    <p:sldId id="304" r:id="rId10"/>
    <p:sldId id="305" r:id="rId11"/>
    <p:sldId id="299" r:id="rId12"/>
    <p:sldId id="30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3"/>
    <p:restoredTop sz="94364" autoAdjust="0"/>
  </p:normalViewPr>
  <p:slideViewPr>
    <p:cSldViewPr snapToGrid="0">
      <p:cViewPr>
        <p:scale>
          <a:sx n="66" d="100"/>
          <a:sy n="66" d="100"/>
        </p:scale>
        <p:origin x="12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C6840-4B95-4C58-ADF5-07400CDF97B4}"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79348-A7BB-44BC-9D3C-F0BFFDFFB1A4}" type="slidenum">
              <a:rPr lang="en-IN" smtClean="0"/>
              <a:t>‹#›</a:t>
            </a:fld>
            <a:endParaRPr lang="en-IN"/>
          </a:p>
        </p:txBody>
      </p:sp>
    </p:spTree>
    <p:extLst>
      <p:ext uri="{BB962C8B-B14F-4D97-AF65-F5344CB8AC3E}">
        <p14:creationId xmlns:p14="http://schemas.microsoft.com/office/powerpoint/2010/main" val="35104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0EAE3E-BBC5-498B-9E48-171A32DBB121}" type="datetime1">
              <a:rPr lang="en-US" smtClean="0"/>
              <a:t>4/17/2024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7048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FF334-E8C8-4D26-8AB5-0B14BE855243}" type="datetime1">
              <a:rPr lang="en-US" smtClean="0"/>
              <a:t>4/17/2024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99919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BB3D11-8A44-4E17-B243-D110668042EE}" type="datetime1">
              <a:rPr lang="en-US" smtClean="0"/>
              <a:t>4/17/2024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56724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1A692A-2BA3-4E29-9045-AD3AC9DD9F30}" type="datetime1">
              <a:rPr lang="en-US" smtClean="0"/>
              <a:t>4/17/2024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08730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30D8A-A636-4FD5-AC8C-B8DD0D873EA4}" type="datetime1">
              <a:rPr lang="en-US" smtClean="0"/>
              <a:t>4/17/2024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15556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46F1E1-BAFA-4D4F-83FB-28F273A9B37A}" type="datetime1">
              <a:rPr lang="en-US" smtClean="0"/>
              <a:t>4/17/2024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698313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D064A3-2FCA-4F78-9E5A-0B8C31C2BE7E}" type="datetime1">
              <a:rPr lang="en-US" smtClean="0"/>
              <a:t>4/17/2024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62361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0768B7-CBFA-4F89-90D9-8C040BFC0A55}" type="datetime1">
              <a:rPr lang="en-US" smtClean="0"/>
              <a:t>4/17/2024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4349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7ACF8F0-4EB6-4FA8-9FF2-EF93C7841E34}" type="datetime1">
              <a:rPr lang="en-US" smtClean="0"/>
              <a:t>4/17/2024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2001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3E163-C5AE-4D0B-92E1-A8C26F8E8EEA}" type="datetime1">
              <a:rPr lang="en-US" smtClean="0"/>
              <a:t>4/17/2024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2132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9BC81-6FA6-4DE7-9A48-537CC5F3DD63}" type="datetime1">
              <a:rPr lang="en-US" smtClean="0"/>
              <a:t>4/17/2024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5157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FD128-EC87-4F0B-8B34-B40137C0348C}" type="datetime1">
              <a:rPr lang="en-US" smtClean="0"/>
              <a:t>4/17/2024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532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4718B-A5DA-4A3B-8592-05107A2DD807}" type="datetime1">
              <a:rPr lang="en-US" smtClean="0"/>
              <a:t>4/17/2024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1489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77789-B289-4817-85EC-9E86B9BE3FC2}" type="datetime1">
              <a:rPr lang="en-US" smtClean="0"/>
              <a:t>4/17/2024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112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26C68-254D-4B85-80EF-E50388B12B75}" type="datetime1">
              <a:rPr lang="en-US" smtClean="0"/>
              <a:t>4/17/2024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798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D0607-C2C0-4EB6-829D-28E8A6039979}" type="datetime1">
              <a:rPr lang="en-US" smtClean="0"/>
              <a:t>4/17/2024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7893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473E4-F6EA-46A5-9A7C-77D09518F692}" type="datetime1">
              <a:rPr lang="en-US" smtClean="0"/>
              <a:t>4/17/2024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75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5B5A2C-4D2A-47C2-B15B-6A4855CD98A3}" type="datetime1">
              <a:rPr lang="en-US" smtClean="0"/>
              <a:t>4/17/2024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97458526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5CFEB0C5-C5B2-C2A4-6BE0-D184675205B6}"/>
              </a:ext>
            </a:extLst>
          </p:cNvPr>
          <p:cNvPicPr>
            <a:picLocks noChangeAspect="1"/>
          </p:cNvPicPr>
          <p:nvPr/>
        </p:nvPicPr>
        <p:blipFill rotWithShape="1">
          <a:blip r:embed="rId3"/>
          <a:srcRect t="11487" r="1" b="30117"/>
          <a:stretch/>
        </p:blipFill>
        <p:spPr>
          <a:xfrm>
            <a:off x="763588" y="698249"/>
            <a:ext cx="11237832" cy="393750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8" name="Freeform: Shape 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B18ECE4-9638-549A-6166-4E3045C8E265}"/>
              </a:ext>
            </a:extLst>
          </p:cNvPr>
          <p:cNvSpPr>
            <a:spLocks noGrp="1"/>
          </p:cNvSpPr>
          <p:nvPr>
            <p:ph type="ctrTitle"/>
          </p:nvPr>
        </p:nvSpPr>
        <p:spPr>
          <a:xfrm>
            <a:off x="1154955" y="4110824"/>
            <a:ext cx="5015258" cy="1908975"/>
          </a:xfrm>
        </p:spPr>
        <p:txBody>
          <a:bodyPr vert="horz" lIns="91440" tIns="45720" rIns="91440" bIns="45720" rtlCol="0" anchor="ctr">
            <a:normAutofit/>
          </a:bodyPr>
          <a:lstStyle/>
          <a:p>
            <a:r>
              <a:rPr lang="en-US" sz="3300" dirty="0">
                <a:solidFill>
                  <a:schemeClr val="tx1"/>
                </a:solidFill>
                <a:effectLst/>
              </a:rPr>
              <a:t>IOT System Performance and Optimization</a:t>
            </a:r>
          </a:p>
        </p:txBody>
      </p:sp>
      <p:sp>
        <p:nvSpPr>
          <p:cNvPr id="3" name="Subtitle 2">
            <a:extLst>
              <a:ext uri="{FF2B5EF4-FFF2-40B4-BE49-F238E27FC236}">
                <a16:creationId xmlns:a16="http://schemas.microsoft.com/office/drawing/2014/main" id="{52797DF0-451F-ADB5-7ECE-69459769C9BB}"/>
              </a:ext>
            </a:extLst>
          </p:cNvPr>
          <p:cNvSpPr>
            <a:spLocks noGrp="1"/>
          </p:cNvSpPr>
          <p:nvPr>
            <p:ph type="subTitle" idx="1"/>
          </p:nvPr>
        </p:nvSpPr>
        <p:spPr>
          <a:xfrm>
            <a:off x="6375894" y="4110824"/>
            <a:ext cx="4772509" cy="1908976"/>
          </a:xfrm>
        </p:spPr>
        <p:txBody>
          <a:bodyPr vert="horz" lIns="91440" tIns="45720" rIns="91440" bIns="45720" rtlCol="0" anchor="ctr">
            <a:normAutofit/>
          </a:bodyPr>
          <a:lstStyle/>
          <a:p>
            <a:pPr>
              <a:lnSpc>
                <a:spcPct val="90000"/>
              </a:lnSpc>
            </a:pPr>
            <a:endParaRPr lang="en-US" sz="1400" dirty="0">
              <a:solidFill>
                <a:schemeClr val="tx1"/>
              </a:solidFill>
            </a:endParaRPr>
          </a:p>
          <a:p>
            <a:pPr>
              <a:lnSpc>
                <a:spcPct val="90000"/>
              </a:lnSpc>
              <a:buFont typeface="Wingdings 3" charset="2"/>
              <a:buChar char=""/>
            </a:pPr>
            <a:r>
              <a:rPr lang="en-US" sz="1400" dirty="0" err="1">
                <a:solidFill>
                  <a:schemeClr val="tx1"/>
                </a:solidFill>
              </a:rPr>
              <a:t>AbhiShek</a:t>
            </a:r>
            <a:r>
              <a:rPr lang="en-US" sz="1400" dirty="0">
                <a:solidFill>
                  <a:schemeClr val="tx1"/>
                </a:solidFill>
              </a:rPr>
              <a:t> Chaudhary (101126200)</a:t>
            </a:r>
          </a:p>
          <a:p>
            <a:pPr>
              <a:lnSpc>
                <a:spcPct val="90000"/>
              </a:lnSpc>
              <a:buFont typeface="Wingdings 3" charset="2"/>
              <a:buChar char=""/>
            </a:pPr>
            <a:r>
              <a:rPr lang="en-US" sz="1400" dirty="0">
                <a:solidFill>
                  <a:schemeClr val="tx1"/>
                </a:solidFill>
              </a:rPr>
              <a:t>Raunak </a:t>
            </a:r>
            <a:r>
              <a:rPr lang="en-US" sz="1400" dirty="0" err="1">
                <a:solidFill>
                  <a:schemeClr val="tx1"/>
                </a:solidFill>
              </a:rPr>
              <a:t>Nandkumar</a:t>
            </a:r>
            <a:r>
              <a:rPr lang="en-US" sz="1400" dirty="0">
                <a:solidFill>
                  <a:schemeClr val="tx1"/>
                </a:solidFill>
              </a:rPr>
              <a:t> More   (101136778)</a:t>
            </a:r>
          </a:p>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endParaRPr lang="en-US" sz="1400" dirty="0">
              <a:solidFill>
                <a:schemeClr val="tx1"/>
              </a:solidFill>
            </a:endParaRPr>
          </a:p>
        </p:txBody>
      </p:sp>
      <p:sp>
        <p:nvSpPr>
          <p:cNvPr id="5" name="Date Placeholder 4">
            <a:extLst>
              <a:ext uri="{FF2B5EF4-FFF2-40B4-BE49-F238E27FC236}">
                <a16:creationId xmlns:a16="http://schemas.microsoft.com/office/drawing/2014/main" id="{C294E8CA-1621-9841-A1C3-3EE662C620E9}"/>
              </a:ext>
            </a:extLst>
          </p:cNvPr>
          <p:cNvSpPr>
            <a:spLocks noGrp="1"/>
          </p:cNvSpPr>
          <p:nvPr>
            <p:ph type="dt" sz="half" idx="10"/>
          </p:nvPr>
        </p:nvSpPr>
        <p:spPr/>
        <p:txBody>
          <a:bodyPr/>
          <a:lstStyle/>
          <a:p>
            <a:fld id="{0E4CC2AC-0362-4381-9A04-2CB4B908936C}" type="datetime1">
              <a:rPr lang="en-US" smtClean="0"/>
              <a:t>4/17/2024</a:t>
            </a:fld>
            <a:endParaRPr lang="en-US"/>
          </a:p>
        </p:txBody>
      </p:sp>
      <p:sp>
        <p:nvSpPr>
          <p:cNvPr id="6" name="Slide Number Placeholder 5">
            <a:extLst>
              <a:ext uri="{FF2B5EF4-FFF2-40B4-BE49-F238E27FC236}">
                <a16:creationId xmlns:a16="http://schemas.microsoft.com/office/drawing/2014/main" id="{0308BEB5-7FEA-E964-5D2C-F909A5A73800}"/>
              </a:ext>
            </a:extLst>
          </p:cNvPr>
          <p:cNvSpPr>
            <a:spLocks noGrp="1"/>
          </p:cNvSpPr>
          <p:nvPr>
            <p:ph type="sldNum" sz="quarter" idx="12"/>
          </p:nvPr>
        </p:nvSpPr>
        <p:spPr/>
        <p:txBody>
          <a:bodyPr/>
          <a:lstStyle/>
          <a:p>
            <a:fld id="{6E91CC32-6A6B-4E2E-BBA1-6864F305DA26}" type="slidenum">
              <a:rPr lang="en-US" smtClean="0"/>
              <a:t>1</a:t>
            </a:fld>
            <a:endParaRPr lang="en-US"/>
          </a:p>
        </p:txBody>
      </p:sp>
    </p:spTree>
    <p:extLst>
      <p:ext uri="{BB962C8B-B14F-4D97-AF65-F5344CB8AC3E}">
        <p14:creationId xmlns:p14="http://schemas.microsoft.com/office/powerpoint/2010/main" val="33739946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C5ED0150-D146-D519-C3B9-397B99147904}"/>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10</a:t>
            </a:fld>
            <a:endParaRPr lang="en-US">
              <a:solidFill>
                <a:srgbClr val="FFFFFF"/>
              </a:solidFill>
            </a:endParaRPr>
          </a:p>
        </p:txBody>
      </p:sp>
      <p:sp>
        <p:nvSpPr>
          <p:cNvPr id="4" name="Date Placeholder 3">
            <a:extLst>
              <a:ext uri="{FF2B5EF4-FFF2-40B4-BE49-F238E27FC236}">
                <a16:creationId xmlns:a16="http://schemas.microsoft.com/office/drawing/2014/main" id="{75E8BFDB-5446-24FA-6E12-7A1805E8F51D}"/>
              </a:ext>
            </a:extLst>
          </p:cNvPr>
          <p:cNvSpPr>
            <a:spLocks noGrp="1"/>
          </p:cNvSpPr>
          <p:nvPr>
            <p:ph type="dt" sz="half" idx="10"/>
          </p:nvPr>
        </p:nvSpPr>
        <p:spPr>
          <a:xfrm>
            <a:off x="10653104" y="6391838"/>
            <a:ext cx="990599" cy="304799"/>
          </a:xfrm>
        </p:spPr>
        <p:txBody>
          <a:bodyPr>
            <a:normAutofit/>
          </a:bodyPr>
          <a:lstStyle/>
          <a:p>
            <a:pPr>
              <a:spcAft>
                <a:spcPts val="600"/>
              </a:spcAft>
            </a:pPr>
            <a:fld id="{C803E163-C5AE-4D0B-92E1-A8C26F8E8EEA}" type="datetime1">
              <a:rPr lang="en-US">
                <a:solidFill>
                  <a:schemeClr val="tx1"/>
                </a:solidFill>
              </a:rPr>
              <a:pPr>
                <a:spcAft>
                  <a:spcPts val="600"/>
                </a:spcAft>
              </a:pPr>
              <a:t>4/17/2024</a:t>
            </a:fld>
            <a:endParaRPr lang="en-US">
              <a:solidFill>
                <a:schemeClr val="tx1"/>
              </a:solidFill>
            </a:endParaRPr>
          </a:p>
        </p:txBody>
      </p:sp>
      <p:pic>
        <p:nvPicPr>
          <p:cNvPr id="8" name="Picture 7">
            <a:extLst>
              <a:ext uri="{FF2B5EF4-FFF2-40B4-BE49-F238E27FC236}">
                <a16:creationId xmlns:a16="http://schemas.microsoft.com/office/drawing/2014/main" id="{8EE65408-A238-99AB-7075-D8181A8E8F87}"/>
              </a:ext>
            </a:extLst>
          </p:cNvPr>
          <p:cNvPicPr>
            <a:picLocks noChangeAspect="1"/>
          </p:cNvPicPr>
          <p:nvPr/>
        </p:nvPicPr>
        <p:blipFill>
          <a:blip r:embed="rId2"/>
          <a:stretch>
            <a:fillRect/>
          </a:stretch>
        </p:blipFill>
        <p:spPr>
          <a:xfrm>
            <a:off x="3628579" y="1108368"/>
            <a:ext cx="8074761" cy="5348887"/>
          </a:xfrm>
          <a:prstGeom prst="rect">
            <a:avLst/>
          </a:prstGeom>
        </p:spPr>
      </p:pic>
      <p:sp>
        <p:nvSpPr>
          <p:cNvPr id="2" name="TextBox 1">
            <a:extLst>
              <a:ext uri="{FF2B5EF4-FFF2-40B4-BE49-F238E27FC236}">
                <a16:creationId xmlns:a16="http://schemas.microsoft.com/office/drawing/2014/main" id="{FBD30AD8-A06D-2928-727D-71554F7BBF0E}"/>
              </a:ext>
            </a:extLst>
          </p:cNvPr>
          <p:cNvSpPr txBox="1"/>
          <p:nvPr/>
        </p:nvSpPr>
        <p:spPr>
          <a:xfrm>
            <a:off x="488660" y="1241432"/>
            <a:ext cx="2891148" cy="923330"/>
          </a:xfrm>
          <a:prstGeom prst="rect">
            <a:avLst/>
          </a:prstGeom>
          <a:noFill/>
        </p:spPr>
        <p:txBody>
          <a:bodyPr wrap="square">
            <a:spAutoFit/>
          </a:bodyPr>
          <a:lstStyle/>
          <a:p>
            <a:pPr>
              <a:buFont typeface="Arial" panose="020B0604020202020204" pitchFamily="34" charset="0"/>
              <a:buChar char="•"/>
            </a:pPr>
            <a:r>
              <a:rPr lang="en-US" dirty="0"/>
              <a:t>Similarly anomalies are seen on violin graphs too.</a:t>
            </a:r>
          </a:p>
        </p:txBody>
      </p:sp>
    </p:spTree>
    <p:extLst>
      <p:ext uri="{BB962C8B-B14F-4D97-AF65-F5344CB8AC3E}">
        <p14:creationId xmlns:p14="http://schemas.microsoft.com/office/powerpoint/2010/main" val="267522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Conclusion with Pros and Cons</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fontScale="92500" lnSpcReduction="20000"/>
          </a:bodyPr>
          <a:lstStyle/>
          <a:p>
            <a:r>
              <a:rPr lang="en-US" b="1" dirty="0"/>
              <a:t>Summary</a:t>
            </a:r>
          </a:p>
          <a:p>
            <a:pPr>
              <a:buFont typeface="Arial" panose="020B0604020202020204" pitchFamily="34" charset="0"/>
              <a:buChar char="•"/>
            </a:pPr>
            <a:r>
              <a:rPr lang="en-US" b="1" dirty="0"/>
              <a:t>Development and Implementation of Real-Time Anomaly Detection System</a:t>
            </a:r>
            <a:r>
              <a:rPr lang="en-US" dirty="0"/>
              <a:t>: The report summarizes the development and implementation of a real-time anomaly detection system for sensor data, highlighting its successful application to the Intel Berkeley Research lab dataset.</a:t>
            </a:r>
          </a:p>
          <a:p>
            <a:r>
              <a:rPr lang="en-US" b="1" dirty="0"/>
              <a:t>Pros</a:t>
            </a:r>
          </a:p>
          <a:p>
            <a:pPr>
              <a:buFont typeface="Arial" panose="020B0604020202020204" pitchFamily="34" charset="0"/>
              <a:buChar char="•"/>
            </a:pPr>
            <a:r>
              <a:rPr lang="en-US" b="1" dirty="0"/>
              <a:t>Accurate Anomaly Detection</a:t>
            </a:r>
            <a:r>
              <a:rPr lang="en-US" dirty="0"/>
              <a:t>: The system provides accurate anomaly detection with real-time alerts(implemented using email alerts) , allowing for prompt response to potential issues.</a:t>
            </a:r>
          </a:p>
          <a:p>
            <a:r>
              <a:rPr lang="en-US" b="1" dirty="0"/>
              <a:t>Cons</a:t>
            </a:r>
          </a:p>
          <a:p>
            <a:pPr>
              <a:buFont typeface="Arial" panose="020B0604020202020204" pitchFamily="34" charset="0"/>
              <a:buChar char="•"/>
            </a:pPr>
            <a:r>
              <a:rPr lang="en-US" b="1" dirty="0"/>
              <a:t>Limitations and Areas for Further Research</a:t>
            </a:r>
            <a:r>
              <a:rPr lang="en-US" dirty="0"/>
              <a:t>: The dataset we have used for this application is a small one with 14400 entries , as such scaling it for a huge number of data points might get us different results which needs to looked into</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11</a:t>
            </a:fld>
            <a:endParaRPr lang="en-US"/>
          </a:p>
        </p:txBody>
      </p:sp>
    </p:spTree>
    <p:extLst>
      <p:ext uri="{BB962C8B-B14F-4D97-AF65-F5344CB8AC3E}">
        <p14:creationId xmlns:p14="http://schemas.microsoft.com/office/powerpoint/2010/main" val="159232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a:buFont typeface="Arial" panose="020B0604020202020204" pitchFamily="34" charset="0"/>
              <a:buChar char="•"/>
            </a:pPr>
            <a:r>
              <a:rPr lang="en-US" b="1" dirty="0"/>
              <a:t>Exploration of Additional Data Sources</a:t>
            </a:r>
            <a:r>
              <a:rPr lang="en-US" dirty="0"/>
              <a:t>: Future work could explore the integration of additional data sources and the refinement of model parameters.</a:t>
            </a:r>
          </a:p>
          <a:p>
            <a:pPr>
              <a:buFont typeface="Arial" panose="020B0604020202020204" pitchFamily="34" charset="0"/>
              <a:buChar char="•"/>
            </a:pPr>
            <a:r>
              <a:rPr lang="en-US" b="1" dirty="0"/>
              <a:t>Expansion to Other Domains</a:t>
            </a:r>
            <a:r>
              <a:rPr lang="en-US" dirty="0"/>
              <a:t>: The expansion of the system to other domains presents an opportunity for further research and application.</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12</a:t>
            </a:fld>
            <a:endParaRPr lang="en-US"/>
          </a:p>
        </p:txBody>
      </p:sp>
    </p:spTree>
    <p:extLst>
      <p:ext uri="{BB962C8B-B14F-4D97-AF65-F5344CB8AC3E}">
        <p14:creationId xmlns:p14="http://schemas.microsoft.com/office/powerpoint/2010/main" val="273388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marL="742950" marR="0" lvl="1" indent="-285750" algn="l" defTabSz="457200" rtl="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This project presents a comprehensive approach to real-time anomaly detection in sensor data, utilizing machine learning algorithms to monitor and analyze temperature values from the Intel Berkeley Research lab dataset. The significance of the problem, the formulation of the challenge, the novel approach adopted, and the validation of the proposed solution through experiments are discussed, followed by a conclusion that outlines the strengths and limitations of the work.</a:t>
            </a:r>
          </a:p>
          <a:p>
            <a:pPr marL="457200" lvl="1" indent="0">
              <a:buNone/>
            </a:pP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380772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Motivation of the Problem</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a:buFont typeface="Arial" panose="020B0604020202020204" pitchFamily="34" charset="0"/>
              <a:buChar char="•"/>
            </a:pPr>
            <a:r>
              <a:rPr lang="en-US" b="1" dirty="0"/>
              <a:t>Importance of Temperature Monitoring</a:t>
            </a:r>
            <a:r>
              <a:rPr lang="en-US" dirty="0"/>
              <a:t>: Monitoring temperature values in critical environments, such as research labs, is vital for ensuring the integrity of experiments and the safety of equipment.</a:t>
            </a:r>
          </a:p>
          <a:p>
            <a:pPr>
              <a:buFont typeface="Arial" panose="020B0604020202020204" pitchFamily="34" charset="0"/>
              <a:buChar char="•"/>
            </a:pPr>
            <a:r>
              <a:rPr lang="en-US" b="1" dirty="0"/>
              <a:t>Significance of the Intel Berkeley Research Lab Dataset</a:t>
            </a:r>
            <a:r>
              <a:rPr lang="en-US" dirty="0"/>
              <a:t>: The Intel Berkeley Research lab dataset, comprising temperature readings from 52 sensors, presents a significant challenge due to the sheer volume of data and the need for timely detection of anomalies.</a:t>
            </a:r>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150259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a:buFont typeface="Arial" panose="020B0604020202020204" pitchFamily="34" charset="0"/>
              <a:buChar char="•"/>
            </a:pPr>
            <a:r>
              <a:rPr lang="en-US" b="1" dirty="0"/>
              <a:t>Primary Challenge</a:t>
            </a:r>
            <a:r>
              <a:rPr lang="en-US" dirty="0"/>
              <a:t>: The primary challenge is the real-time detection of temperature anomalies across multiple sensors, requiring an efficient and accurate analysis of continuous data streams.</a:t>
            </a:r>
          </a:p>
          <a:p>
            <a:pPr>
              <a:buFont typeface="Arial" panose="020B0604020202020204" pitchFamily="34" charset="0"/>
              <a:buChar char="•"/>
            </a:pPr>
            <a:r>
              <a:rPr lang="en-US" b="1" dirty="0"/>
              <a:t>Associated Challenges</a:t>
            </a:r>
            <a:r>
              <a:rPr lang="en-US" dirty="0"/>
              <a:t>: The high dimensionality of the data, the need for immediate response to potential anomalies, and the minimization of false positives and negatives are key challenges in this context.</a:t>
            </a:r>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354372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Approach Taken</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a:buFont typeface="Arial" panose="020B0604020202020204" pitchFamily="34" charset="0"/>
              <a:buChar char="•"/>
            </a:pPr>
            <a:r>
              <a:rPr lang="en-US" b="1" dirty="0"/>
              <a:t>Utilization of </a:t>
            </a:r>
            <a:r>
              <a:rPr lang="en-US" b="1" dirty="0" err="1"/>
              <a:t>IsolationForest</a:t>
            </a:r>
            <a:r>
              <a:rPr lang="en-US" b="1" dirty="0"/>
              <a:t> and </a:t>
            </a:r>
            <a:r>
              <a:rPr lang="en-US" b="1" dirty="0" err="1"/>
              <a:t>OneClassSVM</a:t>
            </a:r>
            <a:r>
              <a:rPr lang="en-US" dirty="0"/>
              <a:t>: A unique solution involving </a:t>
            </a:r>
            <a:r>
              <a:rPr lang="en-US" dirty="0" err="1"/>
              <a:t>IsolationForest</a:t>
            </a:r>
            <a:r>
              <a:rPr lang="en-US" dirty="0"/>
              <a:t> and </a:t>
            </a:r>
            <a:r>
              <a:rPr lang="en-US" dirty="0" err="1"/>
              <a:t>OneClassSVM</a:t>
            </a:r>
            <a:r>
              <a:rPr lang="en-US" dirty="0"/>
              <a:t> algorithms is implemented within a real-time data streaming framework.</a:t>
            </a:r>
          </a:p>
          <a:p>
            <a:pPr>
              <a:buFont typeface="Arial" panose="020B0604020202020204" pitchFamily="34" charset="0"/>
              <a:buChar char="•"/>
            </a:pPr>
            <a:r>
              <a:rPr lang="en-US" b="1" dirty="0"/>
              <a:t>Data Preprocessing and Dimensionality Reduction</a:t>
            </a:r>
            <a:r>
              <a:rPr lang="en-US" dirty="0"/>
              <a:t>: The approach includes data preprocessing, dimensionality reduction via PCA, and the integration of email alerts for immediate notification of detected anomalies.</a:t>
            </a:r>
          </a:p>
          <a:p>
            <a:pPr>
              <a:buFont typeface="Arial" panose="020B0604020202020204" pitchFamily="34" charset="0"/>
              <a:buChar char="•"/>
            </a:pPr>
            <a:r>
              <a:rPr lang="en-US" b="1" dirty="0"/>
              <a:t>Scalable and Responsive System</a:t>
            </a:r>
            <a:r>
              <a:rPr lang="en-US" dirty="0"/>
              <a:t>: The solution effectively addresses the problem by providing a scalable and responsive system capable of handling high-frequency data and adding another layer of email system once anomaly is detected.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50615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Validation of Approach</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r>
              <a:rPr lang="en-US" b="1" dirty="0"/>
              <a:t>Experimental Setup</a:t>
            </a:r>
          </a:p>
          <a:p>
            <a:pPr>
              <a:buFont typeface="Arial" panose="020B0604020202020204" pitchFamily="34" charset="0"/>
              <a:buChar char="•"/>
            </a:pPr>
            <a:r>
              <a:rPr lang="en-US" b="1" dirty="0"/>
              <a:t>Preprocessing and Dimensionality Reduction</a:t>
            </a:r>
            <a:r>
              <a:rPr lang="en-US" dirty="0"/>
              <a:t>: The dataset is preprocessed using </a:t>
            </a:r>
            <a:r>
              <a:rPr lang="en-US" dirty="0" err="1"/>
              <a:t>StandardScaler</a:t>
            </a:r>
            <a:r>
              <a:rPr lang="en-US" dirty="0"/>
              <a:t> and reduced to two principal components for visualization.</a:t>
            </a:r>
          </a:p>
          <a:p>
            <a:pPr>
              <a:buFont typeface="Arial" panose="020B0604020202020204" pitchFamily="34" charset="0"/>
              <a:buChar char="•"/>
            </a:pPr>
            <a:r>
              <a:rPr lang="en-US" b="1" dirty="0"/>
              <a:t>Training Anomaly Detection Models</a:t>
            </a:r>
            <a:r>
              <a:rPr lang="en-US" dirty="0"/>
              <a:t>: Anomaly detection models are trained on a subset of the data to identify anomalies in the sensor data.</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358543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50537A-D837-DEDE-BB82-6A7F8DDC38E5}"/>
              </a:ext>
            </a:extLst>
          </p:cNvPr>
          <p:cNvPicPr>
            <a:picLocks noChangeAspect="1"/>
          </p:cNvPicPr>
          <p:nvPr/>
        </p:nvPicPr>
        <p:blipFill>
          <a:blip r:embed="rId2"/>
          <a:stretch>
            <a:fillRect/>
          </a:stretch>
        </p:blipFill>
        <p:spPr>
          <a:xfrm>
            <a:off x="5080923" y="2222339"/>
            <a:ext cx="6966157" cy="4635661"/>
          </a:xfrm>
          <a:prstGeom prst="rect">
            <a:avLst/>
          </a:prstGeom>
        </p:spPr>
      </p:pic>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5" y="2498270"/>
            <a:ext cx="3393896" cy="3775207"/>
          </a:xfrm>
        </p:spPr>
        <p:txBody>
          <a:bodyPr>
            <a:normAutofit/>
          </a:bodyPr>
          <a:lstStyle/>
          <a:p>
            <a:pPr>
              <a:buFont typeface="Arial" panose="020B0604020202020204" pitchFamily="34" charset="0"/>
              <a:buChar char="•"/>
            </a:pPr>
            <a:r>
              <a:rPr lang="en-US" dirty="0"/>
              <a:t>If seen as a time series it is difficult to spot the anomalies, however using different representations like candle graphs and </a:t>
            </a:r>
            <a:r>
              <a:rPr lang="en-US" dirty="0" err="1"/>
              <a:t>biolin</a:t>
            </a:r>
            <a:r>
              <a:rPr lang="en-US" dirty="0"/>
              <a:t> graphs, we are able to spot the anomalies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523203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0"/>
            <a:ext cx="9197585" cy="3775207"/>
          </a:xfrm>
        </p:spPr>
        <p:txBody>
          <a:bodyPr>
            <a:normAutofit/>
          </a:bodyPr>
          <a:lstStyle/>
          <a:p>
            <a:pPr>
              <a:buFont typeface="Arial" panose="020B0604020202020204" pitchFamily="34" charset="0"/>
              <a:buChar char="•"/>
            </a:pPr>
            <a:r>
              <a:rPr lang="en-US" b="1" dirty="0"/>
              <a:t>Successful Anomaly Identification</a:t>
            </a:r>
            <a:r>
              <a:rPr lang="en-US" dirty="0"/>
              <a:t>: The models successfully identify anomalies in the sensor data, and the real-time alert system is capable of sending email notifications upon detection.</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4/17/2024</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295133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C5ED0150-D146-D519-C3B9-397B99147904}"/>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9</a:t>
            </a:fld>
            <a:endParaRPr lang="en-US">
              <a:solidFill>
                <a:srgbClr val="FFFFFF"/>
              </a:solidFill>
            </a:endParaRPr>
          </a:p>
        </p:txBody>
      </p:sp>
      <p:sp>
        <p:nvSpPr>
          <p:cNvPr id="4" name="Date Placeholder 3">
            <a:extLst>
              <a:ext uri="{FF2B5EF4-FFF2-40B4-BE49-F238E27FC236}">
                <a16:creationId xmlns:a16="http://schemas.microsoft.com/office/drawing/2014/main" id="{75E8BFDB-5446-24FA-6E12-7A1805E8F51D}"/>
              </a:ext>
            </a:extLst>
          </p:cNvPr>
          <p:cNvSpPr>
            <a:spLocks noGrp="1"/>
          </p:cNvSpPr>
          <p:nvPr>
            <p:ph type="dt" sz="half" idx="10"/>
          </p:nvPr>
        </p:nvSpPr>
        <p:spPr>
          <a:xfrm>
            <a:off x="10653104" y="6391838"/>
            <a:ext cx="990599" cy="304799"/>
          </a:xfrm>
        </p:spPr>
        <p:txBody>
          <a:bodyPr>
            <a:normAutofit/>
          </a:bodyPr>
          <a:lstStyle/>
          <a:p>
            <a:pPr>
              <a:spcAft>
                <a:spcPts val="600"/>
              </a:spcAft>
            </a:pPr>
            <a:fld id="{C803E163-C5AE-4D0B-92E1-A8C26F8E8EEA}" type="datetime1">
              <a:rPr lang="en-US">
                <a:solidFill>
                  <a:schemeClr val="tx1"/>
                </a:solidFill>
              </a:rPr>
              <a:pPr>
                <a:spcAft>
                  <a:spcPts val="600"/>
                </a:spcAft>
              </a:pPr>
              <a:t>4/17/2024</a:t>
            </a:fld>
            <a:endParaRPr lang="en-US">
              <a:solidFill>
                <a:schemeClr val="tx1"/>
              </a:solidFill>
            </a:endParaRPr>
          </a:p>
        </p:txBody>
      </p:sp>
      <p:pic>
        <p:nvPicPr>
          <p:cNvPr id="11" name="Picture 10">
            <a:extLst>
              <a:ext uri="{FF2B5EF4-FFF2-40B4-BE49-F238E27FC236}">
                <a16:creationId xmlns:a16="http://schemas.microsoft.com/office/drawing/2014/main" id="{E8D6F1E0-2640-F5A6-0EBF-637FED3CEA03}"/>
              </a:ext>
            </a:extLst>
          </p:cNvPr>
          <p:cNvPicPr>
            <a:picLocks noChangeAspect="1"/>
          </p:cNvPicPr>
          <p:nvPr/>
        </p:nvPicPr>
        <p:blipFill rotWithShape="1">
          <a:blip r:embed="rId2"/>
          <a:srcRect l="1951" t="1552"/>
          <a:stretch/>
        </p:blipFill>
        <p:spPr>
          <a:xfrm>
            <a:off x="3379808" y="1321016"/>
            <a:ext cx="7558268" cy="5050214"/>
          </a:xfrm>
          <a:prstGeom prst="rect">
            <a:avLst/>
          </a:prstGeom>
        </p:spPr>
      </p:pic>
      <p:sp>
        <p:nvSpPr>
          <p:cNvPr id="7" name="TextBox 6">
            <a:extLst>
              <a:ext uri="{FF2B5EF4-FFF2-40B4-BE49-F238E27FC236}">
                <a16:creationId xmlns:a16="http://schemas.microsoft.com/office/drawing/2014/main" id="{F067DBB3-A93B-07A1-292F-70A0089730A8}"/>
              </a:ext>
            </a:extLst>
          </p:cNvPr>
          <p:cNvSpPr txBox="1"/>
          <p:nvPr/>
        </p:nvSpPr>
        <p:spPr>
          <a:xfrm>
            <a:off x="488660" y="1241432"/>
            <a:ext cx="2891148" cy="1477328"/>
          </a:xfrm>
          <a:prstGeom prst="rect">
            <a:avLst/>
          </a:prstGeom>
          <a:noFill/>
        </p:spPr>
        <p:txBody>
          <a:bodyPr wrap="square">
            <a:spAutoFit/>
          </a:bodyPr>
          <a:lstStyle/>
          <a:p>
            <a:pPr>
              <a:buFont typeface="Arial" panose="020B0604020202020204" pitchFamily="34" charset="0"/>
              <a:buChar char="•"/>
            </a:pPr>
            <a:r>
              <a:rPr lang="en-US" dirty="0"/>
              <a:t>As seen here, the anomalies are plotted which are outside the candle graph’s wick lengths</a:t>
            </a:r>
          </a:p>
        </p:txBody>
      </p:sp>
    </p:spTree>
    <p:extLst>
      <p:ext uri="{BB962C8B-B14F-4D97-AF65-F5344CB8AC3E}">
        <p14:creationId xmlns:p14="http://schemas.microsoft.com/office/powerpoint/2010/main" val="1536443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{1C164570-C119-B74D-8BA7-0BF5AC3F7D31}tf10001076</Template>
  <TotalTime>2008</TotalTime>
  <Words>649</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IOT System Performance and Optimization</vt:lpstr>
      <vt:lpstr>Introduction</vt:lpstr>
      <vt:lpstr>Motivation of the Problem</vt:lpstr>
      <vt:lpstr>Problem Formulation</vt:lpstr>
      <vt:lpstr>Approach Taken</vt:lpstr>
      <vt:lpstr>Validation of Approach</vt:lpstr>
      <vt:lpstr>Results</vt:lpstr>
      <vt:lpstr>Results</vt:lpstr>
      <vt:lpstr>PowerPoint Presentation</vt:lpstr>
      <vt:lpstr>PowerPoint Presentation</vt:lpstr>
      <vt:lpstr>Conclusion with Pros and Cons</vt:lpstr>
      <vt:lpstr>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Thread Synchronization in Parallel Computing</dc:title>
  <dc:creator>Chaudhary, Abhishek Kumar</dc:creator>
  <cp:lastModifiedBy>More, RaunakNandkumar</cp:lastModifiedBy>
  <cp:revision>33</cp:revision>
  <dcterms:created xsi:type="dcterms:W3CDTF">2023-10-29T06:53:50Z</dcterms:created>
  <dcterms:modified xsi:type="dcterms:W3CDTF">2024-04-18T03:15:09Z</dcterms:modified>
</cp:coreProperties>
</file>