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2" r:id="rId1"/>
  </p:sldMasterIdLst>
  <p:notesMasterIdLst>
    <p:notesMasterId r:id="rId23"/>
  </p:notesMasterIdLst>
  <p:sldIdLst>
    <p:sldId id="256" r:id="rId2"/>
    <p:sldId id="274" r:id="rId3"/>
    <p:sldId id="291" r:id="rId4"/>
    <p:sldId id="293" r:id="rId5"/>
    <p:sldId id="292" r:id="rId6"/>
    <p:sldId id="294" r:id="rId7"/>
    <p:sldId id="295" r:id="rId8"/>
    <p:sldId id="277" r:id="rId9"/>
    <p:sldId id="278" r:id="rId10"/>
    <p:sldId id="280" r:id="rId11"/>
    <p:sldId id="281" r:id="rId12"/>
    <p:sldId id="284" r:id="rId13"/>
    <p:sldId id="289" r:id="rId14"/>
    <p:sldId id="285" r:id="rId15"/>
    <p:sldId id="286" r:id="rId16"/>
    <p:sldId id="287" r:id="rId17"/>
    <p:sldId id="288" r:id="rId18"/>
    <p:sldId id="279" r:id="rId19"/>
    <p:sldId id="290" r:id="rId20"/>
    <p:sldId id="276"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43"/>
    <p:restoredTop sz="94364" autoAdjust="0"/>
  </p:normalViewPr>
  <p:slideViewPr>
    <p:cSldViewPr snapToGrid="0">
      <p:cViewPr varScale="1">
        <p:scale>
          <a:sx n="78" d="100"/>
          <a:sy n="78"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2C6840-4B95-4C58-ADF5-07400CDF97B4}" type="datetimeFigureOut">
              <a:rPr lang="en-IN" smtClean="0"/>
              <a:t>09-12-2023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779348-A7BB-44BC-9D3C-F0BFFDFFB1A4}" type="slidenum">
              <a:rPr lang="en-IN" smtClean="0"/>
              <a:t>‹#›</a:t>
            </a:fld>
            <a:endParaRPr lang="en-IN"/>
          </a:p>
        </p:txBody>
      </p:sp>
    </p:spTree>
    <p:extLst>
      <p:ext uri="{BB962C8B-B14F-4D97-AF65-F5344CB8AC3E}">
        <p14:creationId xmlns:p14="http://schemas.microsoft.com/office/powerpoint/2010/main" val="3510417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10EAE3E-BBC5-498B-9E48-171A32DBB121}" type="datetime1">
              <a:rPr lang="en-US" smtClean="0"/>
              <a:t>12/9/2023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7048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4FF334-E8C8-4D26-8AB5-0B14BE855243}" type="datetime1">
              <a:rPr lang="en-US" smtClean="0"/>
              <a:t>12/9/2023</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999190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BB3D11-8A44-4E17-B243-D110668042EE}"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567242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91A692A-2BA3-4E29-9045-AD3AC9DD9F30}"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108730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30D8A-A636-4FD5-AC8C-B8DD0D873EA4}" type="datetime1">
              <a:rPr lang="en-US" smtClean="0"/>
              <a:t>12/9/2023</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31555623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846F1E1-BAFA-4D4F-83FB-28F273A9B37A}" type="datetime1">
              <a:rPr lang="en-US" smtClean="0"/>
              <a:t>12/9/2023</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698313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D064A3-2FCA-4F78-9E5A-0B8C31C2BE7E}" type="datetime1">
              <a:rPr lang="en-US" smtClean="0"/>
              <a:t>12/9/2023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dirty="0"/>
          </a:p>
        </p:txBody>
      </p:sp>
    </p:spTree>
    <p:extLst>
      <p:ext uri="{BB962C8B-B14F-4D97-AF65-F5344CB8AC3E}">
        <p14:creationId xmlns:p14="http://schemas.microsoft.com/office/powerpoint/2010/main" val="4062361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B0768B7-CBFA-4F89-90D9-8C040BFC0A55}"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0434988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7ACF8F0-4EB6-4FA8-9FF2-EF93C7841E34}"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2001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3E163-C5AE-4D0B-92E1-A8C26F8E8EEA}"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21324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99BC81-6FA6-4DE7-9A48-537CC5F3DD63}" type="datetime1">
              <a:rPr lang="en-US" smtClean="0"/>
              <a:t>12/9/2023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5157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9FD128-EC87-4F0B-8B34-B40137C0348C}"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653260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718B-A5DA-4A3B-8592-05107A2DD807}" type="datetime1">
              <a:rPr lang="en-US" smtClean="0"/>
              <a:t>12/9/2023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1489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F77789-B289-4817-85EC-9E86B9BE3FC2}" type="datetime1">
              <a:rPr lang="en-US" smtClean="0"/>
              <a:t>12/9/2023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1128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26C68-254D-4B85-80EF-E50388B12B75}" type="datetime1">
              <a:rPr lang="en-US" smtClean="0"/>
              <a:t>12/9/2023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9798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AD0607-C2C0-4EB6-829D-28E8A6039979}"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278930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2473E4-F6EA-46A5-9A7C-77D09518F692}" type="datetime1">
              <a:rPr lang="en-US" smtClean="0"/>
              <a:t>12/9/2023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79751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45B5A2C-4D2A-47C2-B15B-6A4855CD98A3}" type="datetime1">
              <a:rPr lang="en-US" smtClean="0"/>
              <a:t>12/9/2023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297458526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 id="2147483794" r:id="rId12"/>
    <p:sldLayoutId id="2147483795" r:id="rId13"/>
    <p:sldLayoutId id="2147483796" r:id="rId14"/>
    <p:sldLayoutId id="2147483797" r:id="rId15"/>
    <p:sldLayoutId id="2147483798" r:id="rId16"/>
    <p:sldLayoutId id="2147483799" r:id="rId17"/>
  </p:sldLayoutIdLst>
  <p:hf hdr="0" ft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Oval 10">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Oval 11">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7"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18"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0" name="Rectangle 19">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5CFEB0C5-C5B2-C2A4-6BE0-D184675205B6}"/>
              </a:ext>
            </a:extLst>
          </p:cNvPr>
          <p:cNvPicPr>
            <a:picLocks noChangeAspect="1"/>
          </p:cNvPicPr>
          <p:nvPr/>
        </p:nvPicPr>
        <p:blipFill rotWithShape="1">
          <a:blip r:embed="rId3"/>
          <a:srcRect t="11487" r="1" b="30117"/>
          <a:stretch/>
        </p:blipFill>
        <p:spPr>
          <a:xfrm>
            <a:off x="763588" y="698249"/>
            <a:ext cx="11237832" cy="393750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128074"/>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dirty="0">
              <a:solidFill>
                <a:schemeClr val="tx1"/>
              </a:solidFill>
            </a:endParaRPr>
          </a:p>
        </p:txBody>
      </p:sp>
      <p:sp>
        <p:nvSpPr>
          <p:cNvPr id="28"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58392"/>
            <a:ext cx="12192000" cy="3033446"/>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9"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DB18ECE4-9638-549A-6166-4E3045C8E265}"/>
              </a:ext>
            </a:extLst>
          </p:cNvPr>
          <p:cNvSpPr>
            <a:spLocks noGrp="1"/>
          </p:cNvSpPr>
          <p:nvPr>
            <p:ph type="ctrTitle"/>
          </p:nvPr>
        </p:nvSpPr>
        <p:spPr>
          <a:xfrm>
            <a:off x="1154955" y="4110824"/>
            <a:ext cx="5015258" cy="1908975"/>
          </a:xfrm>
        </p:spPr>
        <p:txBody>
          <a:bodyPr vert="horz" lIns="91440" tIns="45720" rIns="91440" bIns="45720" rtlCol="0" anchor="ctr">
            <a:normAutofit/>
          </a:bodyPr>
          <a:lstStyle/>
          <a:p>
            <a:r>
              <a:rPr lang="en-US" sz="3300" dirty="0">
                <a:solidFill>
                  <a:schemeClr val="tx1"/>
                </a:solidFill>
                <a:effectLst/>
              </a:rPr>
              <a:t>Comparative Analysis of TF-IDF and BM25</a:t>
            </a:r>
          </a:p>
        </p:txBody>
      </p:sp>
      <p:sp>
        <p:nvSpPr>
          <p:cNvPr id="3" name="Subtitle 2">
            <a:extLst>
              <a:ext uri="{FF2B5EF4-FFF2-40B4-BE49-F238E27FC236}">
                <a16:creationId xmlns:a16="http://schemas.microsoft.com/office/drawing/2014/main" id="{52797DF0-451F-ADB5-7ECE-69459769C9BB}"/>
              </a:ext>
            </a:extLst>
          </p:cNvPr>
          <p:cNvSpPr>
            <a:spLocks noGrp="1"/>
          </p:cNvSpPr>
          <p:nvPr>
            <p:ph type="subTitle" idx="1"/>
          </p:nvPr>
        </p:nvSpPr>
        <p:spPr>
          <a:xfrm>
            <a:off x="6375894" y="4110824"/>
            <a:ext cx="4772509" cy="1908976"/>
          </a:xfrm>
        </p:spPr>
        <p:txBody>
          <a:bodyPr vert="horz" lIns="91440" tIns="45720" rIns="91440" bIns="45720" rtlCol="0" anchor="ctr">
            <a:normAutofit/>
          </a:bodyPr>
          <a:lstStyle/>
          <a:p>
            <a:pPr>
              <a:lnSpc>
                <a:spcPct val="90000"/>
              </a:lnSpc>
            </a:pPr>
            <a:endParaRPr lang="en-US" sz="1400" dirty="0">
              <a:solidFill>
                <a:schemeClr val="tx1"/>
              </a:solidFill>
            </a:endParaRPr>
          </a:p>
          <a:p>
            <a:pPr>
              <a:lnSpc>
                <a:spcPct val="90000"/>
              </a:lnSpc>
              <a:buFont typeface="Wingdings 3" charset="2"/>
              <a:buChar char=""/>
            </a:pPr>
            <a:r>
              <a:rPr lang="en-US" sz="1400" dirty="0" err="1">
                <a:solidFill>
                  <a:schemeClr val="tx1"/>
                </a:solidFill>
              </a:rPr>
              <a:t>Raunak</a:t>
            </a:r>
            <a:r>
              <a:rPr lang="en-US" sz="1400" dirty="0">
                <a:solidFill>
                  <a:schemeClr val="tx1"/>
                </a:solidFill>
              </a:rPr>
              <a:t> </a:t>
            </a:r>
            <a:r>
              <a:rPr lang="en-US" sz="1400" dirty="0" err="1">
                <a:solidFill>
                  <a:schemeClr val="tx1"/>
                </a:solidFill>
              </a:rPr>
              <a:t>Nandkumar</a:t>
            </a:r>
            <a:r>
              <a:rPr lang="en-US" sz="1400" dirty="0">
                <a:solidFill>
                  <a:schemeClr val="tx1"/>
                </a:solidFill>
              </a:rPr>
              <a:t> More   (101136778)</a:t>
            </a:r>
          </a:p>
          <a:p>
            <a:pPr>
              <a:lnSpc>
                <a:spcPct val="90000"/>
              </a:lnSpc>
              <a:buFont typeface="Wingdings 3" charset="2"/>
              <a:buChar char=""/>
            </a:pPr>
            <a:endParaRPr lang="en-US" sz="1400" dirty="0">
              <a:solidFill>
                <a:schemeClr val="tx1"/>
              </a:solidFill>
            </a:endParaRPr>
          </a:p>
          <a:p>
            <a:pPr>
              <a:lnSpc>
                <a:spcPct val="90000"/>
              </a:lnSpc>
              <a:buFont typeface="Wingdings 3" charset="2"/>
              <a:buChar char=""/>
            </a:pPr>
            <a:endParaRPr lang="en-US" sz="1400" dirty="0">
              <a:solidFill>
                <a:schemeClr val="tx1"/>
              </a:solidFill>
            </a:endParaRPr>
          </a:p>
        </p:txBody>
      </p:sp>
      <p:sp>
        <p:nvSpPr>
          <p:cNvPr id="5" name="Date Placeholder 4">
            <a:extLst>
              <a:ext uri="{FF2B5EF4-FFF2-40B4-BE49-F238E27FC236}">
                <a16:creationId xmlns:a16="http://schemas.microsoft.com/office/drawing/2014/main" id="{C294E8CA-1621-9841-A1C3-3EE662C620E9}"/>
              </a:ext>
            </a:extLst>
          </p:cNvPr>
          <p:cNvSpPr>
            <a:spLocks noGrp="1"/>
          </p:cNvSpPr>
          <p:nvPr>
            <p:ph type="dt" sz="half" idx="10"/>
          </p:nvPr>
        </p:nvSpPr>
        <p:spPr/>
        <p:txBody>
          <a:bodyPr/>
          <a:lstStyle/>
          <a:p>
            <a:fld id="{0E4CC2AC-0362-4381-9A04-2CB4B908936C}" type="datetime1">
              <a:rPr lang="en-US" smtClean="0"/>
              <a:t>12/9/2023</a:t>
            </a:fld>
            <a:endParaRPr lang="en-US"/>
          </a:p>
        </p:txBody>
      </p:sp>
      <p:sp>
        <p:nvSpPr>
          <p:cNvPr id="6" name="Slide Number Placeholder 5">
            <a:extLst>
              <a:ext uri="{FF2B5EF4-FFF2-40B4-BE49-F238E27FC236}">
                <a16:creationId xmlns:a16="http://schemas.microsoft.com/office/drawing/2014/main" id="{0308BEB5-7FEA-E964-5D2C-F909A5A73800}"/>
              </a:ext>
            </a:extLst>
          </p:cNvPr>
          <p:cNvSpPr>
            <a:spLocks noGrp="1"/>
          </p:cNvSpPr>
          <p:nvPr>
            <p:ph type="sldNum" sz="quarter" idx="12"/>
          </p:nvPr>
        </p:nvSpPr>
        <p:spPr/>
        <p:txBody>
          <a:bodyPr/>
          <a:lstStyle/>
          <a:p>
            <a:fld id="{6E91CC32-6A6B-4E2E-BBA1-6864F305DA26}" type="slidenum">
              <a:rPr lang="en-US" smtClean="0"/>
              <a:t>1</a:t>
            </a:fld>
            <a:endParaRPr lang="en-US"/>
          </a:p>
        </p:txBody>
      </p:sp>
    </p:spTree>
    <p:extLst>
      <p:ext uri="{BB962C8B-B14F-4D97-AF65-F5344CB8AC3E}">
        <p14:creationId xmlns:p14="http://schemas.microsoft.com/office/powerpoint/2010/main" val="337399469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973668"/>
            <a:ext cx="8761413" cy="706964"/>
          </a:xfrm>
        </p:spPr>
        <p:txBody>
          <a:bodyPr>
            <a:normAutofit/>
          </a:bodyPr>
          <a:lstStyle/>
          <a:p>
            <a:r>
              <a:rPr lang="en-US">
                <a:solidFill>
                  <a:srgbClr val="EBEBEB"/>
                </a:solidFill>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10</a:t>
            </a:fld>
            <a:endParaRPr lang="en-US">
              <a:solidFill>
                <a:srgbClr val="FFFFFF"/>
              </a:solidFill>
            </a:endParaRP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42000" y="2059858"/>
            <a:ext cx="3249898" cy="1369142"/>
          </a:xfrm>
        </p:spPr>
        <p:txBody>
          <a:bodyPr anchor="ctr">
            <a:normAutofit/>
          </a:bodyPr>
          <a:lstStyle/>
          <a:p>
            <a:pPr>
              <a:lnSpc>
                <a:spcPct val="90000"/>
              </a:lnSpc>
            </a:pPr>
            <a:r>
              <a:rPr lang="en-US" b="0" i="0" dirty="0">
                <a:effectLst/>
                <a:latin typeface="KaTeX_Main"/>
              </a:rPr>
              <a:t>The dataset had no missing values and the unique values were as shown</a:t>
            </a:r>
          </a:p>
          <a:p>
            <a:pPr>
              <a:lnSpc>
                <a:spcPct val="90000"/>
              </a:lnSpc>
            </a:pPr>
            <a:endParaRPr lang="en-US" sz="1300" b="0" i="0" dirty="0">
              <a:effectLst/>
              <a:latin typeface="KaTeX_Main"/>
            </a:endParaRPr>
          </a:p>
        </p:txBody>
      </p:sp>
      <p:pic>
        <p:nvPicPr>
          <p:cNvPr id="7" name="Picture 6">
            <a:extLst>
              <a:ext uri="{FF2B5EF4-FFF2-40B4-BE49-F238E27FC236}">
                <a16:creationId xmlns:a16="http://schemas.microsoft.com/office/drawing/2014/main" id="{18D6E49E-2C54-0FE8-C8A5-E04BE8EFE3CB}"/>
              </a:ext>
            </a:extLst>
          </p:cNvPr>
          <p:cNvPicPr>
            <a:picLocks noChangeAspect="1"/>
          </p:cNvPicPr>
          <p:nvPr/>
        </p:nvPicPr>
        <p:blipFill>
          <a:blip r:embed="rId2"/>
          <a:stretch>
            <a:fillRect/>
          </a:stretch>
        </p:blipFill>
        <p:spPr>
          <a:xfrm>
            <a:off x="4348149" y="2247133"/>
            <a:ext cx="7467936" cy="4144705"/>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smtClean="0"/>
              <a:pPr>
                <a:spcAft>
                  <a:spcPts val="600"/>
                </a:spcAft>
              </a:pPr>
              <a:t>12/9/2023</a:t>
            </a:fld>
            <a:endParaRPr lang="en-US"/>
          </a:p>
        </p:txBody>
      </p:sp>
    </p:spTree>
    <p:extLst>
      <p:ext uri="{BB962C8B-B14F-4D97-AF65-F5344CB8AC3E}">
        <p14:creationId xmlns:p14="http://schemas.microsoft.com/office/powerpoint/2010/main" val="104695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973668"/>
            <a:ext cx="8761413" cy="706964"/>
          </a:xfrm>
        </p:spPr>
        <p:txBody>
          <a:bodyPr>
            <a:normAutofit/>
          </a:bodyPr>
          <a:lstStyle/>
          <a:p>
            <a:r>
              <a:rPr lang="en-US">
                <a:solidFill>
                  <a:srgbClr val="EBEBEB"/>
                </a:solidFill>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11</a:t>
            </a:fld>
            <a:endParaRPr lang="en-US">
              <a:solidFill>
                <a:srgbClr val="FFFFFF"/>
              </a:solidFill>
            </a:endParaRP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567159" y="1782501"/>
            <a:ext cx="10623579" cy="4237299"/>
          </a:xfrm>
        </p:spPr>
        <p:txBody>
          <a:bodyPr anchor="ctr">
            <a:normAutofit/>
          </a:bodyPr>
          <a:lstStyle/>
          <a:p>
            <a:pPr>
              <a:lnSpc>
                <a:spcPct val="90000"/>
              </a:lnSpc>
            </a:pPr>
            <a:endParaRPr lang="en-US" dirty="0">
              <a:latin typeface="KaTeX_Main"/>
            </a:endParaRPr>
          </a:p>
          <a:p>
            <a:pPr>
              <a:lnSpc>
                <a:spcPct val="90000"/>
              </a:lnSpc>
            </a:pPr>
            <a:r>
              <a:rPr lang="en-IN" b="0" i="1" dirty="0">
                <a:latin typeface="KaTeX_Main"/>
              </a:rPr>
              <a:t>Some of the </a:t>
            </a:r>
            <a:r>
              <a:rPr lang="en-IN" i="1" dirty="0">
                <a:latin typeface="KaTeX_Main"/>
              </a:rPr>
              <a:t>features that are domain specific, so let’s look at their descriptions:</a:t>
            </a:r>
          </a:p>
          <a:p>
            <a:pPr lvl="1">
              <a:lnSpc>
                <a:spcPct val="90000"/>
              </a:lnSpc>
            </a:pPr>
            <a:r>
              <a:rPr lang="en-US" sz="1800" b="0" i="0" dirty="0">
                <a:effectLst/>
                <a:latin typeface="KaTeX_Main"/>
              </a:rPr>
              <a:t>Polyuria: Whether the patient has excessive urination. It is a binary variable with two values: Yes or No.</a:t>
            </a:r>
          </a:p>
          <a:p>
            <a:pPr lvl="1">
              <a:lnSpc>
                <a:spcPct val="90000"/>
              </a:lnSpc>
            </a:pPr>
            <a:r>
              <a:rPr lang="en-US" sz="1800" b="0" i="0" dirty="0">
                <a:effectLst/>
                <a:latin typeface="KaTeX_Main"/>
              </a:rPr>
              <a:t>Polydipsia: Whether the patient has excessive thirst. It is a binary variable with two values: Yes or No.</a:t>
            </a:r>
          </a:p>
          <a:p>
            <a:pPr lvl="1">
              <a:lnSpc>
                <a:spcPct val="90000"/>
              </a:lnSpc>
            </a:pPr>
            <a:r>
              <a:rPr lang="en-US" sz="1800" b="0" i="0" dirty="0">
                <a:effectLst/>
                <a:latin typeface="KaTeX_Main"/>
              </a:rPr>
              <a:t>Polyphagia: Whether the patient has excessive hunger. It is a binary variable with two values: Yes or No.</a:t>
            </a:r>
          </a:p>
          <a:p>
            <a:pPr lvl="1">
              <a:lnSpc>
                <a:spcPct val="90000"/>
              </a:lnSpc>
            </a:pPr>
            <a:r>
              <a:rPr lang="en-US" sz="1800" b="0" i="0" dirty="0">
                <a:effectLst/>
                <a:latin typeface="KaTeX_Main"/>
              </a:rPr>
              <a:t>Genital thrush: Whether the patient has genital infection. It is a binary variable with two values: Yes or No.</a:t>
            </a:r>
          </a:p>
          <a:p>
            <a:pPr lvl="1">
              <a:lnSpc>
                <a:spcPct val="90000"/>
              </a:lnSpc>
            </a:pPr>
            <a:r>
              <a:rPr lang="en-US" sz="1800" b="0" i="0" dirty="0">
                <a:effectLst/>
                <a:latin typeface="KaTeX_Main"/>
              </a:rPr>
              <a:t>partial paresis: Whether the patient has muscle weakness. It is a binary variable with two values: Yes or No.</a:t>
            </a:r>
          </a:p>
          <a:p>
            <a:pPr lvl="1">
              <a:lnSpc>
                <a:spcPct val="90000"/>
              </a:lnSpc>
            </a:pPr>
            <a:r>
              <a:rPr lang="en-US" sz="1800" b="0" i="0" dirty="0">
                <a:effectLst/>
                <a:latin typeface="KaTeX_Main"/>
              </a:rPr>
              <a:t>Alopecia: Whether the patient has hair loss. It is a binary variable with two values: Yes or No.</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smtClean="0"/>
              <a:pPr>
                <a:spcAft>
                  <a:spcPts val="600"/>
                </a:spcAft>
              </a:pPr>
              <a:t>12/9/2023</a:t>
            </a:fld>
            <a:endParaRPr lang="en-US"/>
          </a:p>
        </p:txBody>
      </p:sp>
    </p:spTree>
    <p:extLst>
      <p:ext uri="{BB962C8B-B14F-4D97-AF65-F5344CB8AC3E}">
        <p14:creationId xmlns:p14="http://schemas.microsoft.com/office/powerpoint/2010/main" val="2198138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60773" y="1113063"/>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12</a:t>
            </a:fld>
            <a:endParaRPr lang="en-US">
              <a:solidFill>
                <a:srgbClr val="FFFFFF"/>
              </a:solidFill>
            </a:endParaRPr>
          </a:p>
        </p:txBody>
      </p:sp>
      <p:pic>
        <p:nvPicPr>
          <p:cNvPr id="7" name="Content Placeholder 6" descr="A colorful squares with red and blue squares&#10;&#10;Description automatically generated">
            <a:extLst>
              <a:ext uri="{FF2B5EF4-FFF2-40B4-BE49-F238E27FC236}">
                <a16:creationId xmlns:a16="http://schemas.microsoft.com/office/drawing/2014/main" id="{16BA97F1-BCC6-20A8-A3D2-3519E029153F}"/>
              </a:ext>
            </a:extLst>
          </p:cNvPr>
          <p:cNvPicPr>
            <a:picLocks noGrp="1" noChangeAspect="1"/>
          </p:cNvPicPr>
          <p:nvPr>
            <p:ph idx="1"/>
          </p:nvPr>
        </p:nvPicPr>
        <p:blipFill>
          <a:blip r:embed="rId3"/>
          <a:stretch>
            <a:fillRect/>
          </a:stretch>
        </p:blipFill>
        <p:spPr>
          <a:xfrm>
            <a:off x="782320" y="443516"/>
            <a:ext cx="6846283" cy="5733763"/>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9" name="TextBox 8">
            <a:extLst>
              <a:ext uri="{FF2B5EF4-FFF2-40B4-BE49-F238E27FC236}">
                <a16:creationId xmlns:a16="http://schemas.microsoft.com/office/drawing/2014/main" id="{0B59BA28-BFDC-E71D-399D-E8C951E2BFB0}"/>
              </a:ext>
            </a:extLst>
          </p:cNvPr>
          <p:cNvSpPr txBox="1"/>
          <p:nvPr/>
        </p:nvSpPr>
        <p:spPr>
          <a:xfrm>
            <a:off x="7955280" y="4395019"/>
            <a:ext cx="3225627" cy="1089529"/>
          </a:xfrm>
          <a:prstGeom prst="rect">
            <a:avLst/>
          </a:prstGeom>
          <a:noFill/>
        </p:spPr>
        <p:txBody>
          <a:bodyPr wrap="square" rtlCol="0">
            <a:spAutoFit/>
          </a:bodyPr>
          <a:lstStyle/>
          <a:p>
            <a:pPr>
              <a:lnSpc>
                <a:spcPct val="90000"/>
              </a:lnSpc>
            </a:pPr>
            <a:r>
              <a:rPr lang="en-US" sz="1800" i="1" dirty="0">
                <a:latin typeface="KaTeX_Math"/>
              </a:rPr>
              <a:t>By plotting heatmap of the correlation matrix we find the top 3 features that have high correlation with target class.</a:t>
            </a:r>
            <a:endParaRPr lang="en-US" sz="1800" i="1" dirty="0">
              <a:effectLst/>
              <a:latin typeface="KaTeX_Math"/>
            </a:endParaRPr>
          </a:p>
        </p:txBody>
      </p:sp>
    </p:spTree>
    <p:extLst>
      <p:ext uri="{BB962C8B-B14F-4D97-AF65-F5344CB8AC3E}">
        <p14:creationId xmlns:p14="http://schemas.microsoft.com/office/powerpoint/2010/main" val="7225357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60773" y="1113063"/>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13</a:t>
            </a:fld>
            <a:endParaRPr lang="en-US">
              <a:solidFill>
                <a:srgbClr val="FFFFFF"/>
              </a:solidFill>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11" name="Rectangle 1">
            <a:extLst>
              <a:ext uri="{FF2B5EF4-FFF2-40B4-BE49-F238E27FC236}">
                <a16:creationId xmlns:a16="http://schemas.microsoft.com/office/drawing/2014/main" id="{E20A7F8A-A04E-8F25-616E-03EC0932376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Positive percentage: 38.46 % Negative percentage: 61.54 %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1C3DFCF5-9CDC-7E94-125D-F462814D7964}"/>
              </a:ext>
            </a:extLst>
          </p:cNvPr>
          <p:cNvSpPr>
            <a:spLocks noChangeArrowheads="1"/>
          </p:cNvSpPr>
          <p:nvPr/>
        </p:nvSpPr>
        <p:spPr bwMode="auto">
          <a:xfrm>
            <a:off x="7716232" y="3500308"/>
            <a:ext cx="376439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KaTeX_Main"/>
              </a:rPr>
              <a:t>As seen here, we see there’s more positive cases than negative cases specifically,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KaTeX_Main"/>
              </a:rPr>
              <a:t>Negative percentage: 38.46 % Positive percentage: 61.54 % </a:t>
            </a:r>
          </a:p>
        </p:txBody>
      </p:sp>
      <p:pic>
        <p:nvPicPr>
          <p:cNvPr id="28" name="Content Placeholder 27" descr="A graph of positive and negative">
            <a:extLst>
              <a:ext uri="{FF2B5EF4-FFF2-40B4-BE49-F238E27FC236}">
                <a16:creationId xmlns:a16="http://schemas.microsoft.com/office/drawing/2014/main" id="{FF8FD5ED-7D00-5CDC-AF8B-EDED00B8C032}"/>
              </a:ext>
            </a:extLst>
          </p:cNvPr>
          <p:cNvPicPr>
            <a:picLocks noGrp="1" noChangeAspect="1"/>
          </p:cNvPicPr>
          <p:nvPr>
            <p:ph idx="1"/>
          </p:nvPr>
        </p:nvPicPr>
        <p:blipFill>
          <a:blip r:embed="rId3"/>
          <a:stretch>
            <a:fillRect/>
          </a:stretch>
        </p:blipFill>
        <p:spPr>
          <a:xfrm>
            <a:off x="353444" y="457200"/>
            <a:ext cx="7197982" cy="5445760"/>
          </a:xfrm>
        </p:spPr>
      </p:pic>
    </p:spTree>
    <p:extLst>
      <p:ext uri="{BB962C8B-B14F-4D97-AF65-F5344CB8AC3E}">
        <p14:creationId xmlns:p14="http://schemas.microsoft.com/office/powerpoint/2010/main" val="382086176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40453" y="493811"/>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14</a:t>
            </a:fld>
            <a:endParaRPr lang="en-US">
              <a:solidFill>
                <a:srgbClr val="FFFFFF"/>
              </a:solidFill>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9" name="TextBox 8">
            <a:extLst>
              <a:ext uri="{FF2B5EF4-FFF2-40B4-BE49-F238E27FC236}">
                <a16:creationId xmlns:a16="http://schemas.microsoft.com/office/drawing/2014/main" id="{0B59BA28-BFDC-E71D-399D-E8C951E2BFB0}"/>
              </a:ext>
            </a:extLst>
          </p:cNvPr>
          <p:cNvSpPr txBox="1"/>
          <p:nvPr/>
        </p:nvSpPr>
        <p:spPr>
          <a:xfrm>
            <a:off x="7427477" y="2683076"/>
            <a:ext cx="4124443" cy="2336024"/>
          </a:xfrm>
          <a:prstGeom prst="rect">
            <a:avLst/>
          </a:prstGeom>
          <a:noFill/>
        </p:spPr>
        <p:txBody>
          <a:bodyPr wrap="square" rtlCol="0">
            <a:spAutoFit/>
          </a:bodyPr>
          <a:lstStyle/>
          <a:p>
            <a:pPr>
              <a:lnSpc>
                <a:spcPct val="90000"/>
              </a:lnSpc>
            </a:pPr>
            <a:r>
              <a:rPr lang="en-US" sz="1800" i="1" dirty="0">
                <a:effectLst/>
                <a:latin typeface="KaTeX_Math"/>
              </a:rPr>
              <a:t>The most important variable for predicting diabetes is ‘</a:t>
            </a:r>
            <a:r>
              <a:rPr lang="en-US" sz="1800" i="1" dirty="0" err="1">
                <a:effectLst/>
                <a:latin typeface="KaTeX_Math"/>
              </a:rPr>
              <a:t>Polyuria’,This</a:t>
            </a:r>
            <a:r>
              <a:rPr lang="en-US" sz="1800" i="1" dirty="0">
                <a:effectLst/>
                <a:latin typeface="KaTeX_Math"/>
              </a:rPr>
              <a:t> variable has the highest correlation with the class variable (0.67), and also the highest difference in proportions between the positive and negative groups (0.88 vs 0.16). This means that people who have polyuria are much more likely to have diabetes than those who do not.</a:t>
            </a:r>
          </a:p>
        </p:txBody>
      </p:sp>
      <p:pic>
        <p:nvPicPr>
          <p:cNvPr id="19" name="Content Placeholder 18" descr="A graph of different colored bars&#10;&#10;Description automatically generated with medium confidence">
            <a:extLst>
              <a:ext uri="{FF2B5EF4-FFF2-40B4-BE49-F238E27FC236}">
                <a16:creationId xmlns:a16="http://schemas.microsoft.com/office/drawing/2014/main" id="{15A0EC2C-A321-9E72-5E4B-9CD8187A19CC}"/>
              </a:ext>
            </a:extLst>
          </p:cNvPr>
          <p:cNvPicPr>
            <a:picLocks noGrp="1" noChangeAspect="1"/>
          </p:cNvPicPr>
          <p:nvPr>
            <p:ph idx="1"/>
          </p:nvPr>
        </p:nvPicPr>
        <p:blipFill>
          <a:blip r:embed="rId3"/>
          <a:stretch>
            <a:fillRect/>
          </a:stretch>
        </p:blipFill>
        <p:spPr>
          <a:xfrm>
            <a:off x="365578" y="422868"/>
            <a:ext cx="6762436" cy="6110012"/>
          </a:xfrm>
        </p:spPr>
      </p:pic>
    </p:spTree>
    <p:extLst>
      <p:ext uri="{BB962C8B-B14F-4D97-AF65-F5344CB8AC3E}">
        <p14:creationId xmlns:p14="http://schemas.microsoft.com/office/powerpoint/2010/main" val="3135674811"/>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40453" y="493811"/>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15</a:t>
            </a:fld>
            <a:endParaRPr lang="en-US">
              <a:solidFill>
                <a:srgbClr val="FFFFFF"/>
              </a:solidFill>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9" name="TextBox 8">
            <a:extLst>
              <a:ext uri="{FF2B5EF4-FFF2-40B4-BE49-F238E27FC236}">
                <a16:creationId xmlns:a16="http://schemas.microsoft.com/office/drawing/2014/main" id="{0B59BA28-BFDC-E71D-399D-E8C951E2BFB0}"/>
              </a:ext>
            </a:extLst>
          </p:cNvPr>
          <p:cNvSpPr txBox="1"/>
          <p:nvPr/>
        </p:nvSpPr>
        <p:spPr>
          <a:xfrm>
            <a:off x="7427477" y="2683076"/>
            <a:ext cx="4124443" cy="2086725"/>
          </a:xfrm>
          <a:prstGeom prst="rect">
            <a:avLst/>
          </a:prstGeom>
          <a:noFill/>
        </p:spPr>
        <p:txBody>
          <a:bodyPr wrap="square" rtlCol="0">
            <a:spAutoFit/>
          </a:bodyPr>
          <a:lstStyle/>
          <a:p>
            <a:pPr>
              <a:lnSpc>
                <a:spcPct val="90000"/>
              </a:lnSpc>
            </a:pPr>
            <a:r>
              <a:rPr lang="en-US" sz="1800" i="1" dirty="0">
                <a:effectLst/>
                <a:latin typeface="KaTeX_Math"/>
              </a:rPr>
              <a:t>The second most important variable is ‘Gender’, which has a correlation of 0.45 with the class variable. The proportion of males who have diabetes is 0.90, while the proportion of females who have diabetes is 0.44. This means that males are more than twice as likely to have diabetes than females.</a:t>
            </a:r>
          </a:p>
        </p:txBody>
      </p:sp>
      <p:pic>
        <p:nvPicPr>
          <p:cNvPr id="19" name="Content Placeholder 18" descr="A blue and orange bars with black text&#10;&#10;Description automatically generated">
            <a:extLst>
              <a:ext uri="{FF2B5EF4-FFF2-40B4-BE49-F238E27FC236}">
                <a16:creationId xmlns:a16="http://schemas.microsoft.com/office/drawing/2014/main" id="{94528516-6450-5AEC-2967-27E280D2BF48}"/>
              </a:ext>
            </a:extLst>
          </p:cNvPr>
          <p:cNvPicPr>
            <a:picLocks noGrp="1" noChangeAspect="1"/>
          </p:cNvPicPr>
          <p:nvPr>
            <p:ph idx="1"/>
          </p:nvPr>
        </p:nvPicPr>
        <p:blipFill>
          <a:blip r:embed="rId3"/>
          <a:stretch>
            <a:fillRect/>
          </a:stretch>
        </p:blipFill>
        <p:spPr>
          <a:xfrm>
            <a:off x="405605" y="408939"/>
            <a:ext cx="5953483" cy="5953483"/>
          </a:xfrm>
        </p:spPr>
      </p:pic>
    </p:spTree>
    <p:extLst>
      <p:ext uri="{BB962C8B-B14F-4D97-AF65-F5344CB8AC3E}">
        <p14:creationId xmlns:p14="http://schemas.microsoft.com/office/powerpoint/2010/main" val="298869324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40453" y="493811"/>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16</a:t>
            </a:fld>
            <a:endParaRPr lang="en-US">
              <a:solidFill>
                <a:srgbClr val="FFFFFF"/>
              </a:solidFill>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9" name="TextBox 8">
            <a:extLst>
              <a:ext uri="{FF2B5EF4-FFF2-40B4-BE49-F238E27FC236}">
                <a16:creationId xmlns:a16="http://schemas.microsoft.com/office/drawing/2014/main" id="{0B59BA28-BFDC-E71D-399D-E8C951E2BFB0}"/>
              </a:ext>
            </a:extLst>
          </p:cNvPr>
          <p:cNvSpPr txBox="1"/>
          <p:nvPr/>
        </p:nvSpPr>
        <p:spPr>
          <a:xfrm>
            <a:off x="7427477" y="2532371"/>
            <a:ext cx="4124443" cy="3582519"/>
          </a:xfrm>
          <a:prstGeom prst="rect">
            <a:avLst/>
          </a:prstGeom>
          <a:noFill/>
        </p:spPr>
        <p:txBody>
          <a:bodyPr wrap="square" rtlCol="0">
            <a:spAutoFit/>
          </a:bodyPr>
          <a:lstStyle/>
          <a:p>
            <a:pPr>
              <a:lnSpc>
                <a:spcPct val="90000"/>
              </a:lnSpc>
            </a:pPr>
            <a:r>
              <a:rPr lang="en-US" sz="1800" i="1" dirty="0">
                <a:effectLst/>
                <a:latin typeface="KaTeX_Math"/>
              </a:rPr>
              <a:t>The third most important variable is ‘Age’, which has a correlation of 0.42 with the class variable. The mean age of the positive group is 49.07, while the mean age of the negative group is 46.36. This means that older people are more likely to have diabetes than younger people. The age distribution of the dataset is skewed to the right, with most of the observations between 40 and 60 years old as seen in the plot here that </a:t>
            </a:r>
            <a:r>
              <a:rPr lang="en-US" i="1" dirty="0">
                <a:latin typeface="KaTeX_Math"/>
              </a:rPr>
              <a:t>shows frequency of different age groups among the patients, and the peak of the curve indicates the most common age range</a:t>
            </a:r>
            <a:endParaRPr lang="en-US" sz="1800" i="1" dirty="0">
              <a:effectLst/>
              <a:latin typeface="KaTeX_Math"/>
            </a:endParaRPr>
          </a:p>
        </p:txBody>
      </p:sp>
      <p:pic>
        <p:nvPicPr>
          <p:cNvPr id="10" name="Content Placeholder 9" descr="A graph of a normal distribution&#10;&#10;Description automatically generated">
            <a:extLst>
              <a:ext uri="{FF2B5EF4-FFF2-40B4-BE49-F238E27FC236}">
                <a16:creationId xmlns:a16="http://schemas.microsoft.com/office/drawing/2014/main" id="{D1EFA398-4520-19D1-8419-E20A7124C6F2}"/>
              </a:ext>
            </a:extLst>
          </p:cNvPr>
          <p:cNvPicPr>
            <a:picLocks noGrp="1" noChangeAspect="1"/>
          </p:cNvPicPr>
          <p:nvPr>
            <p:ph idx="1"/>
          </p:nvPr>
        </p:nvPicPr>
        <p:blipFill>
          <a:blip r:embed="rId3"/>
          <a:stretch>
            <a:fillRect/>
          </a:stretch>
        </p:blipFill>
        <p:spPr>
          <a:xfrm>
            <a:off x="452429" y="419100"/>
            <a:ext cx="6795299" cy="5026660"/>
          </a:xfrm>
        </p:spPr>
      </p:pic>
    </p:spTree>
    <p:extLst>
      <p:ext uri="{BB962C8B-B14F-4D97-AF65-F5344CB8AC3E}">
        <p14:creationId xmlns:p14="http://schemas.microsoft.com/office/powerpoint/2010/main" val="290606896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6" name="Rectangle 1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0" name="Rectangle 1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8140453" y="493811"/>
            <a:ext cx="3167627" cy="2219418"/>
          </a:xfrm>
        </p:spPr>
        <p:txBody>
          <a:bodyPr vert="horz" lIns="91440" tIns="45720" rIns="91440" bIns="45720" rtlCol="0" anchor="b">
            <a:normAutofit fontScale="90000"/>
          </a:bodyPr>
          <a:lstStyle/>
          <a:p>
            <a:r>
              <a:rPr lang="en-US" sz="5400" b="0" i="0" kern="1200" dirty="0">
                <a:solidFill>
                  <a:srgbClr val="EBEBEB"/>
                </a:solidFill>
                <a:latin typeface="+mj-lt"/>
                <a:ea typeface="+mj-ea"/>
                <a:cs typeface="+mj-cs"/>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17</a:t>
            </a:fld>
            <a:endParaRPr lang="en-US">
              <a:solidFill>
                <a:srgbClr val="FFFFFF"/>
              </a:solidFill>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C803E163-C5AE-4D0B-92E1-A8C26F8E8EEA}" type="datetime1">
              <a:rPr lang="en-US" b="0"/>
              <a:pPr algn="l" defTabSz="914400">
                <a:spcAft>
                  <a:spcPts val="600"/>
                </a:spcAft>
              </a:pPr>
              <a:t>12/9/2023</a:t>
            </a:fld>
            <a:endParaRPr lang="en-US" b="0"/>
          </a:p>
        </p:txBody>
      </p:sp>
      <p:sp>
        <p:nvSpPr>
          <p:cNvPr id="9" name="TextBox 8">
            <a:extLst>
              <a:ext uri="{FF2B5EF4-FFF2-40B4-BE49-F238E27FC236}">
                <a16:creationId xmlns:a16="http://schemas.microsoft.com/office/drawing/2014/main" id="{0B59BA28-BFDC-E71D-399D-E8C951E2BFB0}"/>
              </a:ext>
            </a:extLst>
          </p:cNvPr>
          <p:cNvSpPr txBox="1"/>
          <p:nvPr/>
        </p:nvSpPr>
        <p:spPr>
          <a:xfrm>
            <a:off x="7427477" y="2532371"/>
            <a:ext cx="4124443" cy="2585323"/>
          </a:xfrm>
          <a:prstGeom prst="rect">
            <a:avLst/>
          </a:prstGeom>
          <a:noFill/>
        </p:spPr>
        <p:txBody>
          <a:bodyPr wrap="square" rtlCol="0">
            <a:spAutoFit/>
          </a:bodyPr>
          <a:lstStyle/>
          <a:p>
            <a:pPr>
              <a:lnSpc>
                <a:spcPct val="90000"/>
              </a:lnSpc>
            </a:pPr>
            <a:r>
              <a:rPr lang="en-US" dirty="0">
                <a:solidFill>
                  <a:srgbClr val="D2D0CE"/>
                </a:solidFill>
                <a:latin typeface="-apple-system"/>
              </a:rPr>
              <a:t>P</a:t>
            </a:r>
            <a:r>
              <a:rPr lang="en-US" b="0" i="0" dirty="0">
                <a:solidFill>
                  <a:srgbClr val="D2D0CE"/>
                </a:solidFill>
                <a:effectLst/>
                <a:latin typeface="-apple-system"/>
              </a:rPr>
              <a:t>lot shows that the age distribution of the patients is skewed to the right, meaning that most of the patients are between 40 and 60 years old. The peak of the curve indicates the most common age range, which is around 50 years old. The plot also shows that there are some outliers in the data, such as the patients who are younger than 20 or older than 80 years old.</a:t>
            </a:r>
            <a:endParaRPr lang="en-US" sz="1800" i="1" dirty="0">
              <a:effectLst/>
              <a:latin typeface="KaTeX_Math"/>
            </a:endParaRPr>
          </a:p>
        </p:txBody>
      </p:sp>
      <p:pic>
        <p:nvPicPr>
          <p:cNvPr id="8" name="Content Placeholder 7" descr="A graph of age and age&#10;&#10;Description automatically generated">
            <a:extLst>
              <a:ext uri="{FF2B5EF4-FFF2-40B4-BE49-F238E27FC236}">
                <a16:creationId xmlns:a16="http://schemas.microsoft.com/office/drawing/2014/main" id="{7FA3A4E4-E0EA-A862-3A7E-CAD0D433C57A}"/>
              </a:ext>
            </a:extLst>
          </p:cNvPr>
          <p:cNvPicPr>
            <a:picLocks noGrp="1" noChangeAspect="1"/>
          </p:cNvPicPr>
          <p:nvPr>
            <p:ph idx="1"/>
          </p:nvPr>
        </p:nvPicPr>
        <p:blipFill>
          <a:blip r:embed="rId3"/>
          <a:stretch>
            <a:fillRect/>
          </a:stretch>
        </p:blipFill>
        <p:spPr>
          <a:xfrm>
            <a:off x="501180" y="419100"/>
            <a:ext cx="6777224" cy="5209540"/>
          </a:xfrm>
        </p:spPr>
      </p:pic>
    </p:spTree>
    <p:extLst>
      <p:ext uri="{BB962C8B-B14F-4D97-AF65-F5344CB8AC3E}">
        <p14:creationId xmlns:p14="http://schemas.microsoft.com/office/powerpoint/2010/main" val="41358235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IN" b="0" i="0" dirty="0">
                <a:solidFill>
                  <a:srgbClr val="FFFFFF"/>
                </a:solidFill>
                <a:effectLst/>
                <a:latin typeface="-apple-system"/>
              </a:rPr>
              <a:t>Methodology</a:t>
            </a: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1962912"/>
            <a:ext cx="10793206" cy="4056887"/>
          </a:xfrm>
        </p:spPr>
        <p:txBody>
          <a:bodyPr>
            <a:normAutofit/>
          </a:bodyPr>
          <a:lstStyle/>
          <a:p>
            <a:endParaRPr lang="en-US" dirty="0">
              <a:latin typeface="KaTeX_Main"/>
            </a:endParaRPr>
          </a:p>
          <a:p>
            <a:r>
              <a:rPr lang="en-US" i="1" dirty="0">
                <a:effectLst/>
                <a:latin typeface="KaTeX_Main"/>
              </a:rPr>
              <a:t>Preprocessing the data:</a:t>
            </a:r>
          </a:p>
          <a:p>
            <a:pPr lvl="1"/>
            <a:r>
              <a:rPr lang="en-US" sz="1800" i="1" dirty="0">
                <a:effectLst/>
                <a:latin typeface="KaTeX_Main"/>
              </a:rPr>
              <a:t>Import necessary libraries, such as </a:t>
            </a:r>
            <a:r>
              <a:rPr lang="en-US" sz="1800" i="1" dirty="0" err="1">
                <a:effectLst/>
                <a:latin typeface="KaTeX_Main"/>
              </a:rPr>
              <a:t>numpy</a:t>
            </a:r>
            <a:r>
              <a:rPr lang="en-US" sz="1800" i="1" dirty="0">
                <a:effectLst/>
                <a:latin typeface="KaTeX_Main"/>
              </a:rPr>
              <a:t>, pandas, seaborn, matplotlib, </a:t>
            </a:r>
            <a:r>
              <a:rPr lang="en-US" sz="1800" i="1" dirty="0" err="1">
                <a:effectLst/>
                <a:latin typeface="KaTeX_Main"/>
              </a:rPr>
              <a:t>sklearn</a:t>
            </a:r>
            <a:r>
              <a:rPr lang="en-US" sz="1800" i="1" dirty="0">
                <a:effectLst/>
                <a:latin typeface="KaTeX_Main"/>
              </a:rPr>
              <a:t>, etc.</a:t>
            </a:r>
          </a:p>
          <a:p>
            <a:pPr lvl="1"/>
            <a:r>
              <a:rPr lang="en-US" sz="1800" i="1" dirty="0">
                <a:effectLst/>
                <a:latin typeface="KaTeX_Main"/>
              </a:rPr>
              <a:t>Read csv file containing the dataset using pandas</a:t>
            </a:r>
          </a:p>
          <a:p>
            <a:pPr lvl="1"/>
            <a:r>
              <a:rPr lang="en-US" sz="1800" i="1" dirty="0">
                <a:effectLst/>
                <a:latin typeface="KaTeX_Main"/>
              </a:rPr>
              <a:t>Find unique values of each column using a for loop and the unique() method. </a:t>
            </a:r>
          </a:p>
          <a:p>
            <a:pPr lvl="1"/>
            <a:r>
              <a:rPr lang="en-US" sz="1800" i="1" dirty="0">
                <a:latin typeface="KaTeX_Main"/>
              </a:rPr>
              <a:t>C</a:t>
            </a:r>
            <a:r>
              <a:rPr lang="en-US" sz="1800" i="1" dirty="0">
                <a:effectLst/>
                <a:latin typeface="KaTeX_Main"/>
              </a:rPr>
              <a:t>hecking the number of missing values in each column using the </a:t>
            </a:r>
            <a:r>
              <a:rPr lang="en-US" sz="1800" i="1" dirty="0" err="1">
                <a:effectLst/>
                <a:latin typeface="KaTeX_Main"/>
              </a:rPr>
              <a:t>isna</a:t>
            </a:r>
            <a:r>
              <a:rPr lang="en-US" sz="1800" i="1" dirty="0">
                <a:effectLst/>
                <a:latin typeface="KaTeX_Main"/>
              </a:rPr>
              <a:t>().sum() method. </a:t>
            </a:r>
          </a:p>
          <a:p>
            <a:pPr lvl="1"/>
            <a:r>
              <a:rPr lang="en-US" sz="1800" i="1" dirty="0">
                <a:effectLst/>
                <a:latin typeface="KaTeX_Main"/>
              </a:rPr>
              <a:t>Encode the categorical variables using the </a:t>
            </a:r>
            <a:r>
              <a:rPr lang="en-US" sz="1800" i="1" dirty="0" err="1">
                <a:effectLst/>
                <a:latin typeface="KaTeX_Main"/>
              </a:rPr>
              <a:t>LabelEncoder</a:t>
            </a:r>
            <a:r>
              <a:rPr lang="en-US" sz="1800" i="1" dirty="0">
                <a:effectLst/>
                <a:latin typeface="KaTeX_Main"/>
              </a:rPr>
              <a:t> class from </a:t>
            </a:r>
            <a:r>
              <a:rPr lang="en-US" sz="1800" i="1" dirty="0" err="1">
                <a:effectLst/>
                <a:latin typeface="KaTeX_Main"/>
              </a:rPr>
              <a:t>sklearn</a:t>
            </a:r>
            <a:r>
              <a:rPr lang="en-US" sz="1800" i="1" dirty="0">
                <a:latin typeface="KaTeX_Main"/>
              </a:rPr>
              <a:t> a</a:t>
            </a:r>
            <a:r>
              <a:rPr lang="en-US" sz="1800" i="1" dirty="0">
                <a:effectLst/>
                <a:latin typeface="KaTeX_Main"/>
              </a:rPr>
              <a:t>nd apply </a:t>
            </a:r>
            <a:r>
              <a:rPr lang="en-US" sz="1800" i="1" dirty="0" err="1">
                <a:effectLst/>
                <a:latin typeface="KaTeX_Main"/>
              </a:rPr>
              <a:t>fit_transform</a:t>
            </a:r>
            <a:r>
              <a:rPr lang="en-US" sz="1800" i="1" dirty="0">
                <a:effectLst/>
                <a:latin typeface="KaTeX_Main"/>
              </a:rPr>
              <a:t>() method to each column of the data frame, converting the strings into numerical labels.</a:t>
            </a:r>
          </a:p>
          <a:p>
            <a:pPr lvl="1"/>
            <a:r>
              <a:rPr lang="en-US" sz="1800" i="1" dirty="0">
                <a:effectLst/>
                <a:latin typeface="KaTeX_Main"/>
              </a:rPr>
              <a:t>Check the mean, standard deviation, minimum, maximum, and quartiles of each variable using describe() method.</a:t>
            </a:r>
            <a:endParaRPr lang="en-US" sz="1800" b="0" i="0" dirty="0">
              <a:solidFill>
                <a:srgbClr val="374151"/>
              </a:solidFill>
              <a:effectLst/>
              <a:latin typeface="KaTeX_Main"/>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18</a:t>
            </a:fld>
            <a:endParaRPr lang="en-US"/>
          </a:p>
        </p:txBody>
      </p:sp>
    </p:spTree>
    <p:extLst>
      <p:ext uri="{BB962C8B-B14F-4D97-AF65-F5344CB8AC3E}">
        <p14:creationId xmlns:p14="http://schemas.microsoft.com/office/powerpoint/2010/main" val="2534095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IN" b="0" i="0" dirty="0">
                <a:solidFill>
                  <a:srgbClr val="FFFFFF"/>
                </a:solidFill>
                <a:effectLst/>
                <a:latin typeface="-apple-system"/>
              </a:rPr>
              <a:t>Methodology</a:t>
            </a: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948476" y="1827445"/>
            <a:ext cx="10793206" cy="4056887"/>
          </a:xfrm>
        </p:spPr>
        <p:txBody>
          <a:bodyPr>
            <a:noAutofit/>
          </a:bodyPr>
          <a:lstStyle/>
          <a:p>
            <a:endParaRPr lang="en-US" dirty="0">
              <a:latin typeface="KaTeX_Main"/>
            </a:endParaRPr>
          </a:p>
          <a:p>
            <a:r>
              <a:rPr lang="en-US" i="1" dirty="0">
                <a:effectLst/>
                <a:latin typeface="KaTeX_Main"/>
              </a:rPr>
              <a:t>Splitting the data:</a:t>
            </a:r>
          </a:p>
          <a:p>
            <a:pPr lvl="1"/>
            <a:r>
              <a:rPr lang="en-US" sz="1800" i="1" dirty="0">
                <a:latin typeface="KaTeX_Main"/>
              </a:rPr>
              <a:t>S</a:t>
            </a:r>
            <a:r>
              <a:rPr lang="en-US" sz="1800" i="1" dirty="0">
                <a:effectLst/>
                <a:latin typeface="KaTeX_Main"/>
              </a:rPr>
              <a:t>eparate the target variable ‘class’ from the rest of the features using the drop() method. </a:t>
            </a:r>
          </a:p>
          <a:p>
            <a:pPr lvl="1"/>
            <a:r>
              <a:rPr lang="en-US" sz="1800" i="1" dirty="0">
                <a:latin typeface="KaTeX_Main"/>
              </a:rPr>
              <a:t>A</a:t>
            </a:r>
            <a:r>
              <a:rPr lang="en-US" sz="1800" i="1" dirty="0">
                <a:effectLst/>
                <a:latin typeface="KaTeX_Main"/>
              </a:rPr>
              <a:t>ssign features to X and the target to y.</a:t>
            </a:r>
          </a:p>
          <a:p>
            <a:pPr lvl="1"/>
            <a:r>
              <a:rPr lang="en-US" sz="1800" i="1" dirty="0">
                <a:effectLst/>
                <a:latin typeface="KaTeX_Main"/>
              </a:rPr>
              <a:t>Use the </a:t>
            </a:r>
            <a:r>
              <a:rPr lang="en-US" sz="1800" i="1" dirty="0" err="1">
                <a:effectLst/>
                <a:latin typeface="KaTeX_Main"/>
              </a:rPr>
              <a:t>train_test_split</a:t>
            </a:r>
            <a:r>
              <a:rPr lang="en-US" sz="1800" i="1" dirty="0">
                <a:effectLst/>
                <a:latin typeface="KaTeX_Main"/>
              </a:rPr>
              <a:t> function from </a:t>
            </a:r>
            <a:r>
              <a:rPr lang="en-US" sz="1800" i="1" dirty="0" err="1">
                <a:effectLst/>
                <a:latin typeface="KaTeX_Main"/>
              </a:rPr>
              <a:t>sklearn</a:t>
            </a:r>
            <a:r>
              <a:rPr lang="en-US" sz="1800" i="1" dirty="0">
                <a:effectLst/>
                <a:latin typeface="KaTeX_Main"/>
              </a:rPr>
              <a:t> to split the data into training and testing sets with 80-20 split for training and testing respectively. We use stratify parameter as y, meaning that the proportion of positive and negative cases would be preserved in both sets. And used random state as 44552, meaning that the split would be reproducible.</a:t>
            </a:r>
          </a:p>
          <a:p>
            <a:pPr lvl="1"/>
            <a:r>
              <a:rPr lang="en-US" sz="1800" i="1" dirty="0">
                <a:effectLst/>
                <a:latin typeface="KaTeX_Main"/>
              </a:rPr>
              <a:t>Encode the categorical variables using the </a:t>
            </a:r>
            <a:r>
              <a:rPr lang="en-US" sz="1800" i="1" dirty="0" err="1">
                <a:effectLst/>
                <a:latin typeface="KaTeX_Main"/>
              </a:rPr>
              <a:t>LabelEncoder</a:t>
            </a:r>
            <a:r>
              <a:rPr lang="en-US" sz="1800" i="1" dirty="0">
                <a:effectLst/>
                <a:latin typeface="KaTeX_Main"/>
              </a:rPr>
              <a:t> class from </a:t>
            </a:r>
            <a:r>
              <a:rPr lang="en-US" sz="1800" i="1" dirty="0" err="1">
                <a:effectLst/>
                <a:latin typeface="KaTeX_Main"/>
              </a:rPr>
              <a:t>sklearn</a:t>
            </a:r>
            <a:r>
              <a:rPr lang="en-US" sz="1800" i="1" dirty="0">
                <a:latin typeface="KaTeX_Main"/>
              </a:rPr>
              <a:t> a</a:t>
            </a:r>
            <a:r>
              <a:rPr lang="en-US" sz="1800" i="1" dirty="0">
                <a:effectLst/>
                <a:latin typeface="KaTeX_Main"/>
              </a:rPr>
              <a:t>nd apply </a:t>
            </a:r>
            <a:r>
              <a:rPr lang="en-US" sz="1800" i="1" dirty="0" err="1">
                <a:effectLst/>
                <a:latin typeface="KaTeX_Main"/>
              </a:rPr>
              <a:t>fit_transform</a:t>
            </a:r>
            <a:r>
              <a:rPr lang="en-US" sz="1800" i="1" dirty="0">
                <a:effectLst/>
                <a:latin typeface="KaTeX_Main"/>
              </a:rPr>
              <a:t>() method to each column of the data frame, converting the strings into numerical labels.</a:t>
            </a:r>
          </a:p>
          <a:p>
            <a:pPr lvl="1"/>
            <a:r>
              <a:rPr lang="en-US" sz="1800" b="0" i="1" dirty="0">
                <a:solidFill>
                  <a:srgbClr val="374151"/>
                </a:solidFill>
                <a:latin typeface="KaTeX_Main"/>
              </a:rPr>
              <a:t>We normalize Age</a:t>
            </a:r>
            <a:r>
              <a:rPr lang="en-US" sz="1800" i="1" dirty="0">
                <a:solidFill>
                  <a:srgbClr val="374151"/>
                </a:solidFill>
                <a:latin typeface="KaTeX_Main"/>
              </a:rPr>
              <a:t> as it is the only feature with values not between 0 and 1 which could cause a higher bias if trained as </a:t>
            </a:r>
            <a:r>
              <a:rPr lang="en-US" sz="1800" i="1" dirty="0" err="1">
                <a:solidFill>
                  <a:srgbClr val="374151"/>
                </a:solidFill>
                <a:latin typeface="KaTeX_Main"/>
              </a:rPr>
              <a:t>is.We</a:t>
            </a:r>
            <a:r>
              <a:rPr lang="en-US" sz="1800" i="1" dirty="0">
                <a:solidFill>
                  <a:srgbClr val="374151"/>
                </a:solidFill>
                <a:latin typeface="KaTeX_Main"/>
              </a:rPr>
              <a:t> use </a:t>
            </a:r>
            <a:r>
              <a:rPr lang="en-US" sz="1800" i="1" dirty="0" err="1">
                <a:solidFill>
                  <a:srgbClr val="374151"/>
                </a:solidFill>
                <a:latin typeface="KaTeX_Main"/>
              </a:rPr>
              <a:t>fit_transform</a:t>
            </a:r>
            <a:r>
              <a:rPr lang="en-US" sz="1800" i="1" dirty="0">
                <a:solidFill>
                  <a:srgbClr val="374151"/>
                </a:solidFill>
                <a:latin typeface="KaTeX_Main"/>
              </a:rPr>
              <a:t> and transform functions for train and test dataset respectively.</a:t>
            </a:r>
          </a:p>
          <a:p>
            <a:pPr lvl="1"/>
            <a:r>
              <a:rPr lang="en-US" sz="1800" b="0" i="1" dirty="0">
                <a:solidFill>
                  <a:srgbClr val="374151"/>
                </a:solidFill>
                <a:effectLst/>
                <a:latin typeface="KaTeX_Main"/>
              </a:rPr>
              <a:t>Then we </a:t>
            </a:r>
            <a:r>
              <a:rPr lang="en-US" sz="1800" i="1" dirty="0">
                <a:solidFill>
                  <a:srgbClr val="374151"/>
                </a:solidFill>
                <a:latin typeface="KaTeX_Main"/>
              </a:rPr>
              <a:t>create </a:t>
            </a:r>
            <a:r>
              <a:rPr lang="en-US" sz="1800" i="1" dirty="0" err="1">
                <a:solidFill>
                  <a:srgbClr val="374151"/>
                </a:solidFill>
                <a:latin typeface="KaTeX_Main"/>
              </a:rPr>
              <a:t>LogisticRegression</a:t>
            </a:r>
            <a:r>
              <a:rPr lang="en-US" sz="1800" i="1" dirty="0">
                <a:solidFill>
                  <a:srgbClr val="374151"/>
                </a:solidFill>
                <a:latin typeface="KaTeX_Main"/>
              </a:rPr>
              <a:t> model , fit data ,predict test data, and evaluate model for </a:t>
            </a:r>
            <a:r>
              <a:rPr lang="en-US" sz="1800" i="1" dirty="0" err="1">
                <a:solidFill>
                  <a:srgbClr val="374151"/>
                </a:solidFill>
                <a:latin typeface="KaTeX_Main"/>
              </a:rPr>
              <a:t>accuracy,confusion</a:t>
            </a:r>
            <a:r>
              <a:rPr lang="en-US" sz="1800" i="1" dirty="0">
                <a:solidFill>
                  <a:srgbClr val="374151"/>
                </a:solidFill>
                <a:latin typeface="KaTeX_Main"/>
              </a:rPr>
              <a:t> matrix and generate classification report</a:t>
            </a:r>
            <a:endParaRPr lang="en-US" sz="1800" b="0" i="0" dirty="0">
              <a:solidFill>
                <a:srgbClr val="374151"/>
              </a:solidFill>
              <a:effectLst/>
              <a:latin typeface="KaTeX_Main"/>
            </a:endParaRP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19</a:t>
            </a:fld>
            <a:endParaRPr lang="en-US"/>
          </a:p>
        </p:txBody>
      </p:sp>
    </p:spTree>
    <p:extLst>
      <p:ext uri="{BB962C8B-B14F-4D97-AF65-F5344CB8AC3E}">
        <p14:creationId xmlns:p14="http://schemas.microsoft.com/office/powerpoint/2010/main" val="35349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a:buFont typeface="Arial" panose="020B0604020202020204" pitchFamily="34" charset="0"/>
              <a:buChar char="•"/>
            </a:pPr>
            <a:r>
              <a:rPr lang="en-US" b="1" dirty="0"/>
              <a:t>Purpose of the Study:</a:t>
            </a:r>
            <a:endParaRPr lang="en-US" dirty="0"/>
          </a:p>
          <a:p>
            <a:pPr marL="742950" lvl="1" indent="-285750">
              <a:buFont typeface="Arial" panose="020B0604020202020204" pitchFamily="34" charset="0"/>
              <a:buChar char="•"/>
            </a:pPr>
            <a:r>
              <a:rPr lang="en-US" dirty="0"/>
              <a:t>The primary goal is to rigorously evaluate and compare the performance of two prominent ranking algorithms, TF-IDF and BM25, specifically in the domain of text analysis on Shakespeare's iconic work, Macbeth. The study aims to shed light on how these algorithms behave in retrieving relevant information given diverse queries.</a:t>
            </a:r>
          </a:p>
          <a:p>
            <a:pPr>
              <a:buFont typeface="Arial" panose="020B0604020202020204" pitchFamily="34" charset="0"/>
              <a:buChar char="•"/>
            </a:pPr>
            <a:r>
              <a:rPr lang="en-US" b="1" dirty="0"/>
              <a:t>Overview of TF-IDF and BM25:</a:t>
            </a:r>
            <a:endParaRPr lang="en-US" dirty="0"/>
          </a:p>
          <a:p>
            <a:pPr marL="742950" lvl="1" indent="-285750">
              <a:buFont typeface="Arial" panose="020B0604020202020204" pitchFamily="34" charset="0"/>
              <a:buChar char="•"/>
            </a:pPr>
            <a:r>
              <a:rPr lang="en-US" dirty="0"/>
              <a:t>Explanation of TF-IDF and BM25 algorithms and their application in information retrieval.</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3807727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2" name="Title 1">
            <a:extLst>
              <a:ext uri="{FF2B5EF4-FFF2-40B4-BE49-F238E27FC236}">
                <a16:creationId xmlns:a16="http://schemas.microsoft.com/office/drawing/2014/main" id="{4E2340E6-2DAF-A32E-25DB-787A55CCE124}"/>
              </a:ext>
            </a:extLst>
          </p:cNvPr>
          <p:cNvSpPr>
            <a:spLocks noGrp="1"/>
          </p:cNvSpPr>
          <p:nvPr>
            <p:ph type="title"/>
          </p:nvPr>
        </p:nvSpPr>
        <p:spPr>
          <a:xfrm>
            <a:off x="1154955" y="973668"/>
            <a:ext cx="2942210" cy="1020232"/>
          </a:xfrm>
        </p:spPr>
        <p:txBody>
          <a:bodyPr>
            <a:normAutofit/>
          </a:bodyPr>
          <a:lstStyle/>
          <a:p>
            <a:r>
              <a:rPr lang="en-US">
                <a:solidFill>
                  <a:srgbClr val="EBEBEB"/>
                </a:solidFill>
              </a:rPr>
              <a:t>Conclusion</a:t>
            </a:r>
          </a:p>
        </p:txBody>
      </p:sp>
      <p:pic>
        <p:nvPicPr>
          <p:cNvPr id="7" name="Picture 6">
            <a:extLst>
              <a:ext uri="{FF2B5EF4-FFF2-40B4-BE49-F238E27FC236}">
                <a16:creationId xmlns:a16="http://schemas.microsoft.com/office/drawing/2014/main" id="{B6E0C9F3-793B-672F-0F34-771488139824}"/>
              </a:ext>
            </a:extLst>
          </p:cNvPr>
          <p:cNvPicPr>
            <a:picLocks noChangeAspect="1"/>
          </p:cNvPicPr>
          <p:nvPr/>
        </p:nvPicPr>
        <p:blipFill>
          <a:blip r:embed="rId2"/>
          <a:stretch>
            <a:fillRect/>
          </a:stretch>
        </p:blipFill>
        <p:spPr>
          <a:xfrm>
            <a:off x="5194607" y="1680485"/>
            <a:ext cx="6391533" cy="3497030"/>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464FAF5-F9FB-676A-436A-FF2DF609AF23}"/>
              </a:ext>
            </a:extLst>
          </p:cNvPr>
          <p:cNvSpPr>
            <a:spLocks noGrp="1"/>
          </p:cNvSpPr>
          <p:nvPr>
            <p:ph idx="1"/>
          </p:nvPr>
        </p:nvSpPr>
        <p:spPr>
          <a:xfrm>
            <a:off x="1154955" y="2120900"/>
            <a:ext cx="3133726" cy="3898900"/>
          </a:xfrm>
        </p:spPr>
        <p:txBody>
          <a:bodyPr>
            <a:normAutofit/>
          </a:bodyPr>
          <a:lstStyle/>
          <a:p>
            <a:r>
              <a:rPr lang="en-US" dirty="0">
                <a:solidFill>
                  <a:srgbClr val="FFFFFF"/>
                </a:solidFill>
                <a:latin typeface="KaTeX_Main"/>
              </a:rPr>
              <a:t>As seen, we get accuracy of 93%</a:t>
            </a:r>
          </a:p>
          <a:p>
            <a:r>
              <a:rPr lang="en-US" dirty="0">
                <a:solidFill>
                  <a:srgbClr val="FFFFFF"/>
                </a:solidFill>
                <a:latin typeface="KaTeX_Main"/>
              </a:rPr>
              <a:t>Precision,recall,f1 scores are good for positive and negative cases both.</a:t>
            </a:r>
          </a:p>
          <a:p>
            <a:r>
              <a:rPr lang="en-US" dirty="0">
                <a:solidFill>
                  <a:srgbClr val="FFFFFF"/>
                </a:solidFill>
                <a:latin typeface="KaTeX_Main"/>
              </a:rPr>
              <a:t>Since we had a mere 520 data points the model’s practical applicability is something that cannot be vouched for unless we feed it more data.</a:t>
            </a: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5" name="Slide Number Placeholder 4">
            <a:extLst>
              <a:ext uri="{FF2B5EF4-FFF2-40B4-BE49-F238E27FC236}">
                <a16:creationId xmlns:a16="http://schemas.microsoft.com/office/drawing/2014/main" id="{F473BD21-40A8-B60B-B62B-9AE61DC28E91}"/>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20</a:t>
            </a:fld>
            <a:endParaRPr lang="en-US">
              <a:solidFill>
                <a:srgbClr val="FFFFFF"/>
              </a:solidFill>
            </a:endParaRPr>
          </a:p>
        </p:txBody>
      </p:sp>
      <p:sp>
        <p:nvSpPr>
          <p:cNvPr id="4" name="Date Placeholder 3">
            <a:extLst>
              <a:ext uri="{FF2B5EF4-FFF2-40B4-BE49-F238E27FC236}">
                <a16:creationId xmlns:a16="http://schemas.microsoft.com/office/drawing/2014/main" id="{1091E854-099E-164B-B7D5-29B7485FFF85}"/>
              </a:ext>
            </a:extLst>
          </p:cNvPr>
          <p:cNvSpPr>
            <a:spLocks noGrp="1"/>
          </p:cNvSpPr>
          <p:nvPr>
            <p:ph type="dt" sz="half" idx="10"/>
          </p:nvPr>
        </p:nvSpPr>
        <p:spPr>
          <a:xfrm>
            <a:off x="10653104" y="6391838"/>
            <a:ext cx="990599" cy="304799"/>
          </a:xfrm>
        </p:spPr>
        <p:txBody>
          <a:bodyPr>
            <a:normAutofit/>
          </a:bodyPr>
          <a:lstStyle/>
          <a:p>
            <a:pPr>
              <a:spcAft>
                <a:spcPts val="600"/>
              </a:spcAft>
            </a:pPr>
            <a:fld id="{C803E163-C5AE-4D0B-92E1-A8C26F8E8EEA}" type="datetime1">
              <a:rPr lang="en-US" smtClean="0"/>
              <a:pPr>
                <a:spcAft>
                  <a:spcPts val="600"/>
                </a:spcAft>
              </a:pPr>
              <a:t>12/9/2023</a:t>
            </a:fld>
            <a:endParaRPr lang="en-US"/>
          </a:p>
        </p:txBody>
      </p:sp>
    </p:spTree>
    <p:extLst>
      <p:ext uri="{BB962C8B-B14F-4D97-AF65-F5344CB8AC3E}">
        <p14:creationId xmlns:p14="http://schemas.microsoft.com/office/powerpoint/2010/main" val="65886092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8" name="Rectangle 27">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2B109C5B-3B98-48EB-A942-8D11CEA37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3"/>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30" name="Freeform 5">
            <a:extLst>
              <a:ext uri="{FF2B5EF4-FFF2-40B4-BE49-F238E27FC236}">
                <a16:creationId xmlns:a16="http://schemas.microsoft.com/office/drawing/2014/main" id="{A9C389E4-003E-40C9-AC9E-ED821C16F5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1" name="Rectangle 30">
            <a:extLst>
              <a:ext uri="{FF2B5EF4-FFF2-40B4-BE49-F238E27FC236}">
                <a16:creationId xmlns:a16="http://schemas.microsoft.com/office/drawing/2014/main" id="{6C042684-2705-40BD-9104-A6B24CE1C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9D9F872-E393-CE4C-8469-D72CE8679B32}"/>
              </a:ext>
            </a:extLst>
          </p:cNvPr>
          <p:cNvSpPr>
            <a:spLocks noGrp="1"/>
          </p:cNvSpPr>
          <p:nvPr>
            <p:ph type="title"/>
          </p:nvPr>
        </p:nvSpPr>
        <p:spPr>
          <a:xfrm>
            <a:off x="5274825" y="1143000"/>
            <a:ext cx="6268246" cy="3134032"/>
          </a:xfrm>
        </p:spPr>
        <p:txBody>
          <a:bodyPr vert="horz" lIns="91440" tIns="45720" rIns="91440" bIns="45720" rtlCol="0" anchor="b">
            <a:normAutofit/>
          </a:bodyPr>
          <a:lstStyle/>
          <a:p>
            <a:r>
              <a:rPr lang="en-US" sz="6600" b="0" i="0" kern="1200">
                <a:solidFill>
                  <a:srgbClr val="EBEBEB"/>
                </a:solidFill>
                <a:latin typeface="+mj-lt"/>
                <a:ea typeface="+mj-ea"/>
                <a:cs typeface="+mj-cs"/>
              </a:rPr>
              <a:t>THANK You!</a:t>
            </a:r>
          </a:p>
        </p:txBody>
      </p:sp>
      <p:sp>
        <p:nvSpPr>
          <p:cNvPr id="6" name="Slide Number Placeholder 5">
            <a:extLst>
              <a:ext uri="{FF2B5EF4-FFF2-40B4-BE49-F238E27FC236}">
                <a16:creationId xmlns:a16="http://schemas.microsoft.com/office/drawing/2014/main" id="{4F1A2851-A39E-BBBD-FF59-00D14F27D06C}"/>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defTabSz="914400">
              <a:spcAft>
                <a:spcPts val="600"/>
              </a:spcAft>
            </a:pPr>
            <a:fld id="{6E91CC32-6A6B-4E2E-BBA1-6864F305DA26}" type="slidenum">
              <a:rPr lang="en-US">
                <a:solidFill>
                  <a:srgbClr val="FFFFFF"/>
                </a:solidFill>
              </a:rPr>
              <a:pPr defTabSz="914400">
                <a:spcAft>
                  <a:spcPts val="600"/>
                </a:spcAft>
              </a:pPr>
              <a:t>21</a:t>
            </a:fld>
            <a:endParaRPr lang="en-US">
              <a:solidFill>
                <a:srgbClr val="FFFFFF"/>
              </a:solidFill>
            </a:endParaRPr>
          </a:p>
        </p:txBody>
      </p:sp>
      <p:pic>
        <p:nvPicPr>
          <p:cNvPr id="32" name="Graphic 31" descr="Smiling Face with No Fill">
            <a:extLst>
              <a:ext uri="{FF2B5EF4-FFF2-40B4-BE49-F238E27FC236}">
                <a16:creationId xmlns:a16="http://schemas.microsoft.com/office/drawing/2014/main" id="{3CCE463C-DAFA-6F42-76C1-6937539965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9764" y="1661911"/>
            <a:ext cx="3531062" cy="3531062"/>
          </a:xfrm>
          <a:prstGeom prst="roundRect">
            <a:avLst>
              <a:gd name="adj" fmla="val 1858"/>
            </a:avLst>
          </a:prstGeom>
          <a:effectLst>
            <a:outerShdw blurRad="50800" dist="50800" dir="5400000" algn="tl" rotWithShape="0">
              <a:srgbClr val="000000">
                <a:alpha val="43000"/>
              </a:srgbClr>
            </a:outerShdw>
          </a:effectLst>
        </p:spPr>
      </p:pic>
      <p:sp>
        <p:nvSpPr>
          <p:cNvPr id="4" name="Date Placeholder 3">
            <a:extLst>
              <a:ext uri="{FF2B5EF4-FFF2-40B4-BE49-F238E27FC236}">
                <a16:creationId xmlns:a16="http://schemas.microsoft.com/office/drawing/2014/main" id="{5F2FFDDE-277B-8123-FF5B-7DCF0BA3BE6E}"/>
              </a:ext>
            </a:extLst>
          </p:cNvPr>
          <p:cNvSpPr>
            <a:spLocks noGrp="1"/>
          </p:cNvSpPr>
          <p:nvPr>
            <p:ph type="dt" sz="half" idx="10"/>
          </p:nvPr>
        </p:nvSpPr>
        <p:spPr>
          <a:xfrm>
            <a:off x="10653104" y="6391838"/>
            <a:ext cx="990599" cy="304799"/>
          </a:xfrm>
        </p:spPr>
        <p:txBody>
          <a:bodyPr vert="horz" lIns="91440" tIns="45720" rIns="91440" bIns="45720" rtlCol="0" anchor="t">
            <a:normAutofit/>
          </a:bodyPr>
          <a:lstStyle/>
          <a:p>
            <a:pPr algn="l" defTabSz="914400">
              <a:spcAft>
                <a:spcPts val="600"/>
              </a:spcAft>
            </a:pPr>
            <a:fld id="{65B46006-DF36-495D-94D3-2B0A0C11FE64}" type="datetime1">
              <a:rPr lang="en-US" b="0" smtClean="0">
                <a:solidFill>
                  <a:schemeClr val="accent1">
                    <a:alpha val="60000"/>
                  </a:schemeClr>
                </a:solidFill>
              </a:rPr>
              <a:t>12/9/2023</a:t>
            </a:fld>
            <a:endParaRPr lang="en-US" b="0">
              <a:solidFill>
                <a:schemeClr val="accent1">
                  <a:alpha val="60000"/>
                </a:schemeClr>
              </a:solidFill>
            </a:endParaRPr>
          </a:p>
        </p:txBody>
      </p:sp>
    </p:spTree>
    <p:extLst>
      <p:ext uri="{BB962C8B-B14F-4D97-AF65-F5344CB8AC3E}">
        <p14:creationId xmlns:p14="http://schemas.microsoft.com/office/powerpoint/2010/main" val="521729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Overview of TF-IDF and BM25:</a:t>
            </a:r>
            <a:br>
              <a:rPr lang="en-US" dirty="0"/>
            </a:b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2498271"/>
            <a:ext cx="8825659" cy="3521528"/>
          </a:xfrm>
        </p:spPr>
        <p:txBody>
          <a:bodyPr>
            <a:normAutofit/>
          </a:bodyPr>
          <a:lstStyle/>
          <a:p>
            <a:pPr marL="0" indent="0">
              <a:buNone/>
            </a:pPr>
            <a:r>
              <a:rPr lang="en-US" b="1" dirty="0"/>
              <a:t>TF-IDF (Term Frequency-Inverse Document Frequency):</a:t>
            </a:r>
            <a:endParaRPr lang="en-US" dirty="0"/>
          </a:p>
          <a:p>
            <a:pPr>
              <a:buFont typeface="Arial" panose="020B0604020202020204" pitchFamily="34" charset="0"/>
              <a:buChar char="•"/>
            </a:pPr>
            <a:r>
              <a:rPr lang="en-US" i="1" dirty="0"/>
              <a:t>Calculation Method:</a:t>
            </a:r>
            <a:r>
              <a:rPr lang="en-US" dirty="0"/>
              <a:t> TF-IDF is calculated by multiplying the term frequency (TF), which represents how often a word appears in a document, by the inverse document frequency (IDF). IDF is the logarithm of the total number of documents divided by the number of documents containing the word.</a:t>
            </a:r>
          </a:p>
          <a:p>
            <a:pPr>
              <a:buFont typeface="Arial" panose="020B0604020202020204" pitchFamily="34" charset="0"/>
              <a:buChar char="•"/>
            </a:pPr>
            <a:r>
              <a:rPr lang="en-US" i="1" dirty="0"/>
              <a:t>Scoring Mechanism:</a:t>
            </a:r>
            <a:r>
              <a:rPr lang="en-US" dirty="0"/>
              <a:t> TF-IDF assigns higher scores to words that are specific and distinctive to a sentence, while giving lower scores to more common and generic words.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2795010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Overview of TF-IDF and BM25:</a:t>
            </a:r>
            <a:br>
              <a:rPr lang="en-US" dirty="0"/>
            </a:br>
            <a:endParaRPr lang="en-US" dirty="0"/>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640080" y="2255520"/>
            <a:ext cx="11003623" cy="3901440"/>
          </a:xfrm>
        </p:spPr>
        <p:txBody>
          <a:bodyPr>
            <a:normAutofit/>
          </a:bodyPr>
          <a:lstStyle/>
          <a:p>
            <a:pPr marL="0" indent="0">
              <a:buNone/>
            </a:pPr>
            <a:r>
              <a:rPr lang="en-US" b="1" dirty="0"/>
              <a:t>BM25 (Best Matching 25):</a:t>
            </a:r>
          </a:p>
          <a:p>
            <a:pPr>
              <a:buFont typeface="Arial" panose="020B0604020202020204" pitchFamily="34" charset="0"/>
              <a:buChar char="•"/>
            </a:pPr>
            <a:r>
              <a:rPr lang="en-US" i="1" dirty="0"/>
              <a:t>Extension of TF-IDF: BM25 is an extension of TF-IDF designed to address its limitations.</a:t>
            </a:r>
          </a:p>
          <a:p>
            <a:pPr>
              <a:buFont typeface="Arial" panose="020B0604020202020204" pitchFamily="34" charset="0"/>
              <a:buChar char="•"/>
            </a:pPr>
            <a:r>
              <a:rPr lang="en-US" i="1" dirty="0"/>
              <a:t>Incorporation of Document and Query Length: BM25 incorporates both document length and query length into its calculation, aiming to improve the performance of the ranking function.</a:t>
            </a:r>
          </a:p>
          <a:p>
            <a:pPr>
              <a:buFont typeface="Arial" panose="020B0604020202020204" pitchFamily="34" charset="0"/>
              <a:buChar char="•"/>
            </a:pPr>
            <a:r>
              <a:rPr lang="en-US" i="1" dirty="0"/>
              <a:t>Parameter Tuning: Introduces parameters like k1 and b to fine-tune term frequency and document length factors, respectively.</a:t>
            </a:r>
          </a:p>
          <a:p>
            <a:pPr marL="0" indent="0">
              <a:buNone/>
            </a:pPr>
            <a:r>
              <a:rPr lang="en-US" i="1" dirty="0"/>
              <a:t>Issues Addressed by BM25:</a:t>
            </a:r>
          </a:p>
          <a:p>
            <a:pPr>
              <a:buFont typeface="Arial" panose="020B0604020202020204" pitchFamily="34" charset="0"/>
              <a:buChar char="•"/>
            </a:pPr>
            <a:r>
              <a:rPr lang="en-US" i="1" dirty="0"/>
              <a:t>Frequency Spamming: BM25 addresses the issue of frequency spamming, where higher scores are assigned to results with a higher frequency of the queried word.</a:t>
            </a:r>
          </a:p>
          <a:p>
            <a:pPr>
              <a:buFont typeface="Arial" panose="020B0604020202020204" pitchFamily="34" charset="0"/>
              <a:buChar char="•"/>
            </a:pPr>
            <a:r>
              <a:rPr lang="en-US" i="1" dirty="0"/>
              <a:t>Document Length Disparity: Introduces parameters (k1 and b) to handle variations in sentence lengths, ensuring fair evaluation</a:t>
            </a:r>
            <a:endParaRPr lang="en-US"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144961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Literature Review</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92500" lnSpcReduction="20000"/>
          </a:bodyPr>
          <a:lstStyle/>
          <a:p>
            <a:pPr marL="0" indent="0">
              <a:buNone/>
            </a:pPr>
            <a:endParaRPr lang="en-US" dirty="0"/>
          </a:p>
          <a:p>
            <a:pPr>
              <a:buFont typeface="Arial" panose="020B0604020202020204" pitchFamily="34" charset="0"/>
              <a:buChar char="•"/>
            </a:pPr>
            <a:r>
              <a:rPr lang="en-US" dirty="0"/>
              <a:t>Existing studies indicate that BM25 tends to outperform TF-IDF for shorter and simpler queries. </a:t>
            </a:r>
          </a:p>
          <a:p>
            <a:pPr>
              <a:buFont typeface="Arial" panose="020B0604020202020204" pitchFamily="34" charset="0"/>
              <a:buChar char="•"/>
            </a:pPr>
            <a:r>
              <a:rPr lang="en-US" dirty="0"/>
              <a:t>However, the effectiveness of each algorithm is contingent on factors such as query complexity, text collection characteristics, and the choice of parameters</a:t>
            </a:r>
            <a:endParaRPr lang="en-US" b="1" dirty="0"/>
          </a:p>
          <a:p>
            <a:pPr>
              <a:buFont typeface="Arial" panose="020B0604020202020204" pitchFamily="34" charset="0"/>
              <a:buChar char="•"/>
            </a:pPr>
            <a:r>
              <a:rPr lang="en-US" b="1" dirty="0"/>
              <a:t>TF-IDF:</a:t>
            </a:r>
            <a:r>
              <a:rPr lang="en-US" dirty="0"/>
              <a:t> Emphasizing its calculation based on term frequency and inverse document frequency and its susceptibility to frequency spamming.</a:t>
            </a:r>
          </a:p>
          <a:p>
            <a:pPr>
              <a:buFont typeface="Arial" panose="020B0604020202020204" pitchFamily="34" charset="0"/>
              <a:buChar char="•"/>
            </a:pPr>
            <a:r>
              <a:rPr lang="en-US" b="1" dirty="0"/>
              <a:t>BM25:</a:t>
            </a:r>
            <a:r>
              <a:rPr lang="en-US" dirty="0"/>
              <a:t> Highlighting its extension of TF-IDF, addressing issues such as frequency spamming and document length disparities through parameters like k1, b, and epsilon.</a:t>
            </a:r>
          </a:p>
          <a:p>
            <a:pPr>
              <a:buFont typeface="Arial" panose="020B0604020202020204" pitchFamily="34" charset="0"/>
              <a:buChar char="•"/>
            </a:pPr>
            <a:r>
              <a:rPr lang="en-US" b="1" dirty="0"/>
              <a:t>Issues Addressed by BM25:</a:t>
            </a:r>
            <a:endParaRPr lang="en-US" dirty="0"/>
          </a:p>
          <a:p>
            <a:pPr marL="742950" lvl="1" indent="-285750">
              <a:buFont typeface="Arial" panose="020B0604020202020204" pitchFamily="34" charset="0"/>
              <a:buChar char="•"/>
            </a:pPr>
            <a:r>
              <a:rPr lang="en-US" b="1" dirty="0"/>
              <a:t>Frequency Spamming:</a:t>
            </a:r>
            <a:r>
              <a:rPr lang="en-US" dirty="0"/>
              <a:t> Explaining how BM25 mitigates the problem of inflated scores for frequently occurring terms, by giving more importance to rare occurrences over frequent ones with a positively reducing scoring</a:t>
            </a:r>
          </a:p>
          <a:p>
            <a:pPr marL="742950" lvl="1" indent="-285750">
              <a:buFont typeface="Arial" panose="020B0604020202020204" pitchFamily="34" charset="0"/>
              <a:buChar char="•"/>
            </a:pPr>
            <a:r>
              <a:rPr lang="en-US" b="1" dirty="0"/>
              <a:t>Document Length Disparity:</a:t>
            </a:r>
            <a:r>
              <a:rPr lang="en-US" dirty="0"/>
              <a:t> Describing how parameters like k1 and b are employed to handle variations in sentence lengths, by reducing negative punishing scoring with longer documents </a:t>
            </a:r>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980002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Methodology</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77500" lnSpcReduction="20000"/>
          </a:bodyPr>
          <a:lstStyle/>
          <a:p>
            <a:pPr>
              <a:buFont typeface="+mj-lt"/>
              <a:buAutoNum type="arabicPeriod"/>
            </a:pPr>
            <a:r>
              <a:rPr lang="en-IN" b="1" dirty="0"/>
              <a:t>Data Collection:</a:t>
            </a:r>
            <a:endParaRPr lang="en-IN" dirty="0"/>
          </a:p>
          <a:p>
            <a:pPr marL="742950" lvl="1" indent="-285750">
              <a:buFont typeface="+mj-lt"/>
              <a:buAutoNum type="arabicPeriod"/>
            </a:pPr>
            <a:r>
              <a:rPr lang="en-IN" dirty="0"/>
              <a:t>Obtained Macbeth text from NLTK's Gutenberg corpus.</a:t>
            </a:r>
          </a:p>
          <a:p>
            <a:pPr>
              <a:buFont typeface="+mj-lt"/>
              <a:buAutoNum type="arabicPeriod"/>
            </a:pPr>
            <a:r>
              <a:rPr lang="en-IN" b="1" dirty="0"/>
              <a:t>Data Preprocessing:</a:t>
            </a:r>
            <a:endParaRPr lang="en-IN" dirty="0"/>
          </a:p>
          <a:p>
            <a:pPr marL="742950" lvl="1" indent="-285750">
              <a:buFont typeface="+mj-lt"/>
              <a:buAutoNum type="arabicPeriod"/>
            </a:pPr>
            <a:r>
              <a:rPr lang="en-IN" dirty="0"/>
              <a:t>Tokenization into Sentences and Paragraphs.</a:t>
            </a:r>
          </a:p>
          <a:p>
            <a:pPr marL="742950" lvl="1" indent="-285750">
              <a:buFont typeface="+mj-lt"/>
              <a:buAutoNum type="arabicPeriod"/>
            </a:pPr>
            <a:r>
              <a:rPr lang="en-IN" dirty="0" err="1"/>
              <a:t>Stopword</a:t>
            </a:r>
            <a:r>
              <a:rPr lang="en-IN" dirty="0"/>
              <a:t> Removal, Punctuation Removal, and Stemming.</a:t>
            </a:r>
          </a:p>
          <a:p>
            <a:pPr>
              <a:buFont typeface="+mj-lt"/>
              <a:buAutoNum type="arabicPeriod"/>
            </a:pPr>
            <a:r>
              <a:rPr lang="en-IN" b="1" dirty="0"/>
              <a:t>Matrix Creation:</a:t>
            </a:r>
            <a:endParaRPr lang="en-IN" dirty="0"/>
          </a:p>
          <a:p>
            <a:pPr marL="742950" lvl="1" indent="-285750">
              <a:buFont typeface="+mj-lt"/>
              <a:buAutoNum type="arabicPeriod"/>
            </a:pPr>
            <a:r>
              <a:rPr lang="en-IN" b="1" dirty="0"/>
              <a:t>TF-IDF Matrix:</a:t>
            </a:r>
            <a:r>
              <a:rPr lang="en-IN" dirty="0"/>
              <a:t> Created using Scikit-</a:t>
            </a:r>
            <a:r>
              <a:rPr lang="en-IN" dirty="0" err="1"/>
              <a:t>learn's</a:t>
            </a:r>
            <a:r>
              <a:rPr lang="en-IN" dirty="0"/>
              <a:t> </a:t>
            </a:r>
            <a:r>
              <a:rPr lang="en-IN" dirty="0" err="1"/>
              <a:t>TfidfVectorizer</a:t>
            </a:r>
            <a:r>
              <a:rPr lang="en-IN" dirty="0"/>
              <a:t>. A sparse matrix representing 678 sentences and 3310 unique words.</a:t>
            </a:r>
          </a:p>
          <a:p>
            <a:pPr marL="742950" lvl="1" indent="-285750">
              <a:buFont typeface="+mj-lt"/>
              <a:buAutoNum type="arabicPeriod"/>
            </a:pPr>
            <a:r>
              <a:rPr lang="en-IN" b="1" dirty="0"/>
              <a:t>BM25 Matrix:</a:t>
            </a:r>
            <a:r>
              <a:rPr lang="en-IN" dirty="0"/>
              <a:t> Formulated using TF matrix, IDF vector, and parameters k1, b, and epsilon (set to 1.2, 0.75, and 0.25 respectively).</a:t>
            </a:r>
          </a:p>
          <a:p>
            <a:pPr>
              <a:buFont typeface="+mj-lt"/>
              <a:buAutoNum type="arabicPeriod"/>
            </a:pPr>
            <a:r>
              <a:rPr lang="en-IN" b="1" dirty="0"/>
              <a:t>Querying:</a:t>
            </a:r>
            <a:endParaRPr lang="en-IN" dirty="0"/>
          </a:p>
          <a:p>
            <a:pPr marL="742950" lvl="1" indent="-285750">
              <a:buFont typeface="+mj-lt"/>
              <a:buAutoNum type="arabicPeriod"/>
            </a:pPr>
            <a:r>
              <a:rPr lang="en-IN" dirty="0"/>
              <a:t>Three Queries Provided: </a:t>
            </a:r>
            <a:r>
              <a:rPr lang="en-IN" dirty="0" err="1"/>
              <a:t>Preprocessed</a:t>
            </a:r>
            <a:r>
              <a:rPr lang="en-IN" dirty="0"/>
              <a:t> by tokenization, filtering, and stemming.</a:t>
            </a:r>
          </a:p>
          <a:p>
            <a:pPr>
              <a:buFont typeface="+mj-lt"/>
              <a:buAutoNum type="arabicPeriod"/>
            </a:pPr>
            <a:r>
              <a:rPr lang="en-IN" b="1" dirty="0"/>
              <a:t>Similarity and Ranking:</a:t>
            </a:r>
            <a:endParaRPr lang="en-IN" dirty="0"/>
          </a:p>
          <a:p>
            <a:pPr marL="742950" lvl="1" indent="-285750">
              <a:buFont typeface="+mj-lt"/>
              <a:buAutoNum type="arabicPeriod"/>
            </a:pPr>
            <a:r>
              <a:rPr lang="en-IN" dirty="0"/>
              <a:t>Cosine Similarity Calculation: Transforming queries into vectors and calculating similarity scores.</a:t>
            </a:r>
          </a:p>
          <a:p>
            <a:pPr marL="742950" lvl="1" indent="-285750">
              <a:buFont typeface="+mj-lt"/>
              <a:buAutoNum type="arabicPeriod"/>
            </a:pPr>
            <a:r>
              <a:rPr lang="en-IN" dirty="0"/>
              <a:t>Top 5 Documents for Each Query: Sorted based on similarity scores.</a:t>
            </a:r>
          </a:p>
          <a:p>
            <a:pPr marL="0" indent="0">
              <a:buNone/>
            </a:pPr>
            <a:endParaRPr lang="en-US" b="1" dirty="0"/>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45970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1339428"/>
            <a:ext cx="8761413" cy="706964"/>
          </a:xfrm>
        </p:spPr>
        <p:txBody>
          <a:bodyPr/>
          <a:lstStyle/>
          <a:p>
            <a:r>
              <a:rPr lang="en-US" dirty="0"/>
              <a:t>Results</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792480" y="2194560"/>
            <a:ext cx="10851223" cy="3992880"/>
          </a:xfrm>
        </p:spPr>
        <p:txBody>
          <a:bodyPr>
            <a:normAutofit fontScale="92500"/>
          </a:bodyPr>
          <a:lstStyle/>
          <a:p>
            <a:pPr>
              <a:buFont typeface="Arial" panose="020B0604020202020204" pitchFamily="34" charset="0"/>
              <a:buChar char="•"/>
            </a:pPr>
            <a:r>
              <a:rPr lang="en-IN" b="1" dirty="0"/>
              <a:t>Examples of Query Results:</a:t>
            </a:r>
            <a:endParaRPr lang="en-IN" dirty="0"/>
          </a:p>
          <a:p>
            <a:pPr marL="742950" lvl="1" indent="-285750">
              <a:buFont typeface="Arial" panose="020B0604020202020204" pitchFamily="34" charset="0"/>
              <a:buChar char="•"/>
            </a:pPr>
            <a:r>
              <a:rPr lang="en-IN" dirty="0"/>
              <a:t>Query 1: "three witch magic death thunder." Both methods ranked documents with these words higher.</a:t>
            </a:r>
          </a:p>
          <a:p>
            <a:pPr marL="742950" lvl="1" indent="-285750">
              <a:buFont typeface="Arial" panose="020B0604020202020204" pitchFamily="34" charset="0"/>
              <a:buChar char="•"/>
            </a:pPr>
            <a:r>
              <a:rPr lang="en-IN" dirty="0"/>
              <a:t>Query 2: "Macbeth knife wound red blood witch." TF-IDF emphasized "knife," "wound," and "blood," while BM25 prioritized "Macbeth."</a:t>
            </a:r>
          </a:p>
          <a:p>
            <a:pPr marL="742950" lvl="1" indent="-285750">
              <a:buFont typeface="Arial" panose="020B0604020202020204" pitchFamily="34" charset="0"/>
              <a:buChar char="•"/>
            </a:pPr>
            <a:r>
              <a:rPr lang="en-IN" dirty="0"/>
              <a:t>Query 3: "Ruthless ambition king prophecies beast unmake fair." Specific terms impacting ranking.</a:t>
            </a:r>
            <a:endParaRPr lang="en-US" b="1" dirty="0"/>
          </a:p>
          <a:p>
            <a:pPr>
              <a:buFont typeface="Arial" panose="020B0604020202020204" pitchFamily="34" charset="0"/>
              <a:buChar char="•"/>
            </a:pPr>
            <a:r>
              <a:rPr lang="en-US" b="1" dirty="0"/>
              <a:t>Comparison of TF-IDF and BM25:</a:t>
            </a:r>
            <a:endParaRPr lang="en-US" dirty="0"/>
          </a:p>
          <a:p>
            <a:pPr marL="742950" lvl="1" indent="-285750">
              <a:buFont typeface="Arial" panose="020B0604020202020204" pitchFamily="34" charset="0"/>
              <a:buChar char="•"/>
            </a:pPr>
            <a:r>
              <a:rPr lang="en-US" dirty="0"/>
              <a:t>Similarities: Both ranked documents containing words like "thunder" and "three witches" higher for Query 1.</a:t>
            </a:r>
          </a:p>
          <a:p>
            <a:pPr marL="742950" lvl="1" indent="-285750">
              <a:buFont typeface="Arial" panose="020B0604020202020204" pitchFamily="34" charset="0"/>
              <a:buChar char="•"/>
            </a:pPr>
            <a:r>
              <a:rPr lang="en-US" dirty="0"/>
              <a:t>Differences: TF-IDF gave higher rank to a document with "knife," "wound," and "blood" for Query 2, while BM25 prioritized a document with "Macbeth."</a:t>
            </a:r>
          </a:p>
          <a:p>
            <a:pPr>
              <a:buFont typeface="Arial" panose="020B0604020202020204" pitchFamily="34" charset="0"/>
              <a:buChar char="•"/>
            </a:pPr>
            <a:r>
              <a:rPr lang="en-US" b="1" dirty="0"/>
              <a:t>Impact of Query Type and Length:</a:t>
            </a:r>
            <a:endParaRPr lang="en-US" dirty="0"/>
          </a:p>
          <a:p>
            <a:pPr marL="742950" lvl="1" indent="-285750">
              <a:buFont typeface="Arial" panose="020B0604020202020204" pitchFamily="34" charset="0"/>
              <a:buChar char="•"/>
            </a:pPr>
            <a:r>
              <a:rPr lang="en-US" dirty="0"/>
              <a:t>Performance varied based on the type and length of queries.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356505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1962912"/>
            <a:ext cx="8825659" cy="4526378"/>
          </a:xfrm>
        </p:spPr>
        <p:txBody>
          <a:bodyPr>
            <a:normAutofit fontScale="40000" lnSpcReduction="20000"/>
          </a:bodyPr>
          <a:lstStyle/>
          <a:p>
            <a:endParaRPr lang="en-US" dirty="0"/>
          </a:p>
          <a:p>
            <a:pPr marL="0" indent="0">
              <a:buNone/>
            </a:pPr>
            <a:endParaRPr lang="en-US" sz="5500" i="1" dirty="0">
              <a:effectLst/>
              <a:latin typeface="KaTeX_Math"/>
            </a:endParaRPr>
          </a:p>
          <a:p>
            <a:pPr marL="0" indent="0">
              <a:buNone/>
            </a:pPr>
            <a:r>
              <a:rPr lang="en-US" sz="5500" i="1" dirty="0">
                <a:effectLst/>
                <a:latin typeface="KaTeX_Math"/>
              </a:rPr>
              <a:t>In this presentation, we will cover the following topics:</a:t>
            </a:r>
          </a:p>
          <a:p>
            <a:r>
              <a:rPr lang="en-US" sz="5500" i="1" dirty="0">
                <a:effectLst/>
                <a:latin typeface="KaTeX_Math"/>
              </a:rPr>
              <a:t>Data: We will describe the data source and the features of our dataset. We will also show some descriptive statistics and visualizations of our data.</a:t>
            </a:r>
          </a:p>
          <a:p>
            <a:r>
              <a:rPr lang="en-US" sz="5500" i="1" dirty="0">
                <a:effectLst/>
                <a:latin typeface="KaTeX_Math"/>
              </a:rPr>
              <a:t>Methodology: We will explain the steps and techniques we used to preprocess the data, split the data into training and testing sets, train the logistic regression model, and evaluate the model performance.</a:t>
            </a:r>
          </a:p>
          <a:p>
            <a:r>
              <a:rPr lang="en-US" sz="5500" i="1" dirty="0">
                <a:effectLst/>
                <a:latin typeface="KaTeX_Math"/>
              </a:rPr>
              <a:t>Conclusion: We will present the results of our analysis and model. We will discuss the accuracy, confusion matrix, and classification report of our </a:t>
            </a:r>
            <a:r>
              <a:rPr lang="en-US" sz="5500" i="1" dirty="0" err="1">
                <a:effectLst/>
                <a:latin typeface="KaTeX_Math"/>
              </a:rPr>
              <a:t>model.We</a:t>
            </a:r>
            <a:r>
              <a:rPr lang="en-US" sz="5500" i="1" dirty="0">
                <a:effectLst/>
                <a:latin typeface="KaTeX_Math"/>
              </a:rPr>
              <a:t> will summarize the main points and contributions of our project. We will also give some key takeaways and recommendations based on our project.</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p:txBody>
          <a:bodyPr/>
          <a:lstStyle/>
          <a:p>
            <a:fld id="{C803E163-C5AE-4D0B-92E1-A8C26F8E8EEA}" type="datetime1">
              <a:rPr lang="en-US" smtClean="0"/>
              <a:t>12/9/2023</a:t>
            </a:fld>
            <a:endParaRPr lang="en-US"/>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196238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DD5E-F136-3325-F17B-934EA080971C}"/>
              </a:ext>
            </a:extLst>
          </p:cNvPr>
          <p:cNvSpPr>
            <a:spLocks noGrp="1"/>
          </p:cNvSpPr>
          <p:nvPr>
            <p:ph type="title"/>
          </p:nvPr>
        </p:nvSpPr>
        <p:spPr>
          <a:xfrm>
            <a:off x="1154954" y="973668"/>
            <a:ext cx="8761413" cy="706964"/>
          </a:xfrm>
        </p:spPr>
        <p:txBody>
          <a:bodyPr>
            <a:normAutofit/>
          </a:bodyPr>
          <a:lstStyle/>
          <a:p>
            <a:r>
              <a:rPr lang="en-US">
                <a:solidFill>
                  <a:srgbClr val="EBEBEB"/>
                </a:solidFill>
              </a:rPr>
              <a:t>A bit about Data</a:t>
            </a:r>
          </a:p>
        </p:txBody>
      </p:sp>
      <p:sp>
        <p:nvSpPr>
          <p:cNvPr id="5" name="Slide Number Placeholder 4">
            <a:extLst>
              <a:ext uri="{FF2B5EF4-FFF2-40B4-BE49-F238E27FC236}">
                <a16:creationId xmlns:a16="http://schemas.microsoft.com/office/drawing/2014/main" id="{C9707034-8177-C0B3-969B-2E9A12ABA6FF}"/>
              </a:ext>
            </a:extLst>
          </p:cNvPr>
          <p:cNvSpPr>
            <a:spLocks noGrp="1"/>
          </p:cNvSpPr>
          <p:nvPr>
            <p:ph type="sldNum" sz="quarter" idx="12"/>
          </p:nvPr>
        </p:nvSpPr>
        <p:spPr>
          <a:xfrm>
            <a:off x="10352540" y="295729"/>
            <a:ext cx="838199" cy="767687"/>
          </a:xfrm>
        </p:spPr>
        <p:txBody>
          <a:bodyPr>
            <a:normAutofit/>
          </a:bodyPr>
          <a:lstStyle/>
          <a:p>
            <a:pPr>
              <a:spcAft>
                <a:spcPts val="600"/>
              </a:spcAft>
            </a:pPr>
            <a:fld id="{6E91CC32-6A6B-4E2E-BBA1-6864F305DA26}" type="slidenum">
              <a:rPr lang="en-US">
                <a:solidFill>
                  <a:srgbClr val="FFFFFF"/>
                </a:solidFill>
              </a:rPr>
              <a:pPr>
                <a:spcAft>
                  <a:spcPts val="600"/>
                </a:spcAft>
              </a:pPr>
              <a:t>9</a:t>
            </a:fld>
            <a:endParaRPr lang="en-US">
              <a:solidFill>
                <a:srgbClr val="FFFFFF"/>
              </a:solidFill>
            </a:endParaRPr>
          </a:p>
        </p:txBody>
      </p:sp>
      <p:sp>
        <p:nvSpPr>
          <p:cNvPr id="3" name="Content Placeholder 2">
            <a:extLst>
              <a:ext uri="{FF2B5EF4-FFF2-40B4-BE49-F238E27FC236}">
                <a16:creationId xmlns:a16="http://schemas.microsoft.com/office/drawing/2014/main" id="{34F89765-47BC-3EB1-5A1C-63B2572F80EA}"/>
              </a:ext>
            </a:extLst>
          </p:cNvPr>
          <p:cNvSpPr>
            <a:spLocks noGrp="1"/>
          </p:cNvSpPr>
          <p:nvPr>
            <p:ph idx="1"/>
          </p:nvPr>
        </p:nvSpPr>
        <p:spPr>
          <a:xfrm>
            <a:off x="1154954" y="1582994"/>
            <a:ext cx="8761413" cy="4436806"/>
          </a:xfrm>
        </p:spPr>
        <p:txBody>
          <a:bodyPr anchor="ctr">
            <a:normAutofit/>
          </a:bodyPr>
          <a:lstStyle/>
          <a:p>
            <a:pPr>
              <a:lnSpc>
                <a:spcPct val="90000"/>
              </a:lnSpc>
            </a:pPr>
            <a:endParaRPr lang="en-US" sz="1300" dirty="0"/>
          </a:p>
          <a:p>
            <a:pPr>
              <a:lnSpc>
                <a:spcPct val="90000"/>
              </a:lnSpc>
            </a:pPr>
            <a:r>
              <a:rPr lang="en-US" i="1" dirty="0">
                <a:effectLst/>
                <a:latin typeface="KaTeX_Main"/>
              </a:rPr>
              <a:t>The dataset </a:t>
            </a:r>
            <a:r>
              <a:rPr lang="en-US" dirty="0">
                <a:latin typeface="KaTeX_Main"/>
              </a:rPr>
              <a:t>contains the signs and symptom data of newly diabetic or would be diabetic patient. This has been collected using direct questionnaires from the patients of Sylhet Diabetes Hospital in Sylhet, Bangladesh and approved by a doctor.</a:t>
            </a:r>
          </a:p>
          <a:p>
            <a:pPr>
              <a:lnSpc>
                <a:spcPct val="90000"/>
              </a:lnSpc>
            </a:pPr>
            <a:r>
              <a:rPr lang="en-US" dirty="0">
                <a:latin typeface="KaTeX_Main"/>
              </a:rPr>
              <a:t>The dataset consists of </a:t>
            </a:r>
            <a:r>
              <a:rPr lang="en-IN" kern="100" dirty="0">
                <a:effectLst/>
                <a:latin typeface="KaTeX_Main"/>
                <a:ea typeface="Calibri" panose="020F0502020204030204" pitchFamily="34" charset="0"/>
                <a:cs typeface="Times New Roman" panose="02020603050405020304" pitchFamily="18" charset="0"/>
              </a:rPr>
              <a:t>observations and </a:t>
            </a:r>
            <a:r>
              <a:rPr lang="en-US" dirty="0">
                <a:latin typeface="KaTeX_Main"/>
              </a:rPr>
              <a:t>15 features(</a:t>
            </a:r>
            <a:r>
              <a:rPr lang="en-IN" dirty="0">
                <a:latin typeface="KaTeX_Main"/>
              </a:rPr>
              <a:t>Age, Gender, Polyuria, Polydipsia, sudden weight loss, weakness, Polyphagia, Genital thrush, visual blurring, Itching, Irritability, delayed healing, partial paresis, muscle stiffness, Alopecia, Obesity</a:t>
            </a:r>
            <a:r>
              <a:rPr lang="en-US" dirty="0">
                <a:latin typeface="KaTeX_Main"/>
              </a:rPr>
              <a:t>) and 1 target variable class.</a:t>
            </a:r>
            <a:r>
              <a:rPr lang="en-IN" kern="100" dirty="0">
                <a:effectLst/>
                <a:latin typeface="KaTeX_Main"/>
                <a:ea typeface="Calibri" panose="020F0502020204030204" pitchFamily="34" charset="0"/>
                <a:cs typeface="Times New Roman" panose="02020603050405020304" pitchFamily="18" charset="0"/>
              </a:rPr>
              <a:t> The variables are a mix of binary, categorical, and numerical types.</a:t>
            </a:r>
          </a:p>
          <a:p>
            <a:pPr>
              <a:lnSpc>
                <a:spcPct val="90000"/>
              </a:lnSpc>
            </a:pPr>
            <a:r>
              <a:rPr lang="en-US" dirty="0">
                <a:latin typeface="KaTeX_Main"/>
              </a:rPr>
              <a:t>By doing EDL it was found that </a:t>
            </a:r>
            <a:r>
              <a:rPr lang="en-IN" kern="100" dirty="0">
                <a:effectLst/>
                <a:latin typeface="KaTeX_Main"/>
                <a:ea typeface="Calibri" panose="020F0502020204030204" pitchFamily="34" charset="0"/>
                <a:cs typeface="Times New Roman" panose="02020603050405020304" pitchFamily="18" charset="0"/>
              </a:rPr>
              <a:t>dataset is imbalanced, as there are more positive cases (320) than negative cases (200) of diabetes.</a:t>
            </a:r>
          </a:p>
        </p:txBody>
      </p:sp>
      <p:sp>
        <p:nvSpPr>
          <p:cNvPr id="4" name="Date Placeholder 3">
            <a:extLst>
              <a:ext uri="{FF2B5EF4-FFF2-40B4-BE49-F238E27FC236}">
                <a16:creationId xmlns:a16="http://schemas.microsoft.com/office/drawing/2014/main" id="{C028385E-EBF5-89FB-FD25-ACCED0AECFA2}"/>
              </a:ext>
            </a:extLst>
          </p:cNvPr>
          <p:cNvSpPr>
            <a:spLocks noGrp="1"/>
          </p:cNvSpPr>
          <p:nvPr>
            <p:ph type="dt" sz="half" idx="10"/>
          </p:nvPr>
        </p:nvSpPr>
        <p:spPr>
          <a:xfrm>
            <a:off x="10653104" y="6391838"/>
            <a:ext cx="838199" cy="323594"/>
          </a:xfrm>
        </p:spPr>
        <p:txBody>
          <a:bodyPr>
            <a:normAutofit/>
          </a:bodyPr>
          <a:lstStyle/>
          <a:p>
            <a:pPr>
              <a:spcAft>
                <a:spcPts val="600"/>
              </a:spcAft>
            </a:pPr>
            <a:fld id="{C803E163-C5AE-4D0B-92E1-A8C26F8E8EEA}" type="datetime1">
              <a:rPr lang="en-US" smtClean="0"/>
              <a:pPr>
                <a:spcAft>
                  <a:spcPts val="600"/>
                </a:spcAft>
              </a:pPr>
              <a:t>12/9/2023</a:t>
            </a:fld>
            <a:endParaRPr lang="en-US" dirty="0"/>
          </a:p>
        </p:txBody>
      </p:sp>
    </p:spTree>
    <p:extLst>
      <p:ext uri="{BB962C8B-B14F-4D97-AF65-F5344CB8AC3E}">
        <p14:creationId xmlns:p14="http://schemas.microsoft.com/office/powerpoint/2010/main" val="3627923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{1C164570-C119-B74D-8BA7-0BF5AC3F7D31}tf10001076</Template>
  <TotalTime>1956</TotalTime>
  <Words>1990</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-apple-system</vt:lpstr>
      <vt:lpstr>Arial</vt:lpstr>
      <vt:lpstr>Arial Unicode MS</vt:lpstr>
      <vt:lpstr>Calibri</vt:lpstr>
      <vt:lpstr>Century Gothic</vt:lpstr>
      <vt:lpstr>KaTeX_Main</vt:lpstr>
      <vt:lpstr>KaTeX_Math</vt:lpstr>
      <vt:lpstr>Wingdings 3</vt:lpstr>
      <vt:lpstr>Ion Boardroom</vt:lpstr>
      <vt:lpstr>Comparative Analysis of TF-IDF and BM25</vt:lpstr>
      <vt:lpstr>Introduction</vt:lpstr>
      <vt:lpstr>Overview of TF-IDF and BM25: </vt:lpstr>
      <vt:lpstr>Overview of TF-IDF and BM25: </vt:lpstr>
      <vt:lpstr>Literature Review</vt:lpstr>
      <vt:lpstr>Methodology</vt:lpstr>
      <vt:lpstr>Results</vt:lpstr>
      <vt:lpstr>Outline</vt:lpstr>
      <vt:lpstr>A bit about Data</vt:lpstr>
      <vt:lpstr>A bit about Data</vt:lpstr>
      <vt:lpstr>A bit about Data</vt:lpstr>
      <vt:lpstr>A bit about Data</vt:lpstr>
      <vt:lpstr>A bit about Data</vt:lpstr>
      <vt:lpstr>A bit about Data</vt:lpstr>
      <vt:lpstr>A bit about Data</vt:lpstr>
      <vt:lpstr>A bit about Data</vt:lpstr>
      <vt:lpstr>A bit about Data</vt:lpstr>
      <vt:lpstr>Methodology</vt:lpstr>
      <vt:lpstr>Methodology</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Thread Synchronization in Parallel Computing</dc:title>
  <dc:creator>Chaudhary, Abhishek Kumar</dc:creator>
  <cp:lastModifiedBy>More, RaunakNandkumar</cp:lastModifiedBy>
  <cp:revision>24</cp:revision>
  <dcterms:created xsi:type="dcterms:W3CDTF">2023-10-29T06:53:50Z</dcterms:created>
  <dcterms:modified xsi:type="dcterms:W3CDTF">2023-12-10T05:41:47Z</dcterms:modified>
</cp:coreProperties>
</file>