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notesMasterIdLst>
    <p:notesMasterId r:id="rId12"/>
  </p:notesMasterIdLst>
  <p:sldIdLst>
    <p:sldId id="256" r:id="rId2"/>
    <p:sldId id="274" r:id="rId3"/>
    <p:sldId id="291" r:id="rId4"/>
    <p:sldId id="293" r:id="rId5"/>
    <p:sldId id="292" r:id="rId6"/>
    <p:sldId id="294" r:id="rId7"/>
    <p:sldId id="295" r:id="rId8"/>
    <p:sldId id="296" r:id="rId9"/>
    <p:sldId id="29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94364" autoAdjust="0"/>
  </p:normalViewPr>
  <p:slideViewPr>
    <p:cSldViewPr snapToGrid="0">
      <p:cViewPr varScale="1">
        <p:scale>
          <a:sx n="78" d="100"/>
          <a:sy n="78"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C6840-4B95-4C58-ADF5-07400CDF97B4}" type="datetimeFigureOut">
              <a:rPr lang="en-IN" smtClean="0"/>
              <a:t>09-12-2023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79348-A7BB-44BC-9D3C-F0BFFDFFB1A4}" type="slidenum">
              <a:rPr lang="en-IN" smtClean="0"/>
              <a:t>‹#›</a:t>
            </a:fld>
            <a:endParaRPr lang="en-IN"/>
          </a:p>
        </p:txBody>
      </p:sp>
    </p:spTree>
    <p:extLst>
      <p:ext uri="{BB962C8B-B14F-4D97-AF65-F5344CB8AC3E}">
        <p14:creationId xmlns:p14="http://schemas.microsoft.com/office/powerpoint/2010/main" val="35104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0EAE3E-BBC5-498B-9E48-171A32DBB121}" type="datetime1">
              <a:rPr lang="en-US" smtClean="0"/>
              <a:t>12/9/2023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7048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FF334-E8C8-4D26-8AB5-0B14BE855243}" type="datetime1">
              <a:rPr lang="en-US" smtClean="0"/>
              <a:t>12/9/2023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99919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BB3D11-8A44-4E17-B243-D110668042EE}" type="datetime1">
              <a:rPr lang="en-US" smtClean="0"/>
              <a:t>12/9/2023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56724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1A692A-2BA3-4E29-9045-AD3AC9DD9F30}" type="datetime1">
              <a:rPr lang="en-US" smtClean="0"/>
              <a:t>12/9/2023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08730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30D8A-A636-4FD5-AC8C-B8DD0D873EA4}" type="datetime1">
              <a:rPr lang="en-US" smtClean="0"/>
              <a:t>12/9/2023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5556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46F1E1-BAFA-4D4F-83FB-28F273A9B37A}" type="datetime1">
              <a:rPr lang="en-US" smtClean="0"/>
              <a:t>12/9/2023</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69831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D064A3-2FCA-4F78-9E5A-0B8C31C2BE7E}" type="datetime1">
              <a:rPr lang="en-US" smtClean="0"/>
              <a:t>12/9/2023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62361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0768B7-CBFA-4F89-90D9-8C040BFC0A55}"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4349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ACF8F0-4EB6-4FA8-9FF2-EF93C7841E34}"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2001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3E163-C5AE-4D0B-92E1-A8C26F8E8EEA}"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213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9BC81-6FA6-4DE7-9A48-537CC5F3DD63}"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5157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FD128-EC87-4F0B-8B34-B40137C0348C}" type="datetime1">
              <a:rPr lang="en-US" smtClean="0"/>
              <a:t>12/9/2023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532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4718B-A5DA-4A3B-8592-05107A2DD807}" type="datetime1">
              <a:rPr lang="en-US" smtClean="0"/>
              <a:t>12/9/2023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1489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77789-B289-4817-85EC-9E86B9BE3FC2}" type="datetime1">
              <a:rPr lang="en-US" smtClean="0"/>
              <a:t>12/9/2023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112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26C68-254D-4B85-80EF-E50388B12B75}" type="datetime1">
              <a:rPr lang="en-US" smtClean="0"/>
              <a:t>12/9/2023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798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D0607-C2C0-4EB6-829D-28E8A6039979}" type="datetime1">
              <a:rPr lang="en-US" smtClean="0"/>
              <a:t>12/9/2023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7893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473E4-F6EA-46A5-9A7C-77D09518F692}" type="datetime1">
              <a:rPr lang="en-US" smtClean="0"/>
              <a:t>12/9/2023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75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5B5A2C-4D2A-47C2-B15B-6A4855CD98A3}" type="datetime1">
              <a:rPr lang="en-US" smtClean="0"/>
              <a:t>12/9/2023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97458526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5CFEB0C5-C5B2-C2A4-6BE0-D184675205B6}"/>
              </a:ext>
            </a:extLst>
          </p:cNvPr>
          <p:cNvPicPr>
            <a:picLocks noChangeAspect="1"/>
          </p:cNvPicPr>
          <p:nvPr/>
        </p:nvPicPr>
        <p:blipFill rotWithShape="1">
          <a:blip r:embed="rId3"/>
          <a:srcRect t="11487" r="1" b="30117"/>
          <a:stretch/>
        </p:blipFill>
        <p:spPr>
          <a:xfrm>
            <a:off x="763588" y="698249"/>
            <a:ext cx="11237832"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8"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B18ECE4-9638-549A-6166-4E3045C8E265}"/>
              </a:ext>
            </a:extLst>
          </p:cNvPr>
          <p:cNvSpPr>
            <a:spLocks noGrp="1"/>
          </p:cNvSpPr>
          <p:nvPr>
            <p:ph type="ctrTitle"/>
          </p:nvPr>
        </p:nvSpPr>
        <p:spPr>
          <a:xfrm>
            <a:off x="1154955" y="4110824"/>
            <a:ext cx="5015258" cy="1908975"/>
          </a:xfrm>
        </p:spPr>
        <p:txBody>
          <a:bodyPr vert="horz" lIns="91440" tIns="45720" rIns="91440" bIns="45720" rtlCol="0" anchor="ctr">
            <a:normAutofit/>
          </a:bodyPr>
          <a:lstStyle/>
          <a:p>
            <a:r>
              <a:rPr lang="en-US" sz="3300" dirty="0">
                <a:solidFill>
                  <a:schemeClr val="tx1"/>
                </a:solidFill>
                <a:effectLst/>
              </a:rPr>
              <a:t>Comparative Analysis of TF-IDF and BM25</a:t>
            </a:r>
          </a:p>
        </p:txBody>
      </p:sp>
      <p:sp>
        <p:nvSpPr>
          <p:cNvPr id="3" name="Subtitle 2">
            <a:extLst>
              <a:ext uri="{FF2B5EF4-FFF2-40B4-BE49-F238E27FC236}">
                <a16:creationId xmlns:a16="http://schemas.microsoft.com/office/drawing/2014/main" id="{52797DF0-451F-ADB5-7ECE-69459769C9BB}"/>
              </a:ext>
            </a:extLst>
          </p:cNvPr>
          <p:cNvSpPr>
            <a:spLocks noGrp="1"/>
          </p:cNvSpPr>
          <p:nvPr>
            <p:ph type="subTitle" idx="1"/>
          </p:nvPr>
        </p:nvSpPr>
        <p:spPr>
          <a:xfrm>
            <a:off x="6375894" y="4110824"/>
            <a:ext cx="4772509" cy="1908976"/>
          </a:xfrm>
        </p:spPr>
        <p:txBody>
          <a:bodyPr vert="horz" lIns="91440" tIns="45720" rIns="91440" bIns="45720" rtlCol="0" anchor="ctr">
            <a:normAutofit/>
          </a:bodyPr>
          <a:lstStyle/>
          <a:p>
            <a:pPr>
              <a:lnSpc>
                <a:spcPct val="90000"/>
              </a:lnSpc>
            </a:pPr>
            <a:endParaRPr lang="en-US" sz="1400" dirty="0">
              <a:solidFill>
                <a:schemeClr val="tx1"/>
              </a:solidFill>
            </a:endParaRPr>
          </a:p>
          <a:p>
            <a:pPr>
              <a:lnSpc>
                <a:spcPct val="90000"/>
              </a:lnSpc>
              <a:buFont typeface="Wingdings 3" charset="2"/>
              <a:buChar char=""/>
            </a:pPr>
            <a:r>
              <a:rPr lang="en-US" sz="1400" dirty="0" err="1">
                <a:solidFill>
                  <a:schemeClr val="tx1"/>
                </a:solidFill>
              </a:rPr>
              <a:t>Raunak</a:t>
            </a:r>
            <a:r>
              <a:rPr lang="en-US" sz="1400" dirty="0">
                <a:solidFill>
                  <a:schemeClr val="tx1"/>
                </a:solidFill>
              </a:rPr>
              <a:t> </a:t>
            </a:r>
            <a:r>
              <a:rPr lang="en-US" sz="1400" dirty="0" err="1">
                <a:solidFill>
                  <a:schemeClr val="tx1"/>
                </a:solidFill>
              </a:rPr>
              <a:t>Nandkumar</a:t>
            </a:r>
            <a:r>
              <a:rPr lang="en-US" sz="1400" dirty="0">
                <a:solidFill>
                  <a:schemeClr val="tx1"/>
                </a:solidFill>
              </a:rPr>
              <a:t> More   (101136778)</a:t>
            </a: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endParaRPr lang="en-US" sz="1400" dirty="0">
              <a:solidFill>
                <a:schemeClr val="tx1"/>
              </a:solidFill>
            </a:endParaRPr>
          </a:p>
        </p:txBody>
      </p:sp>
      <p:sp>
        <p:nvSpPr>
          <p:cNvPr id="5" name="Date Placeholder 4">
            <a:extLst>
              <a:ext uri="{FF2B5EF4-FFF2-40B4-BE49-F238E27FC236}">
                <a16:creationId xmlns:a16="http://schemas.microsoft.com/office/drawing/2014/main" id="{C294E8CA-1621-9841-A1C3-3EE662C620E9}"/>
              </a:ext>
            </a:extLst>
          </p:cNvPr>
          <p:cNvSpPr>
            <a:spLocks noGrp="1"/>
          </p:cNvSpPr>
          <p:nvPr>
            <p:ph type="dt" sz="half" idx="10"/>
          </p:nvPr>
        </p:nvSpPr>
        <p:spPr/>
        <p:txBody>
          <a:bodyPr/>
          <a:lstStyle/>
          <a:p>
            <a:fld id="{0E4CC2AC-0362-4381-9A04-2CB4B908936C}" type="datetime1">
              <a:rPr lang="en-US" smtClean="0"/>
              <a:t>12/9/2023</a:t>
            </a:fld>
            <a:endParaRPr lang="en-US"/>
          </a:p>
        </p:txBody>
      </p:sp>
      <p:sp>
        <p:nvSpPr>
          <p:cNvPr id="6" name="Slide Number Placeholder 5">
            <a:extLst>
              <a:ext uri="{FF2B5EF4-FFF2-40B4-BE49-F238E27FC236}">
                <a16:creationId xmlns:a16="http://schemas.microsoft.com/office/drawing/2014/main" id="{0308BEB5-7FEA-E964-5D2C-F909A5A73800}"/>
              </a:ext>
            </a:extLst>
          </p:cNvPr>
          <p:cNvSpPr>
            <a:spLocks noGrp="1"/>
          </p:cNvSpPr>
          <p:nvPr>
            <p:ph type="sldNum" sz="quarter" idx="12"/>
          </p:nvPr>
        </p:nvSpPr>
        <p:spPr/>
        <p:txBody>
          <a:bodyPr/>
          <a:lstStyle/>
          <a:p>
            <a:fld id="{6E91CC32-6A6B-4E2E-BBA1-6864F305DA26}" type="slidenum">
              <a:rPr lang="en-US" smtClean="0"/>
              <a:t>1</a:t>
            </a:fld>
            <a:endParaRPr lang="en-US"/>
          </a:p>
        </p:txBody>
      </p:sp>
    </p:spTree>
    <p:extLst>
      <p:ext uri="{BB962C8B-B14F-4D97-AF65-F5344CB8AC3E}">
        <p14:creationId xmlns:p14="http://schemas.microsoft.com/office/powerpoint/2010/main" val="33739946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8" name="Rectangle 2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0"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1" name="Rectangle 30">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D9F872-E393-CE4C-8469-D72CE8679B32}"/>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rgbClr val="EBEBEB"/>
                </a:solidFill>
                <a:latin typeface="+mj-lt"/>
                <a:ea typeface="+mj-ea"/>
                <a:cs typeface="+mj-cs"/>
              </a:rPr>
              <a:t>THANK You!</a:t>
            </a:r>
          </a:p>
        </p:txBody>
      </p:sp>
      <p:sp>
        <p:nvSpPr>
          <p:cNvPr id="6" name="Slide Number Placeholder 5">
            <a:extLst>
              <a:ext uri="{FF2B5EF4-FFF2-40B4-BE49-F238E27FC236}">
                <a16:creationId xmlns:a16="http://schemas.microsoft.com/office/drawing/2014/main" id="{4F1A2851-A39E-BBBD-FF59-00D14F27D06C}"/>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10</a:t>
            </a:fld>
            <a:endParaRPr lang="en-US">
              <a:solidFill>
                <a:srgbClr val="FFFFFF"/>
              </a:solidFill>
            </a:endParaRPr>
          </a:p>
        </p:txBody>
      </p:sp>
      <p:pic>
        <p:nvPicPr>
          <p:cNvPr id="32" name="Graphic 31" descr="Smiling Face with No Fill">
            <a:extLst>
              <a:ext uri="{FF2B5EF4-FFF2-40B4-BE49-F238E27FC236}">
                <a16:creationId xmlns:a16="http://schemas.microsoft.com/office/drawing/2014/main" id="{3CCE463C-DAFA-6F42-76C1-6937539965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5F2FFDDE-277B-8123-FF5B-7DCF0BA3BE6E}"/>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65B46006-DF36-495D-94D3-2B0A0C11FE64}" type="datetime1">
              <a:rPr lang="en-US" b="0" smtClean="0">
                <a:solidFill>
                  <a:schemeClr val="accent1">
                    <a:alpha val="60000"/>
                  </a:schemeClr>
                </a:solidFill>
              </a:rPr>
              <a:t>12/9/2023</a:t>
            </a:fld>
            <a:endParaRPr lang="en-US" b="0">
              <a:solidFill>
                <a:schemeClr val="accent1">
                  <a:alpha val="60000"/>
                </a:schemeClr>
              </a:solidFill>
            </a:endParaRPr>
          </a:p>
        </p:txBody>
      </p:sp>
    </p:spTree>
    <p:extLst>
      <p:ext uri="{BB962C8B-B14F-4D97-AF65-F5344CB8AC3E}">
        <p14:creationId xmlns:p14="http://schemas.microsoft.com/office/powerpoint/2010/main" val="521729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b="1" dirty="0"/>
              <a:t>Purpose of the Study:</a:t>
            </a:r>
            <a:endParaRPr lang="en-US" dirty="0"/>
          </a:p>
          <a:p>
            <a:pPr marL="742950" lvl="1" indent="-285750">
              <a:buFont typeface="Arial" panose="020B0604020202020204" pitchFamily="34" charset="0"/>
              <a:buChar char="•"/>
            </a:pPr>
            <a:r>
              <a:rPr lang="en-US" dirty="0"/>
              <a:t>The primary goal is to rigorously evaluate and compare the performance of two prominent ranking algorithms, TF-IDF and BM25, specifically in the domain of text analysis on Shakespeare's iconic work, Macbeth. The study aims to shed light on how these algorithms behave in retrieving relevant information given diverse queries.</a:t>
            </a:r>
          </a:p>
          <a:p>
            <a:pPr>
              <a:buFont typeface="Arial" panose="020B0604020202020204" pitchFamily="34" charset="0"/>
              <a:buChar char="•"/>
            </a:pPr>
            <a:r>
              <a:rPr lang="en-US" b="1" dirty="0"/>
              <a:t>Overview of TF-IDF and BM25:</a:t>
            </a:r>
            <a:endParaRPr lang="en-US" dirty="0"/>
          </a:p>
          <a:p>
            <a:pPr marL="742950" lvl="1" indent="-285750">
              <a:buFont typeface="Arial" panose="020B0604020202020204" pitchFamily="34" charset="0"/>
              <a:buChar char="•"/>
            </a:pPr>
            <a:r>
              <a:rPr lang="en-US" dirty="0"/>
              <a:t>Explanation of TF-IDF and BM25 algorithms and their application in information retrieval.</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380772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Overview of TF-IDF and BM25:</a:t>
            </a:r>
            <a:br>
              <a:rPr lang="en-US" dirty="0"/>
            </a:br>
            <a:endParaRPr lang="en-US" dirty="0"/>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marL="0" indent="0">
              <a:buNone/>
            </a:pPr>
            <a:r>
              <a:rPr lang="en-US" b="1" dirty="0"/>
              <a:t>TF-IDF (Term Frequency-Inverse Document Frequency):</a:t>
            </a:r>
            <a:endParaRPr lang="en-US" dirty="0"/>
          </a:p>
          <a:p>
            <a:pPr>
              <a:buFont typeface="Arial" panose="020B0604020202020204" pitchFamily="34" charset="0"/>
              <a:buChar char="•"/>
            </a:pPr>
            <a:r>
              <a:rPr lang="en-US" i="1" dirty="0"/>
              <a:t>Calculation Method:</a:t>
            </a:r>
            <a:r>
              <a:rPr lang="en-US" dirty="0"/>
              <a:t> TF-IDF is calculated by multiplying the term frequency (TF), which represents how often a word appears in a document, by the inverse document frequency (IDF). IDF is the logarithm of the total number of documents divided by the number of documents containing the word.</a:t>
            </a:r>
          </a:p>
          <a:p>
            <a:pPr>
              <a:buFont typeface="Arial" panose="020B0604020202020204" pitchFamily="34" charset="0"/>
              <a:buChar char="•"/>
            </a:pPr>
            <a:r>
              <a:rPr lang="en-US" i="1" dirty="0"/>
              <a:t>Scoring Mechanism:</a:t>
            </a:r>
            <a:r>
              <a:rPr lang="en-US" dirty="0"/>
              <a:t> TF-IDF assigns higher scores to words that are specific and distinctive to a sentence, while giving lower scores to more common and generic words.</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279501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Overview of TF-IDF and BM25:</a:t>
            </a:r>
            <a:br>
              <a:rPr lang="en-US" dirty="0"/>
            </a:br>
            <a:endParaRPr lang="en-US" dirty="0"/>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640080" y="2255520"/>
            <a:ext cx="11003623" cy="3901440"/>
          </a:xfrm>
        </p:spPr>
        <p:txBody>
          <a:bodyPr>
            <a:normAutofit/>
          </a:bodyPr>
          <a:lstStyle/>
          <a:p>
            <a:pPr marL="0" indent="0">
              <a:buNone/>
            </a:pPr>
            <a:r>
              <a:rPr lang="en-US" b="1" dirty="0"/>
              <a:t>BM25 (Best Matching 25):</a:t>
            </a:r>
          </a:p>
          <a:p>
            <a:pPr>
              <a:buFont typeface="Arial" panose="020B0604020202020204" pitchFamily="34" charset="0"/>
              <a:buChar char="•"/>
            </a:pPr>
            <a:r>
              <a:rPr lang="en-US" i="1" dirty="0"/>
              <a:t>Extension of TF-IDF: BM25 is an extension of TF-IDF designed to address its limitations.</a:t>
            </a:r>
          </a:p>
          <a:p>
            <a:pPr>
              <a:buFont typeface="Arial" panose="020B0604020202020204" pitchFamily="34" charset="0"/>
              <a:buChar char="•"/>
            </a:pPr>
            <a:r>
              <a:rPr lang="en-US" i="1" dirty="0"/>
              <a:t>Incorporation of Document and Query Length: BM25 incorporates both document length and query length into its calculation, aiming to improve the performance of the ranking function.</a:t>
            </a:r>
          </a:p>
          <a:p>
            <a:pPr>
              <a:buFont typeface="Arial" panose="020B0604020202020204" pitchFamily="34" charset="0"/>
              <a:buChar char="•"/>
            </a:pPr>
            <a:r>
              <a:rPr lang="en-US" i="1" dirty="0"/>
              <a:t>Parameter Tuning: Introduces parameters like k1 and b to fine-tune term frequency and document length factors, respectively.</a:t>
            </a:r>
          </a:p>
          <a:p>
            <a:pPr marL="0" indent="0">
              <a:buNone/>
            </a:pPr>
            <a:r>
              <a:rPr lang="en-US" i="1" dirty="0"/>
              <a:t>Issues Addressed by BM25:</a:t>
            </a:r>
          </a:p>
          <a:p>
            <a:pPr>
              <a:buFont typeface="Arial" panose="020B0604020202020204" pitchFamily="34" charset="0"/>
              <a:buChar char="•"/>
            </a:pPr>
            <a:r>
              <a:rPr lang="en-US" i="1" dirty="0"/>
              <a:t>Frequency Spamming: BM25 addresses the issue of frequency spamming, where higher scores are assigned to results with a higher frequency of the queried word.</a:t>
            </a:r>
          </a:p>
          <a:p>
            <a:pPr>
              <a:buFont typeface="Arial" panose="020B0604020202020204" pitchFamily="34" charset="0"/>
              <a:buChar char="•"/>
            </a:pPr>
            <a:r>
              <a:rPr lang="en-US" i="1" dirty="0"/>
              <a:t>Document Length Disparity: Introduces parameters (k1 and b) to handle variations in sentence lengths, ensuring fair evaluation</a:t>
            </a: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144961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Literature Review</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fontScale="92500" lnSpcReduction="20000"/>
          </a:bodyPr>
          <a:lstStyle/>
          <a:p>
            <a:pPr marL="0" indent="0">
              <a:buNone/>
            </a:pPr>
            <a:endParaRPr lang="en-US" dirty="0"/>
          </a:p>
          <a:p>
            <a:pPr>
              <a:buFont typeface="Arial" panose="020B0604020202020204" pitchFamily="34" charset="0"/>
              <a:buChar char="•"/>
            </a:pPr>
            <a:r>
              <a:rPr lang="en-US" dirty="0"/>
              <a:t>Existing studies indicate that BM25 tends to outperform TF-IDF for shorter and simpler queries. </a:t>
            </a:r>
          </a:p>
          <a:p>
            <a:pPr>
              <a:buFont typeface="Arial" panose="020B0604020202020204" pitchFamily="34" charset="0"/>
              <a:buChar char="•"/>
            </a:pPr>
            <a:r>
              <a:rPr lang="en-US" dirty="0"/>
              <a:t>However, the effectiveness of each algorithm is contingent on factors such as query complexity, text collection characteristics, and the choice of parameters</a:t>
            </a:r>
            <a:endParaRPr lang="en-US" b="1" dirty="0"/>
          </a:p>
          <a:p>
            <a:pPr>
              <a:buFont typeface="Arial" panose="020B0604020202020204" pitchFamily="34" charset="0"/>
              <a:buChar char="•"/>
            </a:pPr>
            <a:r>
              <a:rPr lang="en-US" b="1" dirty="0"/>
              <a:t>TF-IDF:</a:t>
            </a:r>
            <a:r>
              <a:rPr lang="en-US" dirty="0"/>
              <a:t> Emphasizing its calculation based on term frequency and inverse document frequency and its susceptibility to frequency spamming.</a:t>
            </a:r>
          </a:p>
          <a:p>
            <a:pPr>
              <a:buFont typeface="Arial" panose="020B0604020202020204" pitchFamily="34" charset="0"/>
              <a:buChar char="•"/>
            </a:pPr>
            <a:r>
              <a:rPr lang="en-US" b="1" dirty="0"/>
              <a:t>BM25:</a:t>
            </a:r>
            <a:r>
              <a:rPr lang="en-US" dirty="0"/>
              <a:t> Highlighting its extension of TF-IDF, addressing issues such as frequency spamming and document length disparities through parameters like k1, b, and epsilon.</a:t>
            </a:r>
          </a:p>
          <a:p>
            <a:pPr>
              <a:buFont typeface="Arial" panose="020B0604020202020204" pitchFamily="34" charset="0"/>
              <a:buChar char="•"/>
            </a:pPr>
            <a:r>
              <a:rPr lang="en-US" b="1" dirty="0"/>
              <a:t>Issues Addressed by BM25:</a:t>
            </a:r>
            <a:endParaRPr lang="en-US" dirty="0"/>
          </a:p>
          <a:p>
            <a:pPr marL="742950" lvl="1" indent="-285750">
              <a:buFont typeface="Arial" panose="020B0604020202020204" pitchFamily="34" charset="0"/>
              <a:buChar char="•"/>
            </a:pPr>
            <a:r>
              <a:rPr lang="en-US" b="1" dirty="0"/>
              <a:t>Frequency Spamming:</a:t>
            </a:r>
            <a:r>
              <a:rPr lang="en-US" dirty="0"/>
              <a:t> Explaining how BM25 mitigates the problem of inflated scores for frequently occurring terms, by giving more importance to rare occurrences over frequent ones with a positively reducing scoring</a:t>
            </a:r>
          </a:p>
          <a:p>
            <a:pPr marL="742950" lvl="1" indent="-285750">
              <a:buFont typeface="Arial" panose="020B0604020202020204" pitchFamily="34" charset="0"/>
              <a:buChar char="•"/>
            </a:pPr>
            <a:r>
              <a:rPr lang="en-US" b="1" dirty="0"/>
              <a:t>Document Length Disparity:</a:t>
            </a:r>
            <a:r>
              <a:rPr lang="en-US" dirty="0"/>
              <a:t> Describing how parameters like k1 and b are employed to handle variations in sentence lengths, by reducing negative punishing scoring with longer documents </a:t>
            </a:r>
          </a:p>
          <a:p>
            <a:pPr marL="0" indent="0">
              <a:buNone/>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98000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Methodology</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fontScale="77500" lnSpcReduction="20000"/>
          </a:bodyPr>
          <a:lstStyle/>
          <a:p>
            <a:pPr>
              <a:buFont typeface="+mj-lt"/>
              <a:buAutoNum type="arabicPeriod"/>
            </a:pPr>
            <a:r>
              <a:rPr lang="en-IN" b="1" dirty="0"/>
              <a:t>Data Collection:</a:t>
            </a:r>
            <a:endParaRPr lang="en-IN" dirty="0"/>
          </a:p>
          <a:p>
            <a:pPr marL="742950" lvl="1" indent="-285750">
              <a:buFont typeface="+mj-lt"/>
              <a:buAutoNum type="arabicPeriod"/>
            </a:pPr>
            <a:r>
              <a:rPr lang="en-IN" dirty="0"/>
              <a:t>Obtained Macbeth text from NLTK's Gutenberg corpus.</a:t>
            </a:r>
          </a:p>
          <a:p>
            <a:pPr>
              <a:buFont typeface="+mj-lt"/>
              <a:buAutoNum type="arabicPeriod"/>
            </a:pPr>
            <a:r>
              <a:rPr lang="en-IN" b="1" dirty="0"/>
              <a:t>Data Preprocessing:</a:t>
            </a:r>
            <a:endParaRPr lang="en-IN" dirty="0"/>
          </a:p>
          <a:p>
            <a:pPr marL="742950" lvl="1" indent="-285750">
              <a:buFont typeface="+mj-lt"/>
              <a:buAutoNum type="arabicPeriod"/>
            </a:pPr>
            <a:r>
              <a:rPr lang="en-IN" dirty="0"/>
              <a:t>Tokenization into Sentences and Paragraphs.</a:t>
            </a:r>
          </a:p>
          <a:p>
            <a:pPr marL="742950" lvl="1" indent="-285750">
              <a:buFont typeface="+mj-lt"/>
              <a:buAutoNum type="arabicPeriod"/>
            </a:pPr>
            <a:r>
              <a:rPr lang="en-IN" dirty="0" err="1"/>
              <a:t>Stopword</a:t>
            </a:r>
            <a:r>
              <a:rPr lang="en-IN" dirty="0"/>
              <a:t> Removal, Punctuation Removal, and Stemming.</a:t>
            </a:r>
          </a:p>
          <a:p>
            <a:pPr>
              <a:buFont typeface="+mj-lt"/>
              <a:buAutoNum type="arabicPeriod"/>
            </a:pPr>
            <a:r>
              <a:rPr lang="en-IN" b="1" dirty="0"/>
              <a:t>Matrix Creation:</a:t>
            </a:r>
            <a:endParaRPr lang="en-IN" dirty="0"/>
          </a:p>
          <a:p>
            <a:pPr marL="742950" lvl="1" indent="-285750">
              <a:buFont typeface="+mj-lt"/>
              <a:buAutoNum type="arabicPeriod"/>
            </a:pPr>
            <a:r>
              <a:rPr lang="en-IN" b="1" dirty="0"/>
              <a:t>TF-IDF Matrix:</a:t>
            </a:r>
            <a:r>
              <a:rPr lang="en-IN" dirty="0"/>
              <a:t> Created using Scikit-</a:t>
            </a:r>
            <a:r>
              <a:rPr lang="en-IN" dirty="0" err="1"/>
              <a:t>learn's</a:t>
            </a:r>
            <a:r>
              <a:rPr lang="en-IN" dirty="0"/>
              <a:t> </a:t>
            </a:r>
            <a:r>
              <a:rPr lang="en-IN" dirty="0" err="1"/>
              <a:t>TfidfVectorizer</a:t>
            </a:r>
            <a:r>
              <a:rPr lang="en-IN" dirty="0"/>
              <a:t>. A sparse matrix representing 678 sentences and 3310 unique words.</a:t>
            </a:r>
          </a:p>
          <a:p>
            <a:pPr marL="742950" lvl="1" indent="-285750">
              <a:buFont typeface="+mj-lt"/>
              <a:buAutoNum type="arabicPeriod"/>
            </a:pPr>
            <a:r>
              <a:rPr lang="en-IN" b="1" dirty="0"/>
              <a:t>BM25 Matrix:</a:t>
            </a:r>
            <a:r>
              <a:rPr lang="en-IN" dirty="0"/>
              <a:t> Formulated using TF matrix, IDF vector, and parameters k1, b, and epsilon (set to 1.2, 0.75, and 0.25 respectively).</a:t>
            </a:r>
          </a:p>
          <a:p>
            <a:pPr>
              <a:buFont typeface="+mj-lt"/>
              <a:buAutoNum type="arabicPeriod"/>
            </a:pPr>
            <a:r>
              <a:rPr lang="en-IN" b="1" dirty="0"/>
              <a:t>Querying:</a:t>
            </a:r>
            <a:endParaRPr lang="en-IN" dirty="0"/>
          </a:p>
          <a:p>
            <a:pPr marL="742950" lvl="1" indent="-285750">
              <a:buFont typeface="+mj-lt"/>
              <a:buAutoNum type="arabicPeriod"/>
            </a:pPr>
            <a:r>
              <a:rPr lang="en-IN" dirty="0"/>
              <a:t>Three Queries Provided: </a:t>
            </a:r>
            <a:r>
              <a:rPr lang="en-IN" dirty="0" err="1"/>
              <a:t>Preprocessed</a:t>
            </a:r>
            <a:r>
              <a:rPr lang="en-IN" dirty="0"/>
              <a:t> by tokenization, filtering, and stemming.</a:t>
            </a:r>
          </a:p>
          <a:p>
            <a:pPr>
              <a:buFont typeface="+mj-lt"/>
              <a:buAutoNum type="arabicPeriod"/>
            </a:pPr>
            <a:r>
              <a:rPr lang="en-IN" b="1" dirty="0"/>
              <a:t>Similarity and Ranking:</a:t>
            </a:r>
            <a:endParaRPr lang="en-IN" dirty="0"/>
          </a:p>
          <a:p>
            <a:pPr marL="742950" lvl="1" indent="-285750">
              <a:buFont typeface="+mj-lt"/>
              <a:buAutoNum type="arabicPeriod"/>
            </a:pPr>
            <a:r>
              <a:rPr lang="en-IN" dirty="0"/>
              <a:t>Cosine Similarity Calculation: Transforming queries into vectors and calculating similarity scores.</a:t>
            </a:r>
          </a:p>
          <a:p>
            <a:pPr marL="742950" lvl="1" indent="-285750">
              <a:buFont typeface="+mj-lt"/>
              <a:buAutoNum type="arabicPeriod"/>
            </a:pPr>
            <a:r>
              <a:rPr lang="en-IN" dirty="0"/>
              <a:t>Top 5 Documents for Each Query: Sorted based on similarity scores.</a:t>
            </a:r>
          </a:p>
          <a:p>
            <a:pPr marL="0" indent="0">
              <a:buNone/>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45970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Results</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fontScale="92500"/>
          </a:bodyPr>
          <a:lstStyle/>
          <a:p>
            <a:pPr>
              <a:buFont typeface="Arial" panose="020B0604020202020204" pitchFamily="34" charset="0"/>
              <a:buChar char="•"/>
            </a:pPr>
            <a:r>
              <a:rPr lang="en-IN" b="1" dirty="0"/>
              <a:t>Examples of Query Results:</a:t>
            </a:r>
            <a:endParaRPr lang="en-IN" dirty="0"/>
          </a:p>
          <a:p>
            <a:pPr marL="742950" lvl="1" indent="-285750">
              <a:buFont typeface="Arial" panose="020B0604020202020204" pitchFamily="34" charset="0"/>
              <a:buChar char="•"/>
            </a:pPr>
            <a:r>
              <a:rPr lang="en-IN" dirty="0"/>
              <a:t>Query 1: "three witch magic death thunder." Both methods ranked documents with these words higher.</a:t>
            </a:r>
          </a:p>
          <a:p>
            <a:pPr marL="742950" lvl="1" indent="-285750">
              <a:buFont typeface="Arial" panose="020B0604020202020204" pitchFamily="34" charset="0"/>
              <a:buChar char="•"/>
            </a:pPr>
            <a:r>
              <a:rPr lang="en-IN" dirty="0"/>
              <a:t>Query 2: "Macbeth knife wound red blood witch." TF-IDF emphasized "knife," "wound," and "blood," while BM25 prioritized "Macbeth."</a:t>
            </a:r>
          </a:p>
          <a:p>
            <a:pPr marL="742950" lvl="1" indent="-285750">
              <a:buFont typeface="Arial" panose="020B0604020202020204" pitchFamily="34" charset="0"/>
              <a:buChar char="•"/>
            </a:pPr>
            <a:r>
              <a:rPr lang="en-IN" dirty="0"/>
              <a:t>Query 3: "Ruthless ambition king prophecies beast unmake fair." Specific terms impacting ranking.</a:t>
            </a:r>
            <a:endParaRPr lang="en-US" b="1" dirty="0"/>
          </a:p>
          <a:p>
            <a:pPr>
              <a:buFont typeface="Arial" panose="020B0604020202020204" pitchFamily="34" charset="0"/>
              <a:buChar char="•"/>
            </a:pPr>
            <a:r>
              <a:rPr lang="en-US" b="1" dirty="0"/>
              <a:t>Comparison of TF-IDF and BM25:</a:t>
            </a:r>
            <a:endParaRPr lang="en-US" dirty="0"/>
          </a:p>
          <a:p>
            <a:pPr marL="742950" lvl="1" indent="-285750">
              <a:buFont typeface="Arial" panose="020B0604020202020204" pitchFamily="34" charset="0"/>
              <a:buChar char="•"/>
            </a:pPr>
            <a:r>
              <a:rPr lang="en-US" dirty="0"/>
              <a:t>Similarities: Both ranked documents containing words like "thunder" and "three witches" higher for Query 1.</a:t>
            </a:r>
          </a:p>
          <a:p>
            <a:pPr marL="742950" lvl="1" indent="-285750">
              <a:buFont typeface="Arial" panose="020B0604020202020204" pitchFamily="34" charset="0"/>
              <a:buChar char="•"/>
            </a:pPr>
            <a:r>
              <a:rPr lang="en-US" dirty="0"/>
              <a:t>Differences: TF-IDF gave higher rank to a document with "knife," "wound," and "blood" for Query 2, while BM25 prioritized a document with "Macbeth."</a:t>
            </a:r>
          </a:p>
          <a:p>
            <a:pPr>
              <a:buFont typeface="Arial" panose="020B0604020202020204" pitchFamily="34" charset="0"/>
              <a:buChar char="•"/>
            </a:pPr>
            <a:r>
              <a:rPr lang="en-US" b="1" dirty="0"/>
              <a:t>Impact of Query Type and Length:</a:t>
            </a:r>
            <a:endParaRPr lang="en-US" dirty="0"/>
          </a:p>
          <a:p>
            <a:pPr marL="742950" lvl="1" indent="-285750">
              <a:buFont typeface="Arial" panose="020B0604020202020204" pitchFamily="34" charset="0"/>
              <a:buChar char="•"/>
            </a:pPr>
            <a:r>
              <a:rPr lang="en-US" dirty="0"/>
              <a:t>Performance varied based on the type and length of queries.</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35650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Conclusion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a:bodyPr>
          <a:lstStyle/>
          <a:p>
            <a:pPr>
              <a:buFont typeface="Arial" panose="020B0604020202020204" pitchFamily="34" charset="0"/>
              <a:buChar char="•"/>
            </a:pPr>
            <a:r>
              <a:rPr lang="en-IN" b="1" dirty="0"/>
              <a:t>Summary of Findings:</a:t>
            </a:r>
            <a:endParaRPr lang="en-IN" dirty="0"/>
          </a:p>
          <a:p>
            <a:pPr marL="742950" lvl="1" indent="-285750">
              <a:buFont typeface="Arial" panose="020B0604020202020204" pitchFamily="34" charset="0"/>
              <a:buChar char="•"/>
            </a:pPr>
            <a:r>
              <a:rPr lang="en-IN" b="1" dirty="0"/>
              <a:t>TF-IDF vs. BM25:</a:t>
            </a:r>
            <a:r>
              <a:rPr lang="en-IN" dirty="0"/>
              <a:t> BM25 generally performed similarly to TF-IDF for smaller queries, but outperformed it for larger queries.</a:t>
            </a:r>
          </a:p>
          <a:p>
            <a:pPr marL="742950" lvl="1" indent="-285750">
              <a:buFont typeface="Arial" panose="020B0604020202020204" pitchFamily="34" charset="0"/>
              <a:buChar char="•"/>
            </a:pPr>
            <a:r>
              <a:rPr lang="en-IN" b="1" dirty="0"/>
              <a:t>Cosine Similarity Scores:</a:t>
            </a:r>
            <a:r>
              <a:rPr lang="en-IN" dirty="0"/>
              <a:t> BM25 consistently had better scores.</a:t>
            </a:r>
          </a:p>
          <a:p>
            <a:pPr>
              <a:buFont typeface="Arial" panose="020B0604020202020204" pitchFamily="34" charset="0"/>
              <a:buChar char="•"/>
            </a:pPr>
            <a:r>
              <a:rPr lang="en-IN" b="1" dirty="0"/>
              <a:t>Recommendations for Future Work:</a:t>
            </a:r>
            <a:endParaRPr lang="en-IN" dirty="0"/>
          </a:p>
          <a:p>
            <a:pPr marL="742950" lvl="1" indent="-285750">
              <a:buFont typeface="Arial" panose="020B0604020202020204" pitchFamily="34" charset="0"/>
              <a:buChar char="•"/>
            </a:pPr>
            <a:r>
              <a:rPr lang="en-IN" dirty="0"/>
              <a:t>Consideration of other metrics (precision, recall, f1 scores), filtering small sentence results, and experimenting with BM25 hyperparameters.</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297676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Future Work</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a:bodyPr>
          <a:lstStyle/>
          <a:p>
            <a:pPr>
              <a:buFont typeface="Arial" panose="020B0604020202020204" pitchFamily="34" charset="0"/>
              <a:buChar char="•"/>
            </a:pPr>
            <a:r>
              <a:rPr lang="en-IN" b="1" dirty="0"/>
              <a:t>Experimentation with Hyperparameters for BM25:</a:t>
            </a:r>
            <a:endParaRPr lang="en-IN" dirty="0"/>
          </a:p>
          <a:p>
            <a:pPr marL="742950" lvl="1" indent="-285750">
              <a:buFont typeface="Arial" panose="020B0604020202020204" pitchFamily="34" charset="0"/>
              <a:buChar char="•"/>
            </a:pPr>
            <a:r>
              <a:rPr lang="en-IN" dirty="0"/>
              <a:t>Explore the impact of varying k, b, and epsilon values.</a:t>
            </a:r>
          </a:p>
          <a:p>
            <a:pPr>
              <a:buFont typeface="Arial" panose="020B0604020202020204" pitchFamily="34" charset="0"/>
              <a:buChar char="•"/>
            </a:pPr>
            <a:r>
              <a:rPr lang="en-IN" b="1" dirty="0"/>
              <a:t>Handling Small Sentence Results:</a:t>
            </a:r>
            <a:endParaRPr lang="en-IN" dirty="0"/>
          </a:p>
          <a:p>
            <a:pPr marL="742950" lvl="1" indent="-285750">
              <a:buFont typeface="Arial" panose="020B0604020202020204" pitchFamily="34" charset="0"/>
              <a:buChar char="•"/>
            </a:pPr>
            <a:r>
              <a:rPr lang="en-IN" dirty="0"/>
              <a:t>Implement filtering mechanisms for small sentence results.</a:t>
            </a:r>
          </a:p>
          <a:p>
            <a:pPr>
              <a:buFont typeface="Arial" panose="020B0604020202020204" pitchFamily="34" charset="0"/>
              <a:buChar char="•"/>
            </a:pPr>
            <a:r>
              <a:rPr lang="en-IN" b="1" dirty="0"/>
              <a:t>Implementation of Additional Evaluation Metrics:</a:t>
            </a:r>
            <a:endParaRPr lang="en-IN" dirty="0"/>
          </a:p>
          <a:p>
            <a:pPr marL="742950" lvl="1" indent="-285750">
              <a:buFont typeface="Arial" panose="020B0604020202020204" pitchFamily="34" charset="0"/>
              <a:buChar char="•"/>
            </a:pPr>
            <a:r>
              <a:rPr lang="en-IN" dirty="0"/>
              <a:t>Consider metrics beyond cosine similarity for a more comprehensive assessment.</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250839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{1C164570-C119-B74D-8BA7-0BF5AC3F7D31}tf10001076</Template>
  <TotalTime>1960</TotalTime>
  <Words>888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Comparative Analysis of TF-IDF and BM25</vt:lpstr>
      <vt:lpstr>Introduction</vt:lpstr>
      <vt:lpstr>Overview of TF-IDF and BM25: </vt:lpstr>
      <vt:lpstr>Overview of TF-IDF and BM25: </vt:lpstr>
      <vt:lpstr>Literature Review</vt:lpstr>
      <vt:lpstr>Methodology</vt:lpstr>
      <vt:lpstr>Results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Thread Synchronization in Parallel Computing</dc:title>
  <dc:creator>Chaudhary, Abhishek Kumar</dc:creator>
  <cp:lastModifiedBy>More, RaunakNandkumar</cp:lastModifiedBy>
  <cp:revision>26</cp:revision>
  <dcterms:created xsi:type="dcterms:W3CDTF">2023-10-29T06:53:50Z</dcterms:created>
  <dcterms:modified xsi:type="dcterms:W3CDTF">2023-12-10T05:45:03Z</dcterms:modified>
</cp:coreProperties>
</file>