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57" r:id="rId2"/>
    <p:sldId id="258" r:id="rId3"/>
    <p:sldId id="259" r:id="rId4"/>
    <p:sldId id="260" r:id="rId5"/>
    <p:sldId id="261" r:id="rId6"/>
    <p:sldId id="262" r:id="rId7"/>
    <p:sldId id="264" r:id="rId8"/>
    <p:sldId id="266"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96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184DA70-C731-4C70-880D-CCD4705E623C}" type="datetime1">
              <a:rPr lang="en-US" smtClean="0"/>
              <a:t>6/12/2023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71733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18967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60173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05752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387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8585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579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47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8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31567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14015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2D6E202-B606-4609-B914-27C9371A1F6D}" type="datetime1">
              <a:rPr lang="en-US" smtClean="0"/>
              <a:t>6/12/2023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66630486"/>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88418" y="445901"/>
            <a:ext cx="7096210" cy="1815239"/>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Prime Factorization of Large Numbers using Shor's Algorithm	</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CSC 792: – Quantum Computing </a:t>
            </a: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7184362" y="2803955"/>
            <a:ext cx="5007638" cy="3075709"/>
          </a:xfrm>
        </p:spPr>
        <p:txBody>
          <a:bodyPr>
            <a:noAutofit/>
          </a:bodyPr>
          <a:lstStyle/>
          <a:p>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Presented By:</a:t>
            </a:r>
          </a:p>
          <a:p>
            <a:pPr algn="just"/>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Raunak</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Nandkumar</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more 	           -  101136778</a:t>
            </a:r>
          </a:p>
          <a:p>
            <a:pPr algn="just"/>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Sai Sriman Kudupudi                        - 101149245</a:t>
            </a:r>
          </a:p>
          <a:p>
            <a:pPr algn="just"/>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Sai Neeraj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Samineni</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- 101146451</a:t>
            </a:r>
          </a:p>
          <a:p>
            <a:pPr algn="just"/>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Hansakrish</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Kuttuva</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Baskar               - 101131081</a:t>
            </a:r>
          </a:p>
          <a:p>
            <a:pPr algn="just"/>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Damareshwara</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Maddepalli</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- 101128329</a:t>
            </a:r>
          </a:p>
          <a:p>
            <a:pPr algn="just"/>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Venkata Surya Deepak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Lakshmipalli</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  101143451</a:t>
            </a:r>
          </a:p>
          <a:p>
            <a:pPr algn="just"/>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Kalainidhi</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T</a:t>
            </a:r>
            <a:r>
              <a:rPr lang="en-IN" sz="1800" dirty="0" err="1">
                <a:solidFill>
                  <a:schemeClr val="tx1"/>
                </a:solidFill>
                <a:latin typeface="Times New Roman" panose="02020603050405020304" pitchFamily="18" charset="0"/>
                <a:cs typeface="Times New Roman" panose="02020603050405020304" pitchFamily="18" charset="0"/>
              </a:rPr>
              <a:t>irounavoucarassou</a:t>
            </a:r>
            <a:r>
              <a:rPr lang="en-IN" sz="1800" dirty="0">
                <a:solidFill>
                  <a:schemeClr val="tx1"/>
                </a:solidFill>
                <a:latin typeface="Times New Roman" panose="02020603050405020304" pitchFamily="18" charset="0"/>
                <a:cs typeface="Times New Roman" panose="02020603050405020304" pitchFamily="18" charset="0"/>
              </a:rPr>
              <a:t>         -  101131680</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7372" y="0"/>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557F-C809-4711-B3B0-A97B5161356E}"/>
              </a:ext>
            </a:extLst>
          </p:cNvPr>
          <p:cNvSpPr>
            <a:spLocks noGrp="1"/>
          </p:cNvSpPr>
          <p:nvPr>
            <p:ph type="title"/>
          </p:nvPr>
        </p:nvSpPr>
        <p:spPr>
          <a:xfrm>
            <a:off x="3426338" y="2002419"/>
            <a:ext cx="5046330" cy="1724627"/>
          </a:xfrm>
        </p:spPr>
        <p:txBody>
          <a:bodyPr>
            <a:normAutofit/>
          </a:bodyPr>
          <a:lstStyle/>
          <a:p>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7610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495424" y="1342663"/>
            <a:ext cx="10456545" cy="3381633"/>
          </a:xfrm>
        </p:spPr>
        <p:txBody>
          <a:bodyPr anchor="ctr">
            <a:normAutofit/>
          </a:bodyPr>
          <a:lstStyle/>
          <a:p>
            <a:pPr lvl="0">
              <a:lnSpc>
                <a:spcPct val="107000"/>
              </a:lnSpc>
              <a:spcAft>
                <a:spcPts val="800"/>
              </a:spcAft>
              <a:buSzPts val="1000"/>
              <a:tabLst>
                <a:tab pos="457200" algn="l"/>
              </a:tabLst>
            </a:pPr>
            <a:r>
              <a:rPr lang="en-IN" sz="2400" kern="0" dirty="0">
                <a:ea typeface="Times New Roman" panose="02020603050405020304" pitchFamily="18" charset="0"/>
                <a:cs typeface="Times New Roman" panose="02020603050405020304" pitchFamily="18" charset="0"/>
              </a:rPr>
              <a:t>1.  </a:t>
            </a:r>
            <a:r>
              <a:rPr lang="en-IN" sz="2400" kern="0" dirty="0">
                <a:effectLst/>
                <a:ea typeface="Times New Roman" panose="02020603050405020304" pitchFamily="18" charset="0"/>
                <a:cs typeface="Times New Roman" panose="02020603050405020304" pitchFamily="18" charset="0"/>
              </a:rPr>
              <a:t>Shor's Algorithm, proposed by Peter Shor in 1994, is a quantum </a:t>
            </a:r>
            <a:r>
              <a:rPr lang="en-IN" sz="2400" kern="0" dirty="0">
                <a:ea typeface="Times New Roman" panose="02020603050405020304" pitchFamily="18" charset="0"/>
                <a:cs typeface="Times New Roman" panose="02020603050405020304" pitchFamily="18" charset="0"/>
              </a:rPr>
              <a:t>      	</a:t>
            </a:r>
            <a:r>
              <a:rPr lang="en-IN" sz="2400" kern="0" dirty="0">
                <a:effectLst/>
                <a:ea typeface="Times New Roman" panose="02020603050405020304" pitchFamily="18" charset="0"/>
                <a:cs typeface="Times New Roman" panose="02020603050405020304" pitchFamily="18" charset="0"/>
              </a:rPr>
              <a:t>algorithm that can efficiently factorize large numbers.</a:t>
            </a:r>
            <a:br>
              <a:rPr lang="en-IN" sz="2400" kern="100" dirty="0">
                <a:effectLst/>
                <a:ea typeface="Calibri" panose="020F0502020204030204" pitchFamily="34" charset="0"/>
                <a:cs typeface="Times New Roman" panose="02020603050405020304" pitchFamily="18" charset="0"/>
              </a:rPr>
            </a:br>
            <a:br>
              <a:rPr lang="en-IN" sz="2400" kern="100" dirty="0">
                <a:effectLst/>
                <a:ea typeface="Calibri" panose="020F0502020204030204" pitchFamily="34" charset="0"/>
                <a:cs typeface="Times New Roman" panose="02020603050405020304" pitchFamily="18" charset="0"/>
              </a:rPr>
            </a:br>
            <a:r>
              <a:rPr lang="en-IN" sz="2400" kern="100" dirty="0">
                <a:effectLst/>
                <a:ea typeface="Calibri" panose="020F0502020204030204" pitchFamily="34" charset="0"/>
                <a:cs typeface="Times New Roman" panose="02020603050405020304" pitchFamily="18" charset="0"/>
              </a:rPr>
              <a:t>2. </a:t>
            </a:r>
            <a:r>
              <a:rPr lang="en-IN" sz="2400" kern="0" dirty="0">
                <a:effectLst/>
                <a:ea typeface="Times New Roman" panose="02020603050405020304" pitchFamily="18" charset="0"/>
                <a:cs typeface="Times New Roman" panose="02020603050405020304" pitchFamily="18" charset="0"/>
              </a:rPr>
              <a:t>Traditional classical algorithms for factorization are computationally  	expensive for large numbers, making certain encryption methods secure.</a:t>
            </a:r>
            <a:br>
              <a:rPr lang="en-IN" sz="2400" kern="0" dirty="0">
                <a:effectLst/>
                <a:ea typeface="Times New Roman" panose="02020603050405020304" pitchFamily="18" charset="0"/>
                <a:cs typeface="Times New Roman" panose="02020603050405020304" pitchFamily="18" charset="0"/>
              </a:rPr>
            </a:br>
            <a:br>
              <a:rPr lang="en-IN" sz="2400" kern="100" dirty="0">
                <a:effectLst/>
                <a:ea typeface="Calibri" panose="020F0502020204030204" pitchFamily="34" charset="0"/>
                <a:cs typeface="Times New Roman" panose="02020603050405020304" pitchFamily="18" charset="0"/>
              </a:rPr>
            </a:br>
            <a:r>
              <a:rPr lang="en-IN" sz="2400" kern="100" dirty="0">
                <a:effectLst/>
                <a:ea typeface="Calibri" panose="020F0502020204030204" pitchFamily="34" charset="0"/>
                <a:cs typeface="Times New Roman" panose="02020603050405020304" pitchFamily="18" charset="0"/>
              </a:rPr>
              <a:t>3. </a:t>
            </a:r>
            <a:r>
              <a:rPr lang="en-IN" sz="2400" kern="0" dirty="0">
                <a:effectLst/>
                <a:ea typeface="Times New Roman" panose="02020603050405020304" pitchFamily="18" charset="0"/>
                <a:cs typeface="Times New Roman" panose="02020603050405020304" pitchFamily="18" charset="0"/>
              </a:rPr>
              <a:t>Shor's Algorithm aims to overcome this challenge by utilizing the 	principles of quantum computation.</a:t>
            </a:r>
            <a:endParaRPr lang="en-US" sz="6000" i="1"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50595" y="164302"/>
            <a:ext cx="10058400" cy="958442"/>
          </a:xfrm>
        </p:spPr>
        <p:txBody>
          <a:bodyPr>
            <a:normAutofit/>
          </a:bodyPr>
          <a:lstStyle/>
          <a:p>
            <a:r>
              <a:rPr lang="en-IN" sz="2800"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Shor's Algorithm Overview</a:t>
            </a:r>
            <a:endParaRPr lang="en-US" sz="2400" u="sng" dirty="0">
              <a:solidFill>
                <a:schemeClr val="tx1"/>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86646" y="1342663"/>
            <a:ext cx="10456545" cy="3303245"/>
          </a:xfrm>
        </p:spPr>
        <p:txBody>
          <a:bodyPr anchor="ctr">
            <a:normAutofit fontScale="90000"/>
          </a:bodyPr>
          <a:lstStyle/>
          <a:p>
            <a:pPr lvl="0">
              <a:lnSpc>
                <a:spcPct val="107000"/>
              </a:lnSpc>
              <a:spcAft>
                <a:spcPts val="800"/>
              </a:spcAft>
              <a:buSzPts val="1000"/>
              <a:tabLst>
                <a:tab pos="457200" algn="l"/>
              </a:tabLst>
            </a:pPr>
            <a:r>
              <a:rPr lang="en-US" sz="2400" kern="0" dirty="0">
                <a:effectLst/>
                <a:ea typeface="Times New Roman" panose="02020603050405020304" pitchFamily="18" charset="0"/>
                <a:cs typeface="Times New Roman" panose="02020603050405020304" pitchFamily="18" charset="0"/>
              </a:rPr>
              <a:t>•	The code implementation we will discuss today is written in Python and utilizes the Qiskit library  for quantum circuit simulation.</a:t>
            </a:r>
            <a:r>
              <a:rPr lang="en-IN" sz="2400" kern="0" dirty="0">
                <a:effectLst/>
                <a:ea typeface="Times New Roman" panose="02020603050405020304" pitchFamily="18" charset="0"/>
                <a:cs typeface="Times New Roman" panose="02020603050405020304" pitchFamily="18" charset="0"/>
              </a:rPr>
              <a:t> It utilizes the power of quantum computing to factorize numbers and demonstrates the potential of quantum algorithms.</a:t>
            </a:r>
            <a:br>
              <a:rPr lang="en-IN" sz="2400" kern="0" dirty="0">
                <a:effectLst/>
                <a:ea typeface="Times New Roman" panose="02020603050405020304" pitchFamily="18" charset="0"/>
                <a:cs typeface="Times New Roman" panose="02020603050405020304" pitchFamily="18" charset="0"/>
              </a:rPr>
            </a:br>
            <a:br>
              <a:rPr lang="en-US" sz="2400" kern="0" dirty="0">
                <a:effectLst/>
                <a:ea typeface="Times New Roman" panose="02020603050405020304" pitchFamily="18" charset="0"/>
                <a:cs typeface="Times New Roman" panose="02020603050405020304" pitchFamily="18" charset="0"/>
              </a:rPr>
            </a:br>
            <a:r>
              <a:rPr lang="en-US" sz="2400" kern="0" dirty="0">
                <a:effectLst/>
                <a:ea typeface="Times New Roman" panose="02020603050405020304" pitchFamily="18" charset="0"/>
                <a:cs typeface="Times New Roman" panose="02020603050405020304" pitchFamily="18" charset="0"/>
              </a:rPr>
              <a:t>•	It consists of two main functions: period(a, N) and shors_breaker(N).</a:t>
            </a:r>
            <a:br>
              <a:rPr lang="en-US" sz="2400" kern="0" dirty="0">
                <a:effectLst/>
                <a:ea typeface="Times New Roman" panose="02020603050405020304" pitchFamily="18" charset="0"/>
                <a:cs typeface="Times New Roman" panose="02020603050405020304" pitchFamily="18" charset="0"/>
              </a:rPr>
            </a:br>
            <a:br>
              <a:rPr lang="en-US" sz="2400" kern="0" dirty="0">
                <a:effectLst/>
                <a:ea typeface="Times New Roman" panose="02020603050405020304" pitchFamily="18" charset="0"/>
                <a:cs typeface="Times New Roman" panose="02020603050405020304" pitchFamily="18" charset="0"/>
              </a:rPr>
            </a:br>
            <a:r>
              <a:rPr lang="en-US" sz="2400" kern="0" dirty="0">
                <a:effectLst/>
                <a:ea typeface="Times New Roman" panose="02020603050405020304" pitchFamily="18" charset="0"/>
                <a:cs typeface="Times New Roman" panose="02020603050405020304" pitchFamily="18" charset="0"/>
              </a:rPr>
              <a:t>•	The period function calculates the period of a function using a quantum circuit.</a:t>
            </a:r>
            <a:br>
              <a:rPr lang="en-US" sz="2400" kern="0" dirty="0">
                <a:effectLst/>
                <a:ea typeface="Times New Roman" panose="02020603050405020304" pitchFamily="18" charset="0"/>
                <a:cs typeface="Times New Roman" panose="02020603050405020304" pitchFamily="18" charset="0"/>
              </a:rPr>
            </a:br>
            <a:br>
              <a:rPr lang="en-US" sz="2400" kern="0" dirty="0">
                <a:effectLst/>
                <a:ea typeface="Times New Roman" panose="02020603050405020304" pitchFamily="18" charset="0"/>
                <a:cs typeface="Times New Roman" panose="02020603050405020304" pitchFamily="18" charset="0"/>
              </a:rPr>
            </a:br>
            <a:r>
              <a:rPr lang="en-US" sz="2400" kern="0" dirty="0">
                <a:effectLst/>
                <a:ea typeface="Times New Roman" panose="02020603050405020304" pitchFamily="18" charset="0"/>
                <a:cs typeface="Times New Roman" panose="02020603050405020304" pitchFamily="18" charset="0"/>
              </a:rPr>
              <a:t>•	The shors_breaker function attempts to factorize a number N using Shor's Algorithm.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84377" y="245325"/>
            <a:ext cx="10058400" cy="571500"/>
          </a:xfrm>
        </p:spPr>
        <p:txBody>
          <a:bodyPr>
            <a:normAutofit/>
          </a:bodyPr>
          <a:lstStyle/>
          <a:p>
            <a:r>
              <a:rPr lang="en-IN" sz="3200"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Code Overview:</a:t>
            </a:r>
            <a:endParaRPr lang="en-US" sz="2800" u="sng" dirty="0">
              <a:solidFill>
                <a:schemeClr val="tx1"/>
              </a:solidFill>
            </a:endParaRPr>
          </a:p>
        </p:txBody>
      </p:sp>
    </p:spTree>
    <p:extLst>
      <p:ext uri="{BB962C8B-B14F-4D97-AF65-F5344CB8AC3E}">
        <p14:creationId xmlns:p14="http://schemas.microsoft.com/office/powerpoint/2010/main" val="172743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6337" y="967296"/>
            <a:ext cx="11206610" cy="5137023"/>
          </a:xfrm>
        </p:spPr>
        <p:txBody>
          <a:bodyPr anchor="ctr">
            <a:noAutofit/>
          </a:bodyPr>
          <a:lstStyle/>
          <a:p>
            <a:pPr lvl="0">
              <a:lnSpc>
                <a:spcPct val="107000"/>
              </a:lnSpc>
              <a:spcAft>
                <a:spcPts val="800"/>
              </a:spcAft>
              <a:buSzPts val="1000"/>
              <a:tabLst>
                <a:tab pos="457200" algn="l"/>
              </a:tabLst>
            </a:pPr>
            <a:r>
              <a:rPr lang="en-US" sz="2000" kern="0" dirty="0">
                <a:effectLst/>
                <a:ea typeface="Times New Roman" panose="02020603050405020304" pitchFamily="18" charset="0"/>
                <a:cs typeface="Times New Roman" panose="02020603050405020304" pitchFamily="18" charset="0"/>
              </a:rPr>
              <a:t>•	This function takes two parameters: a and N.</a:t>
            </a:r>
            <a:br>
              <a:rPr lang="en-US" sz="2000" kern="0" dirty="0">
                <a:effectLst/>
                <a:ea typeface="Times New Roman" panose="02020603050405020304" pitchFamily="18" charset="0"/>
                <a:cs typeface="Times New Roman" panose="02020603050405020304" pitchFamily="18" charset="0"/>
              </a:rPr>
            </a:b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It calculates the period of a function using a quantum circuit.</a:t>
            </a:r>
            <a:br>
              <a:rPr lang="en-US" sz="2000" kern="0" dirty="0">
                <a:effectLst/>
                <a:ea typeface="Times New Roman" panose="02020603050405020304" pitchFamily="18" charset="0"/>
                <a:cs typeface="Times New Roman" panose="02020603050405020304" pitchFamily="18" charset="0"/>
              </a:rPr>
            </a:b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The function performs the following steps:</a:t>
            </a:r>
            <a:br>
              <a:rPr lang="en-US" sz="2000" kern="0" dirty="0">
                <a:effectLst/>
                <a:ea typeface="Times New Roman" panose="02020603050405020304" pitchFamily="18" charset="0"/>
                <a:cs typeface="Times New Roman" panose="02020603050405020304" pitchFamily="18" charset="0"/>
              </a:rPr>
            </a:b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a:t>
            </a:r>
            <a:r>
              <a:rPr lang="en-US" sz="2000" kern="0" dirty="0">
                <a:ea typeface="Times New Roman" panose="02020603050405020304" pitchFamily="18" charset="0"/>
                <a:cs typeface="Times New Roman" panose="02020603050405020304" pitchFamily="18" charset="0"/>
              </a:rPr>
              <a:t>	1. </a:t>
            </a:r>
            <a:r>
              <a:rPr lang="en-US" sz="2000" kern="0" dirty="0">
                <a:effectLst/>
                <a:ea typeface="Times New Roman" panose="02020603050405020304" pitchFamily="18" charset="0"/>
                <a:cs typeface="Times New Roman" panose="02020603050405020304" pitchFamily="18" charset="0"/>
              </a:rPr>
              <a:t>Checks if N is within the limit of the available qubits</a:t>
            </a:r>
            <a:br>
              <a:rPr lang="en-US" sz="2000" kern="0" dirty="0">
                <a:effectLst/>
                <a:ea typeface="Times New Roman" panose="02020603050405020304" pitchFamily="18" charset="0"/>
                <a:cs typeface="Times New Roman" panose="02020603050405020304" pitchFamily="18" charset="0"/>
              </a:rPr>
            </a:br>
            <a:r>
              <a:rPr lang="en-US" sz="2000" kern="0" dirty="0">
                <a:ea typeface="Times New Roman" panose="02020603050405020304" pitchFamily="18" charset="0"/>
                <a:cs typeface="Times New Roman" panose="02020603050405020304" pitchFamily="18" charset="0"/>
              </a:rPr>
              <a:t>		2. </a:t>
            </a:r>
            <a:r>
              <a:rPr lang="en-US" sz="2000" kern="0" dirty="0">
                <a:effectLst/>
                <a:ea typeface="Times New Roman" panose="02020603050405020304" pitchFamily="18" charset="0"/>
                <a:cs typeface="Times New Roman" panose="02020603050405020304" pitchFamily="18" charset="0"/>
              </a:rPr>
              <a:t>Initializes quantum and classical registers for the circuit.</a:t>
            </a:r>
            <a:br>
              <a:rPr lang="en-US" sz="2000" kern="0" dirty="0">
                <a:effectLst/>
                <a:ea typeface="Times New Roman" panose="02020603050405020304" pitchFamily="18" charset="0"/>
                <a:cs typeface="Times New Roman" panose="02020603050405020304" pitchFamily="18" charset="0"/>
              </a:rPr>
            </a:br>
            <a:r>
              <a:rPr lang="en-US" sz="2000" kern="0" dirty="0">
                <a:ea typeface="Times New Roman" panose="02020603050405020304" pitchFamily="18" charset="0"/>
                <a:cs typeface="Times New Roman" panose="02020603050405020304" pitchFamily="18" charset="0"/>
              </a:rPr>
              <a:t>		3. </a:t>
            </a:r>
            <a:r>
              <a:rPr lang="en-US" sz="2000" kern="0" dirty="0">
                <a:effectLst/>
                <a:ea typeface="Times New Roman" panose="02020603050405020304" pitchFamily="18" charset="0"/>
                <a:cs typeface="Times New Roman" panose="02020603050405020304" pitchFamily="18" charset="0"/>
              </a:rPr>
              <a:t>Generates a random initial value, x0, between 1 and N-1.</a:t>
            </a:r>
            <a:br>
              <a:rPr lang="en-US" sz="2000" kern="0" dirty="0">
                <a:effectLst/>
                <a:ea typeface="Times New Roman" panose="02020603050405020304" pitchFamily="18" charset="0"/>
                <a:cs typeface="Times New Roman" panose="02020603050405020304" pitchFamily="18" charset="0"/>
              </a:rPr>
            </a:br>
            <a:r>
              <a:rPr lang="en-US" sz="2000" kern="0" dirty="0">
                <a:ea typeface="Times New Roman" panose="02020603050405020304" pitchFamily="18" charset="0"/>
                <a:cs typeface="Times New Roman" panose="02020603050405020304" pitchFamily="18" charset="0"/>
              </a:rPr>
              <a:t>		4. </a:t>
            </a:r>
            <a:r>
              <a:rPr lang="en-US" sz="2000" kern="0" dirty="0">
                <a:effectLst/>
                <a:ea typeface="Times New Roman" panose="02020603050405020304" pitchFamily="18" charset="0"/>
                <a:cs typeface="Times New Roman" panose="02020603050405020304" pitchFamily="18" charset="0"/>
              </a:rPr>
              <a:t>Converts N into its binary representation and prepares the qubits accordingly.</a:t>
            </a:r>
            <a:br>
              <a:rPr lang="en-US" sz="2000" kern="0" dirty="0">
                <a:effectLst/>
                <a:ea typeface="Times New Roman" panose="02020603050405020304" pitchFamily="18" charset="0"/>
                <a:cs typeface="Times New Roman" panose="02020603050405020304" pitchFamily="18" charset="0"/>
              </a:rPr>
            </a:br>
            <a:r>
              <a:rPr lang="en-US" sz="2000" kern="0" dirty="0">
                <a:ea typeface="Times New Roman" panose="02020603050405020304" pitchFamily="18" charset="0"/>
                <a:cs typeface="Times New Roman" panose="02020603050405020304" pitchFamily="18" charset="0"/>
              </a:rPr>
              <a:t>		5. </a:t>
            </a:r>
            <a:r>
              <a:rPr lang="en-US" sz="2000" kern="0" dirty="0">
                <a:effectLst/>
                <a:ea typeface="Times New Roman" panose="02020603050405020304" pitchFamily="18" charset="0"/>
                <a:cs typeface="Times New Roman" panose="02020603050405020304" pitchFamily="18" charset="0"/>
              </a:rPr>
              <a:t>Enters a loop for the period-finding operations using quantum gates and measurements.</a:t>
            </a:r>
            <a:br>
              <a:rPr lang="en-US" sz="2000" kern="0" dirty="0">
                <a:effectLst/>
                <a:ea typeface="Times New Roman" panose="02020603050405020304" pitchFamily="18" charset="0"/>
                <a:cs typeface="Times New Roman" panose="02020603050405020304" pitchFamily="18" charset="0"/>
              </a:rPr>
            </a:br>
            <a:r>
              <a:rPr lang="en-US" sz="2000" kern="0" dirty="0">
                <a:ea typeface="Times New Roman" panose="02020603050405020304" pitchFamily="18" charset="0"/>
                <a:cs typeface="Times New Roman" panose="02020603050405020304" pitchFamily="18" charset="0"/>
              </a:rPr>
              <a:t>		6. </a:t>
            </a:r>
            <a:r>
              <a:rPr lang="en-US" sz="2000" kern="0" dirty="0">
                <a:effectLst/>
                <a:ea typeface="Times New Roman" panose="02020603050405020304" pitchFamily="18" charset="0"/>
                <a:cs typeface="Times New Roman" panose="02020603050405020304" pitchFamily="18" charset="0"/>
              </a:rPr>
              <a:t>Executes the quantum circuit on a simulator backend and obtains measurement results.</a:t>
            </a:r>
            <a:br>
              <a:rPr lang="en-US" sz="2000" kern="0" dirty="0">
                <a:effectLst/>
                <a:ea typeface="Times New Roman" panose="02020603050405020304" pitchFamily="18" charset="0"/>
                <a:cs typeface="Times New Roman" panose="02020603050405020304" pitchFamily="18" charset="0"/>
              </a:rPr>
            </a:br>
            <a:r>
              <a:rPr lang="en-US" sz="2000" kern="0" dirty="0">
                <a:ea typeface="Times New Roman" panose="02020603050405020304" pitchFamily="18" charset="0"/>
                <a:cs typeface="Times New Roman" panose="02020603050405020304" pitchFamily="18" charset="0"/>
              </a:rPr>
              <a:t>		7. </a:t>
            </a:r>
            <a:r>
              <a:rPr lang="en-US" sz="2000" kern="0" dirty="0">
                <a:effectLst/>
                <a:ea typeface="Times New Roman" panose="02020603050405020304" pitchFamily="18" charset="0"/>
                <a:cs typeface="Times New Roman" panose="02020603050405020304" pitchFamily="18" charset="0"/>
              </a:rPr>
              <a:t>Determines the most frequent measurement result, </a:t>
            </a:r>
            <a:r>
              <a:rPr lang="en-US" sz="2000" kern="0" dirty="0" err="1">
                <a:effectLst/>
                <a:ea typeface="Times New Roman" panose="02020603050405020304" pitchFamily="18" charset="0"/>
                <a:cs typeface="Times New Roman" panose="02020603050405020304" pitchFamily="18" charset="0"/>
              </a:rPr>
              <a:t>ie</a:t>
            </a:r>
            <a:r>
              <a:rPr lang="en-US" sz="2000" kern="0" dirty="0">
                <a:effectLst/>
                <a:ea typeface="Times New Roman" panose="02020603050405020304" pitchFamily="18" charset="0"/>
                <a:cs typeface="Times New Roman" panose="02020603050405020304" pitchFamily="18" charset="0"/>
              </a:rPr>
              <a:t> the period and returns it.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9654" y="395796"/>
            <a:ext cx="10058400" cy="571500"/>
          </a:xfrm>
        </p:spPr>
        <p:txBody>
          <a:bodyPr>
            <a:normAutofit/>
          </a:bodyPr>
          <a:lstStyle/>
          <a:p>
            <a:r>
              <a:rPr lang="en-US" sz="2800"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Explanation of the period(a, N) function</a:t>
            </a:r>
            <a:endParaRPr lang="en-US" sz="2400" u="sng" dirty="0">
              <a:solidFill>
                <a:schemeClr val="tx1"/>
              </a:solidFill>
            </a:endParaRPr>
          </a:p>
        </p:txBody>
      </p:sp>
    </p:spTree>
    <p:extLst>
      <p:ext uri="{BB962C8B-B14F-4D97-AF65-F5344CB8AC3E}">
        <p14:creationId xmlns:p14="http://schemas.microsoft.com/office/powerpoint/2010/main" val="158649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1"/>
            <a:ext cx="10456545" cy="5934746"/>
          </a:xfrm>
        </p:spPr>
        <p:txBody>
          <a:bodyPr anchor="ctr">
            <a:normAutofit/>
          </a:bodyPr>
          <a:lstStyle/>
          <a:p>
            <a:pPr lvl="0">
              <a:lnSpc>
                <a:spcPct val="107000"/>
              </a:lnSpc>
              <a:spcAft>
                <a:spcPts val="800"/>
              </a:spcAft>
              <a:buSzPts val="1000"/>
              <a:tabLst>
                <a:tab pos="457200" algn="l"/>
              </a:tabLst>
            </a:pPr>
            <a:r>
              <a:rPr lang="en-US" sz="2000" kern="0" dirty="0">
                <a:effectLst/>
                <a:ea typeface="Times New Roman" panose="02020603050405020304" pitchFamily="18" charset="0"/>
                <a:cs typeface="Times New Roman" panose="02020603050405020304" pitchFamily="18" charset="0"/>
              </a:rPr>
              <a:t>•	Within the loop, the period-finding operations are performed using the following quantum gates:</a:t>
            </a:r>
            <a:br>
              <a:rPr lang="en-US" sz="2000" kern="0" dirty="0">
                <a:effectLst/>
                <a:ea typeface="Times New Roman" panose="02020603050405020304" pitchFamily="18" charset="0"/>
                <a:cs typeface="Times New Roman" panose="02020603050405020304" pitchFamily="18" charset="0"/>
              </a:rPr>
            </a:b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1.	X Gates(NOT):</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o	In the period-finding loop, X gates are applied to specific qubits in the quantum circuit to 	manipulate the quantum state.</a:t>
            </a:r>
            <a:br>
              <a:rPr lang="en-US" sz="2000" kern="0" dirty="0">
                <a:effectLst/>
                <a:ea typeface="Times New Roman" panose="02020603050405020304" pitchFamily="18" charset="0"/>
                <a:cs typeface="Times New Roman" panose="02020603050405020304" pitchFamily="18" charset="0"/>
              </a:rPr>
            </a:b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2.	Controlled-X (CX) Gates(CNOT):</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o	In the period-finding loop, CX gates are used for modular exponentiation and modular  	multiplication, which are fundamental operations in the period-finding algorithm.</a:t>
            </a:r>
            <a:br>
              <a:rPr lang="en-US" sz="2000" kern="0" dirty="0">
                <a:effectLst/>
                <a:ea typeface="Times New Roman" panose="02020603050405020304" pitchFamily="18" charset="0"/>
                <a:cs typeface="Times New Roman" panose="02020603050405020304" pitchFamily="18" charset="0"/>
              </a:rPr>
            </a:b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3.	Measurements:</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o	Used at the end of each iteration to obtain the measurement results of the qubits.</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o	The measurement results are stored in the classical register for further processing.</a:t>
            </a:r>
            <a:br>
              <a:rPr lang="en-US" sz="2000" kern="0" dirty="0">
                <a:effectLst/>
                <a:ea typeface="Times New Roman" panose="02020603050405020304" pitchFamily="18" charset="0"/>
                <a:cs typeface="Times New Roman" panose="02020603050405020304" pitchFamily="18" charset="0"/>
              </a:rPr>
            </a:b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By utilizing a combination of X gates, CX gates, and measurements, the period-finding operations are executed in the quantum circuit to create entanglement.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50595" y="164303"/>
            <a:ext cx="10058400" cy="571500"/>
          </a:xfrm>
        </p:spPr>
        <p:txBody>
          <a:bodyPr>
            <a:normAutofit/>
          </a:bodyPr>
          <a:lstStyle/>
          <a:p>
            <a:r>
              <a:rPr lang="en-US" sz="2800"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Explanation of the period(a, N) function(continued)</a:t>
            </a:r>
            <a:endParaRPr lang="en-US" sz="2400" u="sng" dirty="0">
              <a:solidFill>
                <a:schemeClr val="tx1"/>
              </a:solidFill>
            </a:endParaRPr>
          </a:p>
        </p:txBody>
      </p:sp>
    </p:spTree>
    <p:extLst>
      <p:ext uri="{BB962C8B-B14F-4D97-AF65-F5344CB8AC3E}">
        <p14:creationId xmlns:p14="http://schemas.microsoft.com/office/powerpoint/2010/main" val="439546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758951"/>
            <a:ext cx="10456545" cy="5137023"/>
          </a:xfrm>
        </p:spPr>
        <p:txBody>
          <a:bodyPr anchor="ctr">
            <a:normAutofit/>
          </a:bodyPr>
          <a:lstStyle/>
          <a:p>
            <a:pPr lvl="0">
              <a:lnSpc>
                <a:spcPct val="107000"/>
              </a:lnSpc>
              <a:spcAft>
                <a:spcPts val="800"/>
              </a:spcAft>
              <a:buSzPts val="1000"/>
              <a:tabLst>
                <a:tab pos="457200" algn="l"/>
              </a:tabLst>
            </a:pPr>
            <a:r>
              <a:rPr lang="en-US" sz="2000" kern="0" dirty="0">
                <a:effectLst/>
                <a:ea typeface="Times New Roman" panose="02020603050405020304" pitchFamily="18" charset="0"/>
                <a:cs typeface="Times New Roman" panose="02020603050405020304" pitchFamily="18" charset="0"/>
              </a:rPr>
              <a:t>•	This function attempts to factorize a number N using Shor's Algorithm.</a:t>
            </a:r>
            <a:br>
              <a:rPr lang="en-US" sz="2000" kern="0" dirty="0">
                <a:effectLst/>
                <a:ea typeface="Times New Roman" panose="02020603050405020304" pitchFamily="18" charset="0"/>
                <a:cs typeface="Times New Roman" panose="02020603050405020304" pitchFamily="18" charset="0"/>
              </a:rPr>
            </a:b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It takes N as input and follows these steps:</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Converts N to an integer.</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Enters an infinite loop.</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Generates a random value of a between 0 and N-1.</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Calculates the greatest common divisor (gcd) of a and N.</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If gcd is not 1 or N is 1, returns the factors (gcd and N/gcd).</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If gcd is 1, finds the period using the period(a, N) function.</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Checks if the period is even and if a^(period/2) modulo N is not -1.</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If conditions are met, calculates potential factors using gcd(a^(period/2) ± 1, N).</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If factors are valid, returns the factors.</a:t>
            </a:r>
            <a:br>
              <a:rPr lang="en-US" sz="2000" kern="0" dirty="0">
                <a:effectLst/>
                <a:ea typeface="Times New Roman" panose="02020603050405020304" pitchFamily="18" charset="0"/>
                <a:cs typeface="Times New Roman" panose="02020603050405020304" pitchFamily="18" charset="0"/>
              </a:rPr>
            </a:br>
            <a:r>
              <a:rPr lang="en-US" sz="2000" kern="0" dirty="0">
                <a:effectLst/>
                <a:ea typeface="Times New Roman" panose="02020603050405020304" pitchFamily="18" charset="0"/>
                <a:cs typeface="Times New Roman" panose="02020603050405020304" pitchFamily="18" charset="0"/>
              </a:rPr>
              <a:t>	o	Continues the loop until factors are found.</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50595" y="187452"/>
            <a:ext cx="10058400" cy="935292"/>
          </a:xfrm>
        </p:spPr>
        <p:txBody>
          <a:bodyPr>
            <a:normAutofit/>
          </a:bodyPr>
          <a:lstStyle/>
          <a:p>
            <a:r>
              <a:rPr lang="en-IN" sz="2800" u="sng"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Explanation of the shors_breaker(N) function:</a:t>
            </a:r>
            <a:endParaRPr lang="en-US" sz="32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82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83005" y="1180618"/>
            <a:ext cx="10456545" cy="5137023"/>
          </a:xfrm>
        </p:spPr>
        <p:txBody>
          <a:bodyPr anchor="ctr">
            <a:normAutofit fontScale="90000"/>
          </a:bodyPr>
          <a:lstStyle/>
          <a:p>
            <a:pPr lvl="0">
              <a:lnSpc>
                <a:spcPct val="107000"/>
              </a:lnSpc>
              <a:spcAft>
                <a:spcPts val="800"/>
              </a:spcAft>
              <a:buSzPts val="1000"/>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Traditional Shor's Algorithm:</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	Shor's Algorithm, in its original form, requires complex quantum gates and specialized 	hardware.</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	Implementing the algorithm on physical quantum devices can be challenging due to noise 	and limited qubit coherence.</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Simplified Implementation using Code:</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	The provided code simplifies the implementation of Shor's Algorithm using the Qiskit 	library.</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	It abstracts away the complexities of hardware-specific operations and provides a high-level 	interface for quantum circuit simulation.</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	This simplification enables easier understanding and experimentation with Shor's Algorithm.</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     Trad</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itional Shor’s Algorithm running on Quantum Machine is susceptible to bit flips due to 	noise which isn’t present in simulation using Qiskit</a:t>
            </a: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50595" y="187452"/>
            <a:ext cx="10058400" cy="993166"/>
          </a:xfrm>
        </p:spPr>
        <p:txBody>
          <a:bodyPr>
            <a:normAutofit/>
          </a:bodyPr>
          <a:lstStyle/>
          <a:p>
            <a:r>
              <a:rPr lang="en-IN" sz="2800" u="sng" kern="0" dirty="0">
                <a:solidFill>
                  <a:schemeClr val="tx1"/>
                </a:solidFill>
                <a:effectLst/>
                <a:latin typeface="Times New Roman" panose="02020603050405020304" pitchFamily="18" charset="0"/>
                <a:ea typeface="Times New Roman" panose="02020603050405020304" pitchFamily="18" charset="0"/>
              </a:rPr>
              <a:t>Simplifying Shor's Algorithm Implementation:</a:t>
            </a:r>
            <a:endParaRPr lang="en-US" sz="2400" u="sng" dirty="0">
              <a:solidFill>
                <a:schemeClr val="tx1"/>
              </a:solidFill>
            </a:endParaRPr>
          </a:p>
        </p:txBody>
      </p:sp>
    </p:spTree>
    <p:extLst>
      <p:ext uri="{BB962C8B-B14F-4D97-AF65-F5344CB8AC3E}">
        <p14:creationId xmlns:p14="http://schemas.microsoft.com/office/powerpoint/2010/main" val="3956323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A8B4-E882-D7B3-D29C-682EF4779B86}"/>
              </a:ext>
            </a:extLst>
          </p:cNvPr>
          <p:cNvSpPr>
            <a:spLocks noGrp="1"/>
          </p:cNvSpPr>
          <p:nvPr>
            <p:ph type="title"/>
          </p:nvPr>
        </p:nvSpPr>
        <p:spPr>
          <a:xfrm>
            <a:off x="237328" y="215468"/>
            <a:ext cx="9692640" cy="592282"/>
          </a:xfrm>
        </p:spPr>
        <p:txBody>
          <a:bodyPr>
            <a:noAutofit/>
          </a:bodyPr>
          <a:lstStyle/>
          <a:p>
            <a:r>
              <a:rPr lang="en-IN" sz="2800" dirty="0">
                <a:latin typeface="Times New Roman" panose="02020603050405020304" pitchFamily="18" charset="0"/>
                <a:cs typeface="Times New Roman" panose="02020603050405020304" pitchFamily="18" charset="0"/>
              </a:rPr>
              <a:t>Quantum Circuit Design and Results:</a:t>
            </a:r>
          </a:p>
        </p:txBody>
      </p:sp>
      <p:pic>
        <p:nvPicPr>
          <p:cNvPr id="5" name="Content Placeholder 4">
            <a:extLst>
              <a:ext uri="{FF2B5EF4-FFF2-40B4-BE49-F238E27FC236}">
                <a16:creationId xmlns:a16="http://schemas.microsoft.com/office/drawing/2014/main" id="{140401B9-9CB4-E582-11EE-9D0A0A0DB6D5}"/>
              </a:ext>
            </a:extLst>
          </p:cNvPr>
          <p:cNvPicPr>
            <a:picLocks noGrp="1" noChangeAspect="1"/>
          </p:cNvPicPr>
          <p:nvPr>
            <p:ph idx="1"/>
          </p:nvPr>
        </p:nvPicPr>
        <p:blipFill>
          <a:blip r:embed="rId2"/>
          <a:stretch>
            <a:fillRect/>
          </a:stretch>
        </p:blipFill>
        <p:spPr>
          <a:xfrm>
            <a:off x="365691" y="974004"/>
            <a:ext cx="3593246" cy="3721119"/>
          </a:xfrm>
        </p:spPr>
      </p:pic>
      <p:pic>
        <p:nvPicPr>
          <p:cNvPr id="10" name="Picture 9">
            <a:extLst>
              <a:ext uri="{FF2B5EF4-FFF2-40B4-BE49-F238E27FC236}">
                <a16:creationId xmlns:a16="http://schemas.microsoft.com/office/drawing/2014/main" id="{727433BA-12ED-50FD-D406-864D08F98E31}"/>
              </a:ext>
            </a:extLst>
          </p:cNvPr>
          <p:cNvPicPr>
            <a:picLocks noChangeAspect="1"/>
          </p:cNvPicPr>
          <p:nvPr/>
        </p:nvPicPr>
        <p:blipFill>
          <a:blip r:embed="rId3"/>
          <a:stretch>
            <a:fillRect/>
          </a:stretch>
        </p:blipFill>
        <p:spPr>
          <a:xfrm>
            <a:off x="365691" y="4659476"/>
            <a:ext cx="3499727" cy="2111248"/>
          </a:xfrm>
          <a:prstGeom prst="rect">
            <a:avLst/>
          </a:prstGeom>
        </p:spPr>
      </p:pic>
      <p:pic>
        <p:nvPicPr>
          <p:cNvPr id="12" name="Picture 11">
            <a:extLst>
              <a:ext uri="{FF2B5EF4-FFF2-40B4-BE49-F238E27FC236}">
                <a16:creationId xmlns:a16="http://schemas.microsoft.com/office/drawing/2014/main" id="{76B7404F-D9CC-1E73-1034-18513B9A6F42}"/>
              </a:ext>
            </a:extLst>
          </p:cNvPr>
          <p:cNvPicPr>
            <a:picLocks noChangeAspect="1"/>
          </p:cNvPicPr>
          <p:nvPr/>
        </p:nvPicPr>
        <p:blipFill>
          <a:blip r:embed="rId4"/>
          <a:stretch>
            <a:fillRect/>
          </a:stretch>
        </p:blipFill>
        <p:spPr>
          <a:xfrm>
            <a:off x="4050572" y="1058964"/>
            <a:ext cx="3181500" cy="4558986"/>
          </a:xfrm>
          <a:prstGeom prst="rect">
            <a:avLst/>
          </a:prstGeom>
        </p:spPr>
      </p:pic>
      <p:sp>
        <p:nvSpPr>
          <p:cNvPr id="13" name="Title 1">
            <a:extLst>
              <a:ext uri="{FF2B5EF4-FFF2-40B4-BE49-F238E27FC236}">
                <a16:creationId xmlns:a16="http://schemas.microsoft.com/office/drawing/2014/main" id="{D77C53E2-24C3-82F0-5DDE-50A0864F4802}"/>
              </a:ext>
            </a:extLst>
          </p:cNvPr>
          <p:cNvSpPr txBox="1">
            <a:spLocks/>
          </p:cNvSpPr>
          <p:nvPr/>
        </p:nvSpPr>
        <p:spPr>
          <a:xfrm>
            <a:off x="7417226" y="3093593"/>
            <a:ext cx="3329283" cy="40959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IN" sz="2400" dirty="0"/>
              <a:t>Quasi Probability:</a:t>
            </a:r>
          </a:p>
          <a:p>
            <a:endParaRPr lang="en-IN" sz="2400" dirty="0"/>
          </a:p>
          <a:p>
            <a:endParaRPr lang="en-IN" sz="2400" dirty="0"/>
          </a:p>
        </p:txBody>
      </p:sp>
      <p:pic>
        <p:nvPicPr>
          <p:cNvPr id="15" name="Picture 14">
            <a:extLst>
              <a:ext uri="{FF2B5EF4-FFF2-40B4-BE49-F238E27FC236}">
                <a16:creationId xmlns:a16="http://schemas.microsoft.com/office/drawing/2014/main" id="{2AE7D87A-1D5B-D944-2601-38A186DBA785}"/>
              </a:ext>
            </a:extLst>
          </p:cNvPr>
          <p:cNvPicPr>
            <a:picLocks noChangeAspect="1"/>
          </p:cNvPicPr>
          <p:nvPr/>
        </p:nvPicPr>
        <p:blipFill>
          <a:blip r:embed="rId5"/>
          <a:stretch>
            <a:fillRect/>
          </a:stretch>
        </p:blipFill>
        <p:spPr>
          <a:xfrm>
            <a:off x="7417226" y="3093593"/>
            <a:ext cx="3505504" cy="2621507"/>
          </a:xfrm>
          <a:prstGeom prst="rect">
            <a:avLst/>
          </a:prstGeom>
        </p:spPr>
      </p:pic>
    </p:spTree>
    <p:extLst>
      <p:ext uri="{BB962C8B-B14F-4D97-AF65-F5344CB8AC3E}">
        <p14:creationId xmlns:p14="http://schemas.microsoft.com/office/powerpoint/2010/main" val="278445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385463" y="1319514"/>
            <a:ext cx="10456545" cy="3009418"/>
          </a:xfrm>
        </p:spPr>
        <p:txBody>
          <a:bodyPr anchor="ctr">
            <a:normAutofit fontScale="90000"/>
          </a:bodyPr>
          <a:lstStyle/>
          <a:p>
            <a:pPr lvl="0">
              <a:lnSpc>
                <a:spcPct val="107000"/>
              </a:lnSpc>
              <a:spcAft>
                <a:spcPts val="800"/>
              </a:spcAft>
              <a:buSzPts val="1000"/>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code implementation simplifies the application of Shor's Algorithm, by making it more accessible and easier to comprehend.</a:t>
            </a:r>
            <a:b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By leveraging the Qiskit library, researchers and developers can experiment with Shor's Algorithm using quantum circuit simulation.</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This simplified implementation promotes understanding, experimentation, and potential advancements in quantum computing and factorization algorithms.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50595" y="187452"/>
            <a:ext cx="10058400" cy="571500"/>
          </a:xfrm>
        </p:spPr>
        <p:txBody>
          <a:bodyPr>
            <a:normAutofit/>
          </a:bodyPr>
          <a:lstStyle/>
          <a:p>
            <a:r>
              <a:rPr lang="en-IN" sz="3200" u="sng" kern="0" dirty="0">
                <a:solidFill>
                  <a:schemeClr val="tx1"/>
                </a:solidFill>
                <a:effectLst/>
                <a:latin typeface="Times New Roman" panose="02020603050405020304" pitchFamily="18" charset="0"/>
                <a:ea typeface="Times New Roman" panose="02020603050405020304" pitchFamily="18" charset="0"/>
              </a:rPr>
              <a:t>Conclusion:</a:t>
            </a:r>
            <a:endParaRPr lang="en-US" sz="2800" u="sng" dirty="0">
              <a:solidFill>
                <a:schemeClr val="tx1"/>
              </a:solidFill>
            </a:endParaRPr>
          </a:p>
        </p:txBody>
      </p:sp>
    </p:spTree>
    <p:extLst>
      <p:ext uri="{BB962C8B-B14F-4D97-AF65-F5344CB8AC3E}">
        <p14:creationId xmlns:p14="http://schemas.microsoft.com/office/powerpoint/2010/main" val="73172107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310</TotalTime>
  <Words>1011</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Schoolbook</vt:lpstr>
      <vt:lpstr>Times New Roman</vt:lpstr>
      <vt:lpstr>Wingdings 2</vt:lpstr>
      <vt:lpstr>View</vt:lpstr>
      <vt:lpstr>Prime Factorization of Large Numbers using Shor's Algorithm    CSC 792: – Quantum Computing </vt:lpstr>
      <vt:lpstr>1.  Shor's Algorithm, proposed by Peter Shor in 1994, is a quantum        algorithm that can efficiently factorize large numbers.  2. Traditional classical algorithms for factorization are computationally   expensive for large numbers, making certain encryption methods secure.  3. Shor's Algorithm aims to overcome this challenge by utilizing the  principles of quantum computation.</vt:lpstr>
      <vt:lpstr>• The code implementation we will discuss today is written in Python and utilizes the Qiskit library  for quantum circuit simulation. It utilizes the power of quantum computing to factorize numbers and demonstrates the potential of quantum algorithms.  • It consists of two main functions: period(a, N) and shors_breaker(N).  • The period function calculates the period of a function using a quantum circuit.  • The shors_breaker function attempts to factorize a number N using Shor's Algorithm.</vt:lpstr>
      <vt:lpstr>• This function takes two parameters: a and N.  • It calculates the period of a function using a quantum circuit.  • The function performs the following steps:    1. Checks if N is within the limit of the available qubits   2. Initializes quantum and classical registers for the circuit.   3. Generates a random initial value, x0, between 1 and N-1.   4. Converts N into its binary representation and prepares the qubits accordingly.   5. Enters a loop for the period-finding operations using quantum gates and measurements.   6. Executes the quantum circuit on a simulator backend and obtains measurement results.   7. Determines the most frequent measurement result, ie the period and returns it.</vt:lpstr>
      <vt:lpstr>• Within the loop, the period-finding operations are performed using the following quantum gates:  1. X Gates(NOT): o In the period-finding loop, X gates are applied to specific qubits in the quantum circuit to  manipulate the quantum state.  2. Controlled-X (CX) Gates(CNOT): o In the period-finding loop, CX gates are used for modular exponentiation and modular   multiplication, which are fundamental operations in the period-finding algorithm.  3. Measurements: o Used at the end of each iteration to obtain the measurement results of the qubits. o The measurement results are stored in the classical register for further processing.  By utilizing a combination of X gates, CX gates, and measurements, the period-finding operations are executed in the quantum circuit to create entanglement.</vt:lpstr>
      <vt:lpstr>• This function attempts to factorize a number N using Shor's Algorithm.  • It takes N as input and follows these steps:  o Converts N to an integer.  o Enters an infinite loop.  o Generates a random value of a between 0 and N-1.  o Calculates the greatest common divisor (gcd) of a and N.  o If gcd is not 1 or N is 1, returns the factors (gcd and N/gcd).  o If gcd is 1, finds the period using the period(a, N) function.  o Checks if the period is even and if a^(period/2) modulo N is not -1.  o If conditions are met, calculates potential factors using gcd(a^(period/2) ± 1, N).  o If factors are valid, returns the factors.  o Continues the loop until factors are found.</vt:lpstr>
      <vt:lpstr>• Traditional Shor's Algorithm: o Shor's Algorithm, in its original form, requires complex quantum gates and specialized  hardware. o Implementing the algorithm on physical quantum devices can be challenging due to noise  and limited qubit coherence.  • Simplified Implementation using Code: o The provided code simplifies the implementation of Shor's Algorithm using the Qiskit  library. o It abstracts away the complexities of hardware-specific operations and provides a high-level  interface for quantum circuit simulation. o This simplification enables easier understanding and experimentation with Shor's Algorithm. o     Traditional Shor’s Algorithm running on Quantum Machine is susceptible to bit flips due to  noise which isn’t present in simulation using Qiskit</vt:lpstr>
      <vt:lpstr>Quantum Circuit Design and Results:</vt:lpstr>
      <vt:lpstr>The code implementation simplifies the application of Shor's Algorithm, by making it more accessible and easier to comprehend.  By leveraging the Qiskit library, researchers and developers can experiment with Shor's Algorithm using quantum circuit simulation.  This simplified implementation promotes understanding, experimentation, and potential advancements in quantum computing and factorization algorithms.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overview of Shor’s Algorithm</dc:title>
  <dc:creator>More, RaunakNandkumar</dc:creator>
  <cp:lastModifiedBy>sriman kudupudi</cp:lastModifiedBy>
  <cp:revision>18</cp:revision>
  <dcterms:created xsi:type="dcterms:W3CDTF">2023-06-11T16:41:35Z</dcterms:created>
  <dcterms:modified xsi:type="dcterms:W3CDTF">2023-06-13T01:43:42Z</dcterms:modified>
</cp:coreProperties>
</file>