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2" r:id="rId1"/>
  </p:sldMasterIdLst>
  <p:notesMasterIdLst>
    <p:notesMasterId r:id="rId14"/>
  </p:notesMasterIdLst>
  <p:sldIdLst>
    <p:sldId id="256" r:id="rId2"/>
    <p:sldId id="257" r:id="rId3"/>
    <p:sldId id="265" r:id="rId4"/>
    <p:sldId id="266" r:id="rId5"/>
    <p:sldId id="267" r:id="rId6"/>
    <p:sldId id="268" r:id="rId7"/>
    <p:sldId id="269" r:id="rId8"/>
    <p:sldId id="270" r:id="rId9"/>
    <p:sldId id="271" r:id="rId10"/>
    <p:sldId id="272" r:id="rId11"/>
    <p:sldId id="273"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35"/>
    <p:restoredTop sz="94716"/>
  </p:normalViewPr>
  <p:slideViewPr>
    <p:cSldViewPr snapToGrid="0">
      <p:cViewPr varScale="1">
        <p:scale>
          <a:sx n="105" d="100"/>
          <a:sy n="105" d="100"/>
        </p:scale>
        <p:origin x="67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2C6840-4B95-4C58-ADF5-07400CDF97B4}" type="datetimeFigureOut">
              <a:rPr lang="en-IN" smtClean="0"/>
              <a:t>28-09-2024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779348-A7BB-44BC-9D3C-F0BFFDFFB1A4}" type="slidenum">
              <a:rPr lang="en-IN" smtClean="0"/>
              <a:t>‹#›</a:t>
            </a:fld>
            <a:endParaRPr lang="en-IN"/>
          </a:p>
        </p:txBody>
      </p:sp>
    </p:spTree>
    <p:extLst>
      <p:ext uri="{BB962C8B-B14F-4D97-AF65-F5344CB8AC3E}">
        <p14:creationId xmlns:p14="http://schemas.microsoft.com/office/powerpoint/2010/main" val="3510417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A10EAE3E-BBC5-498B-9E48-171A32DBB121}" type="datetime1">
              <a:rPr lang="en-US" smtClean="0"/>
              <a:t>9/28/2024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a:t>Sample Footer Text</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470488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4FF334-E8C8-4D26-8AB5-0B14BE855243}" type="datetime1">
              <a:rPr lang="en-US" smtClean="0"/>
              <a:t>9/28/2024</a:t>
            </a:fld>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E91CC32-6A6B-4E2E-BBA1-6864F305DA26}" type="slidenum">
              <a:rPr lang="en-US" smtClean="0"/>
              <a:t>‹#›</a:t>
            </a:fld>
            <a:endParaRPr lang="en-US" dirty="0"/>
          </a:p>
        </p:txBody>
      </p:sp>
    </p:spTree>
    <p:extLst>
      <p:ext uri="{BB962C8B-B14F-4D97-AF65-F5344CB8AC3E}">
        <p14:creationId xmlns:p14="http://schemas.microsoft.com/office/powerpoint/2010/main" val="999190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4BB3D11-8A44-4E17-B243-D110668042EE}" type="datetime1">
              <a:rPr lang="en-US" smtClean="0"/>
              <a:t>9/28/2024</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dirty="0"/>
          </a:p>
        </p:txBody>
      </p:sp>
    </p:spTree>
    <p:extLst>
      <p:ext uri="{BB962C8B-B14F-4D97-AF65-F5344CB8AC3E}">
        <p14:creationId xmlns:p14="http://schemas.microsoft.com/office/powerpoint/2010/main" val="15672423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91A692A-2BA3-4E29-9045-AD3AC9DD9F30}" type="datetime1">
              <a:rPr lang="en-US" smtClean="0"/>
              <a:t>9/28/2024</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dirty="0"/>
          </a:p>
        </p:txBody>
      </p:sp>
    </p:spTree>
    <p:extLst>
      <p:ext uri="{BB962C8B-B14F-4D97-AF65-F5344CB8AC3E}">
        <p14:creationId xmlns:p14="http://schemas.microsoft.com/office/powerpoint/2010/main" val="10873092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630D8A-A636-4FD5-AC8C-B8DD0D873EA4}" type="datetime1">
              <a:rPr lang="en-US" smtClean="0"/>
              <a:t>9/28/2024</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dirty="0"/>
          </a:p>
        </p:txBody>
      </p:sp>
    </p:spTree>
    <p:extLst>
      <p:ext uri="{BB962C8B-B14F-4D97-AF65-F5344CB8AC3E}">
        <p14:creationId xmlns:p14="http://schemas.microsoft.com/office/powerpoint/2010/main" val="31555623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846F1E1-BAFA-4D4F-83FB-28F273A9B37A}" type="datetime1">
              <a:rPr lang="en-US" smtClean="0"/>
              <a:t>9/28/2024</a:t>
            </a:fld>
            <a:endParaRPr lang="en-US" dirty="0"/>
          </a:p>
        </p:txBody>
      </p:sp>
      <p:sp>
        <p:nvSpPr>
          <p:cNvPr id="8" name="Footer Placeholder 7"/>
          <p:cNvSpPr>
            <a:spLocks noGrp="1"/>
          </p:cNvSpPr>
          <p:nvPr>
            <p:ph type="ftr" sz="quarter" idx="11"/>
          </p:nvPr>
        </p:nvSpPr>
        <p:spPr/>
        <p:txBody>
          <a:bodyPr/>
          <a:lstStyle/>
          <a:p>
            <a:r>
              <a:rPr lang="en-US"/>
              <a:t>Sample Footer Text</a:t>
            </a:r>
            <a:endParaRPr lang="en-US" dirty="0"/>
          </a:p>
        </p:txBody>
      </p:sp>
      <p:sp>
        <p:nvSpPr>
          <p:cNvPr id="9" name="Slide Number Placeholder 8"/>
          <p:cNvSpPr>
            <a:spLocks noGrp="1"/>
          </p:cNvSpPr>
          <p:nvPr>
            <p:ph type="sldNum" sz="quarter" idx="12"/>
          </p:nvPr>
        </p:nvSpPr>
        <p:spPr/>
        <p:txBody>
          <a:bodyPr/>
          <a:lstStyle/>
          <a:p>
            <a:fld id="{6E91CC32-6A6B-4E2E-BBA1-6864F305DA26}" type="slidenum">
              <a:rPr lang="en-US" smtClean="0"/>
              <a:t>‹#›</a:t>
            </a:fld>
            <a:endParaRPr lang="en-US" dirty="0"/>
          </a:p>
        </p:txBody>
      </p:sp>
    </p:spTree>
    <p:extLst>
      <p:ext uri="{BB962C8B-B14F-4D97-AF65-F5344CB8AC3E}">
        <p14:creationId xmlns:p14="http://schemas.microsoft.com/office/powerpoint/2010/main" val="6983135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9D064A3-2FCA-4F78-9E5A-0B8C31C2BE7E}" type="datetime1">
              <a:rPr lang="en-US" smtClean="0"/>
              <a:t>9/28/2024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a:t>Sample Footer Text</a:t>
            </a:r>
            <a:endParaRPr lang="en-US" dirty="0"/>
          </a:p>
        </p:txBody>
      </p:sp>
      <p:sp>
        <p:nvSpPr>
          <p:cNvPr id="9" name="Slide Number Placeholder 8"/>
          <p:cNvSpPr>
            <a:spLocks noGrp="1"/>
          </p:cNvSpPr>
          <p:nvPr>
            <p:ph type="sldNum" sz="quarter" idx="12"/>
          </p:nvPr>
        </p:nvSpPr>
        <p:spPr/>
        <p:txBody>
          <a:bodyPr/>
          <a:lstStyle/>
          <a:p>
            <a:fld id="{6E91CC32-6A6B-4E2E-BBA1-6864F305DA26}" type="slidenum">
              <a:rPr lang="en-US" smtClean="0"/>
              <a:t>‹#›</a:t>
            </a:fld>
            <a:endParaRPr lang="en-US" dirty="0"/>
          </a:p>
        </p:txBody>
      </p:sp>
    </p:spTree>
    <p:extLst>
      <p:ext uri="{BB962C8B-B14F-4D97-AF65-F5344CB8AC3E}">
        <p14:creationId xmlns:p14="http://schemas.microsoft.com/office/powerpoint/2010/main" val="40623613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7B0768B7-CBFA-4F89-90D9-8C040BFC0A55}" type="datetime1">
              <a:rPr lang="en-US" smtClean="0"/>
              <a:t>9/28/2024</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0434988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17ACF8F0-4EB6-4FA8-9FF2-EF93C7841E34}" type="datetime1">
              <a:rPr lang="en-US" smtClean="0"/>
              <a:t>9/28/2024</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120018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03E163-C5AE-4D0B-92E1-A8C26F8E8EEA}" type="datetime1">
              <a:rPr lang="en-US" smtClean="0"/>
              <a:t>9/28/2024</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721324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99BC81-6FA6-4DE7-9A48-537CC5F3DD63}" type="datetime1">
              <a:rPr lang="en-US" smtClean="0"/>
              <a:t>9/28/2024</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451573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9FD128-EC87-4F0B-8B34-B40137C0348C}" type="datetime1">
              <a:rPr lang="en-US" smtClean="0"/>
              <a:t>9/28/2024</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653260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F4718B-A5DA-4A3B-8592-05107A2DD807}" type="datetime1">
              <a:rPr lang="en-US" smtClean="0"/>
              <a:t>9/28/2024</a:t>
            </a:fld>
            <a:endParaRPr lang="en-US"/>
          </a:p>
        </p:txBody>
      </p:sp>
      <p:sp>
        <p:nvSpPr>
          <p:cNvPr id="8" name="Footer Placeholder 7"/>
          <p:cNvSpPr>
            <a:spLocks noGrp="1"/>
          </p:cNvSpPr>
          <p:nvPr>
            <p:ph type="ftr" sz="quarter" idx="11"/>
          </p:nvPr>
        </p:nvSpPr>
        <p:spPr/>
        <p:txBody>
          <a:bodyPr/>
          <a:lstStyle/>
          <a:p>
            <a:r>
              <a:rPr lang="en-US"/>
              <a:t>Sample Footer Text</a:t>
            </a:r>
          </a:p>
        </p:txBody>
      </p:sp>
      <p:sp>
        <p:nvSpPr>
          <p:cNvPr id="9" name="Slide Number Placeholder 8"/>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714896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F77789-B289-4817-85EC-9E86B9BE3FC2}" type="datetime1">
              <a:rPr lang="en-US" smtClean="0"/>
              <a:t>9/28/2024</a:t>
            </a:fld>
            <a:endParaRPr lang="en-US"/>
          </a:p>
        </p:txBody>
      </p:sp>
      <p:sp>
        <p:nvSpPr>
          <p:cNvPr id="4" name="Footer Placeholder 3"/>
          <p:cNvSpPr>
            <a:spLocks noGrp="1"/>
          </p:cNvSpPr>
          <p:nvPr>
            <p:ph type="ftr" sz="quarter" idx="11"/>
          </p:nvPr>
        </p:nvSpPr>
        <p:spPr/>
        <p:txBody>
          <a:bodyPr/>
          <a:lstStyle/>
          <a:p>
            <a:r>
              <a:rPr lang="en-US"/>
              <a:t>Sample Footer Text</a:t>
            </a:r>
          </a:p>
        </p:txBody>
      </p:sp>
      <p:sp>
        <p:nvSpPr>
          <p:cNvPr id="5" name="Slide Number Placeholder 4"/>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41128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326C68-254D-4B85-80EF-E50388B12B75}" type="datetime1">
              <a:rPr lang="en-US" smtClean="0"/>
              <a:t>9/28/2024</a:t>
            </a:fld>
            <a:endParaRPr lang="en-US"/>
          </a:p>
        </p:txBody>
      </p:sp>
      <p:sp>
        <p:nvSpPr>
          <p:cNvPr id="3" name="Footer Placeholder 2"/>
          <p:cNvSpPr>
            <a:spLocks noGrp="1"/>
          </p:cNvSpPr>
          <p:nvPr>
            <p:ph type="ftr" sz="quarter" idx="11"/>
          </p:nvPr>
        </p:nvSpPr>
        <p:spPr/>
        <p:txBody>
          <a:bodyPr/>
          <a:lstStyle/>
          <a:p>
            <a:r>
              <a:rPr lang="en-US"/>
              <a:t>Sample Footer Text</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979834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AD0607-C2C0-4EB6-829D-28E8A6039979}" type="datetime1">
              <a:rPr lang="en-US" smtClean="0"/>
              <a:t>9/28/2024</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278930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2473E4-F6EA-46A5-9A7C-77D09518F692}" type="datetime1">
              <a:rPr lang="en-US" smtClean="0"/>
              <a:t>9/28/2024</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79751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45B5A2C-4D2A-47C2-B15B-6A4855CD98A3}" type="datetime1">
              <a:rPr lang="en-US" smtClean="0"/>
              <a:t>9/28/2024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a:t>Sample Footer Text</a:t>
            </a:r>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E91CC32-6A6B-4E2E-BBA1-6864F305DA26}" type="slidenum">
              <a:rPr lang="en-US" smtClean="0"/>
              <a:t>‹#›</a:t>
            </a:fld>
            <a:endParaRPr lang="en-US" dirty="0"/>
          </a:p>
        </p:txBody>
      </p:sp>
    </p:spTree>
    <p:extLst>
      <p:ext uri="{BB962C8B-B14F-4D97-AF65-F5344CB8AC3E}">
        <p14:creationId xmlns:p14="http://schemas.microsoft.com/office/powerpoint/2010/main" val="2974585262"/>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 id="2147483794" r:id="rId12"/>
    <p:sldLayoutId id="2147483795" r:id="rId13"/>
    <p:sldLayoutId id="2147483796" r:id="rId14"/>
    <p:sldLayoutId id="2147483797" r:id="rId15"/>
    <p:sldLayoutId id="2147483798" r:id="rId16"/>
    <p:sldLayoutId id="2147483799" r:id="rId17"/>
  </p:sldLayoutIdLst>
  <p:hf hdr="0" ftr="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FAEF28A3-012D-4640-B8B8-1EF6EAF723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F3B2F1C2-14D3-4A53-B329-323795BCF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1" name="Oval 10">
              <a:extLst>
                <a:ext uri="{FF2B5EF4-FFF2-40B4-BE49-F238E27FC236}">
                  <a16:creationId xmlns:a16="http://schemas.microsoft.com/office/drawing/2014/main" id="{194E879E-1515-4211-8F1B-B68A92B2C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Oval 11">
              <a:extLst>
                <a:ext uri="{FF2B5EF4-FFF2-40B4-BE49-F238E27FC236}">
                  <a16:creationId xmlns:a16="http://schemas.microsoft.com/office/drawing/2014/main" id="{F7137E7D-1F4E-498A-97D1-0E1FE6FC6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Oval 12">
              <a:extLst>
                <a:ext uri="{FF2B5EF4-FFF2-40B4-BE49-F238E27FC236}">
                  <a16:creationId xmlns:a16="http://schemas.microsoft.com/office/drawing/2014/main" id="{91375183-B6E5-43E0-B28F-39EC90838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Oval 13">
              <a:extLst>
                <a:ext uri="{FF2B5EF4-FFF2-40B4-BE49-F238E27FC236}">
                  <a16:creationId xmlns:a16="http://schemas.microsoft.com/office/drawing/2014/main" id="{267F36BD-A8AF-4304-A662-1007CC1748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Oval 14">
              <a:extLst>
                <a:ext uri="{FF2B5EF4-FFF2-40B4-BE49-F238E27FC236}">
                  <a16:creationId xmlns:a16="http://schemas.microsoft.com/office/drawing/2014/main" id="{15D9095F-2809-4A90-A032-250AC21C3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Freeform 5">
              <a:extLst>
                <a:ext uri="{FF2B5EF4-FFF2-40B4-BE49-F238E27FC236}">
                  <a16:creationId xmlns:a16="http://schemas.microsoft.com/office/drawing/2014/main" id="{9027D7BF-C282-4477-A406-245C3F265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17" name="Freeform 5">
              <a:extLst>
                <a:ext uri="{FF2B5EF4-FFF2-40B4-BE49-F238E27FC236}">
                  <a16:creationId xmlns:a16="http://schemas.microsoft.com/office/drawing/2014/main" id="{AC3C43D8-426E-472E-A8E8-C41BF7A876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US"/>
            </a:p>
          </p:txBody>
        </p:sp>
        <p:sp>
          <p:nvSpPr>
            <p:cNvPr id="18" name="Freeform 5">
              <a:extLst>
                <a:ext uri="{FF2B5EF4-FFF2-40B4-BE49-F238E27FC236}">
                  <a16:creationId xmlns:a16="http://schemas.microsoft.com/office/drawing/2014/main" id="{52DCAE0E-B8DE-4C42-A48F-FA0C8345AC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20" name="Rectangle 19">
            <a:extLst>
              <a:ext uri="{FF2B5EF4-FFF2-40B4-BE49-F238E27FC236}">
                <a16:creationId xmlns:a16="http://schemas.microsoft.com/office/drawing/2014/main" id="{59647F54-801D-44AB-8284-EDDFF77631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 name="Picture 3">
            <a:extLst>
              <a:ext uri="{FF2B5EF4-FFF2-40B4-BE49-F238E27FC236}">
                <a16:creationId xmlns:a16="http://schemas.microsoft.com/office/drawing/2014/main" id="{5CFEB0C5-C5B2-C2A4-6BE0-D184675205B6}"/>
              </a:ext>
            </a:extLst>
          </p:cNvPr>
          <p:cNvPicPr>
            <a:picLocks noChangeAspect="1"/>
          </p:cNvPicPr>
          <p:nvPr/>
        </p:nvPicPr>
        <p:blipFill rotWithShape="1">
          <a:blip r:embed="rId3"/>
          <a:srcRect t="11487" r="1" b="30117"/>
          <a:stretch/>
        </p:blipFill>
        <p:spPr>
          <a:xfrm>
            <a:off x="477085" y="466162"/>
            <a:ext cx="11237832" cy="3937502"/>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p:spPr>
      </p:pic>
      <p:sp>
        <p:nvSpPr>
          <p:cNvPr id="22"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42856" y="3128074"/>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dirty="0">
              <a:solidFill>
                <a:schemeClr val="tx1"/>
              </a:solidFill>
            </a:endParaRPr>
          </a:p>
        </p:txBody>
      </p:sp>
      <p:sp>
        <p:nvSpPr>
          <p:cNvPr id="28" name="Freeform: Shape 23">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58392"/>
            <a:ext cx="12192000" cy="3033446"/>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9" name="Freeform 5">
            <a:extLst>
              <a:ext uri="{FF2B5EF4-FFF2-40B4-BE49-F238E27FC236}">
                <a16:creationId xmlns:a16="http://schemas.microsoft.com/office/drawing/2014/main" id="{C91E93A7-6C7F-4F77-9CB0-280D958EF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 name="Title 1">
            <a:extLst>
              <a:ext uri="{FF2B5EF4-FFF2-40B4-BE49-F238E27FC236}">
                <a16:creationId xmlns:a16="http://schemas.microsoft.com/office/drawing/2014/main" id="{DB18ECE4-9638-549A-6166-4E3045C8E265}"/>
              </a:ext>
            </a:extLst>
          </p:cNvPr>
          <p:cNvSpPr>
            <a:spLocks noGrp="1"/>
          </p:cNvSpPr>
          <p:nvPr>
            <p:ph type="ctrTitle"/>
          </p:nvPr>
        </p:nvSpPr>
        <p:spPr>
          <a:xfrm>
            <a:off x="1154955" y="4110824"/>
            <a:ext cx="5015258" cy="1908975"/>
          </a:xfrm>
        </p:spPr>
        <p:txBody>
          <a:bodyPr vert="horz" lIns="91440" tIns="45720" rIns="91440" bIns="45720" rtlCol="0" anchor="ctr">
            <a:normAutofit fontScale="90000"/>
          </a:bodyPr>
          <a:lstStyle/>
          <a:p>
            <a:r>
              <a:rPr lang="en-US" sz="3300" dirty="0">
                <a:solidFill>
                  <a:schemeClr val="tx1"/>
                </a:solidFill>
                <a:effectLst/>
              </a:rPr>
              <a:t>Harnessing true potential of Multi Threading in Machine Learning Algorithms</a:t>
            </a:r>
          </a:p>
        </p:txBody>
      </p:sp>
      <p:sp>
        <p:nvSpPr>
          <p:cNvPr id="3" name="Subtitle 2">
            <a:extLst>
              <a:ext uri="{FF2B5EF4-FFF2-40B4-BE49-F238E27FC236}">
                <a16:creationId xmlns:a16="http://schemas.microsoft.com/office/drawing/2014/main" id="{52797DF0-451F-ADB5-7ECE-69459769C9BB}"/>
              </a:ext>
            </a:extLst>
          </p:cNvPr>
          <p:cNvSpPr>
            <a:spLocks noGrp="1"/>
          </p:cNvSpPr>
          <p:nvPr>
            <p:ph type="subTitle" idx="1"/>
          </p:nvPr>
        </p:nvSpPr>
        <p:spPr>
          <a:xfrm>
            <a:off x="6375894" y="4110824"/>
            <a:ext cx="4772509" cy="1908976"/>
          </a:xfrm>
        </p:spPr>
        <p:txBody>
          <a:bodyPr vert="horz" lIns="91440" tIns="45720" rIns="91440" bIns="45720" rtlCol="0" anchor="ctr">
            <a:normAutofit/>
          </a:bodyPr>
          <a:lstStyle/>
          <a:p>
            <a:pPr>
              <a:lnSpc>
                <a:spcPct val="90000"/>
              </a:lnSpc>
              <a:buFont typeface="Wingdings 3" charset="2"/>
              <a:buChar char=""/>
            </a:pPr>
            <a:endParaRPr lang="en-US" sz="1400" dirty="0">
              <a:solidFill>
                <a:schemeClr val="tx1"/>
              </a:solidFill>
            </a:endParaRPr>
          </a:p>
          <a:p>
            <a:pPr>
              <a:lnSpc>
                <a:spcPct val="90000"/>
              </a:lnSpc>
              <a:buFont typeface="Wingdings 3" charset="2"/>
              <a:buChar char=""/>
            </a:pPr>
            <a:endParaRPr lang="en-US" sz="1400" dirty="0">
              <a:solidFill>
                <a:schemeClr val="tx1"/>
              </a:solidFill>
            </a:endParaRPr>
          </a:p>
          <a:p>
            <a:pPr>
              <a:lnSpc>
                <a:spcPct val="90000"/>
              </a:lnSpc>
              <a:buFont typeface="Wingdings 3" charset="2"/>
              <a:buChar char=""/>
            </a:pPr>
            <a:r>
              <a:rPr lang="en-US" sz="1400" dirty="0">
                <a:solidFill>
                  <a:schemeClr val="tx1"/>
                </a:solidFill>
              </a:rPr>
              <a:t>Raunak </a:t>
            </a:r>
            <a:r>
              <a:rPr lang="en-US" sz="1400" dirty="0" err="1">
                <a:solidFill>
                  <a:schemeClr val="tx1"/>
                </a:solidFill>
              </a:rPr>
              <a:t>Nandkumar</a:t>
            </a:r>
            <a:r>
              <a:rPr lang="en-US" sz="1400" dirty="0">
                <a:solidFill>
                  <a:schemeClr val="tx1"/>
                </a:solidFill>
              </a:rPr>
              <a:t> More</a:t>
            </a:r>
          </a:p>
          <a:p>
            <a:pPr>
              <a:lnSpc>
                <a:spcPct val="90000"/>
              </a:lnSpc>
              <a:buFont typeface="Wingdings 3" charset="2"/>
              <a:buChar char=""/>
            </a:pPr>
            <a:endParaRPr lang="en-US" sz="1400" dirty="0">
              <a:solidFill>
                <a:schemeClr val="tx1"/>
              </a:solidFill>
            </a:endParaRPr>
          </a:p>
        </p:txBody>
      </p:sp>
      <p:sp>
        <p:nvSpPr>
          <p:cNvPr id="5" name="Date Placeholder 4">
            <a:extLst>
              <a:ext uri="{FF2B5EF4-FFF2-40B4-BE49-F238E27FC236}">
                <a16:creationId xmlns:a16="http://schemas.microsoft.com/office/drawing/2014/main" id="{C294E8CA-1621-9841-A1C3-3EE662C620E9}"/>
              </a:ext>
            </a:extLst>
          </p:cNvPr>
          <p:cNvSpPr>
            <a:spLocks noGrp="1"/>
          </p:cNvSpPr>
          <p:nvPr>
            <p:ph type="dt" sz="half" idx="10"/>
          </p:nvPr>
        </p:nvSpPr>
        <p:spPr/>
        <p:txBody>
          <a:bodyPr/>
          <a:lstStyle/>
          <a:p>
            <a:fld id="{0E4CC2AC-0362-4381-9A04-2CB4B908936C}" type="datetime1">
              <a:rPr lang="en-US" smtClean="0"/>
              <a:t>9/28/2024</a:t>
            </a:fld>
            <a:endParaRPr lang="en-US"/>
          </a:p>
        </p:txBody>
      </p:sp>
      <p:sp>
        <p:nvSpPr>
          <p:cNvPr id="6" name="Slide Number Placeholder 5">
            <a:extLst>
              <a:ext uri="{FF2B5EF4-FFF2-40B4-BE49-F238E27FC236}">
                <a16:creationId xmlns:a16="http://schemas.microsoft.com/office/drawing/2014/main" id="{0308BEB5-7FEA-E964-5D2C-F909A5A73800}"/>
              </a:ext>
            </a:extLst>
          </p:cNvPr>
          <p:cNvSpPr>
            <a:spLocks noGrp="1"/>
          </p:cNvSpPr>
          <p:nvPr>
            <p:ph type="sldNum" sz="quarter" idx="12"/>
          </p:nvPr>
        </p:nvSpPr>
        <p:spPr/>
        <p:txBody>
          <a:bodyPr/>
          <a:lstStyle/>
          <a:p>
            <a:fld id="{6E91CC32-6A6B-4E2E-BBA1-6864F305DA26}" type="slidenum">
              <a:rPr lang="en-US" smtClean="0"/>
              <a:t>1</a:t>
            </a:fld>
            <a:endParaRPr lang="en-US"/>
          </a:p>
        </p:txBody>
      </p:sp>
    </p:spTree>
    <p:extLst>
      <p:ext uri="{BB962C8B-B14F-4D97-AF65-F5344CB8AC3E}">
        <p14:creationId xmlns:p14="http://schemas.microsoft.com/office/powerpoint/2010/main" val="337399469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9EA2611-DCBA-4E97-A2B2-9A466E76B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txBody>
          <a:bodyPr/>
          <a:lstStyle/>
          <a:p>
            <a:endParaRPr lang="en-US"/>
          </a:p>
        </p:txBody>
      </p:sp>
      <p:sp>
        <p:nvSpPr>
          <p:cNvPr id="20" name="Freeform 5">
            <a:extLst>
              <a:ext uri="{FF2B5EF4-FFF2-40B4-BE49-F238E27FC236}">
                <a16:creationId xmlns:a16="http://schemas.microsoft.com/office/drawing/2014/main" id="{BBC615D1-6E12-40EF-915B-316CFDB55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794"/>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2" name="Freeform 5">
            <a:extLst>
              <a:ext uri="{FF2B5EF4-FFF2-40B4-BE49-F238E27FC236}">
                <a16:creationId xmlns:a16="http://schemas.microsoft.com/office/drawing/2014/main" id="{B9797D36-DE1E-47CD-881A-6C1F582826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US"/>
          </a:p>
        </p:txBody>
      </p:sp>
      <p:sp>
        <p:nvSpPr>
          <p:cNvPr id="2" name="Title 1">
            <a:extLst>
              <a:ext uri="{FF2B5EF4-FFF2-40B4-BE49-F238E27FC236}">
                <a16:creationId xmlns:a16="http://schemas.microsoft.com/office/drawing/2014/main" id="{51363D0B-1AFE-CD93-22D5-E6AC9B6100F2}"/>
              </a:ext>
            </a:extLst>
          </p:cNvPr>
          <p:cNvSpPr>
            <a:spLocks noGrp="1"/>
          </p:cNvSpPr>
          <p:nvPr>
            <p:ph type="title"/>
          </p:nvPr>
        </p:nvSpPr>
        <p:spPr>
          <a:xfrm>
            <a:off x="639097" y="158599"/>
            <a:ext cx="7492179" cy="1622322"/>
          </a:xfrm>
        </p:spPr>
        <p:txBody>
          <a:bodyPr>
            <a:normAutofit/>
          </a:bodyPr>
          <a:lstStyle/>
          <a:p>
            <a:r>
              <a:rPr lang="en-US" dirty="0">
                <a:solidFill>
                  <a:srgbClr val="FFFFFF"/>
                </a:solidFill>
              </a:rPr>
              <a:t>Results for CNN</a:t>
            </a:r>
          </a:p>
        </p:txBody>
      </p:sp>
      <p:pic>
        <p:nvPicPr>
          <p:cNvPr id="13" name="Picture 12" descr="3D box skeletons">
            <a:extLst>
              <a:ext uri="{FF2B5EF4-FFF2-40B4-BE49-F238E27FC236}">
                <a16:creationId xmlns:a16="http://schemas.microsoft.com/office/drawing/2014/main" id="{63BDB4A0-2BB0-2E38-9A9C-5B9CEF9F8070}"/>
              </a:ext>
            </a:extLst>
          </p:cNvPr>
          <p:cNvPicPr>
            <a:picLocks noChangeAspect="1"/>
          </p:cNvPicPr>
          <p:nvPr/>
        </p:nvPicPr>
        <p:blipFill rotWithShape="1">
          <a:blip r:embed="rId2"/>
          <a:srcRect l="26413" r="17792" b="-2"/>
          <a:stretch/>
        </p:blipFill>
        <p:spPr>
          <a:xfrm>
            <a:off x="7118555" y="480060"/>
            <a:ext cx="4585764" cy="5897880"/>
          </a:xfrm>
          <a:custGeom>
            <a:avLst/>
            <a:gdLst/>
            <a:ahLst/>
            <a:cxnLst/>
            <a:rect l="l" t="t" r="r" b="b"/>
            <a:pathLst>
              <a:path w="4929808" h="5897880">
                <a:moveTo>
                  <a:pt x="104535" y="0"/>
                </a:moveTo>
                <a:lnTo>
                  <a:pt x="2751151" y="0"/>
                </a:lnTo>
                <a:lnTo>
                  <a:pt x="4769032" y="0"/>
                </a:lnTo>
                <a:lnTo>
                  <a:pt x="4929808" y="0"/>
                </a:lnTo>
                <a:lnTo>
                  <a:pt x="4929808" y="5897880"/>
                </a:lnTo>
                <a:lnTo>
                  <a:pt x="4769032" y="5897880"/>
                </a:lnTo>
                <a:lnTo>
                  <a:pt x="2751151" y="5897880"/>
                </a:lnTo>
                <a:lnTo>
                  <a:pt x="0" y="5897880"/>
                </a:lnTo>
                <a:lnTo>
                  <a:pt x="0" y="5896985"/>
                </a:lnTo>
                <a:lnTo>
                  <a:pt x="103291" y="5896985"/>
                </a:lnTo>
                <a:lnTo>
                  <a:pt x="112340" y="5838313"/>
                </a:lnTo>
                <a:lnTo>
                  <a:pt x="123631" y="5762037"/>
                </a:lnTo>
                <a:lnTo>
                  <a:pt x="135550" y="5671232"/>
                </a:lnTo>
                <a:lnTo>
                  <a:pt x="149820" y="5563476"/>
                </a:lnTo>
                <a:lnTo>
                  <a:pt x="164875" y="5444219"/>
                </a:lnTo>
                <a:lnTo>
                  <a:pt x="180714" y="5309828"/>
                </a:lnTo>
                <a:lnTo>
                  <a:pt x="197494" y="5163329"/>
                </a:lnTo>
                <a:lnTo>
                  <a:pt x="214273" y="5004117"/>
                </a:lnTo>
                <a:lnTo>
                  <a:pt x="231367" y="4834615"/>
                </a:lnTo>
                <a:lnTo>
                  <a:pt x="247205" y="4651794"/>
                </a:lnTo>
                <a:lnTo>
                  <a:pt x="262417" y="4460498"/>
                </a:lnTo>
                <a:lnTo>
                  <a:pt x="276217" y="4258305"/>
                </a:lnTo>
                <a:lnTo>
                  <a:pt x="289390" y="4047637"/>
                </a:lnTo>
                <a:lnTo>
                  <a:pt x="301779" y="3827889"/>
                </a:lnTo>
                <a:lnTo>
                  <a:pt x="306170" y="3715291"/>
                </a:lnTo>
                <a:lnTo>
                  <a:pt x="311031" y="3600271"/>
                </a:lnTo>
                <a:lnTo>
                  <a:pt x="315579" y="3483435"/>
                </a:lnTo>
                <a:lnTo>
                  <a:pt x="318558" y="3365994"/>
                </a:lnTo>
                <a:lnTo>
                  <a:pt x="321224" y="3246131"/>
                </a:lnTo>
                <a:lnTo>
                  <a:pt x="324047" y="3125058"/>
                </a:lnTo>
                <a:lnTo>
                  <a:pt x="325929" y="3001563"/>
                </a:lnTo>
                <a:lnTo>
                  <a:pt x="325929" y="2876858"/>
                </a:lnTo>
                <a:lnTo>
                  <a:pt x="326870" y="2750941"/>
                </a:lnTo>
                <a:lnTo>
                  <a:pt x="325929" y="2623814"/>
                </a:lnTo>
                <a:lnTo>
                  <a:pt x="324047" y="2494871"/>
                </a:lnTo>
                <a:lnTo>
                  <a:pt x="322322" y="2365928"/>
                </a:lnTo>
                <a:lnTo>
                  <a:pt x="318558" y="2235169"/>
                </a:lnTo>
                <a:lnTo>
                  <a:pt x="314638" y="2103199"/>
                </a:lnTo>
                <a:lnTo>
                  <a:pt x="310090" y="1971229"/>
                </a:lnTo>
                <a:lnTo>
                  <a:pt x="303660" y="1838048"/>
                </a:lnTo>
                <a:lnTo>
                  <a:pt x="295976" y="1703656"/>
                </a:lnTo>
                <a:lnTo>
                  <a:pt x="288606" y="1568660"/>
                </a:lnTo>
                <a:lnTo>
                  <a:pt x="279197" y="1433663"/>
                </a:lnTo>
                <a:lnTo>
                  <a:pt x="267906" y="1296850"/>
                </a:lnTo>
                <a:lnTo>
                  <a:pt x="256615" y="1161853"/>
                </a:lnTo>
                <a:lnTo>
                  <a:pt x="243598" y="1024435"/>
                </a:lnTo>
                <a:lnTo>
                  <a:pt x="229328" y="886411"/>
                </a:lnTo>
                <a:lnTo>
                  <a:pt x="214273" y="750203"/>
                </a:lnTo>
                <a:lnTo>
                  <a:pt x="196709" y="612180"/>
                </a:lnTo>
                <a:lnTo>
                  <a:pt x="177891" y="474761"/>
                </a:lnTo>
                <a:lnTo>
                  <a:pt x="159229" y="336738"/>
                </a:lnTo>
                <a:lnTo>
                  <a:pt x="137432" y="199320"/>
                </a:lnTo>
                <a:lnTo>
                  <a:pt x="115163" y="62507"/>
                </a:lnTo>
                <a:close/>
              </a:path>
            </a:pathLst>
          </a:custGeom>
        </p:spPr>
      </p:pic>
      <p:sp>
        <p:nvSpPr>
          <p:cNvPr id="24" name="Rectangle 23">
            <a:extLst>
              <a:ext uri="{FF2B5EF4-FFF2-40B4-BE49-F238E27FC236}">
                <a16:creationId xmlns:a16="http://schemas.microsoft.com/office/drawing/2014/main" id="{4A2FAF1F-F462-46AF-A9E6-CC93C4E2C3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 name="Slide Number Placeholder 5">
            <a:extLst>
              <a:ext uri="{FF2B5EF4-FFF2-40B4-BE49-F238E27FC236}">
                <a16:creationId xmlns:a16="http://schemas.microsoft.com/office/drawing/2014/main" id="{AF963162-F6DE-6977-51F7-B7CC08A493F5}"/>
              </a:ext>
            </a:extLst>
          </p:cNvPr>
          <p:cNvSpPr>
            <a:spLocks noGrp="1"/>
          </p:cNvSpPr>
          <p:nvPr>
            <p:ph type="sldNum" sz="quarter" idx="12"/>
          </p:nvPr>
        </p:nvSpPr>
        <p:spPr>
          <a:xfrm>
            <a:off x="10352540" y="295729"/>
            <a:ext cx="838199" cy="767687"/>
          </a:xfrm>
        </p:spPr>
        <p:txBody>
          <a:bodyPr>
            <a:normAutofit/>
          </a:bodyPr>
          <a:lstStyle/>
          <a:p>
            <a:pPr>
              <a:spcAft>
                <a:spcPts val="600"/>
              </a:spcAft>
            </a:pPr>
            <a:fld id="{6E91CC32-6A6B-4E2E-BBA1-6864F305DA26}" type="slidenum">
              <a:rPr lang="en-US">
                <a:solidFill>
                  <a:srgbClr val="FFFFFF"/>
                </a:solidFill>
              </a:rPr>
              <a:pPr>
                <a:spcAft>
                  <a:spcPts val="600"/>
                </a:spcAft>
              </a:pPr>
              <a:t>10</a:t>
            </a:fld>
            <a:endParaRPr lang="en-US">
              <a:solidFill>
                <a:srgbClr val="FFFFFF"/>
              </a:solidFill>
            </a:endParaRPr>
          </a:p>
        </p:txBody>
      </p:sp>
      <p:sp>
        <p:nvSpPr>
          <p:cNvPr id="26" name="Oval 25">
            <a:extLst>
              <a:ext uri="{FF2B5EF4-FFF2-40B4-BE49-F238E27FC236}">
                <a16:creationId xmlns:a16="http://schemas.microsoft.com/office/drawing/2014/main" id="{7146BED8-BAE9-42C5-A3DD-7B946445D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 name="Oval 27">
            <a:extLst>
              <a:ext uri="{FF2B5EF4-FFF2-40B4-BE49-F238E27FC236}">
                <a16:creationId xmlns:a16="http://schemas.microsoft.com/office/drawing/2014/main" id="{15765FE8-B62F-41E4-A73C-74C91A8FD9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 name="Content Placeholder 2">
            <a:extLst>
              <a:ext uri="{FF2B5EF4-FFF2-40B4-BE49-F238E27FC236}">
                <a16:creationId xmlns:a16="http://schemas.microsoft.com/office/drawing/2014/main" id="{78469A58-7580-1D9F-14EB-6F9CD55D5352}"/>
              </a:ext>
            </a:extLst>
          </p:cNvPr>
          <p:cNvSpPr>
            <a:spLocks noGrp="1"/>
          </p:cNvSpPr>
          <p:nvPr>
            <p:ph idx="1"/>
          </p:nvPr>
        </p:nvSpPr>
        <p:spPr>
          <a:xfrm>
            <a:off x="548297" y="1229032"/>
            <a:ext cx="4348993" cy="5320721"/>
          </a:xfrm>
        </p:spPr>
        <p:txBody>
          <a:bodyPr anchor="ctr">
            <a:normAutofit/>
          </a:bodyPr>
          <a:lstStyle/>
          <a:p>
            <a:pPr marL="0" indent="0">
              <a:lnSpc>
                <a:spcPct val="90000"/>
              </a:lnSpc>
              <a:buNone/>
            </a:pPr>
            <a:r>
              <a:rPr lang="en-US" sz="1500" dirty="0">
                <a:solidFill>
                  <a:srgbClr val="FFFFFF"/>
                </a:solidFill>
              </a:rPr>
              <a:t>Executing CNN model training without multiprocessing for data preprocessing showed negative results with increased number of threads.</a:t>
            </a:r>
          </a:p>
          <a:p>
            <a:pPr marL="0" indent="0">
              <a:lnSpc>
                <a:spcPct val="90000"/>
              </a:lnSpc>
              <a:buNone/>
            </a:pPr>
            <a:r>
              <a:rPr lang="en-US" sz="1600" dirty="0" err="1"/>
              <a:t>Keras</a:t>
            </a:r>
            <a:r>
              <a:rPr lang="en-US" sz="1600" dirty="0"/>
              <a:t> will create multiple threads to run the data generator in parallel, which should also speed up the data loading, but with less overhead than processes</a:t>
            </a:r>
          </a:p>
          <a:p>
            <a:pPr marL="0" indent="0">
              <a:lnSpc>
                <a:spcPct val="90000"/>
              </a:lnSpc>
              <a:buNone/>
            </a:pPr>
            <a:r>
              <a:rPr lang="en-US" sz="1600" dirty="0"/>
              <a:t>However, this also requires the data generator to be thread-safe, meaning that it can handle concurrent access to shared resources without causing errors or inconsistencies and uses thread synchronization that might attribute to speedup decrease.</a:t>
            </a:r>
          </a:p>
          <a:p>
            <a:pPr marL="0" indent="0">
              <a:lnSpc>
                <a:spcPct val="90000"/>
              </a:lnSpc>
              <a:buNone/>
            </a:pPr>
            <a:br>
              <a:rPr lang="en-US" sz="1500" dirty="0">
                <a:solidFill>
                  <a:srgbClr val="FFFFFF"/>
                </a:solidFill>
              </a:rPr>
            </a:br>
            <a:endParaRPr lang="en-US" sz="1500" dirty="0">
              <a:solidFill>
                <a:srgbClr val="FFFFFF"/>
              </a:solidFill>
            </a:endParaRPr>
          </a:p>
        </p:txBody>
      </p:sp>
      <p:sp>
        <p:nvSpPr>
          <p:cNvPr id="4" name="Date Placeholder 3">
            <a:extLst>
              <a:ext uri="{FF2B5EF4-FFF2-40B4-BE49-F238E27FC236}">
                <a16:creationId xmlns:a16="http://schemas.microsoft.com/office/drawing/2014/main" id="{15286B03-D480-28DC-F1C0-2E1682598370}"/>
              </a:ext>
            </a:extLst>
          </p:cNvPr>
          <p:cNvSpPr>
            <a:spLocks noGrp="1"/>
          </p:cNvSpPr>
          <p:nvPr>
            <p:ph type="dt" sz="half" idx="10"/>
          </p:nvPr>
        </p:nvSpPr>
        <p:spPr>
          <a:xfrm>
            <a:off x="10653104" y="6391838"/>
            <a:ext cx="990599" cy="304799"/>
          </a:xfrm>
        </p:spPr>
        <p:txBody>
          <a:bodyPr>
            <a:normAutofit/>
          </a:bodyPr>
          <a:lstStyle/>
          <a:p>
            <a:pPr>
              <a:spcAft>
                <a:spcPts val="600"/>
              </a:spcAft>
            </a:pPr>
            <a:fld id="{6F1FA339-1F30-4EAA-9D68-15E902A2548E}" type="datetime1">
              <a:rPr lang="en-US" smtClean="0"/>
              <a:t>9/28/2024</a:t>
            </a:fld>
            <a:endParaRPr lang="en-US"/>
          </a:p>
        </p:txBody>
      </p:sp>
      <p:pic>
        <p:nvPicPr>
          <p:cNvPr id="7" name="Picture 6" descr="A graph of a line and a line">
            <a:extLst>
              <a:ext uri="{FF2B5EF4-FFF2-40B4-BE49-F238E27FC236}">
                <a16:creationId xmlns:a16="http://schemas.microsoft.com/office/drawing/2014/main" id="{BF783BB8-4F36-9446-6B1A-642B54404589}"/>
              </a:ext>
            </a:extLst>
          </p:cNvPr>
          <p:cNvPicPr>
            <a:picLocks noChangeAspect="1"/>
          </p:cNvPicPr>
          <p:nvPr/>
        </p:nvPicPr>
        <p:blipFill>
          <a:blip r:embed="rId3"/>
          <a:stretch>
            <a:fillRect/>
          </a:stretch>
        </p:blipFill>
        <p:spPr>
          <a:xfrm>
            <a:off x="5029200" y="1143000"/>
            <a:ext cx="7162800" cy="3581400"/>
          </a:xfrm>
          <a:prstGeom prst="rect">
            <a:avLst/>
          </a:prstGeom>
        </p:spPr>
      </p:pic>
    </p:spTree>
    <p:extLst>
      <p:ext uri="{BB962C8B-B14F-4D97-AF65-F5344CB8AC3E}">
        <p14:creationId xmlns:p14="http://schemas.microsoft.com/office/powerpoint/2010/main" val="1133693398"/>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9EA2611-DCBA-4E97-A2B2-9A466E76B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txBody>
          <a:bodyPr/>
          <a:lstStyle/>
          <a:p>
            <a:endParaRPr lang="en-US"/>
          </a:p>
        </p:txBody>
      </p:sp>
      <p:sp>
        <p:nvSpPr>
          <p:cNvPr id="20" name="Freeform 5">
            <a:extLst>
              <a:ext uri="{FF2B5EF4-FFF2-40B4-BE49-F238E27FC236}">
                <a16:creationId xmlns:a16="http://schemas.microsoft.com/office/drawing/2014/main" id="{BBC615D1-6E12-40EF-915B-316CFDB55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794"/>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2" name="Freeform 5">
            <a:extLst>
              <a:ext uri="{FF2B5EF4-FFF2-40B4-BE49-F238E27FC236}">
                <a16:creationId xmlns:a16="http://schemas.microsoft.com/office/drawing/2014/main" id="{B9797D36-DE1E-47CD-881A-6C1F582826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US"/>
          </a:p>
        </p:txBody>
      </p:sp>
      <p:sp>
        <p:nvSpPr>
          <p:cNvPr id="2" name="Title 1">
            <a:extLst>
              <a:ext uri="{FF2B5EF4-FFF2-40B4-BE49-F238E27FC236}">
                <a16:creationId xmlns:a16="http://schemas.microsoft.com/office/drawing/2014/main" id="{51363D0B-1AFE-CD93-22D5-E6AC9B6100F2}"/>
              </a:ext>
            </a:extLst>
          </p:cNvPr>
          <p:cNvSpPr>
            <a:spLocks noGrp="1"/>
          </p:cNvSpPr>
          <p:nvPr>
            <p:ph type="title"/>
          </p:nvPr>
        </p:nvSpPr>
        <p:spPr>
          <a:xfrm>
            <a:off x="639097" y="158599"/>
            <a:ext cx="7492179" cy="1622322"/>
          </a:xfrm>
        </p:spPr>
        <p:txBody>
          <a:bodyPr>
            <a:normAutofit/>
          </a:bodyPr>
          <a:lstStyle/>
          <a:p>
            <a:r>
              <a:rPr lang="en-US" dirty="0">
                <a:solidFill>
                  <a:srgbClr val="FFFFFF"/>
                </a:solidFill>
              </a:rPr>
              <a:t>Results for CNN</a:t>
            </a:r>
          </a:p>
        </p:txBody>
      </p:sp>
      <p:pic>
        <p:nvPicPr>
          <p:cNvPr id="13" name="Picture 12" descr="3D box skeletons">
            <a:extLst>
              <a:ext uri="{FF2B5EF4-FFF2-40B4-BE49-F238E27FC236}">
                <a16:creationId xmlns:a16="http://schemas.microsoft.com/office/drawing/2014/main" id="{63BDB4A0-2BB0-2E38-9A9C-5B9CEF9F8070}"/>
              </a:ext>
            </a:extLst>
          </p:cNvPr>
          <p:cNvPicPr>
            <a:picLocks noChangeAspect="1"/>
          </p:cNvPicPr>
          <p:nvPr/>
        </p:nvPicPr>
        <p:blipFill rotWithShape="1">
          <a:blip r:embed="rId2"/>
          <a:srcRect l="26413" r="17792" b="-2"/>
          <a:stretch/>
        </p:blipFill>
        <p:spPr>
          <a:xfrm>
            <a:off x="7118555" y="480060"/>
            <a:ext cx="4585764" cy="5897880"/>
          </a:xfrm>
          <a:custGeom>
            <a:avLst/>
            <a:gdLst/>
            <a:ahLst/>
            <a:cxnLst/>
            <a:rect l="l" t="t" r="r" b="b"/>
            <a:pathLst>
              <a:path w="4929808" h="5897880">
                <a:moveTo>
                  <a:pt x="104535" y="0"/>
                </a:moveTo>
                <a:lnTo>
                  <a:pt x="2751151" y="0"/>
                </a:lnTo>
                <a:lnTo>
                  <a:pt x="4769032" y="0"/>
                </a:lnTo>
                <a:lnTo>
                  <a:pt x="4929808" y="0"/>
                </a:lnTo>
                <a:lnTo>
                  <a:pt x="4929808" y="5897880"/>
                </a:lnTo>
                <a:lnTo>
                  <a:pt x="4769032" y="5897880"/>
                </a:lnTo>
                <a:lnTo>
                  <a:pt x="2751151" y="5897880"/>
                </a:lnTo>
                <a:lnTo>
                  <a:pt x="0" y="5897880"/>
                </a:lnTo>
                <a:lnTo>
                  <a:pt x="0" y="5896985"/>
                </a:lnTo>
                <a:lnTo>
                  <a:pt x="103291" y="5896985"/>
                </a:lnTo>
                <a:lnTo>
                  <a:pt x="112340" y="5838313"/>
                </a:lnTo>
                <a:lnTo>
                  <a:pt x="123631" y="5762037"/>
                </a:lnTo>
                <a:lnTo>
                  <a:pt x="135550" y="5671232"/>
                </a:lnTo>
                <a:lnTo>
                  <a:pt x="149820" y="5563476"/>
                </a:lnTo>
                <a:lnTo>
                  <a:pt x="164875" y="5444219"/>
                </a:lnTo>
                <a:lnTo>
                  <a:pt x="180714" y="5309828"/>
                </a:lnTo>
                <a:lnTo>
                  <a:pt x="197494" y="5163329"/>
                </a:lnTo>
                <a:lnTo>
                  <a:pt x="214273" y="5004117"/>
                </a:lnTo>
                <a:lnTo>
                  <a:pt x="231367" y="4834615"/>
                </a:lnTo>
                <a:lnTo>
                  <a:pt x="247205" y="4651794"/>
                </a:lnTo>
                <a:lnTo>
                  <a:pt x="262417" y="4460498"/>
                </a:lnTo>
                <a:lnTo>
                  <a:pt x="276217" y="4258305"/>
                </a:lnTo>
                <a:lnTo>
                  <a:pt x="289390" y="4047637"/>
                </a:lnTo>
                <a:lnTo>
                  <a:pt x="301779" y="3827889"/>
                </a:lnTo>
                <a:lnTo>
                  <a:pt x="306170" y="3715291"/>
                </a:lnTo>
                <a:lnTo>
                  <a:pt x="311031" y="3600271"/>
                </a:lnTo>
                <a:lnTo>
                  <a:pt x="315579" y="3483435"/>
                </a:lnTo>
                <a:lnTo>
                  <a:pt x="318558" y="3365994"/>
                </a:lnTo>
                <a:lnTo>
                  <a:pt x="321224" y="3246131"/>
                </a:lnTo>
                <a:lnTo>
                  <a:pt x="324047" y="3125058"/>
                </a:lnTo>
                <a:lnTo>
                  <a:pt x="325929" y="3001563"/>
                </a:lnTo>
                <a:lnTo>
                  <a:pt x="325929" y="2876858"/>
                </a:lnTo>
                <a:lnTo>
                  <a:pt x="326870" y="2750941"/>
                </a:lnTo>
                <a:lnTo>
                  <a:pt x="325929" y="2623814"/>
                </a:lnTo>
                <a:lnTo>
                  <a:pt x="324047" y="2494871"/>
                </a:lnTo>
                <a:lnTo>
                  <a:pt x="322322" y="2365928"/>
                </a:lnTo>
                <a:lnTo>
                  <a:pt x="318558" y="2235169"/>
                </a:lnTo>
                <a:lnTo>
                  <a:pt x="314638" y="2103199"/>
                </a:lnTo>
                <a:lnTo>
                  <a:pt x="310090" y="1971229"/>
                </a:lnTo>
                <a:lnTo>
                  <a:pt x="303660" y="1838048"/>
                </a:lnTo>
                <a:lnTo>
                  <a:pt x="295976" y="1703656"/>
                </a:lnTo>
                <a:lnTo>
                  <a:pt x="288606" y="1568660"/>
                </a:lnTo>
                <a:lnTo>
                  <a:pt x="279197" y="1433663"/>
                </a:lnTo>
                <a:lnTo>
                  <a:pt x="267906" y="1296850"/>
                </a:lnTo>
                <a:lnTo>
                  <a:pt x="256615" y="1161853"/>
                </a:lnTo>
                <a:lnTo>
                  <a:pt x="243598" y="1024435"/>
                </a:lnTo>
                <a:lnTo>
                  <a:pt x="229328" y="886411"/>
                </a:lnTo>
                <a:lnTo>
                  <a:pt x="214273" y="750203"/>
                </a:lnTo>
                <a:lnTo>
                  <a:pt x="196709" y="612180"/>
                </a:lnTo>
                <a:lnTo>
                  <a:pt x="177891" y="474761"/>
                </a:lnTo>
                <a:lnTo>
                  <a:pt x="159229" y="336738"/>
                </a:lnTo>
                <a:lnTo>
                  <a:pt x="137432" y="199320"/>
                </a:lnTo>
                <a:lnTo>
                  <a:pt x="115163" y="62507"/>
                </a:lnTo>
                <a:close/>
              </a:path>
            </a:pathLst>
          </a:custGeom>
        </p:spPr>
      </p:pic>
      <p:sp>
        <p:nvSpPr>
          <p:cNvPr id="24" name="Rectangle 23">
            <a:extLst>
              <a:ext uri="{FF2B5EF4-FFF2-40B4-BE49-F238E27FC236}">
                <a16:creationId xmlns:a16="http://schemas.microsoft.com/office/drawing/2014/main" id="{4A2FAF1F-F462-46AF-A9E6-CC93C4E2C3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 name="Slide Number Placeholder 5">
            <a:extLst>
              <a:ext uri="{FF2B5EF4-FFF2-40B4-BE49-F238E27FC236}">
                <a16:creationId xmlns:a16="http://schemas.microsoft.com/office/drawing/2014/main" id="{AF963162-F6DE-6977-51F7-B7CC08A493F5}"/>
              </a:ext>
            </a:extLst>
          </p:cNvPr>
          <p:cNvSpPr>
            <a:spLocks noGrp="1"/>
          </p:cNvSpPr>
          <p:nvPr>
            <p:ph type="sldNum" sz="quarter" idx="12"/>
          </p:nvPr>
        </p:nvSpPr>
        <p:spPr>
          <a:xfrm>
            <a:off x="10352540" y="295729"/>
            <a:ext cx="838199" cy="767687"/>
          </a:xfrm>
        </p:spPr>
        <p:txBody>
          <a:bodyPr>
            <a:normAutofit/>
          </a:bodyPr>
          <a:lstStyle/>
          <a:p>
            <a:pPr>
              <a:spcAft>
                <a:spcPts val="600"/>
              </a:spcAft>
            </a:pPr>
            <a:fld id="{6E91CC32-6A6B-4E2E-BBA1-6864F305DA26}" type="slidenum">
              <a:rPr lang="en-US">
                <a:solidFill>
                  <a:srgbClr val="FFFFFF"/>
                </a:solidFill>
              </a:rPr>
              <a:pPr>
                <a:spcAft>
                  <a:spcPts val="600"/>
                </a:spcAft>
              </a:pPr>
              <a:t>11</a:t>
            </a:fld>
            <a:endParaRPr lang="en-US">
              <a:solidFill>
                <a:srgbClr val="FFFFFF"/>
              </a:solidFill>
            </a:endParaRPr>
          </a:p>
        </p:txBody>
      </p:sp>
      <p:sp>
        <p:nvSpPr>
          <p:cNvPr id="26" name="Oval 25">
            <a:extLst>
              <a:ext uri="{FF2B5EF4-FFF2-40B4-BE49-F238E27FC236}">
                <a16:creationId xmlns:a16="http://schemas.microsoft.com/office/drawing/2014/main" id="{7146BED8-BAE9-42C5-A3DD-7B946445D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 name="Oval 27">
            <a:extLst>
              <a:ext uri="{FF2B5EF4-FFF2-40B4-BE49-F238E27FC236}">
                <a16:creationId xmlns:a16="http://schemas.microsoft.com/office/drawing/2014/main" id="{15765FE8-B62F-41E4-A73C-74C91A8FD9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 name="Content Placeholder 2">
            <a:extLst>
              <a:ext uri="{FF2B5EF4-FFF2-40B4-BE49-F238E27FC236}">
                <a16:creationId xmlns:a16="http://schemas.microsoft.com/office/drawing/2014/main" id="{78469A58-7580-1D9F-14EB-6F9CD55D5352}"/>
              </a:ext>
            </a:extLst>
          </p:cNvPr>
          <p:cNvSpPr>
            <a:spLocks noGrp="1"/>
          </p:cNvSpPr>
          <p:nvPr>
            <p:ph idx="1"/>
          </p:nvPr>
        </p:nvSpPr>
        <p:spPr>
          <a:xfrm>
            <a:off x="548298" y="1229032"/>
            <a:ext cx="4191000" cy="5320721"/>
          </a:xfrm>
        </p:spPr>
        <p:txBody>
          <a:bodyPr anchor="ctr">
            <a:normAutofit/>
          </a:bodyPr>
          <a:lstStyle/>
          <a:p>
            <a:pPr marL="0" indent="0">
              <a:lnSpc>
                <a:spcPct val="90000"/>
              </a:lnSpc>
              <a:buNone/>
            </a:pPr>
            <a:r>
              <a:rPr lang="en-US" sz="1500" dirty="0">
                <a:solidFill>
                  <a:srgbClr val="FFFFFF"/>
                </a:solidFill>
              </a:rPr>
              <a:t>Running this with multiprocessing for data preprocessing showed improvement with increased number of workers </a:t>
            </a:r>
            <a:r>
              <a:rPr lang="en-US" sz="1500" dirty="0" err="1">
                <a:solidFill>
                  <a:srgbClr val="FFFFFF"/>
                </a:solidFill>
              </a:rPr>
              <a:t>upto</a:t>
            </a:r>
            <a:r>
              <a:rPr lang="en-US" sz="1500" dirty="0">
                <a:solidFill>
                  <a:srgbClr val="FFFFFF"/>
                </a:solidFill>
              </a:rPr>
              <a:t> a point after which the overhead of inter process communication attributes to loss in speedup</a:t>
            </a:r>
          </a:p>
          <a:p>
            <a:pPr marL="0" indent="0">
              <a:lnSpc>
                <a:spcPct val="90000"/>
              </a:lnSpc>
              <a:buNone/>
            </a:pPr>
            <a:r>
              <a:rPr lang="en-US" sz="1500" dirty="0">
                <a:solidFill>
                  <a:srgbClr val="FFFFFF"/>
                </a:solidFill>
              </a:rPr>
              <a:t>This requires more inter-process communication mechanisms to exchange data between the processes.</a:t>
            </a:r>
          </a:p>
          <a:p>
            <a:pPr marL="0" indent="0">
              <a:lnSpc>
                <a:spcPct val="90000"/>
              </a:lnSpc>
              <a:buNone/>
            </a:pPr>
            <a:r>
              <a:rPr lang="en-US" sz="1500" dirty="0">
                <a:solidFill>
                  <a:srgbClr val="FFFFFF"/>
                </a:solidFill>
              </a:rPr>
              <a:t>This is different from the previous experiment where we used threads whereas here we create processes instead, which do not need to be thread safe.</a:t>
            </a:r>
          </a:p>
        </p:txBody>
      </p:sp>
      <p:sp>
        <p:nvSpPr>
          <p:cNvPr id="4" name="Date Placeholder 3">
            <a:extLst>
              <a:ext uri="{FF2B5EF4-FFF2-40B4-BE49-F238E27FC236}">
                <a16:creationId xmlns:a16="http://schemas.microsoft.com/office/drawing/2014/main" id="{15286B03-D480-28DC-F1C0-2E1682598370}"/>
              </a:ext>
            </a:extLst>
          </p:cNvPr>
          <p:cNvSpPr>
            <a:spLocks noGrp="1"/>
          </p:cNvSpPr>
          <p:nvPr>
            <p:ph type="dt" sz="half" idx="10"/>
          </p:nvPr>
        </p:nvSpPr>
        <p:spPr>
          <a:xfrm>
            <a:off x="10653104" y="6391838"/>
            <a:ext cx="990599" cy="304799"/>
          </a:xfrm>
        </p:spPr>
        <p:txBody>
          <a:bodyPr>
            <a:normAutofit/>
          </a:bodyPr>
          <a:lstStyle/>
          <a:p>
            <a:pPr>
              <a:spcAft>
                <a:spcPts val="600"/>
              </a:spcAft>
            </a:pPr>
            <a:fld id="{6F1FA339-1F30-4EAA-9D68-15E902A2548E}" type="datetime1">
              <a:rPr lang="en-US" smtClean="0"/>
              <a:t>9/28/2024</a:t>
            </a:fld>
            <a:endParaRPr lang="en-US"/>
          </a:p>
        </p:txBody>
      </p:sp>
      <p:pic>
        <p:nvPicPr>
          <p:cNvPr id="5" name="Picture 4" descr="A graph with blue lines and orange lines&#10;&#10;Description automatically generated">
            <a:extLst>
              <a:ext uri="{FF2B5EF4-FFF2-40B4-BE49-F238E27FC236}">
                <a16:creationId xmlns:a16="http://schemas.microsoft.com/office/drawing/2014/main" id="{50CCBECB-98CB-E727-9A5E-F453A1E2BF01}"/>
              </a:ext>
            </a:extLst>
          </p:cNvPr>
          <p:cNvPicPr>
            <a:picLocks noChangeAspect="1"/>
          </p:cNvPicPr>
          <p:nvPr/>
        </p:nvPicPr>
        <p:blipFill>
          <a:blip r:embed="rId3"/>
          <a:stretch>
            <a:fillRect/>
          </a:stretch>
        </p:blipFill>
        <p:spPr>
          <a:xfrm>
            <a:off x="4553266" y="872139"/>
            <a:ext cx="7496483" cy="3729358"/>
          </a:xfrm>
          <a:prstGeom prst="rect">
            <a:avLst/>
          </a:prstGeom>
        </p:spPr>
      </p:pic>
    </p:spTree>
    <p:extLst>
      <p:ext uri="{BB962C8B-B14F-4D97-AF65-F5344CB8AC3E}">
        <p14:creationId xmlns:p14="http://schemas.microsoft.com/office/powerpoint/2010/main" val="2495726504"/>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6" name="Rectangle 25">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7"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28" name="Rectangle 27">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9" name="Rectangle 28">
            <a:extLst>
              <a:ext uri="{FF2B5EF4-FFF2-40B4-BE49-F238E27FC236}">
                <a16:creationId xmlns:a16="http://schemas.microsoft.com/office/drawing/2014/main" id="{2B109C5B-3B98-48EB-A942-8D11CEA374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3"/>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a:p>
        </p:txBody>
      </p:sp>
      <p:sp>
        <p:nvSpPr>
          <p:cNvPr id="30" name="Freeform 5">
            <a:extLst>
              <a:ext uri="{FF2B5EF4-FFF2-40B4-BE49-F238E27FC236}">
                <a16:creationId xmlns:a16="http://schemas.microsoft.com/office/drawing/2014/main" id="{A9C389E4-003E-40C9-AC9E-ED821C16F5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31" name="Rectangle 30">
            <a:extLst>
              <a:ext uri="{FF2B5EF4-FFF2-40B4-BE49-F238E27FC236}">
                <a16:creationId xmlns:a16="http://schemas.microsoft.com/office/drawing/2014/main" id="{6C042684-2705-40BD-9104-A6B24CE1CA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89D9F872-E393-CE4C-8469-D72CE8679B32}"/>
              </a:ext>
            </a:extLst>
          </p:cNvPr>
          <p:cNvSpPr>
            <a:spLocks noGrp="1"/>
          </p:cNvSpPr>
          <p:nvPr>
            <p:ph type="title"/>
          </p:nvPr>
        </p:nvSpPr>
        <p:spPr>
          <a:xfrm>
            <a:off x="5274825" y="1143000"/>
            <a:ext cx="6268246" cy="3134032"/>
          </a:xfrm>
        </p:spPr>
        <p:txBody>
          <a:bodyPr vert="horz" lIns="91440" tIns="45720" rIns="91440" bIns="45720" rtlCol="0" anchor="b">
            <a:normAutofit/>
          </a:bodyPr>
          <a:lstStyle/>
          <a:p>
            <a:r>
              <a:rPr lang="en-US" sz="6600" b="0" i="0" kern="1200">
                <a:solidFill>
                  <a:srgbClr val="EBEBEB"/>
                </a:solidFill>
                <a:latin typeface="+mj-lt"/>
                <a:ea typeface="+mj-ea"/>
                <a:cs typeface="+mj-cs"/>
              </a:rPr>
              <a:t>THANK You!</a:t>
            </a:r>
          </a:p>
        </p:txBody>
      </p:sp>
      <p:sp>
        <p:nvSpPr>
          <p:cNvPr id="6" name="Slide Number Placeholder 5">
            <a:extLst>
              <a:ext uri="{FF2B5EF4-FFF2-40B4-BE49-F238E27FC236}">
                <a16:creationId xmlns:a16="http://schemas.microsoft.com/office/drawing/2014/main" id="{4F1A2851-A39E-BBBD-FF59-00D14F27D06C}"/>
              </a:ext>
            </a:extLst>
          </p:cNvPr>
          <p:cNvSpPr>
            <a:spLocks noGrp="1"/>
          </p:cNvSpPr>
          <p:nvPr>
            <p:ph type="sldNum" sz="quarter" idx="12"/>
          </p:nvPr>
        </p:nvSpPr>
        <p:spPr>
          <a:xfrm>
            <a:off x="10342708" y="295729"/>
            <a:ext cx="838199" cy="767687"/>
          </a:xfrm>
        </p:spPr>
        <p:txBody>
          <a:bodyPr vert="horz" lIns="91440" tIns="45720" rIns="91440" bIns="45720" rtlCol="0" anchor="b">
            <a:normAutofit/>
          </a:bodyPr>
          <a:lstStyle/>
          <a:p>
            <a:pPr defTabSz="914400">
              <a:spcAft>
                <a:spcPts val="600"/>
              </a:spcAft>
            </a:pPr>
            <a:fld id="{6E91CC32-6A6B-4E2E-BBA1-6864F305DA26}" type="slidenum">
              <a:rPr lang="en-US">
                <a:solidFill>
                  <a:srgbClr val="FFFFFF"/>
                </a:solidFill>
              </a:rPr>
              <a:pPr defTabSz="914400">
                <a:spcAft>
                  <a:spcPts val="600"/>
                </a:spcAft>
              </a:pPr>
              <a:t>12</a:t>
            </a:fld>
            <a:endParaRPr lang="en-US">
              <a:solidFill>
                <a:srgbClr val="FFFFFF"/>
              </a:solidFill>
            </a:endParaRPr>
          </a:p>
        </p:txBody>
      </p:sp>
      <p:pic>
        <p:nvPicPr>
          <p:cNvPr id="32" name="Graphic 31" descr="Smiling Face with No Fill">
            <a:extLst>
              <a:ext uri="{FF2B5EF4-FFF2-40B4-BE49-F238E27FC236}">
                <a16:creationId xmlns:a16="http://schemas.microsoft.com/office/drawing/2014/main" id="{3CCE463C-DAFA-6F42-76C1-69375399657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9764" y="1661911"/>
            <a:ext cx="3531062" cy="3531062"/>
          </a:xfrm>
          <a:prstGeom prst="roundRect">
            <a:avLst>
              <a:gd name="adj" fmla="val 1858"/>
            </a:avLst>
          </a:prstGeom>
          <a:effectLst>
            <a:outerShdw blurRad="50800" dist="50800" dir="5400000" algn="tl" rotWithShape="0">
              <a:srgbClr val="000000">
                <a:alpha val="43000"/>
              </a:srgbClr>
            </a:outerShdw>
          </a:effectLst>
        </p:spPr>
      </p:pic>
      <p:sp>
        <p:nvSpPr>
          <p:cNvPr id="4" name="Date Placeholder 3">
            <a:extLst>
              <a:ext uri="{FF2B5EF4-FFF2-40B4-BE49-F238E27FC236}">
                <a16:creationId xmlns:a16="http://schemas.microsoft.com/office/drawing/2014/main" id="{5F2FFDDE-277B-8123-FF5B-7DCF0BA3BE6E}"/>
              </a:ext>
            </a:extLst>
          </p:cNvPr>
          <p:cNvSpPr>
            <a:spLocks noGrp="1"/>
          </p:cNvSpPr>
          <p:nvPr>
            <p:ph type="dt" sz="half" idx="10"/>
          </p:nvPr>
        </p:nvSpPr>
        <p:spPr>
          <a:xfrm>
            <a:off x="10653104" y="6391838"/>
            <a:ext cx="990599" cy="304799"/>
          </a:xfrm>
        </p:spPr>
        <p:txBody>
          <a:bodyPr vert="horz" lIns="91440" tIns="45720" rIns="91440" bIns="45720" rtlCol="0" anchor="t">
            <a:normAutofit/>
          </a:bodyPr>
          <a:lstStyle/>
          <a:p>
            <a:pPr algn="l" defTabSz="914400">
              <a:spcAft>
                <a:spcPts val="600"/>
              </a:spcAft>
            </a:pPr>
            <a:fld id="{65B46006-DF36-495D-94D3-2B0A0C11FE64}" type="datetime1">
              <a:rPr lang="en-US" b="0" smtClean="0">
                <a:solidFill>
                  <a:schemeClr val="accent1">
                    <a:alpha val="60000"/>
                  </a:schemeClr>
                </a:solidFill>
              </a:rPr>
              <a:t>9/28/2024</a:t>
            </a:fld>
            <a:endParaRPr lang="en-US" b="0">
              <a:solidFill>
                <a:schemeClr val="accent1">
                  <a:alpha val="60000"/>
                </a:schemeClr>
              </a:solidFill>
            </a:endParaRPr>
          </a:p>
        </p:txBody>
      </p:sp>
    </p:spTree>
    <p:extLst>
      <p:ext uri="{BB962C8B-B14F-4D97-AF65-F5344CB8AC3E}">
        <p14:creationId xmlns:p14="http://schemas.microsoft.com/office/powerpoint/2010/main" val="52172922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9EA2611-DCBA-4E97-A2B2-9A466E76B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txBody>
          <a:bodyPr/>
          <a:lstStyle/>
          <a:p>
            <a:endParaRPr lang="en-US"/>
          </a:p>
        </p:txBody>
      </p:sp>
      <p:sp>
        <p:nvSpPr>
          <p:cNvPr id="20" name="Freeform 5">
            <a:extLst>
              <a:ext uri="{FF2B5EF4-FFF2-40B4-BE49-F238E27FC236}">
                <a16:creationId xmlns:a16="http://schemas.microsoft.com/office/drawing/2014/main" id="{BBC615D1-6E12-40EF-915B-316CFDB55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794"/>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2" name="Freeform 5">
            <a:extLst>
              <a:ext uri="{FF2B5EF4-FFF2-40B4-BE49-F238E27FC236}">
                <a16:creationId xmlns:a16="http://schemas.microsoft.com/office/drawing/2014/main" id="{B9797D36-DE1E-47CD-881A-6C1F582826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US"/>
          </a:p>
        </p:txBody>
      </p:sp>
      <p:sp>
        <p:nvSpPr>
          <p:cNvPr id="2" name="Title 1">
            <a:extLst>
              <a:ext uri="{FF2B5EF4-FFF2-40B4-BE49-F238E27FC236}">
                <a16:creationId xmlns:a16="http://schemas.microsoft.com/office/drawing/2014/main" id="{51363D0B-1AFE-CD93-22D5-E6AC9B6100F2}"/>
              </a:ext>
            </a:extLst>
          </p:cNvPr>
          <p:cNvSpPr>
            <a:spLocks noGrp="1"/>
          </p:cNvSpPr>
          <p:nvPr>
            <p:ph type="title"/>
          </p:nvPr>
        </p:nvSpPr>
        <p:spPr>
          <a:xfrm>
            <a:off x="639098" y="629265"/>
            <a:ext cx="6072776" cy="1622322"/>
          </a:xfrm>
        </p:spPr>
        <p:txBody>
          <a:bodyPr>
            <a:normAutofit/>
          </a:bodyPr>
          <a:lstStyle/>
          <a:p>
            <a:r>
              <a:rPr lang="en-US" dirty="0">
                <a:solidFill>
                  <a:srgbClr val="FFFFFF"/>
                </a:solidFill>
              </a:rPr>
              <a:t>Introduction</a:t>
            </a:r>
          </a:p>
        </p:txBody>
      </p:sp>
      <p:pic>
        <p:nvPicPr>
          <p:cNvPr id="13" name="Picture 12" descr="3D box skeletons">
            <a:extLst>
              <a:ext uri="{FF2B5EF4-FFF2-40B4-BE49-F238E27FC236}">
                <a16:creationId xmlns:a16="http://schemas.microsoft.com/office/drawing/2014/main" id="{63BDB4A0-2BB0-2E38-9A9C-5B9CEF9F8070}"/>
              </a:ext>
            </a:extLst>
          </p:cNvPr>
          <p:cNvPicPr>
            <a:picLocks noChangeAspect="1"/>
          </p:cNvPicPr>
          <p:nvPr/>
        </p:nvPicPr>
        <p:blipFill rotWithShape="1">
          <a:blip r:embed="rId2"/>
          <a:srcRect l="26413" r="17792" b="-2"/>
          <a:stretch/>
        </p:blipFill>
        <p:spPr>
          <a:xfrm>
            <a:off x="6774511" y="480060"/>
            <a:ext cx="4929808" cy="5897880"/>
          </a:xfrm>
          <a:custGeom>
            <a:avLst/>
            <a:gdLst/>
            <a:ahLst/>
            <a:cxnLst/>
            <a:rect l="l" t="t" r="r" b="b"/>
            <a:pathLst>
              <a:path w="4929808" h="5897880">
                <a:moveTo>
                  <a:pt x="104535" y="0"/>
                </a:moveTo>
                <a:lnTo>
                  <a:pt x="2751151" y="0"/>
                </a:lnTo>
                <a:lnTo>
                  <a:pt x="4769032" y="0"/>
                </a:lnTo>
                <a:lnTo>
                  <a:pt x="4929808" y="0"/>
                </a:lnTo>
                <a:lnTo>
                  <a:pt x="4929808" y="5897880"/>
                </a:lnTo>
                <a:lnTo>
                  <a:pt x="4769032" y="5897880"/>
                </a:lnTo>
                <a:lnTo>
                  <a:pt x="2751151" y="5897880"/>
                </a:lnTo>
                <a:lnTo>
                  <a:pt x="0" y="5897880"/>
                </a:lnTo>
                <a:lnTo>
                  <a:pt x="0" y="5896985"/>
                </a:lnTo>
                <a:lnTo>
                  <a:pt x="103291" y="5896985"/>
                </a:lnTo>
                <a:lnTo>
                  <a:pt x="112340" y="5838313"/>
                </a:lnTo>
                <a:lnTo>
                  <a:pt x="123631" y="5762037"/>
                </a:lnTo>
                <a:lnTo>
                  <a:pt x="135550" y="5671232"/>
                </a:lnTo>
                <a:lnTo>
                  <a:pt x="149820" y="5563476"/>
                </a:lnTo>
                <a:lnTo>
                  <a:pt x="164875" y="5444219"/>
                </a:lnTo>
                <a:lnTo>
                  <a:pt x="180714" y="5309828"/>
                </a:lnTo>
                <a:lnTo>
                  <a:pt x="197494" y="5163329"/>
                </a:lnTo>
                <a:lnTo>
                  <a:pt x="214273" y="5004117"/>
                </a:lnTo>
                <a:lnTo>
                  <a:pt x="231367" y="4834615"/>
                </a:lnTo>
                <a:lnTo>
                  <a:pt x="247205" y="4651794"/>
                </a:lnTo>
                <a:lnTo>
                  <a:pt x="262417" y="4460498"/>
                </a:lnTo>
                <a:lnTo>
                  <a:pt x="276217" y="4258305"/>
                </a:lnTo>
                <a:lnTo>
                  <a:pt x="289390" y="4047637"/>
                </a:lnTo>
                <a:lnTo>
                  <a:pt x="301779" y="3827889"/>
                </a:lnTo>
                <a:lnTo>
                  <a:pt x="306170" y="3715291"/>
                </a:lnTo>
                <a:lnTo>
                  <a:pt x="311031" y="3600271"/>
                </a:lnTo>
                <a:lnTo>
                  <a:pt x="315579" y="3483435"/>
                </a:lnTo>
                <a:lnTo>
                  <a:pt x="318558" y="3365994"/>
                </a:lnTo>
                <a:lnTo>
                  <a:pt x="321224" y="3246131"/>
                </a:lnTo>
                <a:lnTo>
                  <a:pt x="324047" y="3125058"/>
                </a:lnTo>
                <a:lnTo>
                  <a:pt x="325929" y="3001563"/>
                </a:lnTo>
                <a:lnTo>
                  <a:pt x="325929" y="2876858"/>
                </a:lnTo>
                <a:lnTo>
                  <a:pt x="326870" y="2750941"/>
                </a:lnTo>
                <a:lnTo>
                  <a:pt x="325929" y="2623814"/>
                </a:lnTo>
                <a:lnTo>
                  <a:pt x="324047" y="2494871"/>
                </a:lnTo>
                <a:lnTo>
                  <a:pt x="322322" y="2365928"/>
                </a:lnTo>
                <a:lnTo>
                  <a:pt x="318558" y="2235169"/>
                </a:lnTo>
                <a:lnTo>
                  <a:pt x="314638" y="2103199"/>
                </a:lnTo>
                <a:lnTo>
                  <a:pt x="310090" y="1971229"/>
                </a:lnTo>
                <a:lnTo>
                  <a:pt x="303660" y="1838048"/>
                </a:lnTo>
                <a:lnTo>
                  <a:pt x="295976" y="1703656"/>
                </a:lnTo>
                <a:lnTo>
                  <a:pt x="288606" y="1568660"/>
                </a:lnTo>
                <a:lnTo>
                  <a:pt x="279197" y="1433663"/>
                </a:lnTo>
                <a:lnTo>
                  <a:pt x="267906" y="1296850"/>
                </a:lnTo>
                <a:lnTo>
                  <a:pt x="256615" y="1161853"/>
                </a:lnTo>
                <a:lnTo>
                  <a:pt x="243598" y="1024435"/>
                </a:lnTo>
                <a:lnTo>
                  <a:pt x="229328" y="886411"/>
                </a:lnTo>
                <a:lnTo>
                  <a:pt x="214273" y="750203"/>
                </a:lnTo>
                <a:lnTo>
                  <a:pt x="196709" y="612180"/>
                </a:lnTo>
                <a:lnTo>
                  <a:pt x="177891" y="474761"/>
                </a:lnTo>
                <a:lnTo>
                  <a:pt x="159229" y="336738"/>
                </a:lnTo>
                <a:lnTo>
                  <a:pt x="137432" y="199320"/>
                </a:lnTo>
                <a:lnTo>
                  <a:pt x="115163" y="62507"/>
                </a:lnTo>
                <a:close/>
              </a:path>
            </a:pathLst>
          </a:custGeom>
        </p:spPr>
      </p:pic>
      <p:sp>
        <p:nvSpPr>
          <p:cNvPr id="24" name="Rectangle 23">
            <a:extLst>
              <a:ext uri="{FF2B5EF4-FFF2-40B4-BE49-F238E27FC236}">
                <a16:creationId xmlns:a16="http://schemas.microsoft.com/office/drawing/2014/main" id="{4A2FAF1F-F462-46AF-A9E6-CC93C4E2C3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 name="Slide Number Placeholder 5">
            <a:extLst>
              <a:ext uri="{FF2B5EF4-FFF2-40B4-BE49-F238E27FC236}">
                <a16:creationId xmlns:a16="http://schemas.microsoft.com/office/drawing/2014/main" id="{AF963162-F6DE-6977-51F7-B7CC08A493F5}"/>
              </a:ext>
            </a:extLst>
          </p:cNvPr>
          <p:cNvSpPr>
            <a:spLocks noGrp="1"/>
          </p:cNvSpPr>
          <p:nvPr>
            <p:ph type="sldNum" sz="quarter" idx="12"/>
          </p:nvPr>
        </p:nvSpPr>
        <p:spPr>
          <a:xfrm>
            <a:off x="10352540" y="295729"/>
            <a:ext cx="838199" cy="767687"/>
          </a:xfrm>
        </p:spPr>
        <p:txBody>
          <a:bodyPr>
            <a:normAutofit/>
          </a:bodyPr>
          <a:lstStyle/>
          <a:p>
            <a:pPr>
              <a:spcAft>
                <a:spcPts val="600"/>
              </a:spcAft>
            </a:pPr>
            <a:fld id="{6E91CC32-6A6B-4E2E-BBA1-6864F305DA26}" type="slidenum">
              <a:rPr lang="en-US">
                <a:solidFill>
                  <a:srgbClr val="FFFFFF"/>
                </a:solidFill>
              </a:rPr>
              <a:pPr>
                <a:spcAft>
                  <a:spcPts val="600"/>
                </a:spcAft>
              </a:pPr>
              <a:t>2</a:t>
            </a:fld>
            <a:endParaRPr lang="en-US">
              <a:solidFill>
                <a:srgbClr val="FFFFFF"/>
              </a:solidFill>
            </a:endParaRPr>
          </a:p>
        </p:txBody>
      </p:sp>
      <p:sp>
        <p:nvSpPr>
          <p:cNvPr id="26" name="Oval 25">
            <a:extLst>
              <a:ext uri="{FF2B5EF4-FFF2-40B4-BE49-F238E27FC236}">
                <a16:creationId xmlns:a16="http://schemas.microsoft.com/office/drawing/2014/main" id="{7146BED8-BAE9-42C5-A3DD-7B946445D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 name="Oval 27">
            <a:extLst>
              <a:ext uri="{FF2B5EF4-FFF2-40B4-BE49-F238E27FC236}">
                <a16:creationId xmlns:a16="http://schemas.microsoft.com/office/drawing/2014/main" id="{15765FE8-B62F-41E4-A73C-74C91A8FD9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 name="Content Placeholder 2">
            <a:extLst>
              <a:ext uri="{FF2B5EF4-FFF2-40B4-BE49-F238E27FC236}">
                <a16:creationId xmlns:a16="http://schemas.microsoft.com/office/drawing/2014/main" id="{78469A58-7580-1D9F-14EB-6F9CD55D5352}"/>
              </a:ext>
            </a:extLst>
          </p:cNvPr>
          <p:cNvSpPr>
            <a:spLocks noGrp="1"/>
          </p:cNvSpPr>
          <p:nvPr>
            <p:ph idx="1"/>
          </p:nvPr>
        </p:nvSpPr>
        <p:spPr>
          <a:xfrm>
            <a:off x="651327" y="1634810"/>
            <a:ext cx="6072776" cy="2362200"/>
          </a:xfrm>
        </p:spPr>
        <p:txBody>
          <a:bodyPr anchor="ctr">
            <a:normAutofit/>
          </a:bodyPr>
          <a:lstStyle/>
          <a:p>
            <a:pPr marL="0" indent="0">
              <a:lnSpc>
                <a:spcPct val="90000"/>
              </a:lnSpc>
              <a:buNone/>
            </a:pPr>
            <a:r>
              <a:rPr lang="en-US" sz="1500" dirty="0">
                <a:solidFill>
                  <a:srgbClr val="FFFFFF"/>
                </a:solidFill>
              </a:rPr>
              <a:t>Usage of existing threading library in python to parallelize various operations in 3 machine learning algorithms logistic regression, </a:t>
            </a:r>
            <a:r>
              <a:rPr lang="en-US" sz="1500" dirty="0" err="1">
                <a:solidFill>
                  <a:srgbClr val="FFFFFF"/>
                </a:solidFill>
              </a:rPr>
              <a:t>Kmeans</a:t>
            </a:r>
            <a:r>
              <a:rPr lang="en-US" sz="1500" dirty="0">
                <a:solidFill>
                  <a:srgbClr val="FFFFFF"/>
                </a:solidFill>
              </a:rPr>
              <a:t> Clustering and CNN.</a:t>
            </a:r>
          </a:p>
          <a:p>
            <a:pPr marL="0" indent="0">
              <a:lnSpc>
                <a:spcPct val="90000"/>
              </a:lnSpc>
              <a:buNone/>
            </a:pPr>
            <a:r>
              <a:rPr lang="en-US" sz="1500" dirty="0">
                <a:solidFill>
                  <a:srgbClr val="FFFFFF"/>
                </a:solidFill>
              </a:rPr>
              <a:t>Usage of </a:t>
            </a:r>
            <a:r>
              <a:rPr lang="en-US" sz="1500" dirty="0" err="1">
                <a:solidFill>
                  <a:srgbClr val="FFFFFF"/>
                </a:solidFill>
              </a:rPr>
              <a:t>Emsemble</a:t>
            </a:r>
            <a:r>
              <a:rPr lang="en-US" sz="1500" dirty="0">
                <a:solidFill>
                  <a:srgbClr val="FFFFFF"/>
                </a:solidFill>
              </a:rPr>
              <a:t> Methods with logistic regression and </a:t>
            </a:r>
            <a:r>
              <a:rPr lang="en-US" sz="1500" dirty="0" err="1">
                <a:solidFill>
                  <a:srgbClr val="FFFFFF"/>
                </a:solidFill>
              </a:rPr>
              <a:t>Kmeans</a:t>
            </a:r>
            <a:r>
              <a:rPr lang="en-US" sz="1500" dirty="0">
                <a:solidFill>
                  <a:srgbClr val="FFFFFF"/>
                </a:solidFill>
              </a:rPr>
              <a:t> Clustering </a:t>
            </a:r>
          </a:p>
          <a:p>
            <a:pPr marL="0" indent="0">
              <a:lnSpc>
                <a:spcPct val="90000"/>
              </a:lnSpc>
              <a:buNone/>
            </a:pPr>
            <a:r>
              <a:rPr lang="en-US" sz="1500" dirty="0">
                <a:solidFill>
                  <a:srgbClr val="FFFFFF"/>
                </a:solidFill>
              </a:rPr>
              <a:t>Usage of Multiprocessing for preprocessing of data for CNN</a:t>
            </a:r>
          </a:p>
        </p:txBody>
      </p:sp>
      <p:sp>
        <p:nvSpPr>
          <p:cNvPr id="4" name="Date Placeholder 3">
            <a:extLst>
              <a:ext uri="{FF2B5EF4-FFF2-40B4-BE49-F238E27FC236}">
                <a16:creationId xmlns:a16="http://schemas.microsoft.com/office/drawing/2014/main" id="{15286B03-D480-28DC-F1C0-2E1682598370}"/>
              </a:ext>
            </a:extLst>
          </p:cNvPr>
          <p:cNvSpPr>
            <a:spLocks noGrp="1"/>
          </p:cNvSpPr>
          <p:nvPr>
            <p:ph type="dt" sz="half" idx="10"/>
          </p:nvPr>
        </p:nvSpPr>
        <p:spPr>
          <a:xfrm>
            <a:off x="10653104" y="6391838"/>
            <a:ext cx="990599" cy="304799"/>
          </a:xfrm>
        </p:spPr>
        <p:txBody>
          <a:bodyPr>
            <a:normAutofit/>
          </a:bodyPr>
          <a:lstStyle/>
          <a:p>
            <a:pPr>
              <a:spcAft>
                <a:spcPts val="600"/>
              </a:spcAft>
            </a:pPr>
            <a:fld id="{6F1FA339-1F30-4EAA-9D68-15E902A2548E}" type="datetime1">
              <a:rPr lang="en-US" smtClean="0"/>
              <a:t>9/28/2024</a:t>
            </a:fld>
            <a:endParaRPr lang="en-US"/>
          </a:p>
        </p:txBody>
      </p:sp>
    </p:spTree>
    <p:extLst>
      <p:ext uri="{BB962C8B-B14F-4D97-AF65-F5344CB8AC3E}">
        <p14:creationId xmlns:p14="http://schemas.microsoft.com/office/powerpoint/2010/main" val="103260316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9EA2611-DCBA-4E97-A2B2-9A466E76B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txBody>
          <a:bodyPr/>
          <a:lstStyle/>
          <a:p>
            <a:endParaRPr lang="en-US"/>
          </a:p>
        </p:txBody>
      </p:sp>
      <p:sp>
        <p:nvSpPr>
          <p:cNvPr id="20" name="Freeform 5">
            <a:extLst>
              <a:ext uri="{FF2B5EF4-FFF2-40B4-BE49-F238E27FC236}">
                <a16:creationId xmlns:a16="http://schemas.microsoft.com/office/drawing/2014/main" id="{BBC615D1-6E12-40EF-915B-316CFDB55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794"/>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2" name="Freeform 5">
            <a:extLst>
              <a:ext uri="{FF2B5EF4-FFF2-40B4-BE49-F238E27FC236}">
                <a16:creationId xmlns:a16="http://schemas.microsoft.com/office/drawing/2014/main" id="{B9797D36-DE1E-47CD-881A-6C1F582826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US"/>
          </a:p>
        </p:txBody>
      </p:sp>
      <p:sp>
        <p:nvSpPr>
          <p:cNvPr id="2" name="Title 1">
            <a:extLst>
              <a:ext uri="{FF2B5EF4-FFF2-40B4-BE49-F238E27FC236}">
                <a16:creationId xmlns:a16="http://schemas.microsoft.com/office/drawing/2014/main" id="{51363D0B-1AFE-CD93-22D5-E6AC9B6100F2}"/>
              </a:ext>
            </a:extLst>
          </p:cNvPr>
          <p:cNvSpPr>
            <a:spLocks noGrp="1"/>
          </p:cNvSpPr>
          <p:nvPr>
            <p:ph type="title"/>
          </p:nvPr>
        </p:nvSpPr>
        <p:spPr>
          <a:xfrm>
            <a:off x="639098" y="629265"/>
            <a:ext cx="6072776" cy="1622322"/>
          </a:xfrm>
        </p:spPr>
        <p:txBody>
          <a:bodyPr>
            <a:normAutofit/>
          </a:bodyPr>
          <a:lstStyle/>
          <a:p>
            <a:r>
              <a:rPr lang="en-US" dirty="0">
                <a:solidFill>
                  <a:srgbClr val="FFFFFF"/>
                </a:solidFill>
              </a:rPr>
              <a:t>Methodology for Logistic Regression</a:t>
            </a:r>
          </a:p>
        </p:txBody>
      </p:sp>
      <p:pic>
        <p:nvPicPr>
          <p:cNvPr id="13" name="Picture 12" descr="3D box skeletons">
            <a:extLst>
              <a:ext uri="{FF2B5EF4-FFF2-40B4-BE49-F238E27FC236}">
                <a16:creationId xmlns:a16="http://schemas.microsoft.com/office/drawing/2014/main" id="{63BDB4A0-2BB0-2E38-9A9C-5B9CEF9F8070}"/>
              </a:ext>
            </a:extLst>
          </p:cNvPr>
          <p:cNvPicPr>
            <a:picLocks noChangeAspect="1"/>
          </p:cNvPicPr>
          <p:nvPr/>
        </p:nvPicPr>
        <p:blipFill rotWithShape="1">
          <a:blip r:embed="rId2"/>
          <a:srcRect l="26413" r="17792" b="-2"/>
          <a:stretch/>
        </p:blipFill>
        <p:spPr>
          <a:xfrm>
            <a:off x="6774511" y="480060"/>
            <a:ext cx="4929808" cy="5897880"/>
          </a:xfrm>
          <a:custGeom>
            <a:avLst/>
            <a:gdLst/>
            <a:ahLst/>
            <a:cxnLst/>
            <a:rect l="l" t="t" r="r" b="b"/>
            <a:pathLst>
              <a:path w="4929808" h="5897880">
                <a:moveTo>
                  <a:pt x="104535" y="0"/>
                </a:moveTo>
                <a:lnTo>
                  <a:pt x="2751151" y="0"/>
                </a:lnTo>
                <a:lnTo>
                  <a:pt x="4769032" y="0"/>
                </a:lnTo>
                <a:lnTo>
                  <a:pt x="4929808" y="0"/>
                </a:lnTo>
                <a:lnTo>
                  <a:pt x="4929808" y="5897880"/>
                </a:lnTo>
                <a:lnTo>
                  <a:pt x="4769032" y="5897880"/>
                </a:lnTo>
                <a:lnTo>
                  <a:pt x="2751151" y="5897880"/>
                </a:lnTo>
                <a:lnTo>
                  <a:pt x="0" y="5897880"/>
                </a:lnTo>
                <a:lnTo>
                  <a:pt x="0" y="5896985"/>
                </a:lnTo>
                <a:lnTo>
                  <a:pt x="103291" y="5896985"/>
                </a:lnTo>
                <a:lnTo>
                  <a:pt x="112340" y="5838313"/>
                </a:lnTo>
                <a:lnTo>
                  <a:pt x="123631" y="5762037"/>
                </a:lnTo>
                <a:lnTo>
                  <a:pt x="135550" y="5671232"/>
                </a:lnTo>
                <a:lnTo>
                  <a:pt x="149820" y="5563476"/>
                </a:lnTo>
                <a:lnTo>
                  <a:pt x="164875" y="5444219"/>
                </a:lnTo>
                <a:lnTo>
                  <a:pt x="180714" y="5309828"/>
                </a:lnTo>
                <a:lnTo>
                  <a:pt x="197494" y="5163329"/>
                </a:lnTo>
                <a:lnTo>
                  <a:pt x="214273" y="5004117"/>
                </a:lnTo>
                <a:lnTo>
                  <a:pt x="231367" y="4834615"/>
                </a:lnTo>
                <a:lnTo>
                  <a:pt x="247205" y="4651794"/>
                </a:lnTo>
                <a:lnTo>
                  <a:pt x="262417" y="4460498"/>
                </a:lnTo>
                <a:lnTo>
                  <a:pt x="276217" y="4258305"/>
                </a:lnTo>
                <a:lnTo>
                  <a:pt x="289390" y="4047637"/>
                </a:lnTo>
                <a:lnTo>
                  <a:pt x="301779" y="3827889"/>
                </a:lnTo>
                <a:lnTo>
                  <a:pt x="306170" y="3715291"/>
                </a:lnTo>
                <a:lnTo>
                  <a:pt x="311031" y="3600271"/>
                </a:lnTo>
                <a:lnTo>
                  <a:pt x="315579" y="3483435"/>
                </a:lnTo>
                <a:lnTo>
                  <a:pt x="318558" y="3365994"/>
                </a:lnTo>
                <a:lnTo>
                  <a:pt x="321224" y="3246131"/>
                </a:lnTo>
                <a:lnTo>
                  <a:pt x="324047" y="3125058"/>
                </a:lnTo>
                <a:lnTo>
                  <a:pt x="325929" y="3001563"/>
                </a:lnTo>
                <a:lnTo>
                  <a:pt x="325929" y="2876858"/>
                </a:lnTo>
                <a:lnTo>
                  <a:pt x="326870" y="2750941"/>
                </a:lnTo>
                <a:lnTo>
                  <a:pt x="325929" y="2623814"/>
                </a:lnTo>
                <a:lnTo>
                  <a:pt x="324047" y="2494871"/>
                </a:lnTo>
                <a:lnTo>
                  <a:pt x="322322" y="2365928"/>
                </a:lnTo>
                <a:lnTo>
                  <a:pt x="318558" y="2235169"/>
                </a:lnTo>
                <a:lnTo>
                  <a:pt x="314638" y="2103199"/>
                </a:lnTo>
                <a:lnTo>
                  <a:pt x="310090" y="1971229"/>
                </a:lnTo>
                <a:lnTo>
                  <a:pt x="303660" y="1838048"/>
                </a:lnTo>
                <a:lnTo>
                  <a:pt x="295976" y="1703656"/>
                </a:lnTo>
                <a:lnTo>
                  <a:pt x="288606" y="1568660"/>
                </a:lnTo>
                <a:lnTo>
                  <a:pt x="279197" y="1433663"/>
                </a:lnTo>
                <a:lnTo>
                  <a:pt x="267906" y="1296850"/>
                </a:lnTo>
                <a:lnTo>
                  <a:pt x="256615" y="1161853"/>
                </a:lnTo>
                <a:lnTo>
                  <a:pt x="243598" y="1024435"/>
                </a:lnTo>
                <a:lnTo>
                  <a:pt x="229328" y="886411"/>
                </a:lnTo>
                <a:lnTo>
                  <a:pt x="214273" y="750203"/>
                </a:lnTo>
                <a:lnTo>
                  <a:pt x="196709" y="612180"/>
                </a:lnTo>
                <a:lnTo>
                  <a:pt x="177891" y="474761"/>
                </a:lnTo>
                <a:lnTo>
                  <a:pt x="159229" y="336738"/>
                </a:lnTo>
                <a:lnTo>
                  <a:pt x="137432" y="199320"/>
                </a:lnTo>
                <a:lnTo>
                  <a:pt x="115163" y="62507"/>
                </a:lnTo>
                <a:close/>
              </a:path>
            </a:pathLst>
          </a:custGeom>
        </p:spPr>
      </p:pic>
      <p:sp>
        <p:nvSpPr>
          <p:cNvPr id="24" name="Rectangle 23">
            <a:extLst>
              <a:ext uri="{FF2B5EF4-FFF2-40B4-BE49-F238E27FC236}">
                <a16:creationId xmlns:a16="http://schemas.microsoft.com/office/drawing/2014/main" id="{4A2FAF1F-F462-46AF-A9E6-CC93C4E2C3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 name="Slide Number Placeholder 5">
            <a:extLst>
              <a:ext uri="{FF2B5EF4-FFF2-40B4-BE49-F238E27FC236}">
                <a16:creationId xmlns:a16="http://schemas.microsoft.com/office/drawing/2014/main" id="{AF963162-F6DE-6977-51F7-B7CC08A493F5}"/>
              </a:ext>
            </a:extLst>
          </p:cNvPr>
          <p:cNvSpPr>
            <a:spLocks noGrp="1"/>
          </p:cNvSpPr>
          <p:nvPr>
            <p:ph type="sldNum" sz="quarter" idx="12"/>
          </p:nvPr>
        </p:nvSpPr>
        <p:spPr>
          <a:xfrm>
            <a:off x="10352540" y="295729"/>
            <a:ext cx="838199" cy="767687"/>
          </a:xfrm>
        </p:spPr>
        <p:txBody>
          <a:bodyPr>
            <a:normAutofit/>
          </a:bodyPr>
          <a:lstStyle/>
          <a:p>
            <a:pPr>
              <a:spcAft>
                <a:spcPts val="600"/>
              </a:spcAft>
            </a:pPr>
            <a:fld id="{6E91CC32-6A6B-4E2E-BBA1-6864F305DA26}" type="slidenum">
              <a:rPr lang="en-US">
                <a:solidFill>
                  <a:srgbClr val="FFFFFF"/>
                </a:solidFill>
              </a:rPr>
              <a:pPr>
                <a:spcAft>
                  <a:spcPts val="600"/>
                </a:spcAft>
              </a:pPr>
              <a:t>3</a:t>
            </a:fld>
            <a:endParaRPr lang="en-US">
              <a:solidFill>
                <a:srgbClr val="FFFFFF"/>
              </a:solidFill>
            </a:endParaRPr>
          </a:p>
        </p:txBody>
      </p:sp>
      <p:sp>
        <p:nvSpPr>
          <p:cNvPr id="26" name="Oval 25">
            <a:extLst>
              <a:ext uri="{FF2B5EF4-FFF2-40B4-BE49-F238E27FC236}">
                <a16:creationId xmlns:a16="http://schemas.microsoft.com/office/drawing/2014/main" id="{7146BED8-BAE9-42C5-A3DD-7B946445D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 name="Oval 27">
            <a:extLst>
              <a:ext uri="{FF2B5EF4-FFF2-40B4-BE49-F238E27FC236}">
                <a16:creationId xmlns:a16="http://schemas.microsoft.com/office/drawing/2014/main" id="{15765FE8-B62F-41E4-A73C-74C91A8FD9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 name="Content Placeholder 2">
            <a:extLst>
              <a:ext uri="{FF2B5EF4-FFF2-40B4-BE49-F238E27FC236}">
                <a16:creationId xmlns:a16="http://schemas.microsoft.com/office/drawing/2014/main" id="{78469A58-7580-1D9F-14EB-6F9CD55D5352}"/>
              </a:ext>
            </a:extLst>
          </p:cNvPr>
          <p:cNvSpPr>
            <a:spLocks noGrp="1"/>
          </p:cNvSpPr>
          <p:nvPr>
            <p:ph idx="1"/>
          </p:nvPr>
        </p:nvSpPr>
        <p:spPr>
          <a:xfrm>
            <a:off x="639098" y="2418735"/>
            <a:ext cx="6072776" cy="3811740"/>
          </a:xfrm>
        </p:spPr>
        <p:txBody>
          <a:bodyPr anchor="ctr">
            <a:normAutofit fontScale="92500" lnSpcReduction="10000"/>
          </a:bodyPr>
          <a:lstStyle/>
          <a:p>
            <a:pPr marL="0" indent="0">
              <a:lnSpc>
                <a:spcPct val="90000"/>
              </a:lnSpc>
              <a:buNone/>
            </a:pPr>
            <a:r>
              <a:rPr lang="en-US" sz="1500" dirty="0">
                <a:solidFill>
                  <a:srgbClr val="FFFFFF"/>
                </a:solidFill>
              </a:rPr>
              <a:t>Inspired from the Ensemble technique, we were able to reduce execution time for Logistic regression.</a:t>
            </a:r>
          </a:p>
          <a:p>
            <a:pPr marL="0" indent="0">
              <a:lnSpc>
                <a:spcPct val="90000"/>
              </a:lnSpc>
              <a:buNone/>
            </a:pPr>
            <a:r>
              <a:rPr lang="en-US" sz="1500" dirty="0">
                <a:solidFill>
                  <a:srgbClr val="FFFFFF"/>
                </a:solidFill>
              </a:rPr>
              <a:t>Methodology used:</a:t>
            </a:r>
          </a:p>
          <a:p>
            <a:pPr marL="0" indent="0">
              <a:lnSpc>
                <a:spcPct val="90000"/>
              </a:lnSpc>
              <a:buNone/>
            </a:pPr>
            <a:r>
              <a:rPr lang="en-US" sz="1500" dirty="0">
                <a:solidFill>
                  <a:srgbClr val="FFFFFF"/>
                </a:solidFill>
              </a:rPr>
              <a:t>Two Synthetic datasets were created with sizes 1000 and </a:t>
            </a:r>
            <a:r>
              <a:rPr lang="en-IN" sz="1600" dirty="0"/>
              <a:t>10 million data points. Seed value was kept same to ensure reproducibility of results</a:t>
            </a:r>
          </a:p>
          <a:p>
            <a:pPr marL="0" indent="0">
              <a:lnSpc>
                <a:spcPct val="90000"/>
              </a:lnSpc>
              <a:buNone/>
            </a:pPr>
            <a:r>
              <a:rPr lang="en-IN" sz="1600" dirty="0"/>
              <a:t>Threads Count was varied between 1 to 24</a:t>
            </a:r>
          </a:p>
          <a:p>
            <a:pPr marL="0" indent="0">
              <a:lnSpc>
                <a:spcPct val="90000"/>
              </a:lnSpc>
              <a:buNone/>
            </a:pPr>
            <a:r>
              <a:rPr lang="en-IN" sz="1600" dirty="0"/>
              <a:t>Logistic Regression</a:t>
            </a:r>
            <a:r>
              <a:rPr lang="en-US" sz="1500" dirty="0">
                <a:solidFill>
                  <a:srgbClr val="FFFFFF"/>
                </a:solidFill>
              </a:rPr>
              <a:t> model was set to run for a max of 1000 iterations.</a:t>
            </a:r>
          </a:p>
          <a:p>
            <a:pPr marL="0" indent="0">
              <a:lnSpc>
                <a:spcPct val="90000"/>
              </a:lnSpc>
              <a:buNone/>
            </a:pPr>
            <a:r>
              <a:rPr lang="en-US" sz="1500" dirty="0">
                <a:solidFill>
                  <a:srgbClr val="FFFFFF"/>
                </a:solidFill>
              </a:rPr>
              <a:t>Like in Ensemble methods, we divided the dataset into subsets corresponding to number of threads to be used</a:t>
            </a:r>
          </a:p>
          <a:p>
            <a:pPr marL="0" indent="0">
              <a:lnSpc>
                <a:spcPct val="90000"/>
              </a:lnSpc>
              <a:buNone/>
            </a:pPr>
            <a:r>
              <a:rPr lang="en-US" sz="1500" dirty="0">
                <a:solidFill>
                  <a:srgbClr val="FFFFFF"/>
                </a:solidFill>
              </a:rPr>
              <a:t>Then aggregate the models into a final model by </a:t>
            </a:r>
            <a:r>
              <a:rPr lang="en-US" sz="1600" dirty="0"/>
              <a:t>combining the models and averages their coefficients and intercepts.</a:t>
            </a:r>
          </a:p>
          <a:p>
            <a:pPr marL="0" indent="0">
              <a:lnSpc>
                <a:spcPct val="90000"/>
              </a:lnSpc>
              <a:buNone/>
            </a:pPr>
            <a:r>
              <a:rPr lang="en-US" sz="1600" dirty="0">
                <a:solidFill>
                  <a:srgbClr val="FFFFFF"/>
                </a:solidFill>
              </a:rPr>
              <a:t>We plot Speedup and Efficiency vs Thread count for both scenarios</a:t>
            </a:r>
            <a:endParaRPr lang="en-US" sz="1500" dirty="0">
              <a:solidFill>
                <a:srgbClr val="FFFFFF"/>
              </a:solidFill>
            </a:endParaRPr>
          </a:p>
          <a:p>
            <a:pPr marL="0" indent="0">
              <a:lnSpc>
                <a:spcPct val="90000"/>
              </a:lnSpc>
              <a:buNone/>
            </a:pPr>
            <a:endParaRPr lang="en-US" sz="1500" dirty="0">
              <a:solidFill>
                <a:srgbClr val="FFFFFF"/>
              </a:solidFill>
            </a:endParaRPr>
          </a:p>
        </p:txBody>
      </p:sp>
      <p:sp>
        <p:nvSpPr>
          <p:cNvPr id="4" name="Date Placeholder 3">
            <a:extLst>
              <a:ext uri="{FF2B5EF4-FFF2-40B4-BE49-F238E27FC236}">
                <a16:creationId xmlns:a16="http://schemas.microsoft.com/office/drawing/2014/main" id="{15286B03-D480-28DC-F1C0-2E1682598370}"/>
              </a:ext>
            </a:extLst>
          </p:cNvPr>
          <p:cNvSpPr>
            <a:spLocks noGrp="1"/>
          </p:cNvSpPr>
          <p:nvPr>
            <p:ph type="dt" sz="half" idx="10"/>
          </p:nvPr>
        </p:nvSpPr>
        <p:spPr>
          <a:xfrm>
            <a:off x="10653104" y="6391838"/>
            <a:ext cx="990599" cy="304799"/>
          </a:xfrm>
        </p:spPr>
        <p:txBody>
          <a:bodyPr>
            <a:normAutofit/>
          </a:bodyPr>
          <a:lstStyle/>
          <a:p>
            <a:pPr>
              <a:spcAft>
                <a:spcPts val="600"/>
              </a:spcAft>
            </a:pPr>
            <a:fld id="{6F1FA339-1F30-4EAA-9D68-15E902A2548E}" type="datetime1">
              <a:rPr lang="en-US" smtClean="0"/>
              <a:t>9/28/2024</a:t>
            </a:fld>
            <a:endParaRPr lang="en-US"/>
          </a:p>
        </p:txBody>
      </p:sp>
    </p:spTree>
    <p:extLst>
      <p:ext uri="{BB962C8B-B14F-4D97-AF65-F5344CB8AC3E}">
        <p14:creationId xmlns:p14="http://schemas.microsoft.com/office/powerpoint/2010/main" val="95628160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9EA2611-DCBA-4E97-A2B2-9A466E76B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txBody>
          <a:bodyPr/>
          <a:lstStyle/>
          <a:p>
            <a:endParaRPr lang="en-US"/>
          </a:p>
        </p:txBody>
      </p:sp>
      <p:sp>
        <p:nvSpPr>
          <p:cNvPr id="20" name="Freeform 5">
            <a:extLst>
              <a:ext uri="{FF2B5EF4-FFF2-40B4-BE49-F238E27FC236}">
                <a16:creationId xmlns:a16="http://schemas.microsoft.com/office/drawing/2014/main" id="{BBC615D1-6E12-40EF-915B-316CFDB55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794"/>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2" name="Freeform 5">
            <a:extLst>
              <a:ext uri="{FF2B5EF4-FFF2-40B4-BE49-F238E27FC236}">
                <a16:creationId xmlns:a16="http://schemas.microsoft.com/office/drawing/2014/main" id="{B9797D36-DE1E-47CD-881A-6C1F582826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US"/>
          </a:p>
        </p:txBody>
      </p:sp>
      <p:sp>
        <p:nvSpPr>
          <p:cNvPr id="2" name="Title 1">
            <a:extLst>
              <a:ext uri="{FF2B5EF4-FFF2-40B4-BE49-F238E27FC236}">
                <a16:creationId xmlns:a16="http://schemas.microsoft.com/office/drawing/2014/main" id="{51363D0B-1AFE-CD93-22D5-E6AC9B6100F2}"/>
              </a:ext>
            </a:extLst>
          </p:cNvPr>
          <p:cNvSpPr>
            <a:spLocks noGrp="1"/>
          </p:cNvSpPr>
          <p:nvPr>
            <p:ph type="title"/>
          </p:nvPr>
        </p:nvSpPr>
        <p:spPr>
          <a:xfrm>
            <a:off x="639097" y="158599"/>
            <a:ext cx="7492179" cy="1622322"/>
          </a:xfrm>
        </p:spPr>
        <p:txBody>
          <a:bodyPr>
            <a:normAutofit/>
          </a:bodyPr>
          <a:lstStyle/>
          <a:p>
            <a:r>
              <a:rPr lang="en-US" dirty="0">
                <a:solidFill>
                  <a:srgbClr val="FFFFFF"/>
                </a:solidFill>
              </a:rPr>
              <a:t>Results for Logistic Regression</a:t>
            </a:r>
          </a:p>
        </p:txBody>
      </p:sp>
      <p:pic>
        <p:nvPicPr>
          <p:cNvPr id="13" name="Picture 12" descr="3D box skeletons">
            <a:extLst>
              <a:ext uri="{FF2B5EF4-FFF2-40B4-BE49-F238E27FC236}">
                <a16:creationId xmlns:a16="http://schemas.microsoft.com/office/drawing/2014/main" id="{63BDB4A0-2BB0-2E38-9A9C-5B9CEF9F8070}"/>
              </a:ext>
            </a:extLst>
          </p:cNvPr>
          <p:cNvPicPr>
            <a:picLocks noChangeAspect="1"/>
          </p:cNvPicPr>
          <p:nvPr/>
        </p:nvPicPr>
        <p:blipFill rotWithShape="1">
          <a:blip r:embed="rId2"/>
          <a:srcRect l="26413" r="17792" b="-2"/>
          <a:stretch/>
        </p:blipFill>
        <p:spPr>
          <a:xfrm>
            <a:off x="7118555" y="480060"/>
            <a:ext cx="4585764" cy="5897880"/>
          </a:xfrm>
          <a:custGeom>
            <a:avLst/>
            <a:gdLst/>
            <a:ahLst/>
            <a:cxnLst/>
            <a:rect l="l" t="t" r="r" b="b"/>
            <a:pathLst>
              <a:path w="4929808" h="5897880">
                <a:moveTo>
                  <a:pt x="104535" y="0"/>
                </a:moveTo>
                <a:lnTo>
                  <a:pt x="2751151" y="0"/>
                </a:lnTo>
                <a:lnTo>
                  <a:pt x="4769032" y="0"/>
                </a:lnTo>
                <a:lnTo>
                  <a:pt x="4929808" y="0"/>
                </a:lnTo>
                <a:lnTo>
                  <a:pt x="4929808" y="5897880"/>
                </a:lnTo>
                <a:lnTo>
                  <a:pt x="4769032" y="5897880"/>
                </a:lnTo>
                <a:lnTo>
                  <a:pt x="2751151" y="5897880"/>
                </a:lnTo>
                <a:lnTo>
                  <a:pt x="0" y="5897880"/>
                </a:lnTo>
                <a:lnTo>
                  <a:pt x="0" y="5896985"/>
                </a:lnTo>
                <a:lnTo>
                  <a:pt x="103291" y="5896985"/>
                </a:lnTo>
                <a:lnTo>
                  <a:pt x="112340" y="5838313"/>
                </a:lnTo>
                <a:lnTo>
                  <a:pt x="123631" y="5762037"/>
                </a:lnTo>
                <a:lnTo>
                  <a:pt x="135550" y="5671232"/>
                </a:lnTo>
                <a:lnTo>
                  <a:pt x="149820" y="5563476"/>
                </a:lnTo>
                <a:lnTo>
                  <a:pt x="164875" y="5444219"/>
                </a:lnTo>
                <a:lnTo>
                  <a:pt x="180714" y="5309828"/>
                </a:lnTo>
                <a:lnTo>
                  <a:pt x="197494" y="5163329"/>
                </a:lnTo>
                <a:lnTo>
                  <a:pt x="214273" y="5004117"/>
                </a:lnTo>
                <a:lnTo>
                  <a:pt x="231367" y="4834615"/>
                </a:lnTo>
                <a:lnTo>
                  <a:pt x="247205" y="4651794"/>
                </a:lnTo>
                <a:lnTo>
                  <a:pt x="262417" y="4460498"/>
                </a:lnTo>
                <a:lnTo>
                  <a:pt x="276217" y="4258305"/>
                </a:lnTo>
                <a:lnTo>
                  <a:pt x="289390" y="4047637"/>
                </a:lnTo>
                <a:lnTo>
                  <a:pt x="301779" y="3827889"/>
                </a:lnTo>
                <a:lnTo>
                  <a:pt x="306170" y="3715291"/>
                </a:lnTo>
                <a:lnTo>
                  <a:pt x="311031" y="3600271"/>
                </a:lnTo>
                <a:lnTo>
                  <a:pt x="315579" y="3483435"/>
                </a:lnTo>
                <a:lnTo>
                  <a:pt x="318558" y="3365994"/>
                </a:lnTo>
                <a:lnTo>
                  <a:pt x="321224" y="3246131"/>
                </a:lnTo>
                <a:lnTo>
                  <a:pt x="324047" y="3125058"/>
                </a:lnTo>
                <a:lnTo>
                  <a:pt x="325929" y="3001563"/>
                </a:lnTo>
                <a:lnTo>
                  <a:pt x="325929" y="2876858"/>
                </a:lnTo>
                <a:lnTo>
                  <a:pt x="326870" y="2750941"/>
                </a:lnTo>
                <a:lnTo>
                  <a:pt x="325929" y="2623814"/>
                </a:lnTo>
                <a:lnTo>
                  <a:pt x="324047" y="2494871"/>
                </a:lnTo>
                <a:lnTo>
                  <a:pt x="322322" y="2365928"/>
                </a:lnTo>
                <a:lnTo>
                  <a:pt x="318558" y="2235169"/>
                </a:lnTo>
                <a:lnTo>
                  <a:pt x="314638" y="2103199"/>
                </a:lnTo>
                <a:lnTo>
                  <a:pt x="310090" y="1971229"/>
                </a:lnTo>
                <a:lnTo>
                  <a:pt x="303660" y="1838048"/>
                </a:lnTo>
                <a:lnTo>
                  <a:pt x="295976" y="1703656"/>
                </a:lnTo>
                <a:lnTo>
                  <a:pt x="288606" y="1568660"/>
                </a:lnTo>
                <a:lnTo>
                  <a:pt x="279197" y="1433663"/>
                </a:lnTo>
                <a:lnTo>
                  <a:pt x="267906" y="1296850"/>
                </a:lnTo>
                <a:lnTo>
                  <a:pt x="256615" y="1161853"/>
                </a:lnTo>
                <a:lnTo>
                  <a:pt x="243598" y="1024435"/>
                </a:lnTo>
                <a:lnTo>
                  <a:pt x="229328" y="886411"/>
                </a:lnTo>
                <a:lnTo>
                  <a:pt x="214273" y="750203"/>
                </a:lnTo>
                <a:lnTo>
                  <a:pt x="196709" y="612180"/>
                </a:lnTo>
                <a:lnTo>
                  <a:pt x="177891" y="474761"/>
                </a:lnTo>
                <a:lnTo>
                  <a:pt x="159229" y="336738"/>
                </a:lnTo>
                <a:lnTo>
                  <a:pt x="137432" y="199320"/>
                </a:lnTo>
                <a:lnTo>
                  <a:pt x="115163" y="62507"/>
                </a:lnTo>
                <a:close/>
              </a:path>
            </a:pathLst>
          </a:custGeom>
        </p:spPr>
      </p:pic>
      <p:sp>
        <p:nvSpPr>
          <p:cNvPr id="24" name="Rectangle 23">
            <a:extLst>
              <a:ext uri="{FF2B5EF4-FFF2-40B4-BE49-F238E27FC236}">
                <a16:creationId xmlns:a16="http://schemas.microsoft.com/office/drawing/2014/main" id="{4A2FAF1F-F462-46AF-A9E6-CC93C4E2C3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 name="Slide Number Placeholder 5">
            <a:extLst>
              <a:ext uri="{FF2B5EF4-FFF2-40B4-BE49-F238E27FC236}">
                <a16:creationId xmlns:a16="http://schemas.microsoft.com/office/drawing/2014/main" id="{AF963162-F6DE-6977-51F7-B7CC08A493F5}"/>
              </a:ext>
            </a:extLst>
          </p:cNvPr>
          <p:cNvSpPr>
            <a:spLocks noGrp="1"/>
          </p:cNvSpPr>
          <p:nvPr>
            <p:ph type="sldNum" sz="quarter" idx="12"/>
          </p:nvPr>
        </p:nvSpPr>
        <p:spPr>
          <a:xfrm>
            <a:off x="10352540" y="295729"/>
            <a:ext cx="838199" cy="767687"/>
          </a:xfrm>
        </p:spPr>
        <p:txBody>
          <a:bodyPr>
            <a:normAutofit/>
          </a:bodyPr>
          <a:lstStyle/>
          <a:p>
            <a:pPr>
              <a:spcAft>
                <a:spcPts val="600"/>
              </a:spcAft>
            </a:pPr>
            <a:fld id="{6E91CC32-6A6B-4E2E-BBA1-6864F305DA26}" type="slidenum">
              <a:rPr lang="en-US">
                <a:solidFill>
                  <a:srgbClr val="FFFFFF"/>
                </a:solidFill>
              </a:rPr>
              <a:pPr>
                <a:spcAft>
                  <a:spcPts val="600"/>
                </a:spcAft>
              </a:pPr>
              <a:t>4</a:t>
            </a:fld>
            <a:endParaRPr lang="en-US">
              <a:solidFill>
                <a:srgbClr val="FFFFFF"/>
              </a:solidFill>
            </a:endParaRPr>
          </a:p>
        </p:txBody>
      </p:sp>
      <p:sp>
        <p:nvSpPr>
          <p:cNvPr id="26" name="Oval 25">
            <a:extLst>
              <a:ext uri="{FF2B5EF4-FFF2-40B4-BE49-F238E27FC236}">
                <a16:creationId xmlns:a16="http://schemas.microsoft.com/office/drawing/2014/main" id="{7146BED8-BAE9-42C5-A3DD-7B946445D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 name="Oval 27">
            <a:extLst>
              <a:ext uri="{FF2B5EF4-FFF2-40B4-BE49-F238E27FC236}">
                <a16:creationId xmlns:a16="http://schemas.microsoft.com/office/drawing/2014/main" id="{15765FE8-B62F-41E4-A73C-74C91A8FD9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 name="Content Placeholder 2">
            <a:extLst>
              <a:ext uri="{FF2B5EF4-FFF2-40B4-BE49-F238E27FC236}">
                <a16:creationId xmlns:a16="http://schemas.microsoft.com/office/drawing/2014/main" id="{78469A58-7580-1D9F-14EB-6F9CD55D5352}"/>
              </a:ext>
            </a:extLst>
          </p:cNvPr>
          <p:cNvSpPr>
            <a:spLocks noGrp="1"/>
          </p:cNvSpPr>
          <p:nvPr>
            <p:ph idx="1"/>
          </p:nvPr>
        </p:nvSpPr>
        <p:spPr>
          <a:xfrm>
            <a:off x="548297" y="4656398"/>
            <a:ext cx="6740139" cy="1893355"/>
          </a:xfrm>
        </p:spPr>
        <p:txBody>
          <a:bodyPr anchor="ctr">
            <a:normAutofit/>
          </a:bodyPr>
          <a:lstStyle/>
          <a:p>
            <a:pPr marL="0" indent="0">
              <a:lnSpc>
                <a:spcPct val="90000"/>
              </a:lnSpc>
              <a:buNone/>
            </a:pPr>
            <a:r>
              <a:rPr lang="en-US" sz="1500" dirty="0">
                <a:solidFill>
                  <a:srgbClr val="FFFFFF"/>
                </a:solidFill>
              </a:rPr>
              <a:t>On running for 1000 data points we find that Speedup decreases on increased thread count which directly relates to the overhead of thread creation and additional overhead of creating and combining models being much larger than the training work itself.</a:t>
            </a:r>
            <a:br>
              <a:rPr lang="en-US" sz="1500" dirty="0">
                <a:solidFill>
                  <a:srgbClr val="FFFFFF"/>
                </a:solidFill>
              </a:rPr>
            </a:br>
            <a:br>
              <a:rPr lang="en-US" sz="1500" dirty="0">
                <a:solidFill>
                  <a:srgbClr val="FFFFFF"/>
                </a:solidFill>
              </a:rPr>
            </a:br>
            <a:endParaRPr lang="en-US" sz="1500" dirty="0">
              <a:solidFill>
                <a:srgbClr val="FFFFFF"/>
              </a:solidFill>
            </a:endParaRPr>
          </a:p>
        </p:txBody>
      </p:sp>
      <p:sp>
        <p:nvSpPr>
          <p:cNvPr id="4" name="Date Placeholder 3">
            <a:extLst>
              <a:ext uri="{FF2B5EF4-FFF2-40B4-BE49-F238E27FC236}">
                <a16:creationId xmlns:a16="http://schemas.microsoft.com/office/drawing/2014/main" id="{15286B03-D480-28DC-F1C0-2E1682598370}"/>
              </a:ext>
            </a:extLst>
          </p:cNvPr>
          <p:cNvSpPr>
            <a:spLocks noGrp="1"/>
          </p:cNvSpPr>
          <p:nvPr>
            <p:ph type="dt" sz="half" idx="10"/>
          </p:nvPr>
        </p:nvSpPr>
        <p:spPr>
          <a:xfrm>
            <a:off x="10653104" y="6391838"/>
            <a:ext cx="990599" cy="304799"/>
          </a:xfrm>
        </p:spPr>
        <p:txBody>
          <a:bodyPr>
            <a:normAutofit/>
          </a:bodyPr>
          <a:lstStyle/>
          <a:p>
            <a:pPr>
              <a:spcAft>
                <a:spcPts val="600"/>
              </a:spcAft>
            </a:pPr>
            <a:fld id="{6F1FA339-1F30-4EAA-9D68-15E902A2548E}" type="datetime1">
              <a:rPr lang="en-US" smtClean="0"/>
              <a:t>9/28/2024</a:t>
            </a:fld>
            <a:endParaRPr lang="en-US"/>
          </a:p>
        </p:txBody>
      </p:sp>
      <p:pic>
        <p:nvPicPr>
          <p:cNvPr id="10" name="Picture 9" descr="A graph of a graph">
            <a:extLst>
              <a:ext uri="{FF2B5EF4-FFF2-40B4-BE49-F238E27FC236}">
                <a16:creationId xmlns:a16="http://schemas.microsoft.com/office/drawing/2014/main" id="{E3C821CF-3D91-45EE-DC9C-8502CCE05DA2}"/>
              </a:ext>
            </a:extLst>
          </p:cNvPr>
          <p:cNvPicPr>
            <a:picLocks noChangeAspect="1"/>
          </p:cNvPicPr>
          <p:nvPr/>
        </p:nvPicPr>
        <p:blipFill>
          <a:blip r:embed="rId3"/>
          <a:stretch>
            <a:fillRect/>
          </a:stretch>
        </p:blipFill>
        <p:spPr>
          <a:xfrm>
            <a:off x="402632" y="1238469"/>
            <a:ext cx="7492179" cy="3746090"/>
          </a:xfrm>
          <a:prstGeom prst="rect">
            <a:avLst/>
          </a:prstGeom>
        </p:spPr>
      </p:pic>
    </p:spTree>
    <p:extLst>
      <p:ext uri="{BB962C8B-B14F-4D97-AF65-F5344CB8AC3E}">
        <p14:creationId xmlns:p14="http://schemas.microsoft.com/office/powerpoint/2010/main" val="215410299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9EA2611-DCBA-4E97-A2B2-9A466E76B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txBody>
          <a:bodyPr/>
          <a:lstStyle/>
          <a:p>
            <a:endParaRPr lang="en-US"/>
          </a:p>
        </p:txBody>
      </p:sp>
      <p:sp>
        <p:nvSpPr>
          <p:cNvPr id="20" name="Freeform 5">
            <a:extLst>
              <a:ext uri="{FF2B5EF4-FFF2-40B4-BE49-F238E27FC236}">
                <a16:creationId xmlns:a16="http://schemas.microsoft.com/office/drawing/2014/main" id="{BBC615D1-6E12-40EF-915B-316CFDB55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794"/>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2" name="Freeform 5">
            <a:extLst>
              <a:ext uri="{FF2B5EF4-FFF2-40B4-BE49-F238E27FC236}">
                <a16:creationId xmlns:a16="http://schemas.microsoft.com/office/drawing/2014/main" id="{B9797D36-DE1E-47CD-881A-6C1F582826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US"/>
          </a:p>
        </p:txBody>
      </p:sp>
      <p:sp>
        <p:nvSpPr>
          <p:cNvPr id="2" name="Title 1">
            <a:extLst>
              <a:ext uri="{FF2B5EF4-FFF2-40B4-BE49-F238E27FC236}">
                <a16:creationId xmlns:a16="http://schemas.microsoft.com/office/drawing/2014/main" id="{51363D0B-1AFE-CD93-22D5-E6AC9B6100F2}"/>
              </a:ext>
            </a:extLst>
          </p:cNvPr>
          <p:cNvSpPr>
            <a:spLocks noGrp="1"/>
          </p:cNvSpPr>
          <p:nvPr>
            <p:ph type="title"/>
          </p:nvPr>
        </p:nvSpPr>
        <p:spPr>
          <a:xfrm>
            <a:off x="639097" y="158599"/>
            <a:ext cx="7492179" cy="1622322"/>
          </a:xfrm>
        </p:spPr>
        <p:txBody>
          <a:bodyPr>
            <a:normAutofit/>
          </a:bodyPr>
          <a:lstStyle/>
          <a:p>
            <a:r>
              <a:rPr lang="en-US" dirty="0">
                <a:solidFill>
                  <a:srgbClr val="FFFFFF"/>
                </a:solidFill>
              </a:rPr>
              <a:t>Results for Logistic Regression</a:t>
            </a:r>
          </a:p>
        </p:txBody>
      </p:sp>
      <p:pic>
        <p:nvPicPr>
          <p:cNvPr id="13" name="Picture 12" descr="3D box skeletons">
            <a:extLst>
              <a:ext uri="{FF2B5EF4-FFF2-40B4-BE49-F238E27FC236}">
                <a16:creationId xmlns:a16="http://schemas.microsoft.com/office/drawing/2014/main" id="{63BDB4A0-2BB0-2E38-9A9C-5B9CEF9F8070}"/>
              </a:ext>
            </a:extLst>
          </p:cNvPr>
          <p:cNvPicPr>
            <a:picLocks noChangeAspect="1"/>
          </p:cNvPicPr>
          <p:nvPr/>
        </p:nvPicPr>
        <p:blipFill rotWithShape="1">
          <a:blip r:embed="rId2"/>
          <a:srcRect l="26413" r="17792" b="-2"/>
          <a:stretch/>
        </p:blipFill>
        <p:spPr>
          <a:xfrm>
            <a:off x="7118555" y="480060"/>
            <a:ext cx="4585764" cy="5897880"/>
          </a:xfrm>
          <a:custGeom>
            <a:avLst/>
            <a:gdLst/>
            <a:ahLst/>
            <a:cxnLst/>
            <a:rect l="l" t="t" r="r" b="b"/>
            <a:pathLst>
              <a:path w="4929808" h="5897880">
                <a:moveTo>
                  <a:pt x="104535" y="0"/>
                </a:moveTo>
                <a:lnTo>
                  <a:pt x="2751151" y="0"/>
                </a:lnTo>
                <a:lnTo>
                  <a:pt x="4769032" y="0"/>
                </a:lnTo>
                <a:lnTo>
                  <a:pt x="4929808" y="0"/>
                </a:lnTo>
                <a:lnTo>
                  <a:pt x="4929808" y="5897880"/>
                </a:lnTo>
                <a:lnTo>
                  <a:pt x="4769032" y="5897880"/>
                </a:lnTo>
                <a:lnTo>
                  <a:pt x="2751151" y="5897880"/>
                </a:lnTo>
                <a:lnTo>
                  <a:pt x="0" y="5897880"/>
                </a:lnTo>
                <a:lnTo>
                  <a:pt x="0" y="5896985"/>
                </a:lnTo>
                <a:lnTo>
                  <a:pt x="103291" y="5896985"/>
                </a:lnTo>
                <a:lnTo>
                  <a:pt x="112340" y="5838313"/>
                </a:lnTo>
                <a:lnTo>
                  <a:pt x="123631" y="5762037"/>
                </a:lnTo>
                <a:lnTo>
                  <a:pt x="135550" y="5671232"/>
                </a:lnTo>
                <a:lnTo>
                  <a:pt x="149820" y="5563476"/>
                </a:lnTo>
                <a:lnTo>
                  <a:pt x="164875" y="5444219"/>
                </a:lnTo>
                <a:lnTo>
                  <a:pt x="180714" y="5309828"/>
                </a:lnTo>
                <a:lnTo>
                  <a:pt x="197494" y="5163329"/>
                </a:lnTo>
                <a:lnTo>
                  <a:pt x="214273" y="5004117"/>
                </a:lnTo>
                <a:lnTo>
                  <a:pt x="231367" y="4834615"/>
                </a:lnTo>
                <a:lnTo>
                  <a:pt x="247205" y="4651794"/>
                </a:lnTo>
                <a:lnTo>
                  <a:pt x="262417" y="4460498"/>
                </a:lnTo>
                <a:lnTo>
                  <a:pt x="276217" y="4258305"/>
                </a:lnTo>
                <a:lnTo>
                  <a:pt x="289390" y="4047637"/>
                </a:lnTo>
                <a:lnTo>
                  <a:pt x="301779" y="3827889"/>
                </a:lnTo>
                <a:lnTo>
                  <a:pt x="306170" y="3715291"/>
                </a:lnTo>
                <a:lnTo>
                  <a:pt x="311031" y="3600271"/>
                </a:lnTo>
                <a:lnTo>
                  <a:pt x="315579" y="3483435"/>
                </a:lnTo>
                <a:lnTo>
                  <a:pt x="318558" y="3365994"/>
                </a:lnTo>
                <a:lnTo>
                  <a:pt x="321224" y="3246131"/>
                </a:lnTo>
                <a:lnTo>
                  <a:pt x="324047" y="3125058"/>
                </a:lnTo>
                <a:lnTo>
                  <a:pt x="325929" y="3001563"/>
                </a:lnTo>
                <a:lnTo>
                  <a:pt x="325929" y="2876858"/>
                </a:lnTo>
                <a:lnTo>
                  <a:pt x="326870" y="2750941"/>
                </a:lnTo>
                <a:lnTo>
                  <a:pt x="325929" y="2623814"/>
                </a:lnTo>
                <a:lnTo>
                  <a:pt x="324047" y="2494871"/>
                </a:lnTo>
                <a:lnTo>
                  <a:pt x="322322" y="2365928"/>
                </a:lnTo>
                <a:lnTo>
                  <a:pt x="318558" y="2235169"/>
                </a:lnTo>
                <a:lnTo>
                  <a:pt x="314638" y="2103199"/>
                </a:lnTo>
                <a:lnTo>
                  <a:pt x="310090" y="1971229"/>
                </a:lnTo>
                <a:lnTo>
                  <a:pt x="303660" y="1838048"/>
                </a:lnTo>
                <a:lnTo>
                  <a:pt x="295976" y="1703656"/>
                </a:lnTo>
                <a:lnTo>
                  <a:pt x="288606" y="1568660"/>
                </a:lnTo>
                <a:lnTo>
                  <a:pt x="279197" y="1433663"/>
                </a:lnTo>
                <a:lnTo>
                  <a:pt x="267906" y="1296850"/>
                </a:lnTo>
                <a:lnTo>
                  <a:pt x="256615" y="1161853"/>
                </a:lnTo>
                <a:lnTo>
                  <a:pt x="243598" y="1024435"/>
                </a:lnTo>
                <a:lnTo>
                  <a:pt x="229328" y="886411"/>
                </a:lnTo>
                <a:lnTo>
                  <a:pt x="214273" y="750203"/>
                </a:lnTo>
                <a:lnTo>
                  <a:pt x="196709" y="612180"/>
                </a:lnTo>
                <a:lnTo>
                  <a:pt x="177891" y="474761"/>
                </a:lnTo>
                <a:lnTo>
                  <a:pt x="159229" y="336738"/>
                </a:lnTo>
                <a:lnTo>
                  <a:pt x="137432" y="199320"/>
                </a:lnTo>
                <a:lnTo>
                  <a:pt x="115163" y="62507"/>
                </a:lnTo>
                <a:close/>
              </a:path>
            </a:pathLst>
          </a:custGeom>
        </p:spPr>
      </p:pic>
      <p:sp>
        <p:nvSpPr>
          <p:cNvPr id="24" name="Rectangle 23">
            <a:extLst>
              <a:ext uri="{FF2B5EF4-FFF2-40B4-BE49-F238E27FC236}">
                <a16:creationId xmlns:a16="http://schemas.microsoft.com/office/drawing/2014/main" id="{4A2FAF1F-F462-46AF-A9E6-CC93C4E2C3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 name="Slide Number Placeholder 5">
            <a:extLst>
              <a:ext uri="{FF2B5EF4-FFF2-40B4-BE49-F238E27FC236}">
                <a16:creationId xmlns:a16="http://schemas.microsoft.com/office/drawing/2014/main" id="{AF963162-F6DE-6977-51F7-B7CC08A493F5}"/>
              </a:ext>
            </a:extLst>
          </p:cNvPr>
          <p:cNvSpPr>
            <a:spLocks noGrp="1"/>
          </p:cNvSpPr>
          <p:nvPr>
            <p:ph type="sldNum" sz="quarter" idx="12"/>
          </p:nvPr>
        </p:nvSpPr>
        <p:spPr>
          <a:xfrm>
            <a:off x="10352540" y="295729"/>
            <a:ext cx="838199" cy="767687"/>
          </a:xfrm>
        </p:spPr>
        <p:txBody>
          <a:bodyPr>
            <a:normAutofit/>
          </a:bodyPr>
          <a:lstStyle/>
          <a:p>
            <a:pPr>
              <a:spcAft>
                <a:spcPts val="600"/>
              </a:spcAft>
            </a:pPr>
            <a:fld id="{6E91CC32-6A6B-4E2E-BBA1-6864F305DA26}" type="slidenum">
              <a:rPr lang="en-US">
                <a:solidFill>
                  <a:srgbClr val="FFFFFF"/>
                </a:solidFill>
              </a:rPr>
              <a:pPr>
                <a:spcAft>
                  <a:spcPts val="600"/>
                </a:spcAft>
              </a:pPr>
              <a:t>5</a:t>
            </a:fld>
            <a:endParaRPr lang="en-US">
              <a:solidFill>
                <a:srgbClr val="FFFFFF"/>
              </a:solidFill>
            </a:endParaRPr>
          </a:p>
        </p:txBody>
      </p:sp>
      <p:sp>
        <p:nvSpPr>
          <p:cNvPr id="26" name="Oval 25">
            <a:extLst>
              <a:ext uri="{FF2B5EF4-FFF2-40B4-BE49-F238E27FC236}">
                <a16:creationId xmlns:a16="http://schemas.microsoft.com/office/drawing/2014/main" id="{7146BED8-BAE9-42C5-A3DD-7B946445D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 name="Oval 27">
            <a:extLst>
              <a:ext uri="{FF2B5EF4-FFF2-40B4-BE49-F238E27FC236}">
                <a16:creationId xmlns:a16="http://schemas.microsoft.com/office/drawing/2014/main" id="{15765FE8-B62F-41E4-A73C-74C91A8FD9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 name="Content Placeholder 2">
            <a:extLst>
              <a:ext uri="{FF2B5EF4-FFF2-40B4-BE49-F238E27FC236}">
                <a16:creationId xmlns:a16="http://schemas.microsoft.com/office/drawing/2014/main" id="{78469A58-7580-1D9F-14EB-6F9CD55D5352}"/>
              </a:ext>
            </a:extLst>
          </p:cNvPr>
          <p:cNvSpPr>
            <a:spLocks noGrp="1"/>
          </p:cNvSpPr>
          <p:nvPr>
            <p:ph idx="1"/>
          </p:nvPr>
        </p:nvSpPr>
        <p:spPr>
          <a:xfrm>
            <a:off x="548297" y="4656398"/>
            <a:ext cx="6740139" cy="1893355"/>
          </a:xfrm>
        </p:spPr>
        <p:txBody>
          <a:bodyPr anchor="ctr">
            <a:normAutofit/>
          </a:bodyPr>
          <a:lstStyle/>
          <a:p>
            <a:pPr marL="0" indent="0">
              <a:lnSpc>
                <a:spcPct val="90000"/>
              </a:lnSpc>
              <a:buNone/>
            </a:pPr>
            <a:r>
              <a:rPr lang="en-US" sz="1500" dirty="0">
                <a:solidFill>
                  <a:srgbClr val="FFFFFF"/>
                </a:solidFill>
              </a:rPr>
              <a:t>On running for 10 million data points however we find that Speedup increases on increased thread count that aligns with the theoretical expected outcome</a:t>
            </a:r>
            <a:br>
              <a:rPr lang="en-US" sz="1500" dirty="0">
                <a:solidFill>
                  <a:srgbClr val="FFFFFF"/>
                </a:solidFill>
              </a:rPr>
            </a:br>
            <a:br>
              <a:rPr lang="en-US" sz="1500" dirty="0">
                <a:solidFill>
                  <a:srgbClr val="FFFFFF"/>
                </a:solidFill>
              </a:rPr>
            </a:br>
            <a:endParaRPr lang="en-US" sz="1500" dirty="0">
              <a:solidFill>
                <a:srgbClr val="FFFFFF"/>
              </a:solidFill>
            </a:endParaRPr>
          </a:p>
        </p:txBody>
      </p:sp>
      <p:sp>
        <p:nvSpPr>
          <p:cNvPr id="4" name="Date Placeholder 3">
            <a:extLst>
              <a:ext uri="{FF2B5EF4-FFF2-40B4-BE49-F238E27FC236}">
                <a16:creationId xmlns:a16="http://schemas.microsoft.com/office/drawing/2014/main" id="{15286B03-D480-28DC-F1C0-2E1682598370}"/>
              </a:ext>
            </a:extLst>
          </p:cNvPr>
          <p:cNvSpPr>
            <a:spLocks noGrp="1"/>
          </p:cNvSpPr>
          <p:nvPr>
            <p:ph type="dt" sz="half" idx="10"/>
          </p:nvPr>
        </p:nvSpPr>
        <p:spPr>
          <a:xfrm>
            <a:off x="10653104" y="6391838"/>
            <a:ext cx="990599" cy="304799"/>
          </a:xfrm>
        </p:spPr>
        <p:txBody>
          <a:bodyPr>
            <a:normAutofit/>
          </a:bodyPr>
          <a:lstStyle/>
          <a:p>
            <a:pPr>
              <a:spcAft>
                <a:spcPts val="600"/>
              </a:spcAft>
            </a:pPr>
            <a:fld id="{6F1FA339-1F30-4EAA-9D68-15E902A2548E}" type="datetime1">
              <a:rPr lang="en-US" smtClean="0"/>
              <a:t>9/28/2024</a:t>
            </a:fld>
            <a:endParaRPr lang="en-US"/>
          </a:p>
        </p:txBody>
      </p:sp>
      <p:pic>
        <p:nvPicPr>
          <p:cNvPr id="5" name="Picture 4" descr="A graph of a graph with blue and orange lines&#10;&#10;Description automatically generated with medium confidence">
            <a:extLst>
              <a:ext uri="{FF2B5EF4-FFF2-40B4-BE49-F238E27FC236}">
                <a16:creationId xmlns:a16="http://schemas.microsoft.com/office/drawing/2014/main" id="{7E7FBFA1-1E73-8026-63DC-9A4B9058BF0A}"/>
              </a:ext>
            </a:extLst>
          </p:cNvPr>
          <p:cNvPicPr>
            <a:picLocks noChangeAspect="1"/>
          </p:cNvPicPr>
          <p:nvPr/>
        </p:nvPicPr>
        <p:blipFill>
          <a:blip r:embed="rId3"/>
          <a:stretch>
            <a:fillRect/>
          </a:stretch>
        </p:blipFill>
        <p:spPr>
          <a:xfrm>
            <a:off x="247091" y="1279929"/>
            <a:ext cx="7342550" cy="3671275"/>
          </a:xfrm>
          <a:prstGeom prst="rect">
            <a:avLst/>
          </a:prstGeom>
        </p:spPr>
      </p:pic>
    </p:spTree>
    <p:extLst>
      <p:ext uri="{BB962C8B-B14F-4D97-AF65-F5344CB8AC3E}">
        <p14:creationId xmlns:p14="http://schemas.microsoft.com/office/powerpoint/2010/main" val="1354773147"/>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9EA2611-DCBA-4E97-A2B2-9A466E76B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txBody>
          <a:bodyPr/>
          <a:lstStyle/>
          <a:p>
            <a:endParaRPr lang="en-US"/>
          </a:p>
        </p:txBody>
      </p:sp>
      <p:sp>
        <p:nvSpPr>
          <p:cNvPr id="20" name="Freeform 5">
            <a:extLst>
              <a:ext uri="{FF2B5EF4-FFF2-40B4-BE49-F238E27FC236}">
                <a16:creationId xmlns:a16="http://schemas.microsoft.com/office/drawing/2014/main" id="{BBC615D1-6E12-40EF-915B-316CFDB55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794"/>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2" name="Freeform 5">
            <a:extLst>
              <a:ext uri="{FF2B5EF4-FFF2-40B4-BE49-F238E27FC236}">
                <a16:creationId xmlns:a16="http://schemas.microsoft.com/office/drawing/2014/main" id="{B9797D36-DE1E-47CD-881A-6C1F582826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US"/>
          </a:p>
        </p:txBody>
      </p:sp>
      <p:sp>
        <p:nvSpPr>
          <p:cNvPr id="2" name="Title 1">
            <a:extLst>
              <a:ext uri="{FF2B5EF4-FFF2-40B4-BE49-F238E27FC236}">
                <a16:creationId xmlns:a16="http://schemas.microsoft.com/office/drawing/2014/main" id="{51363D0B-1AFE-CD93-22D5-E6AC9B6100F2}"/>
              </a:ext>
            </a:extLst>
          </p:cNvPr>
          <p:cNvSpPr>
            <a:spLocks noGrp="1"/>
          </p:cNvSpPr>
          <p:nvPr>
            <p:ph type="title"/>
          </p:nvPr>
        </p:nvSpPr>
        <p:spPr>
          <a:xfrm>
            <a:off x="639098" y="629265"/>
            <a:ext cx="6072776" cy="1622322"/>
          </a:xfrm>
        </p:spPr>
        <p:txBody>
          <a:bodyPr>
            <a:normAutofit/>
          </a:bodyPr>
          <a:lstStyle/>
          <a:p>
            <a:r>
              <a:rPr lang="en-US" dirty="0">
                <a:solidFill>
                  <a:srgbClr val="FFFFFF"/>
                </a:solidFill>
              </a:rPr>
              <a:t>Methodology for </a:t>
            </a:r>
            <a:r>
              <a:rPr lang="en-US" dirty="0" err="1">
                <a:solidFill>
                  <a:srgbClr val="FFFFFF"/>
                </a:solidFill>
              </a:rPr>
              <a:t>MiniBatchKMeans</a:t>
            </a:r>
            <a:r>
              <a:rPr lang="en-US" dirty="0">
                <a:solidFill>
                  <a:srgbClr val="FFFFFF"/>
                </a:solidFill>
              </a:rPr>
              <a:t> </a:t>
            </a:r>
          </a:p>
        </p:txBody>
      </p:sp>
      <p:pic>
        <p:nvPicPr>
          <p:cNvPr id="13" name="Picture 12" descr="3D box skeletons">
            <a:extLst>
              <a:ext uri="{FF2B5EF4-FFF2-40B4-BE49-F238E27FC236}">
                <a16:creationId xmlns:a16="http://schemas.microsoft.com/office/drawing/2014/main" id="{63BDB4A0-2BB0-2E38-9A9C-5B9CEF9F8070}"/>
              </a:ext>
            </a:extLst>
          </p:cNvPr>
          <p:cNvPicPr>
            <a:picLocks noChangeAspect="1"/>
          </p:cNvPicPr>
          <p:nvPr/>
        </p:nvPicPr>
        <p:blipFill rotWithShape="1">
          <a:blip r:embed="rId2"/>
          <a:srcRect l="26413" r="17792" b="-2"/>
          <a:stretch/>
        </p:blipFill>
        <p:spPr>
          <a:xfrm>
            <a:off x="6774511" y="480060"/>
            <a:ext cx="4929808" cy="5897880"/>
          </a:xfrm>
          <a:custGeom>
            <a:avLst/>
            <a:gdLst/>
            <a:ahLst/>
            <a:cxnLst/>
            <a:rect l="l" t="t" r="r" b="b"/>
            <a:pathLst>
              <a:path w="4929808" h="5897880">
                <a:moveTo>
                  <a:pt x="104535" y="0"/>
                </a:moveTo>
                <a:lnTo>
                  <a:pt x="2751151" y="0"/>
                </a:lnTo>
                <a:lnTo>
                  <a:pt x="4769032" y="0"/>
                </a:lnTo>
                <a:lnTo>
                  <a:pt x="4929808" y="0"/>
                </a:lnTo>
                <a:lnTo>
                  <a:pt x="4929808" y="5897880"/>
                </a:lnTo>
                <a:lnTo>
                  <a:pt x="4769032" y="5897880"/>
                </a:lnTo>
                <a:lnTo>
                  <a:pt x="2751151" y="5897880"/>
                </a:lnTo>
                <a:lnTo>
                  <a:pt x="0" y="5897880"/>
                </a:lnTo>
                <a:lnTo>
                  <a:pt x="0" y="5896985"/>
                </a:lnTo>
                <a:lnTo>
                  <a:pt x="103291" y="5896985"/>
                </a:lnTo>
                <a:lnTo>
                  <a:pt x="112340" y="5838313"/>
                </a:lnTo>
                <a:lnTo>
                  <a:pt x="123631" y="5762037"/>
                </a:lnTo>
                <a:lnTo>
                  <a:pt x="135550" y="5671232"/>
                </a:lnTo>
                <a:lnTo>
                  <a:pt x="149820" y="5563476"/>
                </a:lnTo>
                <a:lnTo>
                  <a:pt x="164875" y="5444219"/>
                </a:lnTo>
                <a:lnTo>
                  <a:pt x="180714" y="5309828"/>
                </a:lnTo>
                <a:lnTo>
                  <a:pt x="197494" y="5163329"/>
                </a:lnTo>
                <a:lnTo>
                  <a:pt x="214273" y="5004117"/>
                </a:lnTo>
                <a:lnTo>
                  <a:pt x="231367" y="4834615"/>
                </a:lnTo>
                <a:lnTo>
                  <a:pt x="247205" y="4651794"/>
                </a:lnTo>
                <a:lnTo>
                  <a:pt x="262417" y="4460498"/>
                </a:lnTo>
                <a:lnTo>
                  <a:pt x="276217" y="4258305"/>
                </a:lnTo>
                <a:lnTo>
                  <a:pt x="289390" y="4047637"/>
                </a:lnTo>
                <a:lnTo>
                  <a:pt x="301779" y="3827889"/>
                </a:lnTo>
                <a:lnTo>
                  <a:pt x="306170" y="3715291"/>
                </a:lnTo>
                <a:lnTo>
                  <a:pt x="311031" y="3600271"/>
                </a:lnTo>
                <a:lnTo>
                  <a:pt x="315579" y="3483435"/>
                </a:lnTo>
                <a:lnTo>
                  <a:pt x="318558" y="3365994"/>
                </a:lnTo>
                <a:lnTo>
                  <a:pt x="321224" y="3246131"/>
                </a:lnTo>
                <a:lnTo>
                  <a:pt x="324047" y="3125058"/>
                </a:lnTo>
                <a:lnTo>
                  <a:pt x="325929" y="3001563"/>
                </a:lnTo>
                <a:lnTo>
                  <a:pt x="325929" y="2876858"/>
                </a:lnTo>
                <a:lnTo>
                  <a:pt x="326870" y="2750941"/>
                </a:lnTo>
                <a:lnTo>
                  <a:pt x="325929" y="2623814"/>
                </a:lnTo>
                <a:lnTo>
                  <a:pt x="324047" y="2494871"/>
                </a:lnTo>
                <a:lnTo>
                  <a:pt x="322322" y="2365928"/>
                </a:lnTo>
                <a:lnTo>
                  <a:pt x="318558" y="2235169"/>
                </a:lnTo>
                <a:lnTo>
                  <a:pt x="314638" y="2103199"/>
                </a:lnTo>
                <a:lnTo>
                  <a:pt x="310090" y="1971229"/>
                </a:lnTo>
                <a:lnTo>
                  <a:pt x="303660" y="1838048"/>
                </a:lnTo>
                <a:lnTo>
                  <a:pt x="295976" y="1703656"/>
                </a:lnTo>
                <a:lnTo>
                  <a:pt x="288606" y="1568660"/>
                </a:lnTo>
                <a:lnTo>
                  <a:pt x="279197" y="1433663"/>
                </a:lnTo>
                <a:lnTo>
                  <a:pt x="267906" y="1296850"/>
                </a:lnTo>
                <a:lnTo>
                  <a:pt x="256615" y="1161853"/>
                </a:lnTo>
                <a:lnTo>
                  <a:pt x="243598" y="1024435"/>
                </a:lnTo>
                <a:lnTo>
                  <a:pt x="229328" y="886411"/>
                </a:lnTo>
                <a:lnTo>
                  <a:pt x="214273" y="750203"/>
                </a:lnTo>
                <a:lnTo>
                  <a:pt x="196709" y="612180"/>
                </a:lnTo>
                <a:lnTo>
                  <a:pt x="177891" y="474761"/>
                </a:lnTo>
                <a:lnTo>
                  <a:pt x="159229" y="336738"/>
                </a:lnTo>
                <a:lnTo>
                  <a:pt x="137432" y="199320"/>
                </a:lnTo>
                <a:lnTo>
                  <a:pt x="115163" y="62507"/>
                </a:lnTo>
                <a:close/>
              </a:path>
            </a:pathLst>
          </a:custGeom>
        </p:spPr>
      </p:pic>
      <p:sp>
        <p:nvSpPr>
          <p:cNvPr id="24" name="Rectangle 23">
            <a:extLst>
              <a:ext uri="{FF2B5EF4-FFF2-40B4-BE49-F238E27FC236}">
                <a16:creationId xmlns:a16="http://schemas.microsoft.com/office/drawing/2014/main" id="{4A2FAF1F-F462-46AF-A9E6-CC93C4E2C3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 name="Slide Number Placeholder 5">
            <a:extLst>
              <a:ext uri="{FF2B5EF4-FFF2-40B4-BE49-F238E27FC236}">
                <a16:creationId xmlns:a16="http://schemas.microsoft.com/office/drawing/2014/main" id="{AF963162-F6DE-6977-51F7-B7CC08A493F5}"/>
              </a:ext>
            </a:extLst>
          </p:cNvPr>
          <p:cNvSpPr>
            <a:spLocks noGrp="1"/>
          </p:cNvSpPr>
          <p:nvPr>
            <p:ph type="sldNum" sz="quarter" idx="12"/>
          </p:nvPr>
        </p:nvSpPr>
        <p:spPr>
          <a:xfrm>
            <a:off x="10352540" y="295729"/>
            <a:ext cx="838199" cy="767687"/>
          </a:xfrm>
        </p:spPr>
        <p:txBody>
          <a:bodyPr>
            <a:normAutofit/>
          </a:bodyPr>
          <a:lstStyle/>
          <a:p>
            <a:pPr>
              <a:spcAft>
                <a:spcPts val="600"/>
              </a:spcAft>
            </a:pPr>
            <a:fld id="{6E91CC32-6A6B-4E2E-BBA1-6864F305DA26}" type="slidenum">
              <a:rPr lang="en-US">
                <a:solidFill>
                  <a:srgbClr val="FFFFFF"/>
                </a:solidFill>
              </a:rPr>
              <a:pPr>
                <a:spcAft>
                  <a:spcPts val="600"/>
                </a:spcAft>
              </a:pPr>
              <a:t>6</a:t>
            </a:fld>
            <a:endParaRPr lang="en-US">
              <a:solidFill>
                <a:srgbClr val="FFFFFF"/>
              </a:solidFill>
            </a:endParaRPr>
          </a:p>
        </p:txBody>
      </p:sp>
      <p:sp>
        <p:nvSpPr>
          <p:cNvPr id="26" name="Oval 25">
            <a:extLst>
              <a:ext uri="{FF2B5EF4-FFF2-40B4-BE49-F238E27FC236}">
                <a16:creationId xmlns:a16="http://schemas.microsoft.com/office/drawing/2014/main" id="{7146BED8-BAE9-42C5-A3DD-7B946445D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 name="Oval 27">
            <a:extLst>
              <a:ext uri="{FF2B5EF4-FFF2-40B4-BE49-F238E27FC236}">
                <a16:creationId xmlns:a16="http://schemas.microsoft.com/office/drawing/2014/main" id="{15765FE8-B62F-41E4-A73C-74C91A8FD9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 name="Content Placeholder 2">
            <a:extLst>
              <a:ext uri="{FF2B5EF4-FFF2-40B4-BE49-F238E27FC236}">
                <a16:creationId xmlns:a16="http://schemas.microsoft.com/office/drawing/2014/main" id="{78469A58-7580-1D9F-14EB-6F9CD55D5352}"/>
              </a:ext>
            </a:extLst>
          </p:cNvPr>
          <p:cNvSpPr>
            <a:spLocks noGrp="1"/>
          </p:cNvSpPr>
          <p:nvPr>
            <p:ph idx="1"/>
          </p:nvPr>
        </p:nvSpPr>
        <p:spPr>
          <a:xfrm>
            <a:off x="639098" y="2418735"/>
            <a:ext cx="6072776" cy="3811740"/>
          </a:xfrm>
        </p:spPr>
        <p:txBody>
          <a:bodyPr anchor="ctr">
            <a:normAutofit fontScale="92500" lnSpcReduction="20000"/>
          </a:bodyPr>
          <a:lstStyle/>
          <a:p>
            <a:pPr marL="0" indent="0">
              <a:lnSpc>
                <a:spcPct val="90000"/>
              </a:lnSpc>
              <a:buNone/>
            </a:pPr>
            <a:r>
              <a:rPr lang="en-US" sz="1500" dirty="0" err="1">
                <a:solidFill>
                  <a:srgbClr val="FFFFFF"/>
                </a:solidFill>
              </a:rPr>
              <a:t>MiniBatchKMeans</a:t>
            </a:r>
            <a:r>
              <a:rPr lang="en-US" sz="1500" dirty="0">
                <a:solidFill>
                  <a:srgbClr val="FFFFFF"/>
                </a:solidFill>
              </a:rPr>
              <a:t> uses mini-batches </a:t>
            </a:r>
            <a:r>
              <a:rPr lang="en-US" sz="1500" dirty="0" err="1">
                <a:solidFill>
                  <a:srgbClr val="FFFFFF"/>
                </a:solidFill>
              </a:rPr>
              <a:t>ie</a:t>
            </a:r>
            <a:r>
              <a:rPr lang="en-US" sz="1500" dirty="0">
                <a:solidFill>
                  <a:srgbClr val="FFFFFF"/>
                </a:solidFill>
              </a:rPr>
              <a:t> subsets of randomly sampled input data. This by itself makes it possible to </a:t>
            </a:r>
            <a:r>
              <a:rPr lang="en-IN" sz="1600" dirty="0"/>
              <a:t>parallelize</a:t>
            </a:r>
            <a:r>
              <a:rPr lang="en-US" sz="1500" dirty="0">
                <a:solidFill>
                  <a:srgbClr val="FFFFFF"/>
                </a:solidFill>
              </a:rPr>
              <a:t> the algorithm effectively.</a:t>
            </a:r>
          </a:p>
          <a:p>
            <a:pPr marL="0" indent="0">
              <a:lnSpc>
                <a:spcPct val="90000"/>
              </a:lnSpc>
              <a:buNone/>
            </a:pPr>
            <a:r>
              <a:rPr lang="en-US" sz="1500" dirty="0">
                <a:solidFill>
                  <a:srgbClr val="FFFFFF"/>
                </a:solidFill>
              </a:rPr>
              <a:t>Methodology used: Two Synthetic datasets were created with sizes 10000 and </a:t>
            </a:r>
            <a:r>
              <a:rPr lang="en-IN" sz="1600" dirty="0"/>
              <a:t>100 million data points. Seed value was kept same to ensure reproducibility of results.</a:t>
            </a:r>
          </a:p>
          <a:p>
            <a:pPr marL="0" indent="0">
              <a:lnSpc>
                <a:spcPct val="90000"/>
              </a:lnSpc>
              <a:buNone/>
            </a:pPr>
            <a:r>
              <a:rPr lang="en-IN" sz="1600" dirty="0"/>
              <a:t>Threads Count was varied between 1 to 24 and number of clusters was arbitrarily selected to be 3.</a:t>
            </a:r>
          </a:p>
          <a:p>
            <a:pPr marL="0" indent="0">
              <a:lnSpc>
                <a:spcPct val="90000"/>
              </a:lnSpc>
              <a:buNone/>
            </a:pPr>
            <a:r>
              <a:rPr lang="en-US" sz="1600" dirty="0">
                <a:solidFill>
                  <a:srgbClr val="FFFFFF"/>
                </a:solidFill>
              </a:rPr>
              <a:t>When multiple threads are calling the </a:t>
            </a:r>
            <a:r>
              <a:rPr lang="en-US" sz="1600" dirty="0" err="1">
                <a:solidFill>
                  <a:srgbClr val="FFFFFF"/>
                </a:solidFill>
              </a:rPr>
              <a:t>partial_fit</a:t>
            </a:r>
            <a:r>
              <a:rPr lang="en-US" sz="1600" dirty="0">
                <a:solidFill>
                  <a:srgbClr val="FFFFFF"/>
                </a:solidFill>
              </a:rPr>
              <a:t> method on the shared </a:t>
            </a:r>
            <a:r>
              <a:rPr lang="en-US" sz="1600" dirty="0" err="1">
                <a:solidFill>
                  <a:srgbClr val="FFFFFF"/>
                </a:solidFill>
              </a:rPr>
              <a:t>kmeans</a:t>
            </a:r>
            <a:r>
              <a:rPr lang="en-US" sz="1600" dirty="0">
                <a:solidFill>
                  <a:srgbClr val="FFFFFF"/>
                </a:solidFill>
              </a:rPr>
              <a:t> object which </a:t>
            </a:r>
            <a:r>
              <a:rPr lang="en-US" sz="1600" dirty="0" err="1">
                <a:solidFill>
                  <a:srgbClr val="FFFFFF"/>
                </a:solidFill>
              </a:rPr>
              <a:t>isnt</a:t>
            </a:r>
            <a:r>
              <a:rPr lang="en-US" sz="1600" dirty="0">
                <a:solidFill>
                  <a:srgbClr val="FFFFFF"/>
                </a:solidFill>
              </a:rPr>
              <a:t> thread-safe, we used thread locks to work around the issue.</a:t>
            </a:r>
          </a:p>
          <a:p>
            <a:pPr marL="0" indent="0">
              <a:lnSpc>
                <a:spcPct val="90000"/>
              </a:lnSpc>
              <a:buNone/>
            </a:pPr>
            <a:r>
              <a:rPr lang="en-US" sz="1600" dirty="0">
                <a:solidFill>
                  <a:srgbClr val="FFFFFF"/>
                </a:solidFill>
              </a:rPr>
              <a:t>Same data splitting methods used as previously discussed.</a:t>
            </a:r>
          </a:p>
          <a:p>
            <a:pPr marL="0" indent="0">
              <a:lnSpc>
                <a:spcPct val="90000"/>
              </a:lnSpc>
              <a:buNone/>
            </a:pPr>
            <a:r>
              <a:rPr lang="en-US" sz="1500" dirty="0">
                <a:solidFill>
                  <a:srgbClr val="FFFFFF"/>
                </a:solidFill>
              </a:rPr>
              <a:t>Difference here being the need to not aggregate the results on account of the working of </a:t>
            </a:r>
            <a:r>
              <a:rPr lang="en-US" sz="1500" dirty="0" err="1">
                <a:solidFill>
                  <a:srgbClr val="FFFFFF"/>
                </a:solidFill>
              </a:rPr>
              <a:t>Kmeans</a:t>
            </a:r>
            <a:r>
              <a:rPr lang="en-US" sz="1500" dirty="0">
                <a:solidFill>
                  <a:srgbClr val="FFFFFF"/>
                </a:solidFill>
              </a:rPr>
              <a:t> algorithm that works in iteratively finding better clusters every iteration.</a:t>
            </a:r>
            <a:endParaRPr lang="en-US" sz="1600" dirty="0"/>
          </a:p>
          <a:p>
            <a:pPr marL="0" indent="0">
              <a:lnSpc>
                <a:spcPct val="90000"/>
              </a:lnSpc>
              <a:buNone/>
            </a:pPr>
            <a:r>
              <a:rPr lang="en-US" sz="1600" dirty="0">
                <a:solidFill>
                  <a:srgbClr val="FFFFFF"/>
                </a:solidFill>
              </a:rPr>
              <a:t>We plot Speedup and Efficiency vs Thread count for both scenarios</a:t>
            </a:r>
            <a:endParaRPr lang="en-US" sz="1500" dirty="0">
              <a:solidFill>
                <a:srgbClr val="FFFFFF"/>
              </a:solidFill>
            </a:endParaRPr>
          </a:p>
          <a:p>
            <a:pPr marL="0" indent="0">
              <a:lnSpc>
                <a:spcPct val="90000"/>
              </a:lnSpc>
              <a:buNone/>
            </a:pPr>
            <a:endParaRPr lang="en-US" sz="1500" dirty="0">
              <a:solidFill>
                <a:srgbClr val="FFFFFF"/>
              </a:solidFill>
            </a:endParaRPr>
          </a:p>
        </p:txBody>
      </p:sp>
      <p:sp>
        <p:nvSpPr>
          <p:cNvPr id="4" name="Date Placeholder 3">
            <a:extLst>
              <a:ext uri="{FF2B5EF4-FFF2-40B4-BE49-F238E27FC236}">
                <a16:creationId xmlns:a16="http://schemas.microsoft.com/office/drawing/2014/main" id="{15286B03-D480-28DC-F1C0-2E1682598370}"/>
              </a:ext>
            </a:extLst>
          </p:cNvPr>
          <p:cNvSpPr>
            <a:spLocks noGrp="1"/>
          </p:cNvSpPr>
          <p:nvPr>
            <p:ph type="dt" sz="half" idx="10"/>
          </p:nvPr>
        </p:nvSpPr>
        <p:spPr>
          <a:xfrm>
            <a:off x="10653104" y="6391838"/>
            <a:ext cx="990599" cy="304799"/>
          </a:xfrm>
        </p:spPr>
        <p:txBody>
          <a:bodyPr>
            <a:normAutofit/>
          </a:bodyPr>
          <a:lstStyle/>
          <a:p>
            <a:pPr>
              <a:spcAft>
                <a:spcPts val="600"/>
              </a:spcAft>
            </a:pPr>
            <a:fld id="{6F1FA339-1F30-4EAA-9D68-15E902A2548E}" type="datetime1">
              <a:rPr lang="en-US" smtClean="0"/>
              <a:t>9/28/2024</a:t>
            </a:fld>
            <a:endParaRPr lang="en-US"/>
          </a:p>
        </p:txBody>
      </p:sp>
    </p:spTree>
    <p:extLst>
      <p:ext uri="{BB962C8B-B14F-4D97-AF65-F5344CB8AC3E}">
        <p14:creationId xmlns:p14="http://schemas.microsoft.com/office/powerpoint/2010/main" val="2469110143"/>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9EA2611-DCBA-4E97-A2B2-9A466E76B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txBody>
          <a:bodyPr/>
          <a:lstStyle/>
          <a:p>
            <a:endParaRPr lang="en-US"/>
          </a:p>
        </p:txBody>
      </p:sp>
      <p:sp>
        <p:nvSpPr>
          <p:cNvPr id="20" name="Freeform 5">
            <a:extLst>
              <a:ext uri="{FF2B5EF4-FFF2-40B4-BE49-F238E27FC236}">
                <a16:creationId xmlns:a16="http://schemas.microsoft.com/office/drawing/2014/main" id="{BBC615D1-6E12-40EF-915B-316CFDB55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794"/>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2" name="Freeform 5">
            <a:extLst>
              <a:ext uri="{FF2B5EF4-FFF2-40B4-BE49-F238E27FC236}">
                <a16:creationId xmlns:a16="http://schemas.microsoft.com/office/drawing/2014/main" id="{B9797D36-DE1E-47CD-881A-6C1F582826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US"/>
          </a:p>
        </p:txBody>
      </p:sp>
      <p:sp>
        <p:nvSpPr>
          <p:cNvPr id="2" name="Title 1">
            <a:extLst>
              <a:ext uri="{FF2B5EF4-FFF2-40B4-BE49-F238E27FC236}">
                <a16:creationId xmlns:a16="http://schemas.microsoft.com/office/drawing/2014/main" id="{51363D0B-1AFE-CD93-22D5-E6AC9B6100F2}"/>
              </a:ext>
            </a:extLst>
          </p:cNvPr>
          <p:cNvSpPr>
            <a:spLocks noGrp="1"/>
          </p:cNvSpPr>
          <p:nvPr>
            <p:ph type="title"/>
          </p:nvPr>
        </p:nvSpPr>
        <p:spPr>
          <a:xfrm>
            <a:off x="639097" y="158599"/>
            <a:ext cx="7492179" cy="1622322"/>
          </a:xfrm>
        </p:spPr>
        <p:txBody>
          <a:bodyPr>
            <a:normAutofit/>
          </a:bodyPr>
          <a:lstStyle/>
          <a:p>
            <a:r>
              <a:rPr lang="en-US" dirty="0">
                <a:solidFill>
                  <a:srgbClr val="FFFFFF"/>
                </a:solidFill>
              </a:rPr>
              <a:t>Results for </a:t>
            </a:r>
            <a:r>
              <a:rPr lang="en-US" dirty="0" err="1">
                <a:solidFill>
                  <a:srgbClr val="FFFFFF"/>
                </a:solidFill>
              </a:rPr>
              <a:t>MiniBatchKMeans</a:t>
            </a:r>
            <a:endParaRPr lang="en-US" dirty="0">
              <a:solidFill>
                <a:srgbClr val="FFFFFF"/>
              </a:solidFill>
            </a:endParaRPr>
          </a:p>
        </p:txBody>
      </p:sp>
      <p:pic>
        <p:nvPicPr>
          <p:cNvPr id="13" name="Picture 12" descr="3D box skeletons">
            <a:extLst>
              <a:ext uri="{FF2B5EF4-FFF2-40B4-BE49-F238E27FC236}">
                <a16:creationId xmlns:a16="http://schemas.microsoft.com/office/drawing/2014/main" id="{63BDB4A0-2BB0-2E38-9A9C-5B9CEF9F8070}"/>
              </a:ext>
            </a:extLst>
          </p:cNvPr>
          <p:cNvPicPr>
            <a:picLocks noChangeAspect="1"/>
          </p:cNvPicPr>
          <p:nvPr/>
        </p:nvPicPr>
        <p:blipFill rotWithShape="1">
          <a:blip r:embed="rId2"/>
          <a:srcRect l="26413" r="17792" b="-2"/>
          <a:stretch/>
        </p:blipFill>
        <p:spPr>
          <a:xfrm>
            <a:off x="7118555" y="480060"/>
            <a:ext cx="4585764" cy="5897880"/>
          </a:xfrm>
          <a:custGeom>
            <a:avLst/>
            <a:gdLst/>
            <a:ahLst/>
            <a:cxnLst/>
            <a:rect l="l" t="t" r="r" b="b"/>
            <a:pathLst>
              <a:path w="4929808" h="5897880">
                <a:moveTo>
                  <a:pt x="104535" y="0"/>
                </a:moveTo>
                <a:lnTo>
                  <a:pt x="2751151" y="0"/>
                </a:lnTo>
                <a:lnTo>
                  <a:pt x="4769032" y="0"/>
                </a:lnTo>
                <a:lnTo>
                  <a:pt x="4929808" y="0"/>
                </a:lnTo>
                <a:lnTo>
                  <a:pt x="4929808" y="5897880"/>
                </a:lnTo>
                <a:lnTo>
                  <a:pt x="4769032" y="5897880"/>
                </a:lnTo>
                <a:lnTo>
                  <a:pt x="2751151" y="5897880"/>
                </a:lnTo>
                <a:lnTo>
                  <a:pt x="0" y="5897880"/>
                </a:lnTo>
                <a:lnTo>
                  <a:pt x="0" y="5896985"/>
                </a:lnTo>
                <a:lnTo>
                  <a:pt x="103291" y="5896985"/>
                </a:lnTo>
                <a:lnTo>
                  <a:pt x="112340" y="5838313"/>
                </a:lnTo>
                <a:lnTo>
                  <a:pt x="123631" y="5762037"/>
                </a:lnTo>
                <a:lnTo>
                  <a:pt x="135550" y="5671232"/>
                </a:lnTo>
                <a:lnTo>
                  <a:pt x="149820" y="5563476"/>
                </a:lnTo>
                <a:lnTo>
                  <a:pt x="164875" y="5444219"/>
                </a:lnTo>
                <a:lnTo>
                  <a:pt x="180714" y="5309828"/>
                </a:lnTo>
                <a:lnTo>
                  <a:pt x="197494" y="5163329"/>
                </a:lnTo>
                <a:lnTo>
                  <a:pt x="214273" y="5004117"/>
                </a:lnTo>
                <a:lnTo>
                  <a:pt x="231367" y="4834615"/>
                </a:lnTo>
                <a:lnTo>
                  <a:pt x="247205" y="4651794"/>
                </a:lnTo>
                <a:lnTo>
                  <a:pt x="262417" y="4460498"/>
                </a:lnTo>
                <a:lnTo>
                  <a:pt x="276217" y="4258305"/>
                </a:lnTo>
                <a:lnTo>
                  <a:pt x="289390" y="4047637"/>
                </a:lnTo>
                <a:lnTo>
                  <a:pt x="301779" y="3827889"/>
                </a:lnTo>
                <a:lnTo>
                  <a:pt x="306170" y="3715291"/>
                </a:lnTo>
                <a:lnTo>
                  <a:pt x="311031" y="3600271"/>
                </a:lnTo>
                <a:lnTo>
                  <a:pt x="315579" y="3483435"/>
                </a:lnTo>
                <a:lnTo>
                  <a:pt x="318558" y="3365994"/>
                </a:lnTo>
                <a:lnTo>
                  <a:pt x="321224" y="3246131"/>
                </a:lnTo>
                <a:lnTo>
                  <a:pt x="324047" y="3125058"/>
                </a:lnTo>
                <a:lnTo>
                  <a:pt x="325929" y="3001563"/>
                </a:lnTo>
                <a:lnTo>
                  <a:pt x="325929" y="2876858"/>
                </a:lnTo>
                <a:lnTo>
                  <a:pt x="326870" y="2750941"/>
                </a:lnTo>
                <a:lnTo>
                  <a:pt x="325929" y="2623814"/>
                </a:lnTo>
                <a:lnTo>
                  <a:pt x="324047" y="2494871"/>
                </a:lnTo>
                <a:lnTo>
                  <a:pt x="322322" y="2365928"/>
                </a:lnTo>
                <a:lnTo>
                  <a:pt x="318558" y="2235169"/>
                </a:lnTo>
                <a:lnTo>
                  <a:pt x="314638" y="2103199"/>
                </a:lnTo>
                <a:lnTo>
                  <a:pt x="310090" y="1971229"/>
                </a:lnTo>
                <a:lnTo>
                  <a:pt x="303660" y="1838048"/>
                </a:lnTo>
                <a:lnTo>
                  <a:pt x="295976" y="1703656"/>
                </a:lnTo>
                <a:lnTo>
                  <a:pt x="288606" y="1568660"/>
                </a:lnTo>
                <a:lnTo>
                  <a:pt x="279197" y="1433663"/>
                </a:lnTo>
                <a:lnTo>
                  <a:pt x="267906" y="1296850"/>
                </a:lnTo>
                <a:lnTo>
                  <a:pt x="256615" y="1161853"/>
                </a:lnTo>
                <a:lnTo>
                  <a:pt x="243598" y="1024435"/>
                </a:lnTo>
                <a:lnTo>
                  <a:pt x="229328" y="886411"/>
                </a:lnTo>
                <a:lnTo>
                  <a:pt x="214273" y="750203"/>
                </a:lnTo>
                <a:lnTo>
                  <a:pt x="196709" y="612180"/>
                </a:lnTo>
                <a:lnTo>
                  <a:pt x="177891" y="474761"/>
                </a:lnTo>
                <a:lnTo>
                  <a:pt x="159229" y="336738"/>
                </a:lnTo>
                <a:lnTo>
                  <a:pt x="137432" y="199320"/>
                </a:lnTo>
                <a:lnTo>
                  <a:pt x="115163" y="62507"/>
                </a:lnTo>
                <a:close/>
              </a:path>
            </a:pathLst>
          </a:custGeom>
        </p:spPr>
      </p:pic>
      <p:sp>
        <p:nvSpPr>
          <p:cNvPr id="24" name="Rectangle 23">
            <a:extLst>
              <a:ext uri="{FF2B5EF4-FFF2-40B4-BE49-F238E27FC236}">
                <a16:creationId xmlns:a16="http://schemas.microsoft.com/office/drawing/2014/main" id="{4A2FAF1F-F462-46AF-A9E6-CC93C4E2C3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 name="Slide Number Placeholder 5">
            <a:extLst>
              <a:ext uri="{FF2B5EF4-FFF2-40B4-BE49-F238E27FC236}">
                <a16:creationId xmlns:a16="http://schemas.microsoft.com/office/drawing/2014/main" id="{AF963162-F6DE-6977-51F7-B7CC08A493F5}"/>
              </a:ext>
            </a:extLst>
          </p:cNvPr>
          <p:cNvSpPr>
            <a:spLocks noGrp="1"/>
          </p:cNvSpPr>
          <p:nvPr>
            <p:ph type="sldNum" sz="quarter" idx="12"/>
          </p:nvPr>
        </p:nvSpPr>
        <p:spPr>
          <a:xfrm>
            <a:off x="10352540" y="295729"/>
            <a:ext cx="838199" cy="767687"/>
          </a:xfrm>
        </p:spPr>
        <p:txBody>
          <a:bodyPr>
            <a:normAutofit/>
          </a:bodyPr>
          <a:lstStyle/>
          <a:p>
            <a:pPr>
              <a:spcAft>
                <a:spcPts val="600"/>
              </a:spcAft>
            </a:pPr>
            <a:fld id="{6E91CC32-6A6B-4E2E-BBA1-6864F305DA26}" type="slidenum">
              <a:rPr lang="en-US">
                <a:solidFill>
                  <a:srgbClr val="FFFFFF"/>
                </a:solidFill>
              </a:rPr>
              <a:pPr>
                <a:spcAft>
                  <a:spcPts val="600"/>
                </a:spcAft>
              </a:pPr>
              <a:t>7</a:t>
            </a:fld>
            <a:endParaRPr lang="en-US">
              <a:solidFill>
                <a:srgbClr val="FFFFFF"/>
              </a:solidFill>
            </a:endParaRPr>
          </a:p>
        </p:txBody>
      </p:sp>
      <p:sp>
        <p:nvSpPr>
          <p:cNvPr id="26" name="Oval 25">
            <a:extLst>
              <a:ext uri="{FF2B5EF4-FFF2-40B4-BE49-F238E27FC236}">
                <a16:creationId xmlns:a16="http://schemas.microsoft.com/office/drawing/2014/main" id="{7146BED8-BAE9-42C5-A3DD-7B946445D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 name="Oval 27">
            <a:extLst>
              <a:ext uri="{FF2B5EF4-FFF2-40B4-BE49-F238E27FC236}">
                <a16:creationId xmlns:a16="http://schemas.microsoft.com/office/drawing/2014/main" id="{15765FE8-B62F-41E4-A73C-74C91A8FD9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 name="Content Placeholder 2">
            <a:extLst>
              <a:ext uri="{FF2B5EF4-FFF2-40B4-BE49-F238E27FC236}">
                <a16:creationId xmlns:a16="http://schemas.microsoft.com/office/drawing/2014/main" id="{78469A58-7580-1D9F-14EB-6F9CD55D5352}"/>
              </a:ext>
            </a:extLst>
          </p:cNvPr>
          <p:cNvSpPr>
            <a:spLocks noGrp="1"/>
          </p:cNvSpPr>
          <p:nvPr>
            <p:ph idx="1"/>
          </p:nvPr>
        </p:nvSpPr>
        <p:spPr>
          <a:xfrm>
            <a:off x="548297" y="4656398"/>
            <a:ext cx="6740139" cy="1893355"/>
          </a:xfrm>
        </p:spPr>
        <p:txBody>
          <a:bodyPr anchor="ctr">
            <a:normAutofit/>
          </a:bodyPr>
          <a:lstStyle/>
          <a:p>
            <a:pPr marL="0" indent="0">
              <a:lnSpc>
                <a:spcPct val="90000"/>
              </a:lnSpc>
              <a:buNone/>
            </a:pPr>
            <a:r>
              <a:rPr lang="en-US" sz="1500" dirty="0">
                <a:solidFill>
                  <a:srgbClr val="FFFFFF"/>
                </a:solidFill>
              </a:rPr>
              <a:t>On running for 10000 data points we find that Speedup decreases on increased thread count as seen previously</a:t>
            </a:r>
            <a:br>
              <a:rPr lang="en-US" sz="1500" dirty="0">
                <a:solidFill>
                  <a:srgbClr val="FFFFFF"/>
                </a:solidFill>
              </a:rPr>
            </a:br>
            <a:br>
              <a:rPr lang="en-US" sz="1500" dirty="0">
                <a:solidFill>
                  <a:srgbClr val="FFFFFF"/>
                </a:solidFill>
              </a:rPr>
            </a:br>
            <a:endParaRPr lang="en-US" sz="1500" dirty="0">
              <a:solidFill>
                <a:srgbClr val="FFFFFF"/>
              </a:solidFill>
            </a:endParaRPr>
          </a:p>
        </p:txBody>
      </p:sp>
      <p:sp>
        <p:nvSpPr>
          <p:cNvPr id="4" name="Date Placeholder 3">
            <a:extLst>
              <a:ext uri="{FF2B5EF4-FFF2-40B4-BE49-F238E27FC236}">
                <a16:creationId xmlns:a16="http://schemas.microsoft.com/office/drawing/2014/main" id="{15286B03-D480-28DC-F1C0-2E1682598370}"/>
              </a:ext>
            </a:extLst>
          </p:cNvPr>
          <p:cNvSpPr>
            <a:spLocks noGrp="1"/>
          </p:cNvSpPr>
          <p:nvPr>
            <p:ph type="dt" sz="half" idx="10"/>
          </p:nvPr>
        </p:nvSpPr>
        <p:spPr>
          <a:xfrm>
            <a:off x="10653104" y="6391838"/>
            <a:ext cx="990599" cy="304799"/>
          </a:xfrm>
        </p:spPr>
        <p:txBody>
          <a:bodyPr>
            <a:normAutofit/>
          </a:bodyPr>
          <a:lstStyle/>
          <a:p>
            <a:pPr>
              <a:spcAft>
                <a:spcPts val="600"/>
              </a:spcAft>
            </a:pPr>
            <a:fld id="{6F1FA339-1F30-4EAA-9D68-15E902A2548E}" type="datetime1">
              <a:rPr lang="en-US" smtClean="0"/>
              <a:t>9/28/2024</a:t>
            </a:fld>
            <a:endParaRPr lang="en-US"/>
          </a:p>
        </p:txBody>
      </p:sp>
      <p:pic>
        <p:nvPicPr>
          <p:cNvPr id="5" name="Picture 4" descr="A graph of a number of threads">
            <a:extLst>
              <a:ext uri="{FF2B5EF4-FFF2-40B4-BE49-F238E27FC236}">
                <a16:creationId xmlns:a16="http://schemas.microsoft.com/office/drawing/2014/main" id="{6E9CE9EA-D032-B95E-2F71-96C8EBBCF120}"/>
              </a:ext>
            </a:extLst>
          </p:cNvPr>
          <p:cNvPicPr>
            <a:picLocks noChangeAspect="1"/>
          </p:cNvPicPr>
          <p:nvPr/>
        </p:nvPicPr>
        <p:blipFill>
          <a:blip r:embed="rId3"/>
          <a:stretch>
            <a:fillRect/>
          </a:stretch>
        </p:blipFill>
        <p:spPr>
          <a:xfrm>
            <a:off x="326497" y="1240505"/>
            <a:ext cx="6477425" cy="3886455"/>
          </a:xfrm>
          <a:prstGeom prst="rect">
            <a:avLst/>
          </a:prstGeom>
        </p:spPr>
      </p:pic>
    </p:spTree>
    <p:extLst>
      <p:ext uri="{BB962C8B-B14F-4D97-AF65-F5344CB8AC3E}">
        <p14:creationId xmlns:p14="http://schemas.microsoft.com/office/powerpoint/2010/main" val="877243975"/>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9EA2611-DCBA-4E97-A2B2-9A466E76B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txBody>
          <a:bodyPr/>
          <a:lstStyle/>
          <a:p>
            <a:endParaRPr lang="en-US"/>
          </a:p>
        </p:txBody>
      </p:sp>
      <p:sp>
        <p:nvSpPr>
          <p:cNvPr id="20" name="Freeform 5">
            <a:extLst>
              <a:ext uri="{FF2B5EF4-FFF2-40B4-BE49-F238E27FC236}">
                <a16:creationId xmlns:a16="http://schemas.microsoft.com/office/drawing/2014/main" id="{BBC615D1-6E12-40EF-915B-316CFDB55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794"/>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2" name="Freeform 5">
            <a:extLst>
              <a:ext uri="{FF2B5EF4-FFF2-40B4-BE49-F238E27FC236}">
                <a16:creationId xmlns:a16="http://schemas.microsoft.com/office/drawing/2014/main" id="{B9797D36-DE1E-47CD-881A-6C1F582826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US"/>
          </a:p>
        </p:txBody>
      </p:sp>
      <p:sp>
        <p:nvSpPr>
          <p:cNvPr id="2" name="Title 1">
            <a:extLst>
              <a:ext uri="{FF2B5EF4-FFF2-40B4-BE49-F238E27FC236}">
                <a16:creationId xmlns:a16="http://schemas.microsoft.com/office/drawing/2014/main" id="{51363D0B-1AFE-CD93-22D5-E6AC9B6100F2}"/>
              </a:ext>
            </a:extLst>
          </p:cNvPr>
          <p:cNvSpPr>
            <a:spLocks noGrp="1"/>
          </p:cNvSpPr>
          <p:nvPr>
            <p:ph type="title"/>
          </p:nvPr>
        </p:nvSpPr>
        <p:spPr>
          <a:xfrm>
            <a:off x="639097" y="158599"/>
            <a:ext cx="7492179" cy="1622322"/>
          </a:xfrm>
        </p:spPr>
        <p:txBody>
          <a:bodyPr>
            <a:normAutofit/>
          </a:bodyPr>
          <a:lstStyle/>
          <a:p>
            <a:r>
              <a:rPr lang="en-US" dirty="0">
                <a:solidFill>
                  <a:srgbClr val="FFFFFF"/>
                </a:solidFill>
              </a:rPr>
              <a:t>Results for </a:t>
            </a:r>
            <a:r>
              <a:rPr lang="en-US" dirty="0" err="1">
                <a:solidFill>
                  <a:srgbClr val="FFFFFF"/>
                </a:solidFill>
              </a:rPr>
              <a:t>MiniBatchKMeans</a:t>
            </a:r>
            <a:endParaRPr lang="en-US" dirty="0">
              <a:solidFill>
                <a:srgbClr val="FFFFFF"/>
              </a:solidFill>
            </a:endParaRPr>
          </a:p>
        </p:txBody>
      </p:sp>
      <p:pic>
        <p:nvPicPr>
          <p:cNvPr id="13" name="Picture 12" descr="3D box skeletons">
            <a:extLst>
              <a:ext uri="{FF2B5EF4-FFF2-40B4-BE49-F238E27FC236}">
                <a16:creationId xmlns:a16="http://schemas.microsoft.com/office/drawing/2014/main" id="{63BDB4A0-2BB0-2E38-9A9C-5B9CEF9F8070}"/>
              </a:ext>
            </a:extLst>
          </p:cNvPr>
          <p:cNvPicPr>
            <a:picLocks noChangeAspect="1"/>
          </p:cNvPicPr>
          <p:nvPr/>
        </p:nvPicPr>
        <p:blipFill rotWithShape="1">
          <a:blip r:embed="rId2"/>
          <a:srcRect l="26413" r="17792" b="-2"/>
          <a:stretch/>
        </p:blipFill>
        <p:spPr>
          <a:xfrm>
            <a:off x="7118555" y="480060"/>
            <a:ext cx="4585764" cy="5897880"/>
          </a:xfrm>
          <a:custGeom>
            <a:avLst/>
            <a:gdLst/>
            <a:ahLst/>
            <a:cxnLst/>
            <a:rect l="l" t="t" r="r" b="b"/>
            <a:pathLst>
              <a:path w="4929808" h="5897880">
                <a:moveTo>
                  <a:pt x="104535" y="0"/>
                </a:moveTo>
                <a:lnTo>
                  <a:pt x="2751151" y="0"/>
                </a:lnTo>
                <a:lnTo>
                  <a:pt x="4769032" y="0"/>
                </a:lnTo>
                <a:lnTo>
                  <a:pt x="4929808" y="0"/>
                </a:lnTo>
                <a:lnTo>
                  <a:pt x="4929808" y="5897880"/>
                </a:lnTo>
                <a:lnTo>
                  <a:pt x="4769032" y="5897880"/>
                </a:lnTo>
                <a:lnTo>
                  <a:pt x="2751151" y="5897880"/>
                </a:lnTo>
                <a:lnTo>
                  <a:pt x="0" y="5897880"/>
                </a:lnTo>
                <a:lnTo>
                  <a:pt x="0" y="5896985"/>
                </a:lnTo>
                <a:lnTo>
                  <a:pt x="103291" y="5896985"/>
                </a:lnTo>
                <a:lnTo>
                  <a:pt x="112340" y="5838313"/>
                </a:lnTo>
                <a:lnTo>
                  <a:pt x="123631" y="5762037"/>
                </a:lnTo>
                <a:lnTo>
                  <a:pt x="135550" y="5671232"/>
                </a:lnTo>
                <a:lnTo>
                  <a:pt x="149820" y="5563476"/>
                </a:lnTo>
                <a:lnTo>
                  <a:pt x="164875" y="5444219"/>
                </a:lnTo>
                <a:lnTo>
                  <a:pt x="180714" y="5309828"/>
                </a:lnTo>
                <a:lnTo>
                  <a:pt x="197494" y="5163329"/>
                </a:lnTo>
                <a:lnTo>
                  <a:pt x="214273" y="5004117"/>
                </a:lnTo>
                <a:lnTo>
                  <a:pt x="231367" y="4834615"/>
                </a:lnTo>
                <a:lnTo>
                  <a:pt x="247205" y="4651794"/>
                </a:lnTo>
                <a:lnTo>
                  <a:pt x="262417" y="4460498"/>
                </a:lnTo>
                <a:lnTo>
                  <a:pt x="276217" y="4258305"/>
                </a:lnTo>
                <a:lnTo>
                  <a:pt x="289390" y="4047637"/>
                </a:lnTo>
                <a:lnTo>
                  <a:pt x="301779" y="3827889"/>
                </a:lnTo>
                <a:lnTo>
                  <a:pt x="306170" y="3715291"/>
                </a:lnTo>
                <a:lnTo>
                  <a:pt x="311031" y="3600271"/>
                </a:lnTo>
                <a:lnTo>
                  <a:pt x="315579" y="3483435"/>
                </a:lnTo>
                <a:lnTo>
                  <a:pt x="318558" y="3365994"/>
                </a:lnTo>
                <a:lnTo>
                  <a:pt x="321224" y="3246131"/>
                </a:lnTo>
                <a:lnTo>
                  <a:pt x="324047" y="3125058"/>
                </a:lnTo>
                <a:lnTo>
                  <a:pt x="325929" y="3001563"/>
                </a:lnTo>
                <a:lnTo>
                  <a:pt x="325929" y="2876858"/>
                </a:lnTo>
                <a:lnTo>
                  <a:pt x="326870" y="2750941"/>
                </a:lnTo>
                <a:lnTo>
                  <a:pt x="325929" y="2623814"/>
                </a:lnTo>
                <a:lnTo>
                  <a:pt x="324047" y="2494871"/>
                </a:lnTo>
                <a:lnTo>
                  <a:pt x="322322" y="2365928"/>
                </a:lnTo>
                <a:lnTo>
                  <a:pt x="318558" y="2235169"/>
                </a:lnTo>
                <a:lnTo>
                  <a:pt x="314638" y="2103199"/>
                </a:lnTo>
                <a:lnTo>
                  <a:pt x="310090" y="1971229"/>
                </a:lnTo>
                <a:lnTo>
                  <a:pt x="303660" y="1838048"/>
                </a:lnTo>
                <a:lnTo>
                  <a:pt x="295976" y="1703656"/>
                </a:lnTo>
                <a:lnTo>
                  <a:pt x="288606" y="1568660"/>
                </a:lnTo>
                <a:lnTo>
                  <a:pt x="279197" y="1433663"/>
                </a:lnTo>
                <a:lnTo>
                  <a:pt x="267906" y="1296850"/>
                </a:lnTo>
                <a:lnTo>
                  <a:pt x="256615" y="1161853"/>
                </a:lnTo>
                <a:lnTo>
                  <a:pt x="243598" y="1024435"/>
                </a:lnTo>
                <a:lnTo>
                  <a:pt x="229328" y="886411"/>
                </a:lnTo>
                <a:lnTo>
                  <a:pt x="214273" y="750203"/>
                </a:lnTo>
                <a:lnTo>
                  <a:pt x="196709" y="612180"/>
                </a:lnTo>
                <a:lnTo>
                  <a:pt x="177891" y="474761"/>
                </a:lnTo>
                <a:lnTo>
                  <a:pt x="159229" y="336738"/>
                </a:lnTo>
                <a:lnTo>
                  <a:pt x="137432" y="199320"/>
                </a:lnTo>
                <a:lnTo>
                  <a:pt x="115163" y="62507"/>
                </a:lnTo>
                <a:close/>
              </a:path>
            </a:pathLst>
          </a:custGeom>
        </p:spPr>
      </p:pic>
      <p:sp>
        <p:nvSpPr>
          <p:cNvPr id="24" name="Rectangle 23">
            <a:extLst>
              <a:ext uri="{FF2B5EF4-FFF2-40B4-BE49-F238E27FC236}">
                <a16:creationId xmlns:a16="http://schemas.microsoft.com/office/drawing/2014/main" id="{4A2FAF1F-F462-46AF-A9E6-CC93C4E2C3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 name="Slide Number Placeholder 5">
            <a:extLst>
              <a:ext uri="{FF2B5EF4-FFF2-40B4-BE49-F238E27FC236}">
                <a16:creationId xmlns:a16="http://schemas.microsoft.com/office/drawing/2014/main" id="{AF963162-F6DE-6977-51F7-B7CC08A493F5}"/>
              </a:ext>
            </a:extLst>
          </p:cNvPr>
          <p:cNvSpPr>
            <a:spLocks noGrp="1"/>
          </p:cNvSpPr>
          <p:nvPr>
            <p:ph type="sldNum" sz="quarter" idx="12"/>
          </p:nvPr>
        </p:nvSpPr>
        <p:spPr>
          <a:xfrm>
            <a:off x="10352540" y="295729"/>
            <a:ext cx="838199" cy="767687"/>
          </a:xfrm>
        </p:spPr>
        <p:txBody>
          <a:bodyPr>
            <a:normAutofit/>
          </a:bodyPr>
          <a:lstStyle/>
          <a:p>
            <a:pPr>
              <a:spcAft>
                <a:spcPts val="600"/>
              </a:spcAft>
            </a:pPr>
            <a:fld id="{6E91CC32-6A6B-4E2E-BBA1-6864F305DA26}" type="slidenum">
              <a:rPr lang="en-US">
                <a:solidFill>
                  <a:srgbClr val="FFFFFF"/>
                </a:solidFill>
              </a:rPr>
              <a:pPr>
                <a:spcAft>
                  <a:spcPts val="600"/>
                </a:spcAft>
              </a:pPr>
              <a:t>8</a:t>
            </a:fld>
            <a:endParaRPr lang="en-US">
              <a:solidFill>
                <a:srgbClr val="FFFFFF"/>
              </a:solidFill>
            </a:endParaRPr>
          </a:p>
        </p:txBody>
      </p:sp>
      <p:sp>
        <p:nvSpPr>
          <p:cNvPr id="26" name="Oval 25">
            <a:extLst>
              <a:ext uri="{FF2B5EF4-FFF2-40B4-BE49-F238E27FC236}">
                <a16:creationId xmlns:a16="http://schemas.microsoft.com/office/drawing/2014/main" id="{7146BED8-BAE9-42C5-A3DD-7B946445D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 name="Oval 27">
            <a:extLst>
              <a:ext uri="{FF2B5EF4-FFF2-40B4-BE49-F238E27FC236}">
                <a16:creationId xmlns:a16="http://schemas.microsoft.com/office/drawing/2014/main" id="{15765FE8-B62F-41E4-A73C-74C91A8FD9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 name="Content Placeholder 2">
            <a:extLst>
              <a:ext uri="{FF2B5EF4-FFF2-40B4-BE49-F238E27FC236}">
                <a16:creationId xmlns:a16="http://schemas.microsoft.com/office/drawing/2014/main" id="{78469A58-7580-1D9F-14EB-6F9CD55D5352}"/>
              </a:ext>
            </a:extLst>
          </p:cNvPr>
          <p:cNvSpPr>
            <a:spLocks noGrp="1"/>
          </p:cNvSpPr>
          <p:nvPr>
            <p:ph idx="1"/>
          </p:nvPr>
        </p:nvSpPr>
        <p:spPr>
          <a:xfrm>
            <a:off x="433647" y="4964796"/>
            <a:ext cx="6988405" cy="1882322"/>
          </a:xfrm>
        </p:spPr>
        <p:txBody>
          <a:bodyPr anchor="ctr">
            <a:normAutofit/>
          </a:bodyPr>
          <a:lstStyle/>
          <a:p>
            <a:pPr marL="0" indent="0">
              <a:lnSpc>
                <a:spcPct val="90000"/>
              </a:lnSpc>
              <a:buNone/>
            </a:pPr>
            <a:r>
              <a:rPr lang="en-US" sz="1500" dirty="0">
                <a:solidFill>
                  <a:srgbClr val="FFFFFF"/>
                </a:solidFill>
              </a:rPr>
              <a:t>Even on running for 100 million data points however we find that Speedup doesn’t improve much with thread count increase. We found this was because of usage of thread locks </a:t>
            </a:r>
            <a:r>
              <a:rPr lang="en-US" sz="1600" dirty="0"/>
              <a:t>to ensure that only one thread can update the </a:t>
            </a:r>
            <a:r>
              <a:rPr lang="en-US" sz="1600" dirty="0" err="1"/>
              <a:t>kmeans</a:t>
            </a:r>
            <a:r>
              <a:rPr lang="en-US" sz="1600" dirty="0"/>
              <a:t> object at a time, which prevents race conditions, but also forces other threads to wait and for the lock to be released.</a:t>
            </a:r>
            <a:br>
              <a:rPr lang="en-US" sz="1500" dirty="0">
                <a:solidFill>
                  <a:srgbClr val="FFFFFF"/>
                </a:solidFill>
              </a:rPr>
            </a:br>
            <a:br>
              <a:rPr lang="en-US" sz="1500" dirty="0">
                <a:solidFill>
                  <a:srgbClr val="FFFFFF"/>
                </a:solidFill>
              </a:rPr>
            </a:br>
            <a:endParaRPr lang="en-US" sz="1500" dirty="0">
              <a:solidFill>
                <a:srgbClr val="FFFFFF"/>
              </a:solidFill>
            </a:endParaRPr>
          </a:p>
        </p:txBody>
      </p:sp>
      <p:sp>
        <p:nvSpPr>
          <p:cNvPr id="4" name="Date Placeholder 3">
            <a:extLst>
              <a:ext uri="{FF2B5EF4-FFF2-40B4-BE49-F238E27FC236}">
                <a16:creationId xmlns:a16="http://schemas.microsoft.com/office/drawing/2014/main" id="{15286B03-D480-28DC-F1C0-2E1682598370}"/>
              </a:ext>
            </a:extLst>
          </p:cNvPr>
          <p:cNvSpPr>
            <a:spLocks noGrp="1"/>
          </p:cNvSpPr>
          <p:nvPr>
            <p:ph type="dt" sz="half" idx="10"/>
          </p:nvPr>
        </p:nvSpPr>
        <p:spPr>
          <a:xfrm>
            <a:off x="10653104" y="6391838"/>
            <a:ext cx="990599" cy="304799"/>
          </a:xfrm>
        </p:spPr>
        <p:txBody>
          <a:bodyPr>
            <a:normAutofit/>
          </a:bodyPr>
          <a:lstStyle/>
          <a:p>
            <a:pPr>
              <a:spcAft>
                <a:spcPts val="600"/>
              </a:spcAft>
            </a:pPr>
            <a:fld id="{6F1FA339-1F30-4EAA-9D68-15E902A2548E}" type="datetime1">
              <a:rPr lang="en-US" smtClean="0"/>
              <a:t>9/28/2024</a:t>
            </a:fld>
            <a:endParaRPr lang="en-US"/>
          </a:p>
        </p:txBody>
      </p:sp>
      <p:pic>
        <p:nvPicPr>
          <p:cNvPr id="9" name="Picture 8" descr="A graph of a number of threads&#10;&#10;Description automatically generated">
            <a:extLst>
              <a:ext uri="{FF2B5EF4-FFF2-40B4-BE49-F238E27FC236}">
                <a16:creationId xmlns:a16="http://schemas.microsoft.com/office/drawing/2014/main" id="{755C0DA2-737E-F37B-F6D1-A4B0B4999795}"/>
              </a:ext>
            </a:extLst>
          </p:cNvPr>
          <p:cNvPicPr>
            <a:picLocks noChangeAspect="1"/>
          </p:cNvPicPr>
          <p:nvPr/>
        </p:nvPicPr>
        <p:blipFill>
          <a:blip r:embed="rId3"/>
          <a:stretch>
            <a:fillRect/>
          </a:stretch>
        </p:blipFill>
        <p:spPr>
          <a:xfrm>
            <a:off x="390832" y="1179180"/>
            <a:ext cx="6309359" cy="3785616"/>
          </a:xfrm>
          <a:prstGeom prst="rect">
            <a:avLst/>
          </a:prstGeom>
        </p:spPr>
      </p:pic>
    </p:spTree>
    <p:extLst>
      <p:ext uri="{BB962C8B-B14F-4D97-AF65-F5344CB8AC3E}">
        <p14:creationId xmlns:p14="http://schemas.microsoft.com/office/powerpoint/2010/main" val="3180367398"/>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9EA2611-DCBA-4E97-A2B2-9A466E76B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txBody>
          <a:bodyPr/>
          <a:lstStyle/>
          <a:p>
            <a:endParaRPr lang="en-US"/>
          </a:p>
        </p:txBody>
      </p:sp>
      <p:sp>
        <p:nvSpPr>
          <p:cNvPr id="20" name="Freeform 5">
            <a:extLst>
              <a:ext uri="{FF2B5EF4-FFF2-40B4-BE49-F238E27FC236}">
                <a16:creationId xmlns:a16="http://schemas.microsoft.com/office/drawing/2014/main" id="{BBC615D1-6E12-40EF-915B-316CFDB55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794"/>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2" name="Freeform 5">
            <a:extLst>
              <a:ext uri="{FF2B5EF4-FFF2-40B4-BE49-F238E27FC236}">
                <a16:creationId xmlns:a16="http://schemas.microsoft.com/office/drawing/2014/main" id="{B9797D36-DE1E-47CD-881A-6C1F582826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US"/>
          </a:p>
        </p:txBody>
      </p:sp>
      <p:sp>
        <p:nvSpPr>
          <p:cNvPr id="2" name="Title 1">
            <a:extLst>
              <a:ext uri="{FF2B5EF4-FFF2-40B4-BE49-F238E27FC236}">
                <a16:creationId xmlns:a16="http://schemas.microsoft.com/office/drawing/2014/main" id="{51363D0B-1AFE-CD93-22D5-E6AC9B6100F2}"/>
              </a:ext>
            </a:extLst>
          </p:cNvPr>
          <p:cNvSpPr>
            <a:spLocks noGrp="1"/>
          </p:cNvSpPr>
          <p:nvPr>
            <p:ph type="title"/>
          </p:nvPr>
        </p:nvSpPr>
        <p:spPr>
          <a:xfrm>
            <a:off x="639098" y="629265"/>
            <a:ext cx="6072776" cy="1622322"/>
          </a:xfrm>
        </p:spPr>
        <p:txBody>
          <a:bodyPr>
            <a:normAutofit/>
          </a:bodyPr>
          <a:lstStyle/>
          <a:p>
            <a:r>
              <a:rPr lang="en-US" dirty="0">
                <a:solidFill>
                  <a:srgbClr val="FFFFFF"/>
                </a:solidFill>
              </a:rPr>
              <a:t>Methodology for CNN </a:t>
            </a:r>
          </a:p>
        </p:txBody>
      </p:sp>
      <p:pic>
        <p:nvPicPr>
          <p:cNvPr id="13" name="Picture 12" descr="3D box skeletons">
            <a:extLst>
              <a:ext uri="{FF2B5EF4-FFF2-40B4-BE49-F238E27FC236}">
                <a16:creationId xmlns:a16="http://schemas.microsoft.com/office/drawing/2014/main" id="{63BDB4A0-2BB0-2E38-9A9C-5B9CEF9F8070}"/>
              </a:ext>
            </a:extLst>
          </p:cNvPr>
          <p:cNvPicPr>
            <a:picLocks noChangeAspect="1"/>
          </p:cNvPicPr>
          <p:nvPr/>
        </p:nvPicPr>
        <p:blipFill rotWithShape="1">
          <a:blip r:embed="rId2"/>
          <a:srcRect l="26413" r="17792" b="-2"/>
          <a:stretch/>
        </p:blipFill>
        <p:spPr>
          <a:xfrm>
            <a:off x="6774511" y="480060"/>
            <a:ext cx="4929808" cy="5897880"/>
          </a:xfrm>
          <a:custGeom>
            <a:avLst/>
            <a:gdLst/>
            <a:ahLst/>
            <a:cxnLst/>
            <a:rect l="l" t="t" r="r" b="b"/>
            <a:pathLst>
              <a:path w="4929808" h="5897880">
                <a:moveTo>
                  <a:pt x="104535" y="0"/>
                </a:moveTo>
                <a:lnTo>
                  <a:pt x="2751151" y="0"/>
                </a:lnTo>
                <a:lnTo>
                  <a:pt x="4769032" y="0"/>
                </a:lnTo>
                <a:lnTo>
                  <a:pt x="4929808" y="0"/>
                </a:lnTo>
                <a:lnTo>
                  <a:pt x="4929808" y="5897880"/>
                </a:lnTo>
                <a:lnTo>
                  <a:pt x="4769032" y="5897880"/>
                </a:lnTo>
                <a:lnTo>
                  <a:pt x="2751151" y="5897880"/>
                </a:lnTo>
                <a:lnTo>
                  <a:pt x="0" y="5897880"/>
                </a:lnTo>
                <a:lnTo>
                  <a:pt x="0" y="5896985"/>
                </a:lnTo>
                <a:lnTo>
                  <a:pt x="103291" y="5896985"/>
                </a:lnTo>
                <a:lnTo>
                  <a:pt x="112340" y="5838313"/>
                </a:lnTo>
                <a:lnTo>
                  <a:pt x="123631" y="5762037"/>
                </a:lnTo>
                <a:lnTo>
                  <a:pt x="135550" y="5671232"/>
                </a:lnTo>
                <a:lnTo>
                  <a:pt x="149820" y="5563476"/>
                </a:lnTo>
                <a:lnTo>
                  <a:pt x="164875" y="5444219"/>
                </a:lnTo>
                <a:lnTo>
                  <a:pt x="180714" y="5309828"/>
                </a:lnTo>
                <a:lnTo>
                  <a:pt x="197494" y="5163329"/>
                </a:lnTo>
                <a:lnTo>
                  <a:pt x="214273" y="5004117"/>
                </a:lnTo>
                <a:lnTo>
                  <a:pt x="231367" y="4834615"/>
                </a:lnTo>
                <a:lnTo>
                  <a:pt x="247205" y="4651794"/>
                </a:lnTo>
                <a:lnTo>
                  <a:pt x="262417" y="4460498"/>
                </a:lnTo>
                <a:lnTo>
                  <a:pt x="276217" y="4258305"/>
                </a:lnTo>
                <a:lnTo>
                  <a:pt x="289390" y="4047637"/>
                </a:lnTo>
                <a:lnTo>
                  <a:pt x="301779" y="3827889"/>
                </a:lnTo>
                <a:lnTo>
                  <a:pt x="306170" y="3715291"/>
                </a:lnTo>
                <a:lnTo>
                  <a:pt x="311031" y="3600271"/>
                </a:lnTo>
                <a:lnTo>
                  <a:pt x="315579" y="3483435"/>
                </a:lnTo>
                <a:lnTo>
                  <a:pt x="318558" y="3365994"/>
                </a:lnTo>
                <a:lnTo>
                  <a:pt x="321224" y="3246131"/>
                </a:lnTo>
                <a:lnTo>
                  <a:pt x="324047" y="3125058"/>
                </a:lnTo>
                <a:lnTo>
                  <a:pt x="325929" y="3001563"/>
                </a:lnTo>
                <a:lnTo>
                  <a:pt x="325929" y="2876858"/>
                </a:lnTo>
                <a:lnTo>
                  <a:pt x="326870" y="2750941"/>
                </a:lnTo>
                <a:lnTo>
                  <a:pt x="325929" y="2623814"/>
                </a:lnTo>
                <a:lnTo>
                  <a:pt x="324047" y="2494871"/>
                </a:lnTo>
                <a:lnTo>
                  <a:pt x="322322" y="2365928"/>
                </a:lnTo>
                <a:lnTo>
                  <a:pt x="318558" y="2235169"/>
                </a:lnTo>
                <a:lnTo>
                  <a:pt x="314638" y="2103199"/>
                </a:lnTo>
                <a:lnTo>
                  <a:pt x="310090" y="1971229"/>
                </a:lnTo>
                <a:lnTo>
                  <a:pt x="303660" y="1838048"/>
                </a:lnTo>
                <a:lnTo>
                  <a:pt x="295976" y="1703656"/>
                </a:lnTo>
                <a:lnTo>
                  <a:pt x="288606" y="1568660"/>
                </a:lnTo>
                <a:lnTo>
                  <a:pt x="279197" y="1433663"/>
                </a:lnTo>
                <a:lnTo>
                  <a:pt x="267906" y="1296850"/>
                </a:lnTo>
                <a:lnTo>
                  <a:pt x="256615" y="1161853"/>
                </a:lnTo>
                <a:lnTo>
                  <a:pt x="243598" y="1024435"/>
                </a:lnTo>
                <a:lnTo>
                  <a:pt x="229328" y="886411"/>
                </a:lnTo>
                <a:lnTo>
                  <a:pt x="214273" y="750203"/>
                </a:lnTo>
                <a:lnTo>
                  <a:pt x="196709" y="612180"/>
                </a:lnTo>
                <a:lnTo>
                  <a:pt x="177891" y="474761"/>
                </a:lnTo>
                <a:lnTo>
                  <a:pt x="159229" y="336738"/>
                </a:lnTo>
                <a:lnTo>
                  <a:pt x="137432" y="199320"/>
                </a:lnTo>
                <a:lnTo>
                  <a:pt x="115163" y="62507"/>
                </a:lnTo>
                <a:close/>
              </a:path>
            </a:pathLst>
          </a:custGeom>
        </p:spPr>
      </p:pic>
      <p:sp>
        <p:nvSpPr>
          <p:cNvPr id="24" name="Rectangle 23">
            <a:extLst>
              <a:ext uri="{FF2B5EF4-FFF2-40B4-BE49-F238E27FC236}">
                <a16:creationId xmlns:a16="http://schemas.microsoft.com/office/drawing/2014/main" id="{4A2FAF1F-F462-46AF-A9E6-CC93C4E2C3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 name="Slide Number Placeholder 5">
            <a:extLst>
              <a:ext uri="{FF2B5EF4-FFF2-40B4-BE49-F238E27FC236}">
                <a16:creationId xmlns:a16="http://schemas.microsoft.com/office/drawing/2014/main" id="{AF963162-F6DE-6977-51F7-B7CC08A493F5}"/>
              </a:ext>
            </a:extLst>
          </p:cNvPr>
          <p:cNvSpPr>
            <a:spLocks noGrp="1"/>
          </p:cNvSpPr>
          <p:nvPr>
            <p:ph type="sldNum" sz="quarter" idx="12"/>
          </p:nvPr>
        </p:nvSpPr>
        <p:spPr>
          <a:xfrm>
            <a:off x="10352540" y="295729"/>
            <a:ext cx="838199" cy="767687"/>
          </a:xfrm>
        </p:spPr>
        <p:txBody>
          <a:bodyPr>
            <a:normAutofit/>
          </a:bodyPr>
          <a:lstStyle/>
          <a:p>
            <a:pPr>
              <a:spcAft>
                <a:spcPts val="600"/>
              </a:spcAft>
            </a:pPr>
            <a:fld id="{6E91CC32-6A6B-4E2E-BBA1-6864F305DA26}" type="slidenum">
              <a:rPr lang="en-US">
                <a:solidFill>
                  <a:srgbClr val="FFFFFF"/>
                </a:solidFill>
              </a:rPr>
              <a:pPr>
                <a:spcAft>
                  <a:spcPts val="600"/>
                </a:spcAft>
              </a:pPr>
              <a:t>9</a:t>
            </a:fld>
            <a:endParaRPr lang="en-US">
              <a:solidFill>
                <a:srgbClr val="FFFFFF"/>
              </a:solidFill>
            </a:endParaRPr>
          </a:p>
        </p:txBody>
      </p:sp>
      <p:sp>
        <p:nvSpPr>
          <p:cNvPr id="26" name="Oval 25">
            <a:extLst>
              <a:ext uri="{FF2B5EF4-FFF2-40B4-BE49-F238E27FC236}">
                <a16:creationId xmlns:a16="http://schemas.microsoft.com/office/drawing/2014/main" id="{7146BED8-BAE9-42C5-A3DD-7B946445D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 name="Oval 27">
            <a:extLst>
              <a:ext uri="{FF2B5EF4-FFF2-40B4-BE49-F238E27FC236}">
                <a16:creationId xmlns:a16="http://schemas.microsoft.com/office/drawing/2014/main" id="{15765FE8-B62F-41E4-A73C-74C91A8FD9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 name="Content Placeholder 2">
            <a:extLst>
              <a:ext uri="{FF2B5EF4-FFF2-40B4-BE49-F238E27FC236}">
                <a16:creationId xmlns:a16="http://schemas.microsoft.com/office/drawing/2014/main" id="{78469A58-7580-1D9F-14EB-6F9CD55D5352}"/>
              </a:ext>
            </a:extLst>
          </p:cNvPr>
          <p:cNvSpPr>
            <a:spLocks noGrp="1"/>
          </p:cNvSpPr>
          <p:nvPr>
            <p:ph idx="1"/>
          </p:nvPr>
        </p:nvSpPr>
        <p:spPr>
          <a:xfrm>
            <a:off x="569599" y="1799708"/>
            <a:ext cx="6480129" cy="3458092"/>
          </a:xfrm>
        </p:spPr>
        <p:txBody>
          <a:bodyPr anchor="ctr">
            <a:normAutofit/>
          </a:bodyPr>
          <a:lstStyle/>
          <a:p>
            <a:pPr marL="0" indent="0">
              <a:lnSpc>
                <a:spcPct val="90000"/>
              </a:lnSpc>
              <a:buNone/>
            </a:pPr>
            <a:r>
              <a:rPr lang="en-US" sz="1500" dirty="0">
                <a:solidFill>
                  <a:srgbClr val="FFFFFF"/>
                </a:solidFill>
              </a:rPr>
              <a:t>Our motive with CNN was to introduce multi processing of the data preprocessing part of the algorithm.</a:t>
            </a:r>
          </a:p>
          <a:p>
            <a:pPr marL="0" indent="0">
              <a:lnSpc>
                <a:spcPct val="90000"/>
              </a:lnSpc>
              <a:buNone/>
            </a:pPr>
            <a:r>
              <a:rPr lang="en-US" sz="1500" dirty="0">
                <a:solidFill>
                  <a:srgbClr val="FFFFFF"/>
                </a:solidFill>
              </a:rPr>
              <a:t>Methodology used: </a:t>
            </a:r>
          </a:p>
          <a:p>
            <a:pPr marL="0" indent="0">
              <a:lnSpc>
                <a:spcPct val="90000"/>
              </a:lnSpc>
              <a:buNone/>
            </a:pPr>
            <a:r>
              <a:rPr lang="en-IN" sz="1500" dirty="0">
                <a:solidFill>
                  <a:srgbClr val="FFFFFF"/>
                </a:solidFill>
              </a:rPr>
              <a:t>Dataset used was </a:t>
            </a:r>
            <a:r>
              <a:rPr lang="en-IN" sz="1500" dirty="0" err="1">
                <a:solidFill>
                  <a:srgbClr val="FFFFFF"/>
                </a:solidFill>
              </a:rPr>
              <a:t>fashion_mnist</a:t>
            </a:r>
            <a:r>
              <a:rPr lang="en-IN" sz="1500" dirty="0">
                <a:solidFill>
                  <a:srgbClr val="FFFFFF"/>
                </a:solidFill>
              </a:rPr>
              <a:t> which contains 60000 images.</a:t>
            </a:r>
            <a:endParaRPr lang="en-IN" sz="1600" dirty="0"/>
          </a:p>
          <a:p>
            <a:pPr marL="0" indent="0">
              <a:lnSpc>
                <a:spcPct val="90000"/>
              </a:lnSpc>
              <a:buNone/>
            </a:pPr>
            <a:r>
              <a:rPr lang="en-IN" sz="1600" dirty="0"/>
              <a:t>Threads Count was varied from 1, 2, 3, 4, 5, 6, 7, 8, 10, 12 ,24</a:t>
            </a:r>
          </a:p>
          <a:p>
            <a:pPr marL="0" indent="0">
              <a:lnSpc>
                <a:spcPct val="90000"/>
              </a:lnSpc>
              <a:buNone/>
            </a:pPr>
            <a:r>
              <a:rPr lang="en-IN" sz="1600" dirty="0"/>
              <a:t>We used </a:t>
            </a:r>
            <a:r>
              <a:rPr lang="en-IN" sz="1600" dirty="0" err="1"/>
              <a:t>ImageDataGenerator</a:t>
            </a:r>
            <a:r>
              <a:rPr lang="en-IN" sz="1600" dirty="0"/>
              <a:t> for multi threading for data augmentation like scaling, rotating, flipping images. This is used to create batches of images parallelly which is controlled using the workers parameter that sets the number of threads to be used for the process</a:t>
            </a:r>
          </a:p>
        </p:txBody>
      </p:sp>
      <p:sp>
        <p:nvSpPr>
          <p:cNvPr id="4" name="Date Placeholder 3">
            <a:extLst>
              <a:ext uri="{FF2B5EF4-FFF2-40B4-BE49-F238E27FC236}">
                <a16:creationId xmlns:a16="http://schemas.microsoft.com/office/drawing/2014/main" id="{15286B03-D480-28DC-F1C0-2E1682598370}"/>
              </a:ext>
            </a:extLst>
          </p:cNvPr>
          <p:cNvSpPr>
            <a:spLocks noGrp="1"/>
          </p:cNvSpPr>
          <p:nvPr>
            <p:ph type="dt" sz="half" idx="10"/>
          </p:nvPr>
        </p:nvSpPr>
        <p:spPr>
          <a:xfrm>
            <a:off x="10653104" y="6391838"/>
            <a:ext cx="990599" cy="304799"/>
          </a:xfrm>
        </p:spPr>
        <p:txBody>
          <a:bodyPr>
            <a:normAutofit/>
          </a:bodyPr>
          <a:lstStyle/>
          <a:p>
            <a:pPr>
              <a:spcAft>
                <a:spcPts val="600"/>
              </a:spcAft>
            </a:pPr>
            <a:fld id="{6F1FA339-1F30-4EAA-9D68-15E902A2548E}" type="datetime1">
              <a:rPr lang="en-US" smtClean="0"/>
              <a:t>9/28/2024</a:t>
            </a:fld>
            <a:endParaRPr lang="en-US"/>
          </a:p>
        </p:txBody>
      </p:sp>
    </p:spTree>
    <p:extLst>
      <p:ext uri="{BB962C8B-B14F-4D97-AF65-F5344CB8AC3E}">
        <p14:creationId xmlns:p14="http://schemas.microsoft.com/office/powerpoint/2010/main" val="4094966069"/>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{1C164570-C119-B74D-8BA7-0BF5AC3F7D31}tf10001076</Template>
  <TotalTime>1558</TotalTime>
  <Words>791</Words>
  <Application>Microsoft Office PowerPoint</Application>
  <PresentationFormat>Widescreen</PresentationFormat>
  <Paragraphs>73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Century Gothic</vt:lpstr>
      <vt:lpstr>Wingdings 3</vt:lpstr>
      <vt:lpstr>Ion Boardroom</vt:lpstr>
      <vt:lpstr>Harnessing true potential of Multi Threading in Machine Learning Algorithms</vt:lpstr>
      <vt:lpstr>Introduction</vt:lpstr>
      <vt:lpstr>Methodology for Logistic Regression</vt:lpstr>
      <vt:lpstr>Results for Logistic Regression</vt:lpstr>
      <vt:lpstr>Results for Logistic Regression</vt:lpstr>
      <vt:lpstr>Methodology for MiniBatchKMeans </vt:lpstr>
      <vt:lpstr>Results for MiniBatchKMeans</vt:lpstr>
      <vt:lpstr>Results for MiniBatchKMeans</vt:lpstr>
      <vt:lpstr>Methodology for CNN </vt:lpstr>
      <vt:lpstr>Results for CNN</vt:lpstr>
      <vt:lpstr>Results for CNN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on Thread Synchronization in Parallel Computing</dc:title>
  <dc:creator>Chaudhary, Abhishek Kumar</dc:creator>
  <cp:lastModifiedBy>More, Raunak</cp:lastModifiedBy>
  <cp:revision>10</cp:revision>
  <dcterms:created xsi:type="dcterms:W3CDTF">2023-10-29T06:53:50Z</dcterms:created>
  <dcterms:modified xsi:type="dcterms:W3CDTF">2024-09-29T03:41:52Z</dcterms:modified>
</cp:coreProperties>
</file>