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3" r:id="rId1"/>
  </p:sldMasterIdLst>
  <p:notesMasterIdLst>
    <p:notesMasterId r:id="rId21"/>
  </p:notesMasterIdLst>
  <p:sldIdLst>
    <p:sldId id="256" r:id="rId2"/>
    <p:sldId id="290" r:id="rId3"/>
    <p:sldId id="291" r:id="rId4"/>
    <p:sldId id="292" r:id="rId5"/>
    <p:sldId id="275" r:id="rId6"/>
    <p:sldId id="288" r:id="rId7"/>
    <p:sldId id="276" r:id="rId8"/>
    <p:sldId id="293" r:id="rId9"/>
    <p:sldId id="277" r:id="rId10"/>
    <p:sldId id="294" r:id="rId11"/>
    <p:sldId id="297" r:id="rId12"/>
    <p:sldId id="296" r:id="rId13"/>
    <p:sldId id="299" r:id="rId14"/>
    <p:sldId id="263" r:id="rId15"/>
    <p:sldId id="264" r:id="rId16"/>
    <p:sldId id="295" r:id="rId17"/>
    <p:sldId id="268" r:id="rId18"/>
    <p:sldId id="298"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F323D8-6B88-4C73-AA00-A9258DB4B31F}">
          <p14:sldIdLst>
            <p14:sldId id="256"/>
            <p14:sldId id="290"/>
            <p14:sldId id="291"/>
            <p14:sldId id="292"/>
            <p14:sldId id="275"/>
          </p14:sldIdLst>
        </p14:section>
        <p14:section name="Untitled Section" id="{3BFC1435-86ED-4F08-842C-F2C1F14E8D86}">
          <p14:sldIdLst>
            <p14:sldId id="288"/>
            <p14:sldId id="276"/>
            <p14:sldId id="293"/>
            <p14:sldId id="277"/>
            <p14:sldId id="294"/>
            <p14:sldId id="297"/>
            <p14:sldId id="296"/>
            <p14:sldId id="299"/>
            <p14:sldId id="263"/>
            <p14:sldId id="264"/>
            <p14:sldId id="295"/>
            <p14:sldId id="268"/>
            <p14:sldId id="298"/>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4660"/>
  </p:normalViewPr>
  <p:slideViewPr>
    <p:cSldViewPr snapToGrid="0">
      <p:cViewPr varScale="1">
        <p:scale>
          <a:sx n="83" d="100"/>
          <a:sy n="83" d="100"/>
        </p:scale>
        <p:origin x="758"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5445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a:rPr>
              <a:t>Hive and Hive QL statements have been used for querying the data.</a:t>
            </a:r>
          </a:p>
          <a:p>
            <a:r>
              <a:rPr lang="en-IN" sz="2000" b="0" strike="noStrike" spc="-1">
                <a:solidFill>
                  <a:srgbClr val="000000"/>
                </a:solidFill>
                <a:uFill>
                  <a:solidFill>
                    <a:srgbClr val="FFFFFF"/>
                  </a:solidFill>
                </a:uFill>
                <a:latin typeface="Arial"/>
              </a:rPr>
              <a:t>For future scope, various different Machine Learning algo0rithm will be implemented on different flight delay datasets.</a:t>
            </a:r>
          </a:p>
          <a:p>
            <a:endParaRPr lang="en-IN"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86446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2BD294D-0142-4D06-89D1-31DFC77E812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14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14C6D-FD24-4E88-A940-00427EC39D1B}"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39372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78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609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233527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464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31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780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69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7569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93121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14C6D-FD24-4E88-A940-00427EC39D1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D294D-0142-4D06-89D1-31DFC77E812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87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114C6D-FD24-4E88-A940-00427EC39D1B}"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286597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114C6D-FD24-4E88-A940-00427EC39D1B}"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BD294D-0142-4D06-89D1-31DFC77E812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9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114C6D-FD24-4E88-A940-00427EC39D1B}"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BD294D-0142-4D06-89D1-31DFC77E81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22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14C6D-FD24-4E88-A940-00427EC39D1B}"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281421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14C6D-FD24-4E88-A940-00427EC39D1B}"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D294D-0142-4D06-89D1-31DFC77E812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24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14C6D-FD24-4E88-A940-00427EC39D1B}"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BD294D-0142-4D06-89D1-31DFC77E812C}" type="slidenum">
              <a:rPr lang="en-US" smtClean="0"/>
              <a:t>‹#›</a:t>
            </a:fld>
            <a:endParaRPr lang="en-US"/>
          </a:p>
        </p:txBody>
      </p:sp>
    </p:spTree>
    <p:extLst>
      <p:ext uri="{BB962C8B-B14F-4D97-AF65-F5344CB8AC3E}">
        <p14:creationId xmlns:p14="http://schemas.microsoft.com/office/powerpoint/2010/main" val="99576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114C6D-FD24-4E88-A940-00427EC39D1B}" type="datetimeFigureOut">
              <a:rPr lang="en-US" smtClean="0"/>
              <a:t>3/12/2023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BD294D-0142-4D06-89D1-31DFC77E812C}" type="slidenum">
              <a:rPr lang="en-US" smtClean="0"/>
              <a:t>‹#›</a:t>
            </a:fld>
            <a:endParaRPr lang="en-US"/>
          </a:p>
        </p:txBody>
      </p:sp>
    </p:spTree>
    <p:extLst>
      <p:ext uri="{BB962C8B-B14F-4D97-AF65-F5344CB8AC3E}">
        <p14:creationId xmlns:p14="http://schemas.microsoft.com/office/powerpoint/2010/main" val="340105272"/>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 id="2147484130" r:id="rId17"/>
    <p:sldLayoutId id="214748413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80745" y="550998"/>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spc="-1" dirty="0" smtClean="0">
                <a:uFill>
                  <a:solidFill>
                    <a:srgbClr val="FFFFFF"/>
                  </a:solidFill>
                </a:uFill>
              </a:rPr>
              <a:t>“</a:t>
            </a:r>
            <a:r>
              <a:rPr lang="en-US" sz="4000" b="1" spc="-1" dirty="0" smtClean="0">
                <a:uFill>
                  <a:solidFill>
                    <a:srgbClr val="FFFFFF"/>
                  </a:solidFill>
                </a:uFill>
                <a:latin typeface="Times New Roman" panose="02020603050405020304" pitchFamily="18" charset="0"/>
                <a:cs typeface="Times New Roman" panose="02020603050405020304" pitchFamily="18" charset="0"/>
              </a:rPr>
              <a:t>Crypto </a:t>
            </a:r>
            <a:r>
              <a:rPr lang="en-US" sz="4000" b="1" spc="-1" dirty="0">
                <a:uFill>
                  <a:solidFill>
                    <a:srgbClr val="FFFFFF"/>
                  </a:solidFill>
                </a:uFill>
                <a:latin typeface="Times New Roman" panose="02020603050405020304" pitchFamily="18" charset="0"/>
                <a:cs typeface="Times New Roman" panose="02020603050405020304" pitchFamily="18" charset="0"/>
              </a:rPr>
              <a:t>Crystal Ball: Using Machine Learning to Forecast the Price of Trending Digital </a:t>
            </a:r>
            <a:r>
              <a:rPr lang="en-US" sz="4000" b="1" spc="-1" dirty="0" smtClean="0">
                <a:uFill>
                  <a:solidFill>
                    <a:srgbClr val="FFFFFF"/>
                  </a:solidFill>
                </a:uFill>
                <a:latin typeface="Times New Roman" panose="02020603050405020304" pitchFamily="18" charset="0"/>
                <a:cs typeface="Times New Roman" panose="02020603050405020304" pitchFamily="18" charset="0"/>
              </a:rPr>
              <a:t>Currencies”</a:t>
            </a:r>
            <a:endParaRPr lang="en-IN" sz="4000" b="1"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a:ea typeface="SimSun"/>
              </a:rPr>
              <a:t>1</a:t>
            </a:fld>
            <a:endParaRPr lang="en-IN" sz="1800" b="0" strike="noStrike" spc="-1" dirty="0">
              <a:solidFill>
                <a:srgbClr val="000000"/>
              </a:solidFill>
              <a:uFill>
                <a:solidFill>
                  <a:srgbClr val="FFFFFF"/>
                </a:solidFill>
              </a:uFill>
              <a:latin typeface="Arial"/>
            </a:endParaRPr>
          </a:p>
        </p:txBody>
      </p:sp>
      <p:sp>
        <p:nvSpPr>
          <p:cNvPr id="83" name="CustomShape 4"/>
          <p:cNvSpPr/>
          <p:nvPr/>
        </p:nvSpPr>
        <p:spPr>
          <a:xfrm>
            <a:off x="6956460" y="4632411"/>
            <a:ext cx="3562200" cy="1461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1" strike="noStrike" spc="-1" dirty="0">
                <a:solidFill>
                  <a:srgbClr val="000000"/>
                </a:solidFill>
                <a:uFill>
                  <a:solidFill>
                    <a:srgbClr val="FFFFFF"/>
                  </a:solidFill>
                </a:uFill>
                <a:latin typeface="Arial"/>
                <a:ea typeface="SimSun"/>
              </a:rPr>
              <a:t>Submitted By:</a:t>
            </a:r>
            <a:r>
              <a:rPr lang="en-IN" sz="2400" b="1" strike="noStrike" spc="-1" dirty="0">
                <a:solidFill>
                  <a:srgbClr val="000000"/>
                </a:solidFill>
                <a:uFill>
                  <a:solidFill>
                    <a:srgbClr val="FFFFFF"/>
                  </a:solidFill>
                </a:uFill>
                <a:latin typeface="Times New Roman"/>
                <a:ea typeface="SimSun"/>
              </a:rPr>
              <a:t> </a:t>
            </a:r>
            <a:endParaRPr lang="en-IN" sz="2400" b="1" strike="noStrike" spc="-1" dirty="0">
              <a:solidFill>
                <a:srgbClr val="000000"/>
              </a:solidFill>
              <a:uFill>
                <a:solidFill>
                  <a:srgbClr val="FFFFFF"/>
                </a:solidFill>
              </a:uFill>
              <a:latin typeface="Arial"/>
            </a:endParaRPr>
          </a:p>
          <a:p>
            <a:pPr>
              <a:lnSpc>
                <a:spcPct val="100000"/>
              </a:lnSpc>
            </a:pPr>
            <a:r>
              <a:rPr lang="en-IN" sz="2400" b="1" spc="-1" dirty="0" smtClean="0">
                <a:solidFill>
                  <a:srgbClr val="000000"/>
                </a:solidFill>
                <a:uFill>
                  <a:solidFill>
                    <a:srgbClr val="FFFFFF"/>
                  </a:solidFill>
                </a:uFill>
                <a:latin typeface="Arial"/>
                <a:ea typeface="SimSun"/>
              </a:rPr>
              <a:t>Anisha Gupta (220943025006)</a:t>
            </a:r>
          </a:p>
          <a:p>
            <a:pPr>
              <a:lnSpc>
                <a:spcPct val="100000"/>
              </a:lnSpc>
            </a:pPr>
            <a:r>
              <a:rPr lang="en-IN" sz="2400" b="1" strike="noStrike" spc="-1" dirty="0" smtClean="0">
                <a:solidFill>
                  <a:srgbClr val="000000"/>
                </a:solidFill>
                <a:uFill>
                  <a:solidFill>
                    <a:srgbClr val="FFFFFF"/>
                  </a:solidFill>
                </a:uFill>
                <a:latin typeface="Arial"/>
                <a:ea typeface="SimSun"/>
              </a:rPr>
              <a:t>Raunak Mudgal (220943025032)</a:t>
            </a:r>
            <a:endParaRPr lang="en-IN" sz="2400" b="1" strike="noStrike" spc="-1" dirty="0">
              <a:solidFill>
                <a:srgbClr val="000000"/>
              </a:solidFill>
              <a:uFill>
                <a:solidFill>
                  <a:srgbClr val="FFFFFF"/>
                </a:solidFill>
              </a:uFill>
              <a:latin typeface="Arial"/>
            </a:endParaRPr>
          </a:p>
        </p:txBody>
      </p:sp>
      <p:pic>
        <p:nvPicPr>
          <p:cNvPr id="84" name="Picture 1"/>
          <p:cNvPicPr/>
          <p:nvPr/>
        </p:nvPicPr>
        <p:blipFill>
          <a:blip r:embed="rId2"/>
          <a:stretch/>
        </p:blipFill>
        <p:spPr>
          <a:xfrm>
            <a:off x="4363453" y="2152944"/>
            <a:ext cx="2281680" cy="773640"/>
          </a:xfrm>
          <a:prstGeom prst="rect">
            <a:avLst/>
          </a:prstGeom>
          <a:ln w="9360">
            <a:noFill/>
          </a:ln>
        </p:spPr>
      </p:pic>
      <p:sp>
        <p:nvSpPr>
          <p:cNvPr id="85" name="CustomShape 5"/>
          <p:cNvSpPr/>
          <p:nvPr/>
        </p:nvSpPr>
        <p:spPr>
          <a:xfrm>
            <a:off x="840240" y="4623180"/>
            <a:ext cx="3787178" cy="9094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uFill>
                  <a:solidFill>
                    <a:srgbClr val="FFFFFF"/>
                  </a:solidFill>
                </a:uFill>
                <a:latin typeface="Arial"/>
                <a:ea typeface="SimSun"/>
              </a:rPr>
              <a:t>Guided By</a:t>
            </a:r>
            <a:r>
              <a:rPr lang="en-IN" sz="2400" b="1" strike="noStrike" spc="-1" dirty="0" smtClean="0">
                <a:solidFill>
                  <a:srgbClr val="000000"/>
                </a:solidFill>
                <a:uFill>
                  <a:solidFill>
                    <a:srgbClr val="FFFFFF"/>
                  </a:solidFill>
                </a:uFill>
                <a:latin typeface="Arial"/>
                <a:ea typeface="SimSun"/>
              </a:rPr>
              <a:t>:</a:t>
            </a:r>
            <a:endParaRPr lang="en-IN" sz="2400" b="1" strike="noStrike" spc="-1" dirty="0">
              <a:solidFill>
                <a:srgbClr val="000000"/>
              </a:solidFill>
              <a:uFill>
                <a:solidFill>
                  <a:srgbClr val="FFFFFF"/>
                </a:solidFill>
              </a:uFill>
              <a:latin typeface="Arial"/>
            </a:endParaRPr>
          </a:p>
          <a:p>
            <a:pPr>
              <a:lnSpc>
                <a:spcPct val="100000"/>
              </a:lnSpc>
            </a:pPr>
            <a:r>
              <a:rPr lang="en-IN" sz="2400" b="1" strike="noStrike" spc="-1" dirty="0">
                <a:solidFill>
                  <a:srgbClr val="000000"/>
                </a:solidFill>
                <a:uFill>
                  <a:solidFill>
                    <a:srgbClr val="FFFFFF"/>
                  </a:solidFill>
                </a:uFill>
                <a:latin typeface="Arial"/>
                <a:ea typeface="SimSun"/>
              </a:rPr>
              <a:t>Mr. </a:t>
            </a:r>
            <a:r>
              <a:rPr lang="en-IN" sz="2400" b="1" spc="-1" dirty="0" err="1" smtClean="0">
                <a:solidFill>
                  <a:srgbClr val="000000"/>
                </a:solidFill>
                <a:uFill>
                  <a:solidFill>
                    <a:srgbClr val="FFFFFF"/>
                  </a:solidFill>
                </a:uFill>
                <a:latin typeface="Arial"/>
                <a:ea typeface="SimSun"/>
              </a:rPr>
              <a:t>Tushar</a:t>
            </a:r>
            <a:r>
              <a:rPr lang="en-IN" sz="2400" b="1" spc="-1" dirty="0">
                <a:solidFill>
                  <a:srgbClr val="000000"/>
                </a:solidFill>
                <a:uFill>
                  <a:solidFill>
                    <a:srgbClr val="FFFFFF"/>
                  </a:solidFill>
                </a:uFill>
                <a:latin typeface="Arial"/>
                <a:ea typeface="SimSun"/>
              </a:rPr>
              <a:t> </a:t>
            </a:r>
            <a:r>
              <a:rPr lang="en-IN" sz="2400" b="1" spc="-1" dirty="0" err="1" smtClean="0">
                <a:solidFill>
                  <a:srgbClr val="000000"/>
                </a:solidFill>
                <a:uFill>
                  <a:solidFill>
                    <a:srgbClr val="FFFFFF"/>
                  </a:solidFill>
                </a:uFill>
                <a:latin typeface="Arial"/>
                <a:ea typeface="SimSun"/>
              </a:rPr>
              <a:t>Kute</a:t>
            </a:r>
            <a:endParaRPr lang="en-IN" sz="2400" b="1" spc="-1" dirty="0" smtClean="0">
              <a:solidFill>
                <a:srgbClr val="000000"/>
              </a:solidFill>
              <a:uFill>
                <a:solidFill>
                  <a:srgbClr val="FFFFFF"/>
                </a:solidFill>
              </a:uFill>
              <a:latin typeface="Arial"/>
              <a:ea typeface="SimSun"/>
            </a:endParaRPr>
          </a:p>
          <a:p>
            <a:pPr>
              <a:lnSpc>
                <a:spcPct val="100000"/>
              </a:lnSpc>
            </a:pPr>
            <a:r>
              <a:rPr lang="en-IN" sz="2400" b="1" strike="noStrike" spc="-1" dirty="0" smtClean="0">
                <a:solidFill>
                  <a:srgbClr val="000000"/>
                </a:solidFill>
                <a:uFill>
                  <a:solidFill>
                    <a:srgbClr val="FFFFFF"/>
                  </a:solidFill>
                </a:uFill>
                <a:latin typeface="Arial"/>
                <a:ea typeface="SimSun"/>
              </a:rPr>
              <a:t>Ms </a:t>
            </a:r>
            <a:r>
              <a:rPr lang="en-IN" sz="2400" b="1" spc="-1" dirty="0" err="1" smtClean="0">
                <a:solidFill>
                  <a:srgbClr val="000000"/>
                </a:solidFill>
                <a:uFill>
                  <a:solidFill>
                    <a:srgbClr val="FFFFFF"/>
                  </a:solidFill>
                </a:uFill>
                <a:latin typeface="Arial"/>
                <a:ea typeface="SimSun"/>
              </a:rPr>
              <a:t>Trupti</a:t>
            </a:r>
            <a:r>
              <a:rPr lang="en-IN" sz="2400" b="1" spc="-1" dirty="0" smtClean="0">
                <a:solidFill>
                  <a:srgbClr val="000000"/>
                </a:solidFill>
                <a:uFill>
                  <a:solidFill>
                    <a:srgbClr val="FFFFFF"/>
                  </a:solidFill>
                </a:uFill>
                <a:latin typeface="Arial"/>
                <a:ea typeface="SimSun"/>
              </a:rPr>
              <a:t>  </a:t>
            </a:r>
            <a:r>
              <a:rPr lang="en-IN" sz="2400" b="1" spc="-1" dirty="0" smtClean="0">
                <a:solidFill>
                  <a:srgbClr val="000000"/>
                </a:solidFill>
                <a:uFill>
                  <a:solidFill>
                    <a:srgbClr val="FFFFFF"/>
                  </a:solidFill>
                </a:uFill>
                <a:latin typeface="Arial"/>
                <a:ea typeface="SimSun"/>
              </a:rPr>
              <a:t>Joshi</a:t>
            </a:r>
            <a:endParaRPr lang="en-IN" sz="2400" b="1" strike="noStrike" spc="-1" dirty="0">
              <a:solidFill>
                <a:srgbClr val="000000"/>
              </a:solidFill>
              <a:uFill>
                <a:solidFill>
                  <a:srgbClr val="FFFFFF"/>
                </a:solidFill>
              </a:uFill>
              <a:latin typeface="Arial"/>
            </a:endParaRPr>
          </a:p>
        </p:txBody>
      </p:sp>
    </p:spTree>
  </p:cSld>
  <p:clrMapOvr>
    <a:masterClrMapping/>
  </p:clrMapOvr>
  <p:transition>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Visualization </a:t>
            </a:r>
            <a:endParaRPr lang="en-US" dirty="0"/>
          </a:p>
        </p:txBody>
      </p:sp>
      <p:sp>
        <p:nvSpPr>
          <p:cNvPr id="3" name="Text Placeholder 2"/>
          <p:cNvSpPr>
            <a:spLocks noGrp="1"/>
          </p:cNvSpPr>
          <p:nvPr>
            <p:ph idx="1"/>
          </p:nvPr>
        </p:nvSpPr>
        <p:spPr>
          <a:xfrm>
            <a:off x="1145308" y="2466108"/>
            <a:ext cx="11610110" cy="4849091"/>
          </a:xfrm>
        </p:spPr>
        <p:txBody>
          <a:bodyPr>
            <a:noAutofit/>
          </a:bodyPr>
          <a:lstStyle/>
          <a:p>
            <a:pPr marL="0" indent="0">
              <a:buNone/>
            </a:pPr>
            <a:r>
              <a:rPr lang="en-US" sz="2800" dirty="0" smtClean="0"/>
              <a:t>We used tableau as </a:t>
            </a:r>
            <a:r>
              <a:rPr lang="en-US" sz="2800" dirty="0" smtClean="0"/>
              <a:t>our </a:t>
            </a:r>
            <a:r>
              <a:rPr lang="en-US" sz="2800" dirty="0" smtClean="0"/>
              <a:t>data visualization tool in our project</a:t>
            </a:r>
            <a:r>
              <a:rPr lang="en-US" sz="2800" dirty="0" smtClean="0"/>
              <a:t>.</a:t>
            </a:r>
          </a:p>
          <a:p>
            <a:pPr marL="0" indent="0">
              <a:buNone/>
            </a:pPr>
            <a:endParaRPr lang="en-US" sz="2800" dirty="0" smtClean="0"/>
          </a:p>
          <a:p>
            <a:pPr marL="0" indent="0">
              <a:buNone/>
            </a:pPr>
            <a:r>
              <a:rPr lang="en-US" sz="2800" dirty="0" smtClean="0"/>
              <a:t>In which, we plotted column </a:t>
            </a:r>
            <a:r>
              <a:rPr lang="en-US" sz="2800" dirty="0" smtClean="0"/>
              <a:t>attributes </a:t>
            </a:r>
            <a:r>
              <a:rPr lang="en-US" sz="2800" dirty="0" smtClean="0"/>
              <a:t>per </a:t>
            </a:r>
            <a:r>
              <a:rPr lang="en-US" sz="2800" dirty="0" smtClean="0"/>
              <a:t>day and </a:t>
            </a:r>
            <a:r>
              <a:rPr lang="en-US" sz="2800" dirty="0" smtClean="0"/>
              <a:t>weekly</a:t>
            </a:r>
            <a:r>
              <a:rPr lang="en-US" sz="2800" dirty="0" smtClean="0"/>
              <a:t> </a:t>
            </a:r>
            <a:r>
              <a:rPr lang="en-US" sz="2800" dirty="0" smtClean="0"/>
              <a:t>forecast on it</a:t>
            </a:r>
          </a:p>
          <a:p>
            <a:pPr marL="0" indent="0">
              <a:buNone/>
            </a:pPr>
            <a:r>
              <a:rPr lang="en-US" dirty="0" smtClean="0"/>
              <a:t>Such</a:t>
            </a:r>
            <a:r>
              <a:rPr lang="en-US" sz="2800" dirty="0" smtClean="0"/>
              <a:t> as, </a:t>
            </a:r>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520408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Visualization:</a:t>
            </a:r>
            <a:endParaRPr lang="en-US" dirty="0"/>
          </a:p>
        </p:txBody>
      </p:sp>
      <p:sp>
        <p:nvSpPr>
          <p:cNvPr id="3" name="Content Placeholder 2"/>
          <p:cNvSpPr>
            <a:spLocks noGrp="1"/>
          </p:cNvSpPr>
          <p:nvPr>
            <p:ph idx="1"/>
          </p:nvPr>
        </p:nvSpPr>
        <p:spPr/>
        <p:txBody>
          <a:bodyPr/>
          <a:lstStyle/>
          <a:p>
            <a:pPr marL="0" indent="0">
              <a:buNone/>
            </a:pPr>
            <a:r>
              <a:rPr lang="en-US" dirty="0"/>
              <a:t>1.Amount - Per Day Forecast</a:t>
            </a:r>
          </a:p>
          <a:p>
            <a:pPr marL="0" indent="0">
              <a:buNone/>
            </a:pPr>
            <a:r>
              <a:rPr lang="en-US" dirty="0"/>
              <a:t>2.Open (Price) - Per Day Forecast</a:t>
            </a:r>
          </a:p>
          <a:p>
            <a:pPr marL="0" indent="0">
              <a:buNone/>
            </a:pPr>
            <a:r>
              <a:rPr lang="en-US" dirty="0"/>
              <a:t>3.Close (Price) - Per Day Forecast</a:t>
            </a:r>
          </a:p>
          <a:p>
            <a:pPr marL="0" indent="0">
              <a:buNone/>
            </a:pPr>
            <a:r>
              <a:rPr lang="en-US" dirty="0"/>
              <a:t>4.High - Per Day Forecast</a:t>
            </a:r>
          </a:p>
          <a:p>
            <a:pPr marL="0" indent="0">
              <a:buNone/>
            </a:pPr>
            <a:r>
              <a:rPr lang="en-US" dirty="0"/>
              <a:t>5.Low - Per Day Forecast</a:t>
            </a:r>
          </a:p>
          <a:p>
            <a:pPr marL="0" indent="0">
              <a:buNone/>
            </a:pPr>
            <a:r>
              <a:rPr lang="en-US" dirty="0"/>
              <a:t>6.Volume - Per Day Forecast</a:t>
            </a:r>
          </a:p>
        </p:txBody>
      </p:sp>
    </p:spTree>
    <p:extLst>
      <p:ext uri="{BB962C8B-B14F-4D97-AF65-F5344CB8AC3E}">
        <p14:creationId xmlns:p14="http://schemas.microsoft.com/office/powerpoint/2010/main" val="2867192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Visualization</a:t>
            </a:r>
            <a:endParaRPr lang="en-US" dirty="0"/>
          </a:p>
        </p:txBody>
      </p:sp>
      <p:sp>
        <p:nvSpPr>
          <p:cNvPr id="3" name="Text Placeholder 2"/>
          <p:cNvSpPr>
            <a:spLocks noGrp="1"/>
          </p:cNvSpPr>
          <p:nvPr>
            <p:ph idx="1"/>
          </p:nvPr>
        </p:nvSpPr>
        <p:spPr/>
        <p:txBody>
          <a:bodyPr/>
          <a:lstStyle/>
          <a:p>
            <a:pPr marL="0" indent="0">
              <a:buNone/>
            </a:pPr>
            <a:r>
              <a:rPr lang="en-US" dirty="0"/>
              <a:t>1.Amount </a:t>
            </a:r>
            <a:r>
              <a:rPr lang="en-US" dirty="0" smtClean="0"/>
              <a:t>– Weekly Forecast</a:t>
            </a:r>
            <a:endParaRPr lang="en-US" dirty="0"/>
          </a:p>
          <a:p>
            <a:pPr marL="0" indent="0">
              <a:buNone/>
            </a:pPr>
            <a:r>
              <a:rPr lang="en-US" dirty="0"/>
              <a:t>2.Open (Price) </a:t>
            </a:r>
            <a:r>
              <a:rPr lang="en-US" dirty="0" smtClean="0"/>
              <a:t>– Weekly Forecast</a:t>
            </a:r>
            <a:endParaRPr lang="en-US" dirty="0"/>
          </a:p>
          <a:p>
            <a:pPr marL="0" indent="0">
              <a:buNone/>
            </a:pPr>
            <a:r>
              <a:rPr lang="en-US" dirty="0"/>
              <a:t>3.Close (Price) - </a:t>
            </a:r>
            <a:r>
              <a:rPr lang="en-US" dirty="0" smtClean="0"/>
              <a:t>Weekly </a:t>
            </a:r>
            <a:r>
              <a:rPr lang="en-US" dirty="0"/>
              <a:t>Forecast</a:t>
            </a:r>
          </a:p>
          <a:p>
            <a:pPr marL="0" indent="0">
              <a:buNone/>
            </a:pPr>
            <a:r>
              <a:rPr lang="en-US" dirty="0"/>
              <a:t>4.High - </a:t>
            </a:r>
            <a:r>
              <a:rPr lang="en-US" dirty="0" smtClean="0"/>
              <a:t>Weekly </a:t>
            </a:r>
            <a:r>
              <a:rPr lang="en-US" dirty="0"/>
              <a:t>Forecast</a:t>
            </a:r>
          </a:p>
          <a:p>
            <a:pPr marL="0" indent="0">
              <a:buNone/>
            </a:pPr>
            <a:r>
              <a:rPr lang="en-US" dirty="0"/>
              <a:t>5.Low - </a:t>
            </a:r>
            <a:r>
              <a:rPr lang="en-US" dirty="0" smtClean="0"/>
              <a:t>Weekly </a:t>
            </a:r>
            <a:r>
              <a:rPr lang="en-US" dirty="0"/>
              <a:t>Forecast</a:t>
            </a:r>
          </a:p>
          <a:p>
            <a:pPr marL="0" indent="0">
              <a:buNone/>
            </a:pPr>
            <a:r>
              <a:rPr lang="en-US" dirty="0"/>
              <a:t>6.Volume - </a:t>
            </a:r>
            <a:r>
              <a:rPr lang="en-US" dirty="0" smtClean="0"/>
              <a:t>Weekly </a:t>
            </a:r>
            <a:r>
              <a:rPr lang="en-US" dirty="0"/>
              <a:t>Forecast</a:t>
            </a:r>
          </a:p>
        </p:txBody>
      </p:sp>
    </p:spTree>
    <p:extLst>
      <p:ext uri="{BB962C8B-B14F-4D97-AF65-F5344CB8AC3E}">
        <p14:creationId xmlns:p14="http://schemas.microsoft.com/office/powerpoint/2010/main" val="346181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Analyzing Historical Bitcoin Prediction with Current Bitcoin </a:t>
            </a:r>
            <a:r>
              <a:rPr lang="en-US" dirty="0" err="1" smtClean="0"/>
              <a:t>Amout</a:t>
            </a:r>
            <a:r>
              <a:rPr lang="en-US" dirty="0" smtClean="0"/>
              <a:t> Price</a:t>
            </a:r>
            <a:endParaRPr lang="en-US" dirty="0"/>
          </a:p>
        </p:txBody>
      </p:sp>
      <p:sp>
        <p:nvSpPr>
          <p:cNvPr id="3" name="Content Placeholder 2"/>
          <p:cNvSpPr>
            <a:spLocks noGrp="1"/>
          </p:cNvSpPr>
          <p:nvPr>
            <p:ph idx="1"/>
          </p:nvPr>
        </p:nvSpPr>
        <p:spPr>
          <a:xfrm>
            <a:off x="1295402" y="2556932"/>
            <a:ext cx="9601196" cy="3318936"/>
          </a:xfrm>
        </p:spPr>
        <p:txBody>
          <a:bodyPr/>
          <a:lstStyle/>
          <a:p>
            <a:pPr>
              <a:buFont typeface="Arial" panose="020B0604020202020204" pitchFamily="34" charset="0"/>
              <a:buChar char="•"/>
            </a:pPr>
            <a:r>
              <a:rPr lang="en-US" dirty="0" smtClean="0">
                <a:solidFill>
                  <a:schemeClr val="tx2">
                    <a:lumMod val="75000"/>
                    <a:lumOff val="25000"/>
                  </a:schemeClr>
                </a:solidFill>
              </a:rPr>
              <a:t>By referring to our predicted past dataset we perform some data visualization </a:t>
            </a:r>
          </a:p>
          <a:p>
            <a:pPr marL="0" indent="0">
              <a:buNone/>
            </a:pPr>
            <a:r>
              <a:rPr lang="en-US" dirty="0" smtClean="0"/>
              <a:t>   Work on by using tableau as a tool .</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And Analyzing it with current Bitcoin Amount Price and conclude that what are the differences and </a:t>
            </a:r>
            <a:r>
              <a:rPr lang="en-US" dirty="0" err="1" smtClean="0"/>
              <a:t>similarties</a:t>
            </a:r>
            <a:r>
              <a:rPr lang="en-US" dirty="0" smtClean="0"/>
              <a:t> between both of them have.</a:t>
            </a:r>
          </a:p>
        </p:txBody>
      </p:sp>
    </p:spTree>
    <p:extLst>
      <p:ext uri="{BB962C8B-B14F-4D97-AF65-F5344CB8AC3E}">
        <p14:creationId xmlns:p14="http://schemas.microsoft.com/office/powerpoint/2010/main" val="1484510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IN" sz="2800" b="1" strike="noStrike" spc="-1" dirty="0" smtClean="0">
              <a:solidFill>
                <a:srgbClr val="000000"/>
              </a:solidFill>
              <a:uFill>
                <a:solidFill>
                  <a:srgbClr val="FFFFFF"/>
                </a:solidFill>
              </a:uFill>
              <a:latin typeface="Arial"/>
              <a:ea typeface="SimSun"/>
            </a:endParaRPr>
          </a:p>
          <a:p>
            <a:pPr>
              <a:lnSpc>
                <a:spcPct val="100000"/>
              </a:lnSpc>
            </a:pPr>
            <a:endParaRPr lang="en-IN" sz="2800" b="1" spc="-1" dirty="0">
              <a:solidFill>
                <a:srgbClr val="000000"/>
              </a:solidFill>
              <a:uFill>
                <a:solidFill>
                  <a:srgbClr val="FFFFFF"/>
                </a:solidFill>
              </a:uFill>
              <a:latin typeface="Arial"/>
              <a:ea typeface="SimSun"/>
            </a:endParaRPr>
          </a:p>
          <a:p>
            <a:pPr>
              <a:lnSpc>
                <a:spcPct val="100000"/>
              </a:lnSpc>
            </a:pPr>
            <a:r>
              <a:rPr lang="en-IN" sz="2800" b="1" strike="noStrike" spc="-1" dirty="0" smtClean="0">
                <a:solidFill>
                  <a:srgbClr val="000000"/>
                </a:solidFill>
                <a:uFill>
                  <a:solidFill>
                    <a:srgbClr val="FFFFFF"/>
                  </a:solidFill>
                </a:uFill>
                <a:latin typeface="Arial"/>
                <a:ea typeface="SimSun"/>
              </a:rPr>
              <a:t>Machine </a:t>
            </a:r>
            <a:r>
              <a:rPr lang="en-IN" sz="2800" b="1" strike="noStrike" spc="-1" dirty="0">
                <a:solidFill>
                  <a:srgbClr val="000000"/>
                </a:solidFill>
                <a:uFill>
                  <a:solidFill>
                    <a:srgbClr val="FFFFFF"/>
                  </a:solidFill>
                </a:uFill>
                <a:latin typeface="Arial"/>
                <a:ea typeface="SimSun"/>
              </a:rPr>
              <a:t>Learning </a:t>
            </a:r>
            <a:r>
              <a:rPr lang="en-IN" sz="2800" b="1" strike="noStrike" spc="-1" dirty="0" smtClean="0">
                <a:solidFill>
                  <a:srgbClr val="000000"/>
                </a:solidFill>
                <a:uFill>
                  <a:solidFill>
                    <a:srgbClr val="FFFFFF"/>
                  </a:solidFill>
                </a:uFill>
                <a:latin typeface="Arial"/>
                <a:ea typeface="SimSun"/>
              </a:rPr>
              <a:t>Algorithms:</a:t>
            </a:r>
            <a:endParaRPr lang="en-IN" sz="1800" b="1" strike="noStrike" spc="-1" dirty="0">
              <a:solidFill>
                <a:srgbClr val="000000"/>
              </a:solidFill>
              <a:uFill>
                <a:solidFill>
                  <a:srgbClr val="FFFFFF"/>
                </a:solidFill>
              </a:uFill>
              <a:latin typeface="Arial"/>
            </a:endParaRPr>
          </a:p>
        </p:txBody>
      </p:sp>
      <p:pic>
        <p:nvPicPr>
          <p:cNvPr id="133" name="Picture 1"/>
          <p:cNvPicPr/>
          <p:nvPr/>
        </p:nvPicPr>
        <p:blipFill>
          <a:blip r:embed="rId2"/>
          <a:stretch/>
        </p:blipFill>
        <p:spPr>
          <a:xfrm>
            <a:off x="9950400" y="-720"/>
            <a:ext cx="2248200" cy="761400"/>
          </a:xfrm>
          <a:prstGeom prst="rect">
            <a:avLst/>
          </a:prstGeom>
          <a:ln w="9360">
            <a:noFill/>
          </a:ln>
        </p:spPr>
      </p:pic>
      <p:sp>
        <p:nvSpPr>
          <p:cNvPr id="134" name="CustomShape 2"/>
          <p:cNvSpPr/>
          <p:nvPr/>
        </p:nvSpPr>
        <p:spPr>
          <a:xfrm>
            <a:off x="609480" y="1179874"/>
            <a:ext cx="10971000" cy="594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AutoNum type="arabicPeriod"/>
            </a:pPr>
            <a:endParaRPr lang="en-IN" sz="2000" b="1" strike="noStrike" spc="-1" dirty="0" smtClean="0">
              <a:solidFill>
                <a:srgbClr val="000000"/>
              </a:solidFill>
              <a:uFill>
                <a:solidFill>
                  <a:srgbClr val="FFFFFF"/>
                </a:solidFill>
              </a:uFill>
              <a:latin typeface="Arial"/>
              <a:ea typeface="SimSun"/>
            </a:endParaRPr>
          </a:p>
          <a:p>
            <a:pPr>
              <a:lnSpc>
                <a:spcPct val="100000"/>
              </a:lnSpc>
            </a:pPr>
            <a:r>
              <a:rPr lang="en-IN" sz="2000" b="1" strike="noStrike" spc="-1" dirty="0" smtClean="0">
                <a:solidFill>
                  <a:srgbClr val="000000"/>
                </a:solidFill>
                <a:uFill>
                  <a:solidFill>
                    <a:srgbClr val="FFFFFF"/>
                  </a:solidFill>
                </a:uFill>
                <a:latin typeface="Arial"/>
                <a:ea typeface="SimSun"/>
              </a:rPr>
              <a:t>1. Random </a:t>
            </a:r>
            <a:r>
              <a:rPr lang="en-IN" sz="2000" b="1" strike="noStrike" spc="-1" dirty="0">
                <a:solidFill>
                  <a:srgbClr val="000000"/>
                </a:solidFill>
                <a:uFill>
                  <a:solidFill>
                    <a:srgbClr val="FFFFFF"/>
                  </a:solidFill>
                </a:uFill>
                <a:latin typeface="Arial"/>
                <a:ea typeface="SimSun"/>
              </a:rPr>
              <a:t>Forest </a:t>
            </a:r>
            <a:r>
              <a:rPr lang="en-IN" sz="2000" b="1" strike="noStrike" spc="-1" dirty="0" err="1" smtClean="0">
                <a:solidFill>
                  <a:srgbClr val="000000"/>
                </a:solidFill>
                <a:uFill>
                  <a:solidFill>
                    <a:srgbClr val="FFFFFF"/>
                  </a:solidFill>
                </a:uFill>
                <a:latin typeface="Arial"/>
                <a:ea typeface="SimSun"/>
              </a:rPr>
              <a:t>Regressor</a:t>
            </a:r>
            <a:r>
              <a:rPr lang="en-IN" b="1" spc="-1" dirty="0">
                <a:solidFill>
                  <a:srgbClr val="000000"/>
                </a:solidFill>
                <a:uFill>
                  <a:solidFill>
                    <a:srgbClr val="FFFFFF"/>
                  </a:solidFill>
                </a:uFill>
                <a:latin typeface="Arial"/>
              </a:rPr>
              <a:t> </a:t>
            </a:r>
            <a:r>
              <a:rPr lang="en-IN" spc="-1" dirty="0" smtClean="0">
                <a:solidFill>
                  <a:srgbClr val="000000"/>
                </a:solidFill>
                <a:uFill>
                  <a:solidFill>
                    <a:srgbClr val="FFFFFF"/>
                  </a:solidFill>
                </a:uFill>
                <a:latin typeface="Arial"/>
              </a:rPr>
              <a:t>:</a:t>
            </a:r>
          </a:p>
          <a:p>
            <a:pPr lvl="1"/>
            <a:endParaRPr lang="en-IN" spc="-1" dirty="0">
              <a:solidFill>
                <a:srgbClr val="000000"/>
              </a:solidFill>
              <a:uFill>
                <a:solidFill>
                  <a:srgbClr val="FFFFFF"/>
                </a:solidFill>
              </a:uFill>
              <a:latin typeface="Arial"/>
            </a:endParaRPr>
          </a:p>
          <a:p>
            <a:pPr lvl="1"/>
            <a:r>
              <a:rPr lang="en-US" dirty="0" smtClean="0"/>
              <a:t>Ensemble </a:t>
            </a:r>
            <a:r>
              <a:rPr lang="en-US" dirty="0"/>
              <a:t>of decision trees: Random Forest </a:t>
            </a:r>
            <a:r>
              <a:rPr lang="en-US" dirty="0" err="1"/>
              <a:t>Regressor</a:t>
            </a:r>
            <a:r>
              <a:rPr lang="en-US" dirty="0"/>
              <a:t> is an ensemble learning method that combines multiple </a:t>
            </a:r>
            <a:r>
              <a:rPr lang="en-US" dirty="0" smtClean="0"/>
              <a:t>decision </a:t>
            </a:r>
            <a:r>
              <a:rPr lang="en-US" dirty="0"/>
              <a:t>trees to produce a more accurate prediction. Each decision tree in the forest is trained on a randomly sampled subset of the training data and a subset of the input features. The final prediction is the average of the predictions of all the trees in the forest</a:t>
            </a:r>
            <a:r>
              <a:rPr lang="en-US" dirty="0" smtClean="0"/>
              <a:t>.</a:t>
            </a:r>
          </a:p>
          <a:p>
            <a:pPr lvl="1"/>
            <a:endParaRPr lang="en-US" dirty="0" smtClean="0"/>
          </a:p>
          <a:p>
            <a:pPr lvl="1"/>
            <a:endParaRPr lang="en-US" dirty="0"/>
          </a:p>
          <a:p>
            <a:endParaRPr lang="en-US" dirty="0"/>
          </a:p>
          <a:p>
            <a:pPr>
              <a:lnSpc>
                <a:spcPct val="100000"/>
              </a:lnSpc>
            </a:pPr>
            <a:r>
              <a:rPr lang="en-IN" sz="2000" b="0" strike="noStrike" spc="-1" dirty="0" smtClean="0">
                <a:solidFill>
                  <a:srgbClr val="000000"/>
                </a:solidFill>
                <a:uFill>
                  <a:solidFill>
                    <a:srgbClr val="FFFFFF"/>
                  </a:solidFill>
                </a:uFill>
                <a:latin typeface="Arial"/>
                <a:ea typeface="SimSun"/>
              </a:rPr>
              <a:t>2</a:t>
            </a:r>
            <a:r>
              <a:rPr lang="en-IN" sz="2000" b="0" strike="noStrike" spc="-1" dirty="0">
                <a:solidFill>
                  <a:srgbClr val="000000"/>
                </a:solidFill>
                <a:uFill>
                  <a:solidFill>
                    <a:srgbClr val="FFFFFF"/>
                  </a:solidFill>
                </a:uFill>
                <a:latin typeface="Arial"/>
                <a:ea typeface="SimSun"/>
              </a:rPr>
              <a:t>. </a:t>
            </a:r>
            <a:r>
              <a:rPr lang="en-IN" sz="2000" b="1" strike="noStrike" spc="-1" dirty="0" smtClean="0">
                <a:solidFill>
                  <a:srgbClr val="000000"/>
                </a:solidFill>
                <a:uFill>
                  <a:solidFill>
                    <a:srgbClr val="FFFFFF"/>
                  </a:solidFill>
                </a:uFill>
                <a:latin typeface="Arial"/>
                <a:ea typeface="SimSun"/>
              </a:rPr>
              <a:t>Decision Tree </a:t>
            </a:r>
            <a:r>
              <a:rPr lang="en-IN" sz="2000" b="1" strike="noStrike" spc="-1" dirty="0" err="1" smtClean="0">
                <a:solidFill>
                  <a:srgbClr val="000000"/>
                </a:solidFill>
                <a:uFill>
                  <a:solidFill>
                    <a:srgbClr val="FFFFFF"/>
                  </a:solidFill>
                </a:uFill>
                <a:latin typeface="Arial"/>
                <a:ea typeface="SimSun"/>
              </a:rPr>
              <a:t>Regressor</a:t>
            </a:r>
            <a:r>
              <a:rPr lang="en-IN" sz="2000" b="1" strike="noStrike" spc="-1" dirty="0" smtClean="0">
                <a:solidFill>
                  <a:srgbClr val="000000"/>
                </a:solidFill>
                <a:uFill>
                  <a:solidFill>
                    <a:srgbClr val="FFFFFF"/>
                  </a:solidFill>
                </a:uFill>
                <a:latin typeface="Arial"/>
                <a:ea typeface="SimSun"/>
              </a:rPr>
              <a:t> </a:t>
            </a:r>
            <a:r>
              <a:rPr lang="en-IN" sz="2000" b="1" strike="noStrike" spc="-1" dirty="0" smtClean="0">
                <a:solidFill>
                  <a:srgbClr val="000000"/>
                </a:solidFill>
                <a:uFill>
                  <a:solidFill>
                    <a:srgbClr val="FFFFFF"/>
                  </a:solidFill>
                </a:uFill>
                <a:latin typeface="Arial"/>
                <a:ea typeface="SimSun"/>
              </a:rPr>
              <a:t>:</a:t>
            </a:r>
          </a:p>
          <a:p>
            <a:pPr>
              <a:lnSpc>
                <a:spcPct val="100000"/>
              </a:lnSpc>
            </a:pPr>
            <a:endParaRPr lang="en-IN" sz="1800" b="1" strike="noStrike" spc="-1" dirty="0">
              <a:solidFill>
                <a:srgbClr val="000000"/>
              </a:solidFill>
              <a:uFill>
                <a:solidFill>
                  <a:srgbClr val="FFFFFF"/>
                </a:solidFill>
              </a:uFill>
              <a:latin typeface="Arial"/>
            </a:endParaRPr>
          </a:p>
          <a:p>
            <a:pPr lvl="1"/>
            <a:r>
              <a:rPr lang="en-US" dirty="0" smtClean="0"/>
              <a:t>Decision </a:t>
            </a:r>
            <a:r>
              <a:rPr lang="en-US" dirty="0"/>
              <a:t>Tree </a:t>
            </a:r>
            <a:r>
              <a:rPr lang="en-US" dirty="0" err="1"/>
              <a:t>Regressor</a:t>
            </a:r>
            <a:r>
              <a:rPr lang="en-US" dirty="0"/>
              <a:t> is a machine learning algorithm that uses a decision tree to predict continuous numerical values. In Apache Spark's Machine Learning Library (MLlib), you can use the Decision Tree </a:t>
            </a:r>
            <a:r>
              <a:rPr lang="en-US" dirty="0" err="1"/>
              <a:t>Regressor</a:t>
            </a:r>
            <a:r>
              <a:rPr lang="en-US" dirty="0"/>
              <a:t> algorithm to build a decision tree model</a:t>
            </a:r>
            <a:r>
              <a:rPr lang="en-US" dirty="0" smtClean="0"/>
              <a:t>.</a:t>
            </a:r>
          </a:p>
          <a:p>
            <a:pPr lvl="1"/>
            <a:r>
              <a:rPr lang="en-US" dirty="0" smtClean="0"/>
              <a:t>Decision </a:t>
            </a:r>
            <a:r>
              <a:rPr lang="en-US" dirty="0"/>
              <a:t>Tree </a:t>
            </a:r>
            <a:r>
              <a:rPr lang="en-US" dirty="0" err="1"/>
              <a:t>Regressor</a:t>
            </a:r>
            <a:r>
              <a:rPr lang="en-US" dirty="0"/>
              <a:t> is a machine learning algorithm that uses a decision tree to predict continuous numerical values. </a:t>
            </a:r>
            <a:endParaRPr lang="en-US" dirty="0" smtClean="0"/>
          </a:p>
          <a:p>
            <a:pPr>
              <a:lnSpc>
                <a:spcPct val="150000"/>
              </a:lnSpc>
            </a:pPr>
            <a:endParaRPr lang="en-IN" sz="1800" b="0" strike="noStrike" spc="-1" dirty="0">
              <a:solidFill>
                <a:srgbClr val="000000"/>
              </a:solidFill>
              <a:uFill>
                <a:solidFill>
                  <a:srgbClr val="FFFFFF"/>
                </a:solidFill>
              </a:uFill>
              <a:latin typeface="Arial"/>
            </a:endParaRPr>
          </a:p>
          <a:p>
            <a:pPr>
              <a:lnSpc>
                <a:spcPct val="150000"/>
              </a:lnSpc>
            </a:pPr>
            <a:endParaRPr lang="en-IN" sz="1800" b="0" strike="noStrike" spc="-1" dirty="0">
              <a:solidFill>
                <a:srgbClr val="000000"/>
              </a:solidFill>
              <a:uFill>
                <a:solidFill>
                  <a:srgbClr val="FFFFFF"/>
                </a:solidFill>
              </a:uFill>
              <a:latin typeface="Arial"/>
            </a:endParaRPr>
          </a:p>
        </p:txBody>
      </p:sp>
      <p:sp>
        <p:nvSpPr>
          <p:cNvPr id="13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36"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9EFCE74-612E-4B11-819E-832DC110BC8F}" type="slidenum">
              <a:rPr lang="en-IN" sz="1400" b="0" strike="noStrike" spc="-1">
                <a:solidFill>
                  <a:srgbClr val="000000"/>
                </a:solidFill>
                <a:uFill>
                  <a:solidFill>
                    <a:srgbClr val="FFFFFF"/>
                  </a:solidFill>
                </a:uFill>
                <a:latin typeface="Arial"/>
                <a:ea typeface="SimSun"/>
              </a:rPr>
              <a:t>14</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426240"/>
            <a:ext cx="10971720" cy="545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1" strike="noStrike" spc="-1" dirty="0" smtClean="0">
              <a:solidFill>
                <a:srgbClr val="000000"/>
              </a:solidFill>
              <a:uFill>
                <a:solidFill>
                  <a:srgbClr val="FFFFFF"/>
                </a:solidFill>
              </a:uFill>
              <a:latin typeface="Arial"/>
            </a:endParaRPr>
          </a:p>
          <a:p>
            <a:pPr>
              <a:lnSpc>
                <a:spcPct val="100000"/>
              </a:lnSpc>
            </a:pPr>
            <a:r>
              <a:rPr lang="en-IN" sz="2000" b="1" spc="-1" dirty="0" smtClean="0">
                <a:solidFill>
                  <a:srgbClr val="000000"/>
                </a:solidFill>
                <a:uFill>
                  <a:solidFill>
                    <a:srgbClr val="FFFFFF"/>
                  </a:solidFill>
                </a:uFill>
                <a:latin typeface="Arial"/>
              </a:rPr>
              <a:t>3. GBT </a:t>
            </a:r>
            <a:r>
              <a:rPr lang="en-IN" sz="2000" b="1" spc="-1" dirty="0" err="1" smtClean="0">
                <a:solidFill>
                  <a:srgbClr val="000000"/>
                </a:solidFill>
                <a:uFill>
                  <a:solidFill>
                    <a:srgbClr val="FFFFFF"/>
                  </a:solidFill>
                </a:uFill>
                <a:latin typeface="Arial"/>
              </a:rPr>
              <a:t>Regressor</a:t>
            </a:r>
            <a:r>
              <a:rPr lang="en-IN" sz="2000" b="1" spc="-1" dirty="0" smtClean="0">
                <a:solidFill>
                  <a:srgbClr val="000000"/>
                </a:solidFill>
                <a:uFill>
                  <a:solidFill>
                    <a:srgbClr val="FFFFFF"/>
                  </a:solidFill>
                </a:uFill>
                <a:latin typeface="Arial"/>
              </a:rPr>
              <a:t> </a:t>
            </a:r>
            <a:endParaRPr lang="en-IN" sz="2000" spc="-1" dirty="0" smtClean="0">
              <a:solidFill>
                <a:srgbClr val="000000"/>
              </a:solidFill>
              <a:uFill>
                <a:solidFill>
                  <a:srgbClr val="FFFFFF"/>
                </a:solidFill>
              </a:uFill>
              <a:latin typeface="Arial"/>
            </a:endParaRPr>
          </a:p>
          <a:p>
            <a:pPr>
              <a:lnSpc>
                <a:spcPct val="100000"/>
              </a:lnSpc>
            </a:pPr>
            <a:endParaRPr lang="en-IN" spc="-1" dirty="0" smtClean="0">
              <a:solidFill>
                <a:srgbClr val="000000"/>
              </a:solidFill>
              <a:uFill>
                <a:solidFill>
                  <a:srgbClr val="FFFFFF"/>
                </a:solidFill>
              </a:uFill>
              <a:latin typeface="Arial"/>
            </a:endParaRPr>
          </a:p>
          <a:p>
            <a:pPr lvl="1"/>
            <a:r>
              <a:rPr lang="en-US" dirty="0" smtClean="0"/>
              <a:t>The </a:t>
            </a:r>
            <a:r>
              <a:rPr lang="en-US" dirty="0"/>
              <a:t>most important </a:t>
            </a:r>
            <a:r>
              <a:rPr lang="en-US" dirty="0" err="1"/>
              <a:t>hyperparameters</a:t>
            </a:r>
            <a:r>
              <a:rPr lang="en-US" dirty="0"/>
              <a:t> of the GBT </a:t>
            </a:r>
            <a:r>
              <a:rPr lang="en-US" dirty="0" err="1"/>
              <a:t>Regressor</a:t>
            </a:r>
            <a:r>
              <a:rPr lang="en-US" dirty="0"/>
              <a:t> algorithm are the maximum depth of the tree (</a:t>
            </a:r>
            <a:r>
              <a:rPr lang="en-US" dirty="0" err="1"/>
              <a:t>maxDepth</a:t>
            </a:r>
            <a:r>
              <a:rPr lang="en-US" dirty="0"/>
              <a:t>), the maximum number of iterations (</a:t>
            </a:r>
            <a:r>
              <a:rPr lang="en-US" dirty="0" err="1"/>
              <a:t>maxIter</a:t>
            </a:r>
            <a:r>
              <a:rPr lang="en-US" dirty="0"/>
              <a:t>), the learning rate (</a:t>
            </a:r>
            <a:r>
              <a:rPr lang="en-US" dirty="0" err="1"/>
              <a:t>stepSize</a:t>
            </a:r>
            <a:r>
              <a:rPr lang="en-US" dirty="0"/>
              <a:t>), and the fraction of the dataset used for each iteration (</a:t>
            </a:r>
            <a:r>
              <a:rPr lang="en-US" dirty="0" err="1"/>
              <a:t>subsampleRate</a:t>
            </a:r>
            <a:r>
              <a:rPr lang="en-US" dirty="0"/>
              <a:t>). You can tune these </a:t>
            </a:r>
            <a:r>
              <a:rPr lang="en-US" dirty="0" err="1"/>
              <a:t>hyperparameters</a:t>
            </a:r>
            <a:r>
              <a:rPr lang="en-US" dirty="0"/>
              <a:t> to optimize the performance of the algorithm</a:t>
            </a:r>
            <a:r>
              <a:rPr lang="en-US" dirty="0" smtClean="0"/>
              <a:t>.</a:t>
            </a:r>
            <a:r>
              <a:rPr lang="en-IN" b="0" strike="noStrike" spc="-1" dirty="0" smtClean="0">
                <a:solidFill>
                  <a:srgbClr val="000000"/>
                </a:solidFill>
                <a:uFill>
                  <a:solidFill>
                    <a:srgbClr val="FFFFFF"/>
                  </a:solidFill>
                </a:uFill>
                <a:latin typeface="Arial"/>
              </a:rPr>
              <a:t>  </a:t>
            </a:r>
          </a:p>
          <a:p>
            <a:pPr lvl="1"/>
            <a:r>
              <a:rPr lang="en-IN" b="0" strike="noStrike" spc="-1" dirty="0" smtClean="0">
                <a:solidFill>
                  <a:srgbClr val="000000"/>
                </a:solidFill>
                <a:uFill>
                  <a:solidFill>
                    <a:srgbClr val="FFFFFF"/>
                  </a:solidFill>
                </a:uFill>
                <a:latin typeface="Arial"/>
              </a:rPr>
              <a:t> </a:t>
            </a:r>
            <a:endParaRPr lang="en-IN" b="0" strike="noStrike" spc="-1" dirty="0">
              <a:solidFill>
                <a:srgbClr val="000000"/>
              </a:solidFill>
              <a:uFill>
                <a:solidFill>
                  <a:srgbClr val="FFFFFF"/>
                </a:solidFill>
              </a:uFill>
              <a:latin typeface="Arial"/>
            </a:endParaRPr>
          </a:p>
          <a:p>
            <a:pPr marL="1080">
              <a:lnSpc>
                <a:spcPct val="100000"/>
              </a:lnSpc>
              <a:buClr>
                <a:srgbClr val="000000"/>
              </a:buClr>
              <a:buSzPct val="45000"/>
            </a:pPr>
            <a:r>
              <a:rPr lang="en-IN" sz="2000" b="1" strike="noStrike" spc="-1" dirty="0" smtClean="0">
                <a:solidFill>
                  <a:srgbClr val="000000"/>
                </a:solidFill>
                <a:uFill>
                  <a:solidFill>
                    <a:srgbClr val="FFFFFF"/>
                  </a:solidFill>
                </a:uFill>
                <a:latin typeface="Arial"/>
                <a:ea typeface="SimSun"/>
              </a:rPr>
              <a:t>4</a:t>
            </a:r>
            <a:r>
              <a:rPr lang="en-IN" sz="2000" b="1" strike="noStrike" spc="-1" dirty="0" smtClean="0">
                <a:solidFill>
                  <a:srgbClr val="000000"/>
                </a:solidFill>
                <a:uFill>
                  <a:solidFill>
                    <a:srgbClr val="FFFFFF"/>
                  </a:solidFill>
                </a:uFill>
                <a:latin typeface="Arial"/>
                <a:ea typeface="SimSun"/>
              </a:rPr>
              <a:t>. Linear Regression</a:t>
            </a:r>
          </a:p>
          <a:p>
            <a:pPr marL="1080">
              <a:lnSpc>
                <a:spcPct val="100000"/>
              </a:lnSpc>
              <a:buClr>
                <a:srgbClr val="000000"/>
              </a:buClr>
              <a:buSzPct val="45000"/>
            </a:pPr>
            <a:endParaRPr lang="en-IN" sz="1800" b="1" strike="noStrike" spc="-1" dirty="0" smtClean="0">
              <a:solidFill>
                <a:srgbClr val="000000"/>
              </a:solidFill>
              <a:uFill>
                <a:solidFill>
                  <a:srgbClr val="FFFFFF"/>
                </a:solidFill>
              </a:uFill>
              <a:latin typeface="Arial"/>
              <a:ea typeface="SimSun"/>
            </a:endParaRPr>
          </a:p>
          <a:p>
            <a:pPr marL="458280" lvl="1">
              <a:buClr>
                <a:srgbClr val="000000"/>
              </a:buClr>
              <a:buSzPct val="45000"/>
            </a:pPr>
            <a:r>
              <a:rPr lang="en-US" dirty="0" smtClean="0"/>
              <a:t>Linear regression uses the relationship between the data-points to draw a straight line through all them. This line can be used to predict future values. In the most simple words, Linear Regression is the supervised Machine Learning model in which the model finds the best fit linear line between the independent and dependent variable </a:t>
            </a:r>
            <a:r>
              <a:rPr lang="en-US" dirty="0" err="1" smtClean="0"/>
              <a:t>i.e</a:t>
            </a:r>
            <a:r>
              <a:rPr lang="en-US" dirty="0" smtClean="0"/>
              <a:t> it finds the linear relationship between the dependent and independent variable.</a:t>
            </a:r>
          </a:p>
          <a:p>
            <a:pPr marL="458280" lvl="1">
              <a:buClr>
                <a:srgbClr val="000000"/>
              </a:buClr>
              <a:buSzPct val="45000"/>
            </a:pPr>
            <a:endParaRPr lang="en-US" dirty="0" smtClean="0"/>
          </a:p>
          <a:p>
            <a:pPr marL="1080">
              <a:lnSpc>
                <a:spcPct val="100000"/>
              </a:lnSpc>
              <a:buClr>
                <a:srgbClr val="000000"/>
              </a:buClr>
              <a:buSzPct val="45000"/>
            </a:pPr>
            <a:r>
              <a:rPr lang="en-IN" sz="2000" b="1" strike="noStrike" spc="-1" dirty="0" smtClean="0">
                <a:solidFill>
                  <a:srgbClr val="000000"/>
                </a:solidFill>
                <a:uFill>
                  <a:solidFill>
                    <a:srgbClr val="FFFFFF"/>
                  </a:solidFill>
                </a:uFill>
                <a:latin typeface="Arial"/>
                <a:ea typeface="SimSun"/>
              </a:rPr>
              <a:t>5</a:t>
            </a:r>
            <a:r>
              <a:rPr lang="en-IN" sz="2000" b="1" strike="noStrike" spc="-1" dirty="0" smtClean="0">
                <a:solidFill>
                  <a:srgbClr val="000000"/>
                </a:solidFill>
                <a:uFill>
                  <a:solidFill>
                    <a:srgbClr val="FFFFFF"/>
                  </a:solidFill>
                </a:uFill>
                <a:latin typeface="Arial"/>
                <a:ea typeface="SimSun"/>
              </a:rPr>
              <a:t>. K Means</a:t>
            </a:r>
          </a:p>
          <a:p>
            <a:pPr marL="1080">
              <a:lnSpc>
                <a:spcPct val="100000"/>
              </a:lnSpc>
              <a:buClr>
                <a:srgbClr val="000000"/>
              </a:buClr>
              <a:buSzPct val="45000"/>
            </a:pPr>
            <a:endParaRPr lang="en-IN" sz="1800" b="1" strike="noStrike" spc="-1" dirty="0">
              <a:solidFill>
                <a:srgbClr val="000000"/>
              </a:solidFill>
              <a:uFill>
                <a:solidFill>
                  <a:srgbClr val="FFFFFF"/>
                </a:solidFill>
              </a:uFill>
              <a:latin typeface="Arial"/>
            </a:endParaRPr>
          </a:p>
          <a:p>
            <a:pPr lvl="1"/>
            <a:r>
              <a:rPr lang="en-US" dirty="0" smtClean="0"/>
              <a:t>K-Means </a:t>
            </a:r>
            <a:r>
              <a:rPr lang="en-US" dirty="0"/>
              <a:t>clustering is a </a:t>
            </a:r>
            <a:r>
              <a:rPr lang="en-US" dirty="0" smtClean="0"/>
              <a:t>popular </a:t>
            </a:r>
            <a:r>
              <a:rPr lang="en-US" dirty="0"/>
              <a:t>unsupervised machine learning algorithm for clustering data. The algorithm works as </a:t>
            </a:r>
            <a:r>
              <a:rPr lang="en-US" dirty="0" smtClean="0"/>
              <a:t>   follows </a:t>
            </a:r>
            <a:r>
              <a:rPr lang="en-US" dirty="0"/>
              <a:t>to cluster data points: First, we define a number of clusters, let it be K here. Randomly choose K data points as centroids of the clusters.</a:t>
            </a:r>
            <a:endParaRPr lang="en-IN" b="0" strike="noStrike" spc="-1" dirty="0">
              <a:solidFill>
                <a:srgbClr val="000000"/>
              </a:solidFill>
              <a:uFill>
                <a:solidFill>
                  <a:srgbClr val="FFFFFF"/>
                </a:solidFill>
              </a:uFill>
              <a:latin typeface="Arial"/>
            </a:endParaRPr>
          </a:p>
        </p:txBody>
      </p:sp>
      <p:sp>
        <p:nvSpPr>
          <p:cNvPr id="138"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39"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02E7957-434E-4BB6-99C2-3026B21416E8}" type="slidenum">
              <a:rPr lang="en-IN" sz="1400" b="0" strike="noStrike" spc="-1">
                <a:solidFill>
                  <a:srgbClr val="000000"/>
                </a:solidFill>
                <a:uFill>
                  <a:solidFill>
                    <a:srgbClr val="FFFFFF"/>
                  </a:solidFill>
                </a:uFill>
                <a:latin typeface="Arial"/>
                <a:ea typeface="SimSun"/>
              </a:rPr>
              <a:t>15</a:t>
            </a:fld>
            <a:endParaRPr lang="en-IN" sz="1800" b="0" strike="noStrike" spc="-1">
              <a:solidFill>
                <a:srgbClr val="000000"/>
              </a:solidFill>
              <a:uFill>
                <a:solidFill>
                  <a:srgbClr val="FFFFFF"/>
                </a:solidFill>
              </a:uFill>
              <a:latin typeface="Arial"/>
            </a:endParaRPr>
          </a:p>
        </p:txBody>
      </p:sp>
      <p:pic>
        <p:nvPicPr>
          <p:cNvPr id="140" name="Picture 1"/>
          <p:cNvPicPr/>
          <p:nvPr/>
        </p:nvPicPr>
        <p:blipFill>
          <a:blip r:embed="rId2"/>
          <a:stretch/>
        </p:blipFill>
        <p:spPr>
          <a:xfrm>
            <a:off x="9950400" y="-720"/>
            <a:ext cx="2248200" cy="761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125" y="290430"/>
            <a:ext cx="9601196" cy="1303867"/>
          </a:xfrm>
        </p:spPr>
        <p:txBody>
          <a:bodyPr/>
          <a:lstStyle/>
          <a:p>
            <a:r>
              <a:rPr lang="en-US" b="1" dirty="0" smtClean="0"/>
              <a:t>Accuracy Achieved</a:t>
            </a:r>
            <a:endParaRPr lang="en-US" b="1" dirty="0"/>
          </a:p>
        </p:txBody>
      </p:sp>
      <p:sp>
        <p:nvSpPr>
          <p:cNvPr id="3" name="Text Placeholder 2"/>
          <p:cNvSpPr>
            <a:spLocks noGrp="1"/>
          </p:cNvSpPr>
          <p:nvPr>
            <p:ph idx="1"/>
          </p:nvPr>
        </p:nvSpPr>
        <p:spPr>
          <a:xfrm>
            <a:off x="286446" y="942364"/>
            <a:ext cx="10972440" cy="1144800"/>
          </a:xfrm>
        </p:spPr>
        <p:txBody>
          <a:bodyPr/>
          <a:lstStyle/>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796113094"/>
              </p:ext>
            </p:extLst>
          </p:nvPr>
        </p:nvGraphicFramePr>
        <p:xfrm>
          <a:off x="609478" y="1514764"/>
          <a:ext cx="10326376" cy="4082471"/>
        </p:xfrm>
        <a:graphic>
          <a:graphicData uri="http://schemas.openxmlformats.org/drawingml/2006/table">
            <a:tbl>
              <a:tblPr firstRow="1" bandRow="1">
                <a:tableStyleId>{5C22544A-7EE6-4342-B048-85BDC9FD1C3A}</a:tableStyleId>
              </a:tblPr>
              <a:tblGrid>
                <a:gridCol w="5163188"/>
                <a:gridCol w="5163188"/>
              </a:tblGrid>
              <a:tr h="666412">
                <a:tc>
                  <a:txBody>
                    <a:bodyPr/>
                    <a:lstStyle/>
                    <a:p>
                      <a:r>
                        <a:rPr lang="en-US" dirty="0" smtClean="0"/>
                        <a:t>Algorithms</a:t>
                      </a:r>
                      <a:r>
                        <a:rPr lang="en-US" baseline="0" dirty="0" smtClean="0"/>
                        <a:t> Used</a:t>
                      </a:r>
                      <a:endParaRPr lang="en-US" dirty="0"/>
                    </a:p>
                  </a:txBody>
                  <a:tcPr/>
                </a:tc>
                <a:tc>
                  <a:txBody>
                    <a:bodyPr/>
                    <a:lstStyle/>
                    <a:p>
                      <a:r>
                        <a:rPr lang="en-US" dirty="0" smtClean="0"/>
                        <a:t>Root Mean Squared Error</a:t>
                      </a:r>
                      <a:endParaRPr lang="en-US" dirty="0"/>
                    </a:p>
                  </a:txBody>
                  <a:tcPr/>
                </a:tc>
              </a:tr>
              <a:tr h="667799">
                <a:tc>
                  <a:txBody>
                    <a:bodyPr/>
                    <a:lstStyle/>
                    <a:p>
                      <a:r>
                        <a:rPr lang="en-US" sz="1800" dirty="0" smtClean="0"/>
                        <a:t>Decision Tree </a:t>
                      </a:r>
                      <a:r>
                        <a:rPr lang="en-US" sz="1800" dirty="0" err="1" smtClean="0"/>
                        <a:t>Regressor</a:t>
                      </a:r>
                      <a:endParaRPr lang="en-US" dirty="0"/>
                    </a:p>
                  </a:txBody>
                  <a:tcPr/>
                </a:tc>
                <a:tc>
                  <a:txBody>
                    <a:bodyPr/>
                    <a:lstStyle/>
                    <a:p>
                      <a:r>
                        <a:rPr lang="en-US" sz="1800" dirty="0" smtClean="0"/>
                        <a:t>628.423</a:t>
                      </a:r>
                      <a:endParaRPr lang="en-US" sz="1800" dirty="0" smtClean="0"/>
                    </a:p>
                  </a:txBody>
                  <a:tcPr/>
                </a:tc>
              </a:tr>
              <a:tr h="744863">
                <a:tc>
                  <a:txBody>
                    <a:bodyPr/>
                    <a:lstStyle/>
                    <a:p>
                      <a:r>
                        <a:rPr lang="en-US" sz="1800" dirty="0" smtClean="0"/>
                        <a:t>Random Forest </a:t>
                      </a:r>
                      <a:r>
                        <a:rPr lang="en-US" sz="1800" dirty="0" err="1" smtClean="0"/>
                        <a:t>Regressor</a:t>
                      </a:r>
                      <a:endParaRPr lang="en-US" dirty="0"/>
                    </a:p>
                  </a:txBody>
                  <a:tcPr/>
                </a:tc>
                <a:tc>
                  <a:txBody>
                    <a:bodyPr/>
                    <a:lstStyle/>
                    <a:p>
                      <a:r>
                        <a:rPr lang="en-US" sz="1800" dirty="0" smtClean="0"/>
                        <a:t>773.024</a:t>
                      </a:r>
                      <a:endParaRPr lang="en-US" sz="1800" dirty="0" smtClean="0"/>
                    </a:p>
                  </a:txBody>
                  <a:tcPr/>
                </a:tc>
              </a:tr>
              <a:tr h="667799">
                <a:tc>
                  <a:txBody>
                    <a:bodyPr/>
                    <a:lstStyle/>
                    <a:p>
                      <a:r>
                        <a:rPr lang="en-US" sz="1800" dirty="0" smtClean="0"/>
                        <a:t>GBT </a:t>
                      </a:r>
                      <a:r>
                        <a:rPr lang="en-US" sz="1800" dirty="0" err="1" smtClean="0"/>
                        <a:t>Regressor</a:t>
                      </a:r>
                      <a:r>
                        <a:rPr lang="en-US" sz="1800" dirty="0" smtClean="0"/>
                        <a:t> </a:t>
                      </a:r>
                      <a:endParaRPr lang="en-US" dirty="0"/>
                    </a:p>
                  </a:txBody>
                  <a:tcPr/>
                </a:tc>
                <a:tc>
                  <a:txBody>
                    <a:bodyPr/>
                    <a:lstStyle/>
                    <a:p>
                      <a:r>
                        <a:rPr lang="en-US" sz="1800" dirty="0" smtClean="0"/>
                        <a:t>444.304</a:t>
                      </a:r>
                      <a:endParaRPr lang="en-US" sz="1800" dirty="0" smtClean="0"/>
                    </a:p>
                  </a:txBody>
                  <a:tcPr/>
                </a:tc>
              </a:tr>
              <a:tr h="667799">
                <a:tc>
                  <a:txBody>
                    <a:bodyPr/>
                    <a:lstStyle/>
                    <a:p>
                      <a:r>
                        <a:rPr lang="en-US" sz="1800" dirty="0" smtClean="0"/>
                        <a:t>Linear Regression</a:t>
                      </a:r>
                      <a:endParaRPr lang="en-US" dirty="0"/>
                    </a:p>
                  </a:txBody>
                  <a:tcPr/>
                </a:tc>
                <a:tc>
                  <a:txBody>
                    <a:bodyPr/>
                    <a:lstStyle/>
                    <a:p>
                      <a:r>
                        <a:rPr lang="en-US" sz="1800" dirty="0" smtClean="0"/>
                        <a:t>15.2454</a:t>
                      </a:r>
                      <a:endParaRPr lang="en-US" sz="1800" dirty="0" smtClean="0"/>
                    </a:p>
                  </a:txBody>
                  <a:tcPr/>
                </a:tc>
              </a:tr>
              <a:tr h="667799">
                <a:tc>
                  <a:txBody>
                    <a:bodyPr/>
                    <a:lstStyle/>
                    <a:p>
                      <a:r>
                        <a:rPr lang="en-US" sz="1800" dirty="0" smtClean="0"/>
                        <a:t>K-Means Clustering </a:t>
                      </a:r>
                      <a:endParaRPr lang="en-US" dirty="0"/>
                    </a:p>
                  </a:txBody>
                  <a:tcPr/>
                </a:tc>
                <a:tc>
                  <a:txBody>
                    <a:bodyPr/>
                    <a:lstStyle/>
                    <a:p>
                      <a:r>
                        <a:rPr lang="en-US" sz="1800" dirty="0" smtClean="0"/>
                        <a:t>27720.4</a:t>
                      </a:r>
                      <a:endParaRPr lang="en-US" sz="1800" dirty="0" smtClean="0"/>
                    </a:p>
                  </a:txBody>
                  <a:tcPr/>
                </a:tc>
              </a:tr>
            </a:tbl>
          </a:graphicData>
        </a:graphic>
      </p:graphicFrame>
    </p:spTree>
    <p:extLst>
      <p:ext uri="{BB962C8B-B14F-4D97-AF65-F5344CB8AC3E}">
        <p14:creationId xmlns:p14="http://schemas.microsoft.com/office/powerpoint/2010/main" val="33732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652258"/>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1" strike="noStrike" spc="-1" dirty="0">
                <a:solidFill>
                  <a:srgbClr val="000000"/>
                </a:solidFill>
                <a:uFill>
                  <a:solidFill>
                    <a:srgbClr val="FFFFFF"/>
                  </a:solidFill>
                </a:uFill>
                <a:latin typeface="Arial"/>
                <a:ea typeface="SimSun"/>
              </a:rPr>
              <a:t>Conclusion and Future Scope</a:t>
            </a:r>
            <a:endParaRPr lang="en-IN" sz="1800" b="1" strike="noStrike" spc="-1" dirty="0">
              <a:solidFill>
                <a:srgbClr val="000000"/>
              </a:solidFill>
              <a:uFill>
                <a:solidFill>
                  <a:srgbClr val="FFFFFF"/>
                </a:solidFill>
              </a:uFill>
              <a:latin typeface="Arial"/>
            </a:endParaRPr>
          </a:p>
        </p:txBody>
      </p:sp>
      <p:sp>
        <p:nvSpPr>
          <p:cNvPr id="152" name="CustomShape 2"/>
          <p:cNvSpPr/>
          <p:nvPr/>
        </p:nvSpPr>
        <p:spPr>
          <a:xfrm>
            <a:off x="674254" y="1425898"/>
            <a:ext cx="11105437" cy="63290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450" indent="-171450" algn="just">
              <a:lnSpc>
                <a:spcPct val="150000"/>
              </a:lnSpc>
              <a:buFont typeface="Arial" panose="020B0604020202020204" pitchFamily="34" charset="0"/>
              <a:buChar char="•"/>
            </a:pPr>
            <a:r>
              <a:rPr lang="en-IN" spc="-1" dirty="0" smtClean="0">
                <a:solidFill>
                  <a:srgbClr val="000000"/>
                </a:solidFill>
                <a:uFill>
                  <a:solidFill>
                    <a:srgbClr val="FFFFFF"/>
                  </a:solidFill>
                </a:uFill>
                <a:latin typeface="Arial"/>
                <a:ea typeface="SimSun"/>
              </a:rPr>
              <a:t>Our</a:t>
            </a:r>
            <a:r>
              <a:rPr lang="en-IN" b="0" strike="noStrike" spc="-1" dirty="0" smtClean="0">
                <a:solidFill>
                  <a:srgbClr val="000000"/>
                </a:solidFill>
                <a:uFill>
                  <a:solidFill>
                    <a:srgbClr val="FFFFFF"/>
                  </a:solidFill>
                </a:uFill>
                <a:latin typeface="Arial"/>
                <a:ea typeface="SimSun"/>
              </a:rPr>
              <a:t> project presented a new machine learning bitcoin price prediction model that combined</a:t>
            </a:r>
          </a:p>
          <a:p>
            <a:pPr algn="just">
              <a:lnSpc>
                <a:spcPct val="150000"/>
              </a:lnSpc>
            </a:pPr>
            <a:r>
              <a:rPr lang="en-IN" spc="-1" dirty="0" smtClean="0">
                <a:solidFill>
                  <a:srgbClr val="000000"/>
                </a:solidFill>
                <a:uFill>
                  <a:solidFill>
                    <a:srgbClr val="FFFFFF"/>
                  </a:solidFill>
                </a:uFill>
                <a:latin typeface="Arial"/>
                <a:ea typeface="SimSun"/>
              </a:rPr>
              <a:t>   </a:t>
            </a:r>
            <a:r>
              <a:rPr lang="en-IN" b="0" strike="noStrike" spc="-1" dirty="0" smtClean="0">
                <a:solidFill>
                  <a:srgbClr val="000000"/>
                </a:solidFill>
                <a:uFill>
                  <a:solidFill>
                    <a:srgbClr val="FFFFFF"/>
                  </a:solidFill>
                </a:uFill>
                <a:latin typeface="Arial"/>
                <a:ea typeface="SimSun"/>
              </a:rPr>
              <a:t> and implemented machine learning algorithms and generated and predicted a model.</a:t>
            </a:r>
          </a:p>
          <a:p>
            <a:pPr marL="171450" indent="-171450" algn="just">
              <a:lnSpc>
                <a:spcPct val="150000"/>
              </a:lnSpc>
              <a:buFont typeface="Arial" panose="020B0604020202020204" pitchFamily="34" charset="0"/>
              <a:buChar char="•"/>
            </a:pPr>
            <a:endParaRPr lang="en-IN" b="0" strike="noStrike" spc="-1" dirty="0" smtClean="0">
              <a:solidFill>
                <a:srgbClr val="000000"/>
              </a:solidFill>
              <a:uFill>
                <a:solidFill>
                  <a:srgbClr val="FFFFFF"/>
                </a:solidFill>
              </a:uFill>
              <a:latin typeface="Arial"/>
              <a:ea typeface="SimSun"/>
            </a:endParaRPr>
          </a:p>
          <a:p>
            <a:pPr marL="171450" indent="-171450" algn="just">
              <a:lnSpc>
                <a:spcPct val="150000"/>
              </a:lnSpc>
              <a:buFont typeface="Arial" panose="020B0604020202020204" pitchFamily="34" charset="0"/>
              <a:buChar char="•"/>
            </a:pPr>
            <a:r>
              <a:rPr lang="en-IN" b="0" strike="noStrike" spc="-1" dirty="0" smtClean="0">
                <a:solidFill>
                  <a:srgbClr val="000000"/>
                </a:solidFill>
                <a:uFill>
                  <a:solidFill>
                    <a:srgbClr val="FFFFFF"/>
                  </a:solidFill>
                </a:uFill>
                <a:latin typeface="Arial"/>
                <a:ea typeface="SimSun"/>
              </a:rPr>
              <a:t> </a:t>
            </a:r>
            <a:r>
              <a:rPr lang="en-IN" b="0" strike="noStrike" spc="-1" dirty="0">
                <a:solidFill>
                  <a:srgbClr val="000000"/>
                </a:solidFill>
                <a:uFill>
                  <a:solidFill>
                    <a:srgbClr val="FFFFFF"/>
                  </a:solidFill>
                </a:uFill>
                <a:latin typeface="Arial"/>
                <a:ea typeface="SimSun"/>
              </a:rPr>
              <a:t>To improve the prediction performance, an optimal feature selection process </a:t>
            </a:r>
            <a:endParaRPr lang="en-IN" b="0" strike="noStrike" spc="-1" dirty="0" smtClean="0">
              <a:solidFill>
                <a:srgbClr val="000000"/>
              </a:solidFill>
              <a:uFill>
                <a:solidFill>
                  <a:srgbClr val="FFFFFF"/>
                </a:solidFill>
              </a:uFill>
              <a:latin typeface="Arial"/>
              <a:ea typeface="SimSun"/>
            </a:endParaRPr>
          </a:p>
          <a:p>
            <a:pPr algn="just">
              <a:lnSpc>
                <a:spcPct val="150000"/>
              </a:lnSpc>
            </a:pPr>
            <a:r>
              <a:rPr lang="en-IN" spc="-1" dirty="0">
                <a:solidFill>
                  <a:srgbClr val="000000"/>
                </a:solidFill>
                <a:uFill>
                  <a:solidFill>
                    <a:srgbClr val="FFFFFF"/>
                  </a:solidFill>
                </a:uFill>
                <a:latin typeface="Arial"/>
                <a:ea typeface="SimSun"/>
              </a:rPr>
              <a:t> </a:t>
            </a:r>
            <a:r>
              <a:rPr lang="en-IN" spc="-1" dirty="0" smtClean="0">
                <a:solidFill>
                  <a:srgbClr val="000000"/>
                </a:solidFill>
                <a:uFill>
                  <a:solidFill>
                    <a:srgbClr val="FFFFFF"/>
                  </a:solidFill>
                </a:uFill>
                <a:latin typeface="Arial"/>
                <a:ea typeface="SimSun"/>
              </a:rPr>
              <a:t>   </a:t>
            </a:r>
            <a:r>
              <a:rPr lang="en-IN" b="0" strike="noStrike" spc="-1" dirty="0" smtClean="0">
                <a:solidFill>
                  <a:srgbClr val="000000"/>
                </a:solidFill>
                <a:uFill>
                  <a:solidFill>
                    <a:srgbClr val="FFFFFF"/>
                  </a:solidFill>
                </a:uFill>
                <a:latin typeface="Arial"/>
                <a:ea typeface="SimSun"/>
              </a:rPr>
              <a:t>is </a:t>
            </a:r>
            <a:r>
              <a:rPr lang="en-IN" b="0" strike="noStrike" spc="-1" dirty="0">
                <a:solidFill>
                  <a:srgbClr val="000000"/>
                </a:solidFill>
                <a:uFill>
                  <a:solidFill>
                    <a:srgbClr val="FFFFFF"/>
                  </a:solidFill>
                </a:uFill>
                <a:latin typeface="Arial"/>
                <a:ea typeface="SimSun"/>
              </a:rPr>
              <a:t>introduced and demonstrated to have better performance than directly using all the </a:t>
            </a:r>
            <a:endParaRPr lang="en-IN" b="0" strike="noStrike" spc="-1" dirty="0" smtClean="0">
              <a:solidFill>
                <a:srgbClr val="000000"/>
              </a:solidFill>
              <a:uFill>
                <a:solidFill>
                  <a:srgbClr val="FFFFFF"/>
                </a:solidFill>
              </a:uFill>
              <a:latin typeface="Arial"/>
              <a:ea typeface="SimSun"/>
            </a:endParaRPr>
          </a:p>
          <a:p>
            <a:pPr algn="just">
              <a:lnSpc>
                <a:spcPct val="150000"/>
              </a:lnSpc>
            </a:pPr>
            <a:r>
              <a:rPr lang="en-IN" b="0" strike="noStrike" spc="-1" dirty="0" smtClean="0">
                <a:solidFill>
                  <a:srgbClr val="000000"/>
                </a:solidFill>
                <a:uFill>
                  <a:solidFill>
                    <a:srgbClr val="FFFFFF"/>
                  </a:solidFill>
                </a:uFill>
                <a:latin typeface="Arial"/>
                <a:ea typeface="SimSun"/>
              </a:rPr>
              <a:t>     features </a:t>
            </a:r>
            <a:r>
              <a:rPr lang="en-IN" b="0" strike="noStrike" spc="-1" dirty="0">
                <a:solidFill>
                  <a:srgbClr val="000000"/>
                </a:solidFill>
                <a:uFill>
                  <a:solidFill>
                    <a:srgbClr val="FFFFFF"/>
                  </a:solidFill>
                </a:uFill>
                <a:latin typeface="Arial"/>
                <a:ea typeface="SimSun"/>
              </a:rPr>
              <a:t>of available datasets</a:t>
            </a:r>
            <a:r>
              <a:rPr lang="en-IN" b="0" strike="noStrike" spc="-1" dirty="0" smtClean="0">
                <a:solidFill>
                  <a:srgbClr val="000000"/>
                </a:solidFill>
                <a:uFill>
                  <a:solidFill>
                    <a:srgbClr val="FFFFFF"/>
                  </a:solidFill>
                </a:uFill>
                <a:latin typeface="Arial"/>
                <a:ea typeface="SimSun"/>
              </a:rPr>
              <a:t>.</a:t>
            </a:r>
          </a:p>
          <a:p>
            <a:pPr marL="171450" indent="-171450" algn="just">
              <a:lnSpc>
                <a:spcPct val="150000"/>
              </a:lnSpc>
              <a:buFont typeface="Arial" panose="020B0604020202020204" pitchFamily="34" charset="0"/>
              <a:buChar char="•"/>
            </a:pPr>
            <a:endParaRPr lang="en-IN" sz="1200" b="0" strike="noStrike" spc="-1" dirty="0" smtClean="0">
              <a:solidFill>
                <a:srgbClr val="000000"/>
              </a:solidFill>
              <a:uFill>
                <a:solidFill>
                  <a:srgbClr val="FFFFFF"/>
                </a:solidFill>
              </a:uFill>
              <a:latin typeface="Arial"/>
              <a:ea typeface="SimSun"/>
            </a:endParaRPr>
          </a:p>
          <a:p>
            <a:pPr algn="just">
              <a:lnSpc>
                <a:spcPct val="150000"/>
              </a:lnSpc>
            </a:pPr>
            <a:r>
              <a:rPr lang="en-IN" sz="1200" b="0" strike="noStrike" spc="-1" dirty="0" smtClean="0">
                <a:solidFill>
                  <a:srgbClr val="000000"/>
                </a:solidFill>
                <a:uFill>
                  <a:solidFill>
                    <a:srgbClr val="FFFFFF"/>
                  </a:solidFill>
                </a:uFill>
                <a:latin typeface="Arial"/>
                <a:ea typeface="SimSun"/>
              </a:rPr>
              <a:t> </a:t>
            </a:r>
            <a:endParaRPr lang="en-IN" sz="1200" b="0" strike="noStrike" spc="-1" dirty="0" smtClean="0">
              <a:solidFill>
                <a:srgbClr val="000000"/>
              </a:solidFill>
              <a:uFill>
                <a:solidFill>
                  <a:srgbClr val="FFFFFF"/>
                </a:solidFill>
              </a:uFill>
              <a:latin typeface="Arial"/>
              <a:ea typeface="SimSun"/>
            </a:endParaRPr>
          </a:p>
          <a:p>
            <a:pPr algn="just">
              <a:lnSpc>
                <a:spcPct val="150000"/>
              </a:lnSpc>
            </a:pPr>
            <a:endParaRPr lang="en-IN" sz="1200" spc="-1" dirty="0">
              <a:solidFill>
                <a:srgbClr val="000000"/>
              </a:solidFill>
              <a:uFill>
                <a:solidFill>
                  <a:srgbClr val="FFFFFF"/>
                </a:solidFill>
              </a:uFill>
              <a:latin typeface="Arial"/>
              <a:ea typeface="SimSun"/>
            </a:endParaRPr>
          </a:p>
          <a:p>
            <a:pPr algn="just">
              <a:lnSpc>
                <a:spcPct val="150000"/>
              </a:lnSpc>
            </a:pPr>
            <a:endParaRPr lang="en-IN" sz="1800" b="0" strike="noStrike" spc="-1" dirty="0">
              <a:solidFill>
                <a:srgbClr val="000000"/>
              </a:solidFill>
              <a:uFill>
                <a:solidFill>
                  <a:srgbClr val="FFFFFF"/>
                </a:solidFill>
              </a:uFill>
              <a:latin typeface="Arial"/>
            </a:endParaRPr>
          </a:p>
        </p:txBody>
      </p:sp>
      <p:sp>
        <p:nvSpPr>
          <p:cNvPr id="153"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a:ea typeface="SimSun"/>
              </a:rPr>
              <a:t>17</a:t>
            </a:fld>
            <a:endParaRPr lang="en-IN" sz="1800" b="0" strike="noStrike" spc="-1">
              <a:solidFill>
                <a:srgbClr val="000000"/>
              </a:solidFill>
              <a:uFill>
                <a:solidFill>
                  <a:srgbClr val="FFFFFF"/>
                </a:solidFill>
              </a:uFill>
              <a:latin typeface="Arial"/>
            </a:endParaRPr>
          </a:p>
        </p:txBody>
      </p:sp>
      <p:pic>
        <p:nvPicPr>
          <p:cNvPr id="155" name="Picture 1"/>
          <p:cNvPicPr/>
          <p:nvPr/>
        </p:nvPicPr>
        <p:blipFill>
          <a:blip r:embed="rId2"/>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1477819"/>
            <a:ext cx="10298546" cy="4247317"/>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US" spc="-1" dirty="0">
                <a:solidFill>
                  <a:srgbClr val="000000"/>
                </a:solidFill>
                <a:uFill>
                  <a:solidFill>
                    <a:srgbClr val="FFFFFF"/>
                  </a:solidFill>
                </a:uFill>
                <a:ea typeface="SimSun"/>
              </a:rPr>
              <a:t>Linear regression models can be well-suited to data sets that exhibit a linear trend or have a small number of predictors. </a:t>
            </a:r>
            <a:endParaRPr lang="en-US" spc="-1" dirty="0" smtClean="0">
              <a:solidFill>
                <a:srgbClr val="000000"/>
              </a:solidFill>
              <a:uFill>
                <a:solidFill>
                  <a:srgbClr val="FFFFFF"/>
                </a:solidFill>
              </a:uFill>
              <a:ea typeface="SimSun"/>
            </a:endParaRPr>
          </a:p>
          <a:p>
            <a:pPr marL="171450" indent="-171450" algn="just">
              <a:lnSpc>
                <a:spcPct val="150000"/>
              </a:lnSpc>
              <a:buFont typeface="Arial" panose="020B0604020202020204" pitchFamily="34" charset="0"/>
              <a:buChar char="•"/>
            </a:pPr>
            <a:endParaRPr lang="en-US" spc="-1" dirty="0">
              <a:solidFill>
                <a:srgbClr val="000000"/>
              </a:solidFill>
              <a:uFill>
                <a:solidFill>
                  <a:srgbClr val="FFFFFF"/>
                </a:solidFill>
              </a:uFill>
              <a:ea typeface="SimSun"/>
            </a:endParaRPr>
          </a:p>
          <a:p>
            <a:pPr marL="171450" indent="-171450" algn="just">
              <a:lnSpc>
                <a:spcPct val="150000"/>
              </a:lnSpc>
              <a:buFont typeface="Arial" panose="020B0604020202020204" pitchFamily="34" charset="0"/>
              <a:buChar char="•"/>
            </a:pPr>
            <a:r>
              <a:rPr lang="en-US" spc="-1" dirty="0" smtClean="0">
                <a:solidFill>
                  <a:srgbClr val="000000"/>
                </a:solidFill>
                <a:uFill>
                  <a:solidFill>
                    <a:srgbClr val="FFFFFF"/>
                  </a:solidFill>
                </a:uFill>
                <a:ea typeface="SimSun"/>
              </a:rPr>
              <a:t>Whereas</a:t>
            </a:r>
            <a:r>
              <a:rPr lang="en-US" spc="-1" dirty="0">
                <a:solidFill>
                  <a:srgbClr val="000000"/>
                </a:solidFill>
                <a:uFill>
                  <a:solidFill>
                    <a:srgbClr val="FFFFFF"/>
                  </a:solidFill>
                </a:uFill>
                <a:ea typeface="SimSun"/>
              </a:rPr>
              <a:t>, </a:t>
            </a:r>
            <a:r>
              <a:rPr lang="en-US" spc="-1" dirty="0" smtClean="0">
                <a:solidFill>
                  <a:srgbClr val="000000"/>
                </a:solidFill>
                <a:uFill>
                  <a:solidFill>
                    <a:srgbClr val="FFFFFF"/>
                  </a:solidFill>
                </a:uFill>
                <a:ea typeface="SimSun"/>
              </a:rPr>
              <a:t>Decision Tree </a:t>
            </a:r>
            <a:r>
              <a:rPr lang="en-US" spc="-1" dirty="0" err="1">
                <a:solidFill>
                  <a:srgbClr val="000000"/>
                </a:solidFill>
                <a:uFill>
                  <a:solidFill>
                    <a:srgbClr val="FFFFFF"/>
                  </a:solidFill>
                </a:uFill>
                <a:ea typeface="SimSun"/>
              </a:rPr>
              <a:t>regressor</a:t>
            </a:r>
            <a:r>
              <a:rPr lang="en-US" spc="-1" dirty="0">
                <a:solidFill>
                  <a:srgbClr val="000000"/>
                </a:solidFill>
                <a:uFill>
                  <a:solidFill>
                    <a:srgbClr val="FFFFFF"/>
                  </a:solidFill>
                </a:uFill>
                <a:ea typeface="SimSun"/>
              </a:rPr>
              <a:t>, </a:t>
            </a:r>
            <a:r>
              <a:rPr lang="en-US" spc="-1" dirty="0" smtClean="0">
                <a:solidFill>
                  <a:srgbClr val="000000"/>
                </a:solidFill>
                <a:uFill>
                  <a:solidFill>
                    <a:srgbClr val="FFFFFF"/>
                  </a:solidFill>
                </a:uFill>
                <a:ea typeface="SimSun"/>
              </a:rPr>
              <a:t>K-means</a:t>
            </a:r>
            <a:r>
              <a:rPr lang="en-US" spc="-1" dirty="0">
                <a:solidFill>
                  <a:srgbClr val="000000"/>
                </a:solidFill>
                <a:uFill>
                  <a:solidFill>
                    <a:srgbClr val="FFFFFF"/>
                  </a:solidFill>
                </a:uFill>
                <a:ea typeface="SimSun"/>
              </a:rPr>
              <a:t>, </a:t>
            </a:r>
            <a:r>
              <a:rPr lang="en-US" spc="-1" dirty="0" smtClean="0">
                <a:solidFill>
                  <a:srgbClr val="000000"/>
                </a:solidFill>
                <a:uFill>
                  <a:solidFill>
                    <a:srgbClr val="FFFFFF"/>
                  </a:solidFill>
                </a:uFill>
                <a:ea typeface="SimSun"/>
              </a:rPr>
              <a:t>GBT </a:t>
            </a:r>
            <a:r>
              <a:rPr lang="en-US" spc="-1" dirty="0" err="1">
                <a:solidFill>
                  <a:srgbClr val="000000"/>
                </a:solidFill>
                <a:uFill>
                  <a:solidFill>
                    <a:srgbClr val="FFFFFF"/>
                  </a:solidFill>
                </a:uFill>
                <a:ea typeface="SimSun"/>
              </a:rPr>
              <a:t>regressor</a:t>
            </a:r>
            <a:r>
              <a:rPr lang="en-US" spc="-1" dirty="0">
                <a:solidFill>
                  <a:srgbClr val="000000"/>
                </a:solidFill>
                <a:uFill>
                  <a:solidFill>
                    <a:srgbClr val="FFFFFF"/>
                  </a:solidFill>
                </a:uFill>
                <a:ea typeface="SimSun"/>
              </a:rPr>
              <a:t>, and </a:t>
            </a:r>
            <a:r>
              <a:rPr lang="en-US" spc="-1" dirty="0" smtClean="0">
                <a:solidFill>
                  <a:srgbClr val="000000"/>
                </a:solidFill>
                <a:uFill>
                  <a:solidFill>
                    <a:srgbClr val="FFFFFF"/>
                  </a:solidFill>
                </a:uFill>
                <a:ea typeface="SimSun"/>
              </a:rPr>
              <a:t>Random Forests </a:t>
            </a:r>
            <a:r>
              <a:rPr lang="en-US" spc="-1" dirty="0">
                <a:solidFill>
                  <a:srgbClr val="000000"/>
                </a:solidFill>
                <a:uFill>
                  <a:solidFill>
                    <a:srgbClr val="FFFFFF"/>
                  </a:solidFill>
                </a:uFill>
                <a:ea typeface="SimSun"/>
              </a:rPr>
              <a:t>are all more complex models that can be better suited to </a:t>
            </a:r>
            <a:r>
              <a:rPr lang="en-US" spc="-1" dirty="0" smtClean="0">
                <a:solidFill>
                  <a:srgbClr val="000000"/>
                </a:solidFill>
                <a:uFill>
                  <a:solidFill>
                    <a:srgbClr val="FFFFFF"/>
                  </a:solidFill>
                </a:uFill>
                <a:ea typeface="SimSun"/>
              </a:rPr>
              <a:t>datasets </a:t>
            </a:r>
            <a:r>
              <a:rPr lang="en-US" spc="-1" dirty="0">
                <a:solidFill>
                  <a:srgbClr val="000000"/>
                </a:solidFill>
                <a:uFill>
                  <a:solidFill>
                    <a:srgbClr val="FFFFFF"/>
                  </a:solidFill>
                </a:uFill>
                <a:ea typeface="SimSun"/>
              </a:rPr>
              <a:t>with  </a:t>
            </a:r>
            <a:r>
              <a:rPr lang="en-US" spc="-1" dirty="0" smtClean="0">
                <a:solidFill>
                  <a:srgbClr val="000000"/>
                </a:solidFill>
                <a:uFill>
                  <a:solidFill>
                    <a:srgbClr val="FFFFFF"/>
                  </a:solidFill>
                </a:uFill>
                <a:ea typeface="SimSun"/>
              </a:rPr>
              <a:t>more </a:t>
            </a:r>
            <a:r>
              <a:rPr lang="en-US" spc="-1" dirty="0">
                <a:solidFill>
                  <a:srgbClr val="000000"/>
                </a:solidFill>
                <a:uFill>
                  <a:solidFill>
                    <a:srgbClr val="FFFFFF"/>
                  </a:solidFill>
                </a:uFill>
                <a:ea typeface="SimSun"/>
              </a:rPr>
              <a:t>complex relationships between variables </a:t>
            </a:r>
            <a:r>
              <a:rPr lang="en-US" spc="-1" dirty="0" smtClean="0">
                <a:solidFill>
                  <a:srgbClr val="000000"/>
                </a:solidFill>
                <a:uFill>
                  <a:solidFill>
                    <a:srgbClr val="FFFFFF"/>
                  </a:solidFill>
                </a:uFill>
                <a:ea typeface="SimSun"/>
              </a:rPr>
              <a:t>or larger numbers of predictors. However, these models may require more tuning and optimization to achieve optimal performance, and they can be more difficult </a:t>
            </a:r>
            <a:r>
              <a:rPr lang="en-US" spc="-1" dirty="0">
                <a:solidFill>
                  <a:srgbClr val="000000"/>
                </a:solidFill>
                <a:uFill>
                  <a:solidFill>
                    <a:srgbClr val="FFFFFF"/>
                  </a:solidFill>
                </a:uFill>
                <a:ea typeface="SimSun"/>
              </a:rPr>
              <a:t>to interpret and understand than linear regression models.</a:t>
            </a:r>
          </a:p>
          <a:p>
            <a:pPr marL="171450" indent="-171450" algn="just">
              <a:lnSpc>
                <a:spcPct val="150000"/>
              </a:lnSpc>
              <a:buFont typeface="Arial" panose="020B0604020202020204" pitchFamily="34" charset="0"/>
              <a:buChar char="•"/>
            </a:pPr>
            <a:endParaRPr lang="en-US" spc="-1" dirty="0">
              <a:solidFill>
                <a:srgbClr val="000000"/>
              </a:solidFill>
              <a:uFill>
                <a:solidFill>
                  <a:srgbClr val="FFFFFF"/>
                </a:solidFill>
              </a:uFill>
              <a:ea typeface="SimSun"/>
            </a:endParaRPr>
          </a:p>
          <a:p>
            <a:pPr marL="171450" indent="-171450" algn="just">
              <a:lnSpc>
                <a:spcPct val="150000"/>
              </a:lnSpc>
              <a:buFont typeface="Arial" panose="020B0604020202020204" pitchFamily="34" charset="0"/>
              <a:buChar char="•"/>
            </a:pPr>
            <a:r>
              <a:rPr lang="en-US" spc="-1" dirty="0" smtClean="0">
                <a:solidFill>
                  <a:srgbClr val="000000"/>
                </a:solidFill>
                <a:uFill>
                  <a:solidFill>
                    <a:srgbClr val="FFFFFF"/>
                  </a:solidFill>
                </a:uFill>
                <a:ea typeface="SimSun"/>
              </a:rPr>
              <a:t>It's </a:t>
            </a:r>
            <a:r>
              <a:rPr lang="en-US" spc="-1" dirty="0">
                <a:solidFill>
                  <a:srgbClr val="000000"/>
                </a:solidFill>
                <a:uFill>
                  <a:solidFill>
                    <a:srgbClr val="FFFFFF"/>
                  </a:solidFill>
                </a:uFill>
                <a:ea typeface="SimSun"/>
              </a:rPr>
              <a:t>possible that linear regression models were found to be more accurate and have lower </a:t>
            </a:r>
            <a:r>
              <a:rPr lang="en-US" spc="-1" dirty="0" smtClean="0">
                <a:solidFill>
                  <a:srgbClr val="000000"/>
                </a:solidFill>
                <a:uFill>
                  <a:solidFill>
                    <a:srgbClr val="FFFFFF"/>
                  </a:solidFill>
                </a:uFill>
                <a:ea typeface="SimSun"/>
              </a:rPr>
              <a:t>Root Mean </a:t>
            </a:r>
            <a:r>
              <a:rPr lang="en-US" spc="-1" dirty="0">
                <a:solidFill>
                  <a:srgbClr val="000000"/>
                </a:solidFill>
                <a:uFill>
                  <a:solidFill>
                    <a:srgbClr val="FFFFFF"/>
                  </a:solidFill>
                </a:uFill>
                <a:ea typeface="SimSun"/>
              </a:rPr>
              <a:t>S</a:t>
            </a:r>
            <a:r>
              <a:rPr lang="en-US" spc="-1" dirty="0" smtClean="0">
                <a:solidFill>
                  <a:srgbClr val="000000"/>
                </a:solidFill>
                <a:uFill>
                  <a:solidFill>
                    <a:srgbClr val="FFFFFF"/>
                  </a:solidFill>
                </a:uFill>
                <a:ea typeface="SimSun"/>
              </a:rPr>
              <a:t>quare Error</a:t>
            </a:r>
            <a:r>
              <a:rPr lang="en-US" spc="-1" dirty="0">
                <a:solidFill>
                  <a:srgbClr val="000000"/>
                </a:solidFill>
                <a:uFill>
                  <a:solidFill>
                    <a:srgbClr val="FFFFFF"/>
                  </a:solidFill>
                </a:uFill>
                <a:ea typeface="SimSun"/>
              </a:rPr>
              <a:t>.</a:t>
            </a:r>
            <a:endParaRPr lang="en-US" spc="-1" dirty="0">
              <a:solidFill>
                <a:srgbClr val="000000"/>
              </a:solidFill>
              <a:uFill>
                <a:solidFill>
                  <a:srgbClr val="FFFFFF"/>
                </a:solidFill>
              </a:uFill>
              <a:ea typeface="SimSun"/>
            </a:endParaRPr>
          </a:p>
        </p:txBody>
      </p:sp>
    </p:spTree>
    <p:extLst>
      <p:ext uri="{BB962C8B-B14F-4D97-AF65-F5344CB8AC3E}">
        <p14:creationId xmlns:p14="http://schemas.microsoft.com/office/powerpoint/2010/main" val="322066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marL="0" indent="0">
              <a:buNone/>
            </a:pPr>
            <a:r>
              <a:rPr lang="en-US" dirty="0" smtClean="0"/>
              <a:t>                          </a:t>
            </a:r>
            <a:r>
              <a:rPr lang="en-US" sz="8800" i="1" dirty="0" smtClean="0">
                <a:solidFill>
                  <a:schemeClr val="accent1"/>
                </a:solidFill>
                <a:effectLst>
                  <a:outerShdw blurRad="38100" dist="38100" dir="2700000" algn="tl">
                    <a:srgbClr val="000000">
                      <a:alpha val="43137"/>
                    </a:srgbClr>
                  </a:outerShdw>
                </a:effectLst>
              </a:rPr>
              <a:t>Thank You!</a:t>
            </a:r>
            <a:endParaRPr lang="en-US" sz="8800" i="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5618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2400" b="1" u="sng" strike="noStrike" spc="-1" dirty="0">
              <a:solidFill>
                <a:srgbClr val="000000"/>
              </a:solidFill>
              <a:uFill>
                <a:solidFill>
                  <a:schemeClr val="tx1"/>
                </a:solidFill>
              </a:uFill>
              <a:latin typeface="Arial"/>
            </a:endParaRPr>
          </a:p>
          <a:p>
            <a:pPr>
              <a:lnSpc>
                <a:spcPct val="100000"/>
              </a:lnSpc>
            </a:pPr>
            <a:endParaRPr lang="en-IN" sz="2400" b="1" u="sng" strike="noStrike" spc="-1" dirty="0" smtClean="0">
              <a:solidFill>
                <a:srgbClr val="000000"/>
              </a:solidFill>
              <a:uFill>
                <a:solidFill>
                  <a:schemeClr val="tx1"/>
                </a:solidFill>
              </a:uFill>
              <a:latin typeface="Arial"/>
            </a:endParaRPr>
          </a:p>
          <a:p>
            <a:r>
              <a:rPr lang="en-IN" sz="2400" b="1" u="sng" spc="-1" dirty="0" smtClean="0">
                <a:solidFill>
                  <a:srgbClr val="000000"/>
                </a:solidFill>
                <a:uFill>
                  <a:solidFill>
                    <a:schemeClr val="tx1"/>
                  </a:solidFill>
                </a:uFill>
                <a:latin typeface="Arial"/>
                <a:ea typeface="SimSun"/>
              </a:rPr>
              <a:t>Outline:</a:t>
            </a:r>
            <a:endParaRPr lang="en-IN" sz="1600" b="1" u="sng" spc="-1" dirty="0">
              <a:solidFill>
                <a:srgbClr val="000000"/>
              </a:solidFill>
              <a:uFill>
                <a:solidFill>
                  <a:schemeClr val="tx1"/>
                </a:solidFill>
              </a:uFill>
              <a:latin typeface="Arial"/>
            </a:endParaRPr>
          </a:p>
          <a:p>
            <a:pPr>
              <a:lnSpc>
                <a:spcPct val="100000"/>
              </a:lnSpc>
            </a:pPr>
            <a:endParaRPr lang="en-IN" sz="2400" b="1" u="sng" strike="noStrike" spc="-1" dirty="0">
              <a:solidFill>
                <a:srgbClr val="000000"/>
              </a:solidFill>
              <a:uFill>
                <a:solidFill>
                  <a:schemeClr val="tx1"/>
                </a:solidFill>
              </a:uFill>
              <a:latin typeface="Arial"/>
            </a:endParaRPr>
          </a:p>
        </p:txBody>
      </p:sp>
      <p:sp>
        <p:nvSpPr>
          <p:cNvPr id="87" name="CustomShape 2"/>
          <p:cNvSpPr/>
          <p:nvPr/>
        </p:nvSpPr>
        <p:spPr>
          <a:xfrm>
            <a:off x="609480" y="95256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50000"/>
              </a:lnSpc>
              <a:buClr>
                <a:srgbClr val="000000"/>
              </a:buClr>
              <a:buFont typeface="Symbol"/>
              <a:buChar char=""/>
            </a:pPr>
            <a:r>
              <a:rPr lang="en-IN" sz="2000" b="1" strike="noStrike" spc="-1" dirty="0" smtClean="0">
                <a:solidFill>
                  <a:srgbClr val="000000"/>
                </a:solidFill>
                <a:uFill>
                  <a:solidFill>
                    <a:srgbClr val="FFFFFF"/>
                  </a:solidFill>
                </a:uFill>
                <a:latin typeface="Arial"/>
                <a:ea typeface="SimSun"/>
              </a:rPr>
              <a:t>Introduction of Team and Project</a:t>
            </a:r>
          </a:p>
          <a:p>
            <a:pPr marL="343080" indent="-342000">
              <a:lnSpc>
                <a:spcPct val="150000"/>
              </a:lnSpc>
              <a:buClr>
                <a:srgbClr val="000000"/>
              </a:buClr>
              <a:buFont typeface="Symbol"/>
              <a:buChar char=""/>
            </a:pPr>
            <a:r>
              <a:rPr lang="en-IN" sz="2000" b="1" spc="-1" dirty="0" smtClean="0">
                <a:solidFill>
                  <a:srgbClr val="000000"/>
                </a:solidFill>
                <a:uFill>
                  <a:solidFill>
                    <a:srgbClr val="FFFFFF"/>
                  </a:solidFill>
                </a:uFill>
                <a:latin typeface="Arial"/>
                <a:ea typeface="SimSun"/>
              </a:rPr>
              <a:t>Objective</a:t>
            </a:r>
            <a:endParaRPr lang="en-IN" sz="1800" b="1"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1" strike="noStrike" spc="-1" dirty="0">
                <a:solidFill>
                  <a:srgbClr val="000000"/>
                </a:solidFill>
                <a:uFill>
                  <a:solidFill>
                    <a:srgbClr val="FFFFFF"/>
                  </a:solidFill>
                </a:uFill>
                <a:latin typeface="Arial"/>
                <a:ea typeface="SimSun"/>
              </a:rPr>
              <a:t>Problem Statement</a:t>
            </a:r>
            <a:endParaRPr lang="en-IN" sz="1800" b="1"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1" spc="-1" dirty="0" smtClean="0">
                <a:solidFill>
                  <a:srgbClr val="000000"/>
                </a:solidFill>
                <a:uFill>
                  <a:solidFill>
                    <a:srgbClr val="FFFFFF"/>
                  </a:solidFill>
                </a:uFill>
                <a:latin typeface="Arial"/>
                <a:ea typeface="SimSun"/>
              </a:rPr>
              <a:t>Overview of Tools Used</a:t>
            </a:r>
            <a:endParaRPr lang="en-IN" sz="1800" b="1"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1" strike="noStrike" spc="-1" dirty="0" smtClean="0">
                <a:solidFill>
                  <a:srgbClr val="000000"/>
                </a:solidFill>
                <a:uFill>
                  <a:solidFill>
                    <a:srgbClr val="FFFFFF"/>
                  </a:solidFill>
                </a:uFill>
                <a:latin typeface="Arial"/>
                <a:ea typeface="SimSun"/>
              </a:rPr>
              <a:t>About Dataset</a:t>
            </a:r>
          </a:p>
          <a:p>
            <a:pPr marL="343080" indent="-342000">
              <a:lnSpc>
                <a:spcPct val="150000"/>
              </a:lnSpc>
              <a:buClr>
                <a:srgbClr val="000000"/>
              </a:buClr>
              <a:buFont typeface="Symbol"/>
              <a:buChar char=""/>
            </a:pPr>
            <a:r>
              <a:rPr lang="en-IN" sz="2000" b="1" spc="-1" dirty="0" smtClean="0">
                <a:solidFill>
                  <a:srgbClr val="000000"/>
                </a:solidFill>
                <a:uFill>
                  <a:solidFill>
                    <a:srgbClr val="FFFFFF"/>
                  </a:solidFill>
                </a:uFill>
                <a:latin typeface="Arial"/>
                <a:ea typeface="SimSun"/>
              </a:rPr>
              <a:t>Data </a:t>
            </a:r>
            <a:r>
              <a:rPr lang="en-IN" sz="2000" b="1" spc="-1" dirty="0" err="1" smtClean="0">
                <a:solidFill>
                  <a:srgbClr val="000000"/>
                </a:solidFill>
                <a:uFill>
                  <a:solidFill>
                    <a:srgbClr val="FFFFFF"/>
                  </a:solidFill>
                </a:uFill>
                <a:latin typeface="Arial"/>
                <a:ea typeface="SimSun"/>
              </a:rPr>
              <a:t>Preprocessing</a:t>
            </a:r>
            <a:endParaRPr lang="en-IN" sz="2000" b="1" spc="-1" dirty="0" smtClean="0">
              <a:solidFill>
                <a:srgbClr val="000000"/>
              </a:solidFill>
              <a:uFill>
                <a:solidFill>
                  <a:srgbClr val="FFFFFF"/>
                </a:solidFill>
              </a:uFill>
              <a:latin typeface="Arial"/>
              <a:ea typeface="SimSun"/>
            </a:endParaRPr>
          </a:p>
          <a:p>
            <a:pPr marL="343080" indent="-342000">
              <a:lnSpc>
                <a:spcPct val="150000"/>
              </a:lnSpc>
              <a:buClr>
                <a:srgbClr val="000000"/>
              </a:buClr>
              <a:buFont typeface="Symbol"/>
              <a:buChar char=""/>
            </a:pPr>
            <a:r>
              <a:rPr lang="en-IN" sz="2000" b="1" strike="noStrike" spc="-1" dirty="0" smtClean="0">
                <a:solidFill>
                  <a:srgbClr val="000000"/>
                </a:solidFill>
                <a:uFill>
                  <a:solidFill>
                    <a:srgbClr val="FFFFFF"/>
                  </a:solidFill>
                </a:uFill>
                <a:latin typeface="Arial"/>
                <a:ea typeface="SimSun"/>
              </a:rPr>
              <a:t>Data Cleaning</a:t>
            </a:r>
            <a:endParaRPr lang="en-IN" sz="1800" b="1"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1" strike="noStrike" spc="-1" dirty="0">
                <a:solidFill>
                  <a:srgbClr val="000000"/>
                </a:solidFill>
                <a:uFill>
                  <a:solidFill>
                    <a:srgbClr val="FFFFFF"/>
                  </a:solidFill>
                </a:uFill>
                <a:latin typeface="Arial"/>
                <a:ea typeface="SimSun"/>
              </a:rPr>
              <a:t>Data Visualization &amp; </a:t>
            </a:r>
            <a:r>
              <a:rPr lang="en-IN" sz="2000" b="1" strike="noStrike" spc="-1" dirty="0" smtClean="0">
                <a:solidFill>
                  <a:srgbClr val="000000"/>
                </a:solidFill>
                <a:uFill>
                  <a:solidFill>
                    <a:srgbClr val="FFFFFF"/>
                  </a:solidFill>
                </a:uFill>
                <a:latin typeface="Arial"/>
                <a:ea typeface="SimSun"/>
              </a:rPr>
              <a:t>Representation</a:t>
            </a:r>
          </a:p>
          <a:p>
            <a:pPr marL="343080" indent="-342000">
              <a:lnSpc>
                <a:spcPct val="150000"/>
              </a:lnSpc>
              <a:buClr>
                <a:srgbClr val="000000"/>
              </a:buClr>
              <a:buFont typeface="Symbol"/>
              <a:buChar char=""/>
            </a:pPr>
            <a:r>
              <a:rPr lang="en-IN" sz="2000" b="1" spc="-1" dirty="0" smtClean="0">
                <a:solidFill>
                  <a:srgbClr val="000000"/>
                </a:solidFill>
                <a:uFill>
                  <a:solidFill>
                    <a:srgbClr val="FFFFFF"/>
                  </a:solidFill>
                </a:uFill>
                <a:latin typeface="Arial"/>
                <a:ea typeface="SimSun"/>
              </a:rPr>
              <a:t>Machine Learning Algorithms</a:t>
            </a:r>
          </a:p>
          <a:p>
            <a:pPr marL="343080" indent="-342000">
              <a:lnSpc>
                <a:spcPct val="150000"/>
              </a:lnSpc>
              <a:buClr>
                <a:srgbClr val="000000"/>
              </a:buClr>
              <a:buFont typeface="Symbol"/>
              <a:buChar char=""/>
            </a:pPr>
            <a:r>
              <a:rPr lang="en-IN" sz="2000" b="1" strike="noStrike" spc="-1" dirty="0" smtClean="0">
                <a:solidFill>
                  <a:srgbClr val="000000"/>
                </a:solidFill>
                <a:uFill>
                  <a:solidFill>
                    <a:srgbClr val="FFFFFF"/>
                  </a:solidFill>
                </a:uFill>
                <a:latin typeface="Arial"/>
                <a:ea typeface="SimSun"/>
              </a:rPr>
              <a:t>Accuracy Achieved</a:t>
            </a:r>
            <a:endParaRPr lang="en-IN" sz="1800" b="1"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1" strike="noStrike" spc="-1" dirty="0" smtClean="0">
                <a:solidFill>
                  <a:srgbClr val="000000"/>
                </a:solidFill>
                <a:uFill>
                  <a:solidFill>
                    <a:srgbClr val="FFFFFF"/>
                  </a:solidFill>
                </a:uFill>
                <a:latin typeface="Arial"/>
                <a:ea typeface="SimSun"/>
              </a:rPr>
              <a:t>Conclusion and Future Scope</a:t>
            </a:r>
            <a:endParaRPr lang="en-IN" sz="1800" b="1" strike="noStrike" spc="-1" dirty="0">
              <a:solidFill>
                <a:srgbClr val="000000"/>
              </a:solidFill>
              <a:uFill>
                <a:solidFill>
                  <a:srgbClr val="FFFFFF"/>
                </a:solidFill>
              </a:uFill>
              <a:latin typeface="Arial"/>
            </a:endParaRPr>
          </a:p>
          <a:p>
            <a:pPr>
              <a:lnSpc>
                <a:spcPct val="100000"/>
              </a:lnSpc>
            </a:pPr>
            <a:endParaRPr lang="en-IN" sz="1800" b="1" strike="noStrike" spc="-1" dirty="0">
              <a:solidFill>
                <a:srgbClr val="000000"/>
              </a:solidFill>
              <a:uFill>
                <a:solidFill>
                  <a:srgbClr val="FFFFFF"/>
                </a:solidFill>
              </a:uFill>
              <a:latin typeface="Arial"/>
            </a:endParaRPr>
          </a:p>
        </p:txBody>
      </p:sp>
      <p:pic>
        <p:nvPicPr>
          <p:cNvPr id="88" name="Picture 1"/>
          <p:cNvPicPr/>
          <p:nvPr/>
        </p:nvPicPr>
        <p:blipFill>
          <a:blip r:embed="rId2"/>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a:ea typeface="SimSun"/>
              </a:rPr>
              <a:t>2</a:t>
            </a:fld>
            <a:endParaRPr lang="en-IN" sz="1800" b="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092" y="1221584"/>
            <a:ext cx="5110953" cy="2862134"/>
          </a:xfrm>
          <a:prstGeom prst="rect">
            <a:avLst/>
          </a:prstGeom>
        </p:spPr>
      </p:pic>
    </p:spTree>
    <p:extLst>
      <p:ext uri="{BB962C8B-B14F-4D97-AF65-F5344CB8AC3E}">
        <p14:creationId xmlns:p14="http://schemas.microsoft.com/office/powerpoint/2010/main" val="3713885920"/>
      </p:ext>
    </p:extLst>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1" u="sng" strike="noStrike" spc="-1" dirty="0" smtClean="0">
                <a:solidFill>
                  <a:srgbClr val="000000"/>
                </a:solidFill>
                <a:latin typeface="Arial"/>
              </a:rPr>
              <a:t>INTRODUCTION:</a:t>
            </a:r>
            <a:endParaRPr lang="en-IN" sz="2800" b="1" u="sng" strike="noStrike" spc="-1" dirty="0">
              <a:solidFill>
                <a:srgbClr val="000000"/>
              </a:solidFill>
              <a:latin typeface="Arial"/>
            </a:endParaRPr>
          </a:p>
        </p:txBody>
      </p:sp>
      <p:pic>
        <p:nvPicPr>
          <p:cNvPr id="92" name="Picture 1"/>
          <p:cNvPicPr/>
          <p:nvPr/>
        </p:nvPicPr>
        <p:blipFill>
          <a:blip r:embed="rId3"/>
          <a:stretch/>
        </p:blipFill>
        <p:spPr>
          <a:xfrm>
            <a:off x="9916920" y="-1440"/>
            <a:ext cx="2281680" cy="773640"/>
          </a:xfrm>
          <a:prstGeom prst="rect">
            <a:avLst/>
          </a:prstGeom>
          <a:ln>
            <a:noFill/>
          </a:ln>
        </p:spPr>
      </p:pic>
      <p:sp>
        <p:nvSpPr>
          <p:cNvPr id="93" name="CustomShape 2"/>
          <p:cNvSpPr/>
          <p:nvPr/>
        </p:nvSpPr>
        <p:spPr>
          <a:xfrm>
            <a:off x="609480" y="964078"/>
            <a:ext cx="10610280" cy="51965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gn="just">
              <a:lnSpc>
                <a:spcPct val="150000"/>
              </a:lnSpc>
              <a:buClr>
                <a:srgbClr val="000000"/>
              </a:buClr>
              <a:buFont typeface="Arial"/>
              <a:buChar char="•"/>
            </a:pPr>
            <a:r>
              <a:rPr lang="en-US" dirty="0"/>
              <a:t>A cryptocurrency is a digital currency, which is an alternative form of payment created using encryption algorithms. The use of encryption technologies means that cryptocurrencies function both as a currency and as a virtual accounting system. To use cryptocurrencies, you need a cryptocurrency </a:t>
            </a:r>
            <a:r>
              <a:rPr lang="en-US" dirty="0" smtClean="0"/>
              <a:t>wallet</a:t>
            </a:r>
            <a:endParaRPr lang="en-US" dirty="0" smtClean="0"/>
          </a:p>
          <a:p>
            <a:pPr marL="285840" indent="-284760" algn="just">
              <a:lnSpc>
                <a:spcPct val="150000"/>
              </a:lnSpc>
              <a:buClr>
                <a:srgbClr val="000000"/>
              </a:buClr>
              <a:buFont typeface="Arial"/>
              <a:buChar char="•"/>
            </a:pPr>
            <a:r>
              <a:rPr lang="en-US" dirty="0" smtClean="0"/>
              <a:t>Cryptocurrency such as Bitcoin are more popular these days among investors</a:t>
            </a:r>
            <a:r>
              <a:rPr lang="en-US" dirty="0" smtClean="0"/>
              <a:t>.</a:t>
            </a:r>
            <a:endParaRPr lang="en-US" dirty="0" smtClean="0"/>
          </a:p>
          <a:p>
            <a:pPr marL="285840" indent="-284760" algn="just">
              <a:lnSpc>
                <a:spcPct val="150000"/>
              </a:lnSpc>
              <a:buClr>
                <a:srgbClr val="000000"/>
              </a:buClr>
              <a:buFont typeface="Arial"/>
              <a:buChar char="•"/>
            </a:pPr>
            <a:r>
              <a:rPr lang="en-US" dirty="0" smtClean="0"/>
              <a:t>To predict the bitcoin price accurately, firstly , we identify the daily trends in the bitcoin price while gaining insight into the optimal features surrounding the bitcoin price. Secondly, using the available information, we will predict the sign of the daily price change with highest possible accuracy</a:t>
            </a:r>
            <a:r>
              <a:rPr lang="en-US" dirty="0" smtClean="0"/>
              <a:t>.</a:t>
            </a:r>
            <a:endParaRPr lang="en-US" dirty="0" smtClean="0"/>
          </a:p>
          <a:p>
            <a:pPr marL="285840" indent="-284760" algn="just">
              <a:lnSpc>
                <a:spcPct val="150000"/>
              </a:lnSpc>
              <a:buClr>
                <a:srgbClr val="000000"/>
              </a:buClr>
              <a:buFont typeface="Arial"/>
              <a:buChar char="•"/>
            </a:pPr>
            <a:r>
              <a:rPr lang="en-IN" spc="-1" dirty="0">
                <a:solidFill>
                  <a:srgbClr val="000000"/>
                </a:solidFill>
                <a:uFill>
                  <a:solidFill>
                    <a:srgbClr val="FFFFFF"/>
                  </a:solidFill>
                </a:uFill>
                <a:ea typeface="SimSun"/>
              </a:rPr>
              <a:t>Data used in the project is </a:t>
            </a:r>
            <a:r>
              <a:rPr lang="en-IN" spc="-1" dirty="0" smtClean="0">
                <a:solidFill>
                  <a:srgbClr val="000000"/>
                </a:solidFill>
                <a:uFill>
                  <a:solidFill>
                    <a:srgbClr val="FFFFFF"/>
                  </a:solidFill>
                </a:uFill>
                <a:ea typeface="SimSun"/>
              </a:rPr>
              <a:t>structured in </a:t>
            </a:r>
            <a:r>
              <a:rPr lang="en-IN" spc="-1" dirty="0">
                <a:solidFill>
                  <a:srgbClr val="000000"/>
                </a:solidFill>
                <a:uFill>
                  <a:solidFill>
                    <a:srgbClr val="FFFFFF"/>
                  </a:solidFill>
                </a:uFill>
                <a:ea typeface="SimSun"/>
              </a:rPr>
              <a:t>nature from year </a:t>
            </a:r>
            <a:r>
              <a:rPr lang="en-IN" spc="-1" dirty="0" smtClean="0">
                <a:solidFill>
                  <a:srgbClr val="000000"/>
                </a:solidFill>
                <a:uFill>
                  <a:solidFill>
                    <a:srgbClr val="FFFFFF"/>
                  </a:solidFill>
                </a:uFill>
                <a:ea typeface="SimSun"/>
              </a:rPr>
              <a:t>2020.1 </a:t>
            </a:r>
            <a:r>
              <a:rPr lang="en-IN" spc="-1" dirty="0">
                <a:solidFill>
                  <a:srgbClr val="000000"/>
                </a:solidFill>
                <a:uFill>
                  <a:solidFill>
                    <a:srgbClr val="FFFFFF"/>
                  </a:solidFill>
                </a:uFill>
                <a:ea typeface="SimSun"/>
              </a:rPr>
              <a:t>to </a:t>
            </a:r>
            <a:r>
              <a:rPr lang="en-IN" spc="-1" dirty="0" smtClean="0">
                <a:solidFill>
                  <a:srgbClr val="000000"/>
                </a:solidFill>
                <a:uFill>
                  <a:solidFill>
                    <a:srgbClr val="FFFFFF"/>
                  </a:solidFill>
                </a:uFill>
                <a:ea typeface="SimSun"/>
              </a:rPr>
              <a:t>2021.5. </a:t>
            </a:r>
            <a:r>
              <a:rPr lang="en-IN" spc="-1" dirty="0">
                <a:solidFill>
                  <a:srgbClr val="000000"/>
                </a:solidFill>
                <a:uFill>
                  <a:solidFill>
                    <a:srgbClr val="FFFFFF"/>
                  </a:solidFill>
                </a:uFill>
                <a:ea typeface="SimSun"/>
              </a:rPr>
              <a:t>It was collected from </a:t>
            </a:r>
            <a:r>
              <a:rPr lang="en-IN" spc="-1" dirty="0" smtClean="0">
                <a:solidFill>
                  <a:srgbClr val="000000"/>
                </a:solidFill>
                <a:uFill>
                  <a:solidFill>
                    <a:srgbClr val="FFFFFF"/>
                  </a:solidFill>
                </a:uFill>
                <a:ea typeface="SimSun"/>
              </a:rPr>
              <a:t>www.kaggle.com.</a:t>
            </a:r>
            <a:r>
              <a:rPr lang="en-US" spc="-1" dirty="0" smtClean="0">
                <a:solidFill>
                  <a:srgbClr val="000000"/>
                </a:solidFill>
                <a:uFill>
                  <a:solidFill>
                    <a:srgbClr val="FFFFFF"/>
                  </a:solidFill>
                </a:uFill>
                <a:ea typeface="SimSun"/>
              </a:rPr>
              <a:t> To assess the accuracy of the developed prediction model and identify ways to improve its performance.</a:t>
            </a:r>
            <a:r>
              <a:rPr lang="en-IN" spc="-1" dirty="0" smtClean="0">
                <a:solidFill>
                  <a:srgbClr val="000000"/>
                </a:solidFill>
                <a:uFill>
                  <a:solidFill>
                    <a:srgbClr val="FFFFFF"/>
                  </a:solidFill>
                </a:uFill>
                <a:ea typeface="SimSun"/>
              </a:rPr>
              <a:t>This </a:t>
            </a:r>
            <a:r>
              <a:rPr lang="en-IN" spc="-1" dirty="0">
                <a:solidFill>
                  <a:srgbClr val="000000"/>
                </a:solidFill>
                <a:uFill>
                  <a:solidFill>
                    <a:srgbClr val="FFFFFF"/>
                  </a:solidFill>
                </a:uFill>
                <a:ea typeface="SimSun"/>
              </a:rPr>
              <a:t>research </a:t>
            </a:r>
            <a:r>
              <a:rPr lang="en-IN" spc="-1" dirty="0" smtClean="0">
                <a:solidFill>
                  <a:srgbClr val="000000"/>
                </a:solidFill>
                <a:uFill>
                  <a:solidFill>
                    <a:srgbClr val="FFFFFF"/>
                  </a:solidFill>
                </a:uFill>
                <a:ea typeface="SimSun"/>
              </a:rPr>
              <a:t>uses Decision Tree Regressor, Random Forest Regressor, GBT Regressor, Linear Regression </a:t>
            </a:r>
            <a:r>
              <a:rPr lang="en-IN" spc="-1" dirty="0">
                <a:solidFill>
                  <a:srgbClr val="000000"/>
                </a:solidFill>
                <a:uFill>
                  <a:solidFill>
                    <a:srgbClr val="FFFFFF"/>
                  </a:solidFill>
                </a:uFill>
                <a:ea typeface="SimSun"/>
              </a:rPr>
              <a:t>and </a:t>
            </a:r>
            <a:r>
              <a:rPr lang="en-IN" spc="-1" dirty="0" smtClean="0">
                <a:solidFill>
                  <a:srgbClr val="000000"/>
                </a:solidFill>
                <a:uFill>
                  <a:solidFill>
                    <a:srgbClr val="FFFFFF"/>
                  </a:solidFill>
                </a:uFill>
                <a:ea typeface="SimSun"/>
              </a:rPr>
              <a:t>K-Means.</a:t>
            </a:r>
            <a:endParaRPr lang="en-US" dirty="0" smtClean="0"/>
          </a:p>
          <a:p>
            <a:pPr marL="1080" algn="just">
              <a:lnSpc>
                <a:spcPct val="150000"/>
              </a:lnSpc>
              <a:buClr>
                <a:srgbClr val="000000"/>
              </a:buClr>
            </a:pPr>
            <a:endParaRPr lang="en-US" dirty="0" smtClean="0"/>
          </a:p>
          <a:p>
            <a:pPr marL="285840" indent="-284760" algn="just">
              <a:lnSpc>
                <a:spcPct val="150000"/>
              </a:lnSpc>
              <a:buClr>
                <a:srgbClr val="000000"/>
              </a:buClr>
              <a:buFont typeface="Arial"/>
              <a:buChar char="•"/>
            </a:pPr>
            <a:endParaRPr lang="en-US" dirty="0" smtClean="0"/>
          </a:p>
          <a:p>
            <a:pPr marL="285840" indent="-284760" algn="just">
              <a:lnSpc>
                <a:spcPct val="150000"/>
              </a:lnSpc>
              <a:buClr>
                <a:srgbClr val="000000"/>
              </a:buClr>
              <a:buFont typeface="Arial"/>
              <a:buChar char="•"/>
            </a:pPr>
            <a:endParaRPr lang="en-IN" sz="1800" b="0" strike="noStrike" spc="-1" dirty="0">
              <a:solidFill>
                <a:srgbClr val="000000"/>
              </a:solidFill>
              <a:uFill>
                <a:solidFill>
                  <a:srgbClr val="FFFFFF"/>
                </a:solidFill>
              </a:uFill>
              <a:latin typeface="Arial"/>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a:ea typeface="SimSun"/>
              </a:rPr>
              <a:t>3</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455830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53495"/>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IN" sz="1800" b="1" strike="noStrike" spc="-1" dirty="0" smtClean="0">
              <a:solidFill>
                <a:srgbClr val="000000"/>
              </a:solidFill>
              <a:uFill>
                <a:solidFill>
                  <a:srgbClr val="FFFFFF"/>
                </a:solidFill>
              </a:uFill>
              <a:latin typeface="Arial"/>
            </a:endParaRPr>
          </a:p>
          <a:p>
            <a:pPr>
              <a:lnSpc>
                <a:spcPct val="100000"/>
              </a:lnSpc>
            </a:pPr>
            <a:endParaRPr lang="en-IN" b="1" spc="-1" dirty="0">
              <a:solidFill>
                <a:srgbClr val="000000"/>
              </a:solidFill>
              <a:uFill>
                <a:solidFill>
                  <a:srgbClr val="FFFFFF"/>
                </a:solidFill>
              </a:uFill>
              <a:latin typeface="Arial"/>
            </a:endParaRPr>
          </a:p>
          <a:p>
            <a:pPr>
              <a:lnSpc>
                <a:spcPct val="100000"/>
              </a:lnSpc>
            </a:pPr>
            <a:endParaRPr lang="en-IN" sz="1800" b="1" strike="noStrike" spc="-1" dirty="0" smtClean="0">
              <a:solidFill>
                <a:srgbClr val="000000"/>
              </a:solidFill>
              <a:uFill>
                <a:solidFill>
                  <a:srgbClr val="FFFFFF"/>
                </a:solidFill>
              </a:uFill>
              <a:latin typeface="Arial"/>
            </a:endParaRPr>
          </a:p>
          <a:p>
            <a:pPr>
              <a:lnSpc>
                <a:spcPct val="100000"/>
              </a:lnSpc>
            </a:pPr>
            <a:endParaRPr lang="en-IN" b="1" spc="-1" dirty="0">
              <a:solidFill>
                <a:srgbClr val="000000"/>
              </a:solidFill>
              <a:uFill>
                <a:solidFill>
                  <a:srgbClr val="FFFFFF"/>
                </a:solidFill>
              </a:uFill>
              <a:latin typeface="Arial"/>
            </a:endParaRPr>
          </a:p>
          <a:p>
            <a:r>
              <a:rPr lang="en-IN" sz="2800" b="1" spc="-1" dirty="0">
                <a:solidFill>
                  <a:srgbClr val="000000"/>
                </a:solidFill>
                <a:uFill>
                  <a:solidFill>
                    <a:srgbClr val="FFFFFF"/>
                  </a:solidFill>
                </a:uFill>
                <a:latin typeface="Arial"/>
                <a:ea typeface="SimSun"/>
              </a:rPr>
              <a:t>Objectives of </a:t>
            </a:r>
            <a:r>
              <a:rPr lang="en-IN" sz="2800" b="1" spc="-1" dirty="0" smtClean="0">
                <a:solidFill>
                  <a:srgbClr val="000000"/>
                </a:solidFill>
                <a:uFill>
                  <a:solidFill>
                    <a:srgbClr val="FFFFFF"/>
                  </a:solidFill>
                </a:uFill>
                <a:latin typeface="Arial"/>
                <a:ea typeface="SimSun"/>
              </a:rPr>
              <a:t>Project:</a:t>
            </a:r>
            <a:endParaRPr lang="en-IN" sz="2800" b="1" spc="-1" dirty="0">
              <a:solidFill>
                <a:srgbClr val="000000"/>
              </a:solidFill>
              <a:uFill>
                <a:solidFill>
                  <a:srgbClr val="FFFFFF"/>
                </a:solidFill>
              </a:uFill>
              <a:latin typeface="Arial"/>
            </a:endParaRPr>
          </a:p>
          <a:p>
            <a:pPr>
              <a:lnSpc>
                <a:spcPct val="100000"/>
              </a:lnSpc>
            </a:pPr>
            <a:endParaRPr lang="en-IN" sz="1800" b="1" strike="noStrike" spc="-1" dirty="0">
              <a:solidFill>
                <a:srgbClr val="000000"/>
              </a:solidFill>
              <a:uFill>
                <a:solidFill>
                  <a:srgbClr val="FFFFFF"/>
                </a:solidFill>
              </a:uFill>
              <a:latin typeface="Arial"/>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729673" y="1045835"/>
            <a:ext cx="9977865" cy="42188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285840" indent="-284760" algn="just">
              <a:lnSpc>
                <a:spcPct val="150000"/>
              </a:lnSpc>
              <a:buClr>
                <a:srgbClr val="000000"/>
              </a:buClr>
              <a:buFont typeface="Arial"/>
              <a:buChar char="•"/>
            </a:pPr>
            <a:r>
              <a:rPr lang="en-US" sz="2000" spc="-1" dirty="0">
                <a:solidFill>
                  <a:srgbClr val="000000"/>
                </a:solidFill>
                <a:uFill>
                  <a:solidFill>
                    <a:srgbClr val="FFFFFF"/>
                  </a:solidFill>
                </a:uFill>
                <a:ea typeface="SimSun"/>
              </a:rPr>
              <a:t>To identify the most important features or factors that affect the price of cryptocurrencies and incorporate them into the prediction </a:t>
            </a:r>
            <a:r>
              <a:rPr lang="en-US" sz="2000" spc="-1" dirty="0" smtClean="0">
                <a:solidFill>
                  <a:srgbClr val="000000"/>
                </a:solidFill>
                <a:uFill>
                  <a:solidFill>
                    <a:srgbClr val="FFFFFF"/>
                  </a:solidFill>
                </a:uFill>
                <a:ea typeface="SimSun"/>
              </a:rPr>
              <a:t>model.</a:t>
            </a:r>
          </a:p>
          <a:p>
            <a:pPr marL="285840" indent="-284760" algn="just">
              <a:lnSpc>
                <a:spcPct val="150000"/>
              </a:lnSpc>
              <a:buClr>
                <a:srgbClr val="000000"/>
              </a:buClr>
              <a:buFont typeface="Arial"/>
              <a:buChar char="•"/>
            </a:pPr>
            <a:r>
              <a:rPr lang="en-US" spc="-1" dirty="0">
                <a:solidFill>
                  <a:srgbClr val="000000"/>
                </a:solidFill>
                <a:uFill>
                  <a:solidFill>
                    <a:srgbClr val="FFFFFF"/>
                  </a:solidFill>
                </a:uFill>
              </a:rPr>
              <a:t>To test the prediction model on historical data and assess its performance using metrics such as </a:t>
            </a:r>
            <a:r>
              <a:rPr lang="en-US" spc="-1" dirty="0" smtClean="0">
                <a:solidFill>
                  <a:srgbClr val="000000"/>
                </a:solidFill>
                <a:uFill>
                  <a:solidFill>
                    <a:srgbClr val="FFFFFF"/>
                  </a:solidFill>
                </a:uFill>
              </a:rPr>
              <a:t>root </a:t>
            </a:r>
            <a:r>
              <a:rPr lang="en-US" spc="-1" dirty="0">
                <a:solidFill>
                  <a:srgbClr val="000000"/>
                </a:solidFill>
                <a:uFill>
                  <a:solidFill>
                    <a:srgbClr val="FFFFFF"/>
                  </a:solidFill>
                </a:uFill>
              </a:rPr>
              <a:t>mean square </a:t>
            </a:r>
            <a:r>
              <a:rPr lang="en-US" spc="-1" dirty="0" smtClean="0">
                <a:solidFill>
                  <a:srgbClr val="000000"/>
                </a:solidFill>
                <a:uFill>
                  <a:solidFill>
                    <a:srgbClr val="FFFFFF"/>
                  </a:solidFill>
                </a:uFill>
              </a:rPr>
              <a:t>error.</a:t>
            </a:r>
            <a:endParaRPr lang="en-IN" sz="1800" b="0" strike="noStrike" spc="-1" dirty="0">
              <a:solidFill>
                <a:srgbClr val="000000"/>
              </a:solidFill>
              <a:uFill>
                <a:solidFill>
                  <a:srgbClr val="FFFFFF"/>
                </a:solidFill>
              </a:uFill>
              <a:latin typeface="Arial"/>
            </a:endParaRPr>
          </a:p>
        </p:txBody>
      </p:sp>
      <p:pic>
        <p:nvPicPr>
          <p:cNvPr id="100" name="Picture 1"/>
          <p:cNvPicPr/>
          <p:nvPr/>
        </p:nvPicPr>
        <p:blipFill>
          <a:blip r:embed="rId2"/>
          <a:stretch/>
        </p:blipFill>
        <p:spPr>
          <a:xfrm>
            <a:off x="9908640" y="-12600"/>
            <a:ext cx="2281680" cy="773640"/>
          </a:xfrm>
          <a:prstGeom prst="rect">
            <a:avLst/>
          </a:prstGeom>
          <a:ln w="9360">
            <a:noFill/>
          </a:ln>
        </p:spPr>
      </p:pic>
      <p:sp>
        <p:nvSpPr>
          <p:cNvPr id="101" name="CustomShape 5"/>
          <p:cNvSpPr/>
          <p:nvPr/>
        </p:nvSpPr>
        <p:spPr>
          <a:xfrm>
            <a:off x="609480" y="6312961"/>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920" y="3779425"/>
            <a:ext cx="5416124" cy="2196038"/>
          </a:xfrm>
          <a:prstGeom prst="rect">
            <a:avLst/>
          </a:prstGeom>
        </p:spPr>
      </p:pic>
    </p:spTree>
    <p:extLst>
      <p:ext uri="{BB962C8B-B14F-4D97-AF65-F5344CB8AC3E}">
        <p14:creationId xmlns:p14="http://schemas.microsoft.com/office/powerpoint/2010/main" val="27649351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71" y="655269"/>
            <a:ext cx="9972136" cy="1303867"/>
          </a:xfrm>
        </p:spPr>
        <p:txBody>
          <a:bodyPr/>
          <a:lstStyle/>
          <a:p>
            <a:pPr algn="l"/>
            <a:r>
              <a:rPr lang="en-US" sz="3200" dirty="0"/>
              <a:t>Overview of tools </a:t>
            </a:r>
            <a:r>
              <a:rPr lang="en-US" sz="3200" dirty="0" smtClean="0"/>
              <a:t>used</a:t>
            </a:r>
            <a:r>
              <a:rPr lang="en-US" sz="2400" dirty="0" smtClean="0"/>
              <a:t> </a:t>
            </a:r>
            <a:r>
              <a:rPr lang="en-US" sz="3200" dirty="0"/>
              <a:t>and their role in the </a:t>
            </a:r>
            <a:r>
              <a:rPr lang="en-US" sz="3200" dirty="0" smtClean="0"/>
              <a:t>project:</a:t>
            </a:r>
            <a:endParaRPr lang="en-US" sz="3200" dirty="0"/>
          </a:p>
        </p:txBody>
      </p:sp>
      <p:sp>
        <p:nvSpPr>
          <p:cNvPr id="3" name="TextBox 2"/>
          <p:cNvSpPr txBox="1"/>
          <p:nvPr/>
        </p:nvSpPr>
        <p:spPr>
          <a:xfrm>
            <a:off x="718459" y="1820636"/>
            <a:ext cx="10042070" cy="1138773"/>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PYTHON</a:t>
            </a:r>
          </a:p>
          <a:p>
            <a:pPr lvl="1"/>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We </a:t>
            </a:r>
            <a:r>
              <a:rPr lang="en-IN" sz="1600" dirty="0">
                <a:latin typeface="Arial" panose="020B0604020202020204" pitchFamily="34" charset="0"/>
                <a:cs typeface="Arial" panose="020B0604020202020204" pitchFamily="34" charset="0"/>
              </a:rPr>
              <a:t>have used the Python programming </a:t>
            </a:r>
            <a:r>
              <a:rPr lang="en-IN" dirty="0">
                <a:latin typeface="Arial" panose="020B0604020202020204" pitchFamily="34" charset="0"/>
                <a:cs typeface="Arial" panose="020B0604020202020204" pitchFamily="34" charset="0"/>
              </a:rPr>
              <a:t>language</a:t>
            </a:r>
            <a:r>
              <a:rPr lang="en-IN" sz="1600" dirty="0">
                <a:latin typeface="Arial" panose="020B0604020202020204" pitchFamily="34" charset="0"/>
                <a:cs typeface="Arial" panose="020B0604020202020204" pitchFamily="34" charset="0"/>
              </a:rPr>
              <a:t> to build our project. Using various libraries of python we have created interactive graph and interface. The algorithms of machine learning are build </a:t>
            </a:r>
            <a:r>
              <a:rPr lang="en-IN" sz="1600" dirty="0" smtClean="0">
                <a:latin typeface="Arial" panose="020B0604020202020204" pitchFamily="34" charset="0"/>
                <a:cs typeface="Arial" panose="020B0604020202020204" pitchFamily="34" charset="0"/>
              </a:rPr>
              <a:t>using </a:t>
            </a:r>
            <a:r>
              <a:rPr lang="en-IN" sz="1600" dirty="0" err="1" smtClean="0">
                <a:latin typeface="Arial" panose="020B0604020202020204" pitchFamily="34" charset="0"/>
                <a:cs typeface="Arial" panose="020B0604020202020204" pitchFamily="34" charset="0"/>
              </a:rPr>
              <a:t>pyspark</a:t>
            </a:r>
            <a:r>
              <a:rPr lang="en-IN" sz="1600" dirty="0" smtClean="0">
                <a:latin typeface="Arial" panose="020B0604020202020204" pitchFamily="34" charset="0"/>
                <a:cs typeface="Arial" panose="020B0604020202020204" pitchFamily="34" charset="0"/>
              </a:rPr>
              <a:t> library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4" name="TextBox 3"/>
          <p:cNvSpPr txBox="1"/>
          <p:nvPr/>
        </p:nvSpPr>
        <p:spPr>
          <a:xfrm>
            <a:off x="718459" y="3124503"/>
            <a:ext cx="8621484"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Arial" panose="020B0604020202020204" pitchFamily="34" charset="0"/>
                <a:cs typeface="Arial" panose="020B0604020202020204" pitchFamily="34" charset="0"/>
              </a:rPr>
              <a:t>TABLEAU</a:t>
            </a:r>
            <a:endParaRPr lang="en-IN" b="1" dirty="0">
              <a:latin typeface="Arial" panose="020B0604020202020204" pitchFamily="34" charset="0"/>
              <a:cs typeface="Arial" panose="020B0604020202020204" pitchFamily="34" charset="0"/>
            </a:endParaRPr>
          </a:p>
          <a:p>
            <a:pPr lvl="1"/>
            <a:r>
              <a:rPr lang="en-IN" dirty="0" smtClean="0">
                <a:latin typeface="Arial" panose="020B0604020202020204" pitchFamily="34" charset="0"/>
                <a:cs typeface="Arial" panose="020B0604020202020204" pitchFamily="34" charset="0"/>
              </a:rPr>
              <a:t>	For </a:t>
            </a:r>
            <a:r>
              <a:rPr lang="en-IN" dirty="0">
                <a:latin typeface="Arial" panose="020B0604020202020204" pitchFamily="34" charset="0"/>
                <a:cs typeface="Arial" panose="020B0604020202020204" pitchFamily="34" charset="0"/>
              </a:rPr>
              <a:t>data visualization we have used Tableau Public. Using this we created various graph of the features</a:t>
            </a:r>
            <a:r>
              <a:rPr lang="en-IN" dirty="0" smtClean="0">
                <a:latin typeface="Arial" panose="020B0604020202020204" pitchFamily="34" charset="0"/>
                <a:cs typeface="Arial" panose="020B0604020202020204" pitchFamily="34" charset="0"/>
              </a:rPr>
              <a:t>.</a:t>
            </a:r>
          </a:p>
          <a:p>
            <a:pPr lvl="1"/>
            <a:endParaRPr lang="en-IN" dirty="0">
              <a:latin typeface="Arial" panose="020B0604020202020204" pitchFamily="34" charset="0"/>
              <a:cs typeface="Arial" panose="020B0604020202020204" pitchFamily="34" charset="0"/>
            </a:endParaRPr>
          </a:p>
        </p:txBody>
      </p:sp>
      <p:sp>
        <p:nvSpPr>
          <p:cNvPr id="5" name="TextBox 4"/>
          <p:cNvSpPr txBox="1"/>
          <p:nvPr/>
        </p:nvSpPr>
        <p:spPr>
          <a:xfrm>
            <a:off x="647371" y="4151371"/>
            <a:ext cx="8692572" cy="1908215"/>
          </a:xfrm>
          <a:prstGeom prst="rect">
            <a:avLst/>
          </a:prstGeom>
          <a:noFill/>
        </p:spPr>
        <p:txBody>
          <a:bodyPr wrap="square" rtlCol="0">
            <a:spAutoFit/>
          </a:bodyPr>
          <a:lstStyle/>
          <a:p>
            <a:pPr marL="285750" indent="-285750">
              <a:buFont typeface="Arial" panose="020B0604020202020204" pitchFamily="34" charset="0"/>
              <a:buChar char="•"/>
            </a:pPr>
            <a:r>
              <a:rPr lang="en-US" b="1" dirty="0" err="1" smtClean="0"/>
              <a:t>Pyspark</a:t>
            </a:r>
            <a:endParaRPr lang="en-US" b="1" dirty="0"/>
          </a:p>
          <a:p>
            <a:pPr lvl="1"/>
            <a:r>
              <a:rPr lang="en-US" sz="2000" dirty="0" smtClean="0"/>
              <a:t>	</a:t>
            </a:r>
            <a:r>
              <a:rPr lang="en-US" sz="2000" dirty="0" err="1" smtClean="0"/>
              <a:t>PySpark</a:t>
            </a:r>
            <a:r>
              <a:rPr lang="en-US" sz="2000" dirty="0" smtClean="0"/>
              <a:t> </a:t>
            </a:r>
            <a:r>
              <a:rPr lang="en-US" sz="2000" dirty="0"/>
              <a:t>is an interface for Apache Spark in Python. It not only allows you to write Spark applications using Python APIs, but also provides the </a:t>
            </a:r>
            <a:r>
              <a:rPr lang="en-US" sz="2000" dirty="0" err="1"/>
              <a:t>PySpark</a:t>
            </a:r>
            <a:r>
              <a:rPr lang="en-US" sz="2000" dirty="0"/>
              <a:t> shell for interactively analyzing your data in a distributed environment. </a:t>
            </a:r>
            <a:r>
              <a:rPr lang="en-US" sz="2000" dirty="0" err="1"/>
              <a:t>PySpark</a:t>
            </a:r>
            <a:r>
              <a:rPr lang="en-US" sz="2000" dirty="0"/>
              <a:t> supports most of Spark’s features such as Spark SQL, </a:t>
            </a:r>
            <a:r>
              <a:rPr lang="en-US" sz="2000" dirty="0" err="1"/>
              <a:t>DataFrame</a:t>
            </a:r>
            <a:r>
              <a:rPr lang="en-US" sz="2000" dirty="0"/>
              <a:t>, Streaming, </a:t>
            </a:r>
            <a:r>
              <a:rPr lang="en-US" sz="2000" dirty="0" err="1"/>
              <a:t>MLlib</a:t>
            </a:r>
            <a:r>
              <a:rPr lang="en-US" sz="2000" dirty="0"/>
              <a:t> (Machine Learning) and Spark Core.</a:t>
            </a:r>
            <a:endParaRPr lang="en-US" sz="2000" b="1" dirty="0"/>
          </a:p>
        </p:txBody>
      </p:sp>
    </p:spTree>
    <p:extLst>
      <p:ext uri="{BB962C8B-B14F-4D97-AF65-F5344CB8AC3E}">
        <p14:creationId xmlns:p14="http://schemas.microsoft.com/office/powerpoint/2010/main" val="1853850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b="1" u="sng" dirty="0" smtClean="0">
                <a:effectLst>
                  <a:outerShdw blurRad="38100" dist="38100" dir="2700000" algn="tl">
                    <a:srgbClr val="000000">
                      <a:alpha val="43137"/>
                    </a:srgbClr>
                  </a:outerShdw>
                </a:effectLst>
              </a:rPr>
              <a:t>About Dataset</a:t>
            </a:r>
            <a:endParaRPr lang="en-US"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80" y="1418400"/>
            <a:ext cx="10166597" cy="3154766"/>
          </a:xfrm>
          <a:prstGeom prst="rect">
            <a:avLst/>
          </a:prstGeom>
        </p:spPr>
      </p:pic>
    </p:spTree>
    <p:extLst>
      <p:ext uri="{BB962C8B-B14F-4D97-AF65-F5344CB8AC3E}">
        <p14:creationId xmlns:p14="http://schemas.microsoft.com/office/powerpoint/2010/main" val="952526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65" y="637309"/>
            <a:ext cx="4165599" cy="6370975"/>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err="1" smtClean="0"/>
              <a:t>Datasetime</a:t>
            </a:r>
            <a:r>
              <a:rPr lang="en-US" sz="2400" dirty="0"/>
              <a:t>: Beijing </a:t>
            </a:r>
            <a:r>
              <a:rPr lang="en-US" sz="2400" dirty="0" smtClean="0"/>
              <a:t>time</a:t>
            </a:r>
          </a:p>
          <a:p>
            <a:pPr marL="457200" indent="-457200">
              <a:lnSpc>
                <a:spcPct val="150000"/>
              </a:lnSpc>
              <a:buFont typeface="Arial" panose="020B0604020202020204" pitchFamily="34" charset="0"/>
              <a:buChar char="•"/>
            </a:pPr>
            <a:r>
              <a:rPr lang="en-US" sz="2400" dirty="0" smtClean="0"/>
              <a:t>ID: UTC </a:t>
            </a:r>
            <a:r>
              <a:rPr lang="en-US" sz="2400" dirty="0" smtClean="0"/>
              <a:t>timestamp</a:t>
            </a:r>
          </a:p>
          <a:p>
            <a:pPr marL="457200" indent="-457200">
              <a:lnSpc>
                <a:spcPct val="150000"/>
              </a:lnSpc>
              <a:buFont typeface="Arial" panose="020B0604020202020204" pitchFamily="34" charset="0"/>
              <a:buChar char="•"/>
            </a:pPr>
            <a:r>
              <a:rPr lang="en-US" sz="2400" dirty="0"/>
              <a:t>A</a:t>
            </a:r>
            <a:r>
              <a:rPr lang="en-US" sz="2400" dirty="0" smtClean="0"/>
              <a:t>mount</a:t>
            </a:r>
            <a:r>
              <a:rPr lang="en-US" sz="2400" dirty="0"/>
              <a:t>: trading </a:t>
            </a:r>
            <a:r>
              <a:rPr lang="en-US" sz="2400" dirty="0" smtClean="0"/>
              <a:t>amount</a:t>
            </a:r>
          </a:p>
          <a:p>
            <a:pPr marL="457200" indent="-457200">
              <a:lnSpc>
                <a:spcPct val="150000"/>
              </a:lnSpc>
              <a:buFont typeface="Arial" panose="020B0604020202020204" pitchFamily="34" charset="0"/>
              <a:buChar char="•"/>
            </a:pPr>
            <a:r>
              <a:rPr lang="en-US" sz="2400" dirty="0"/>
              <a:t>C</a:t>
            </a:r>
            <a:r>
              <a:rPr lang="en-US" sz="2400" dirty="0" smtClean="0"/>
              <a:t>ount</a:t>
            </a:r>
            <a:r>
              <a:rPr lang="en-US" sz="2400" dirty="0"/>
              <a:t>: </a:t>
            </a:r>
            <a:r>
              <a:rPr lang="en-US" sz="2400" dirty="0" err="1"/>
              <a:t>num</a:t>
            </a:r>
            <a:r>
              <a:rPr lang="en-US" sz="2400" dirty="0"/>
              <a:t> of </a:t>
            </a:r>
            <a:r>
              <a:rPr lang="en-US" sz="2400" dirty="0" smtClean="0"/>
              <a:t>transactions</a:t>
            </a:r>
          </a:p>
          <a:p>
            <a:pPr marL="457200" indent="-457200">
              <a:lnSpc>
                <a:spcPct val="150000"/>
              </a:lnSpc>
              <a:buFont typeface="Arial" panose="020B0604020202020204" pitchFamily="34" charset="0"/>
              <a:buChar char="•"/>
            </a:pPr>
            <a:r>
              <a:rPr lang="en-US" sz="2400" dirty="0"/>
              <a:t>O</a:t>
            </a:r>
            <a:r>
              <a:rPr lang="en-US" sz="2400" dirty="0" smtClean="0"/>
              <a:t>pen</a:t>
            </a:r>
            <a:r>
              <a:rPr lang="en-US" sz="2400" dirty="0"/>
              <a:t>: open price in </a:t>
            </a:r>
            <a:r>
              <a:rPr lang="en-US" sz="2400" dirty="0" smtClean="0"/>
              <a:t>usdt</a:t>
            </a:r>
          </a:p>
          <a:p>
            <a:pPr marL="457200" indent="-457200">
              <a:lnSpc>
                <a:spcPct val="150000"/>
              </a:lnSpc>
              <a:buFont typeface="Arial" panose="020B0604020202020204" pitchFamily="34" charset="0"/>
              <a:buChar char="•"/>
            </a:pPr>
            <a:r>
              <a:rPr lang="en-US" sz="2400" dirty="0"/>
              <a:t>C</a:t>
            </a:r>
            <a:r>
              <a:rPr lang="en-US" sz="2400" dirty="0" smtClean="0"/>
              <a:t>lose</a:t>
            </a:r>
            <a:r>
              <a:rPr lang="en-US" sz="2400" dirty="0"/>
              <a:t>: close price in </a:t>
            </a:r>
            <a:r>
              <a:rPr lang="en-US" sz="2400" dirty="0" smtClean="0"/>
              <a:t>usdt</a:t>
            </a:r>
          </a:p>
          <a:p>
            <a:pPr marL="457200" indent="-457200">
              <a:lnSpc>
                <a:spcPct val="150000"/>
              </a:lnSpc>
              <a:buFont typeface="Arial" panose="020B0604020202020204" pitchFamily="34" charset="0"/>
              <a:buChar char="•"/>
            </a:pPr>
            <a:r>
              <a:rPr lang="en-US" sz="2400" dirty="0"/>
              <a:t>L</a:t>
            </a:r>
            <a:r>
              <a:rPr lang="en-US" sz="2400" dirty="0" smtClean="0"/>
              <a:t>ow</a:t>
            </a:r>
            <a:r>
              <a:rPr lang="en-US" sz="2400" dirty="0"/>
              <a:t>: lowest price in </a:t>
            </a:r>
            <a:r>
              <a:rPr lang="en-US" sz="2400" dirty="0" smtClean="0"/>
              <a:t>usdt</a:t>
            </a:r>
          </a:p>
          <a:p>
            <a:pPr marL="457200" indent="-457200">
              <a:lnSpc>
                <a:spcPct val="150000"/>
              </a:lnSpc>
              <a:buFont typeface="Arial" panose="020B0604020202020204" pitchFamily="34" charset="0"/>
              <a:buChar char="•"/>
            </a:pPr>
            <a:r>
              <a:rPr lang="en-US" sz="2400" dirty="0"/>
              <a:t>H</a:t>
            </a:r>
            <a:r>
              <a:rPr lang="en-US" sz="2400" dirty="0" smtClean="0"/>
              <a:t>igh</a:t>
            </a:r>
            <a:r>
              <a:rPr lang="en-US" sz="2400" dirty="0"/>
              <a:t>: highest price in </a:t>
            </a:r>
            <a:r>
              <a:rPr lang="en-US" sz="2400" dirty="0" smtClean="0"/>
              <a:t>usdt</a:t>
            </a:r>
          </a:p>
          <a:p>
            <a:pPr marL="457200" indent="-457200">
              <a:lnSpc>
                <a:spcPct val="150000"/>
              </a:lnSpc>
              <a:buFont typeface="Arial" panose="020B0604020202020204" pitchFamily="34" charset="0"/>
              <a:buChar char="•"/>
            </a:pPr>
            <a:r>
              <a:rPr lang="en-US" sz="2400" dirty="0" smtClean="0"/>
              <a:t>Vol: volume of transactions</a:t>
            </a:r>
          </a:p>
          <a:p>
            <a:pPr marL="457200" indent="-457200">
              <a:lnSpc>
                <a:spcPct val="150000"/>
              </a:lnSpc>
              <a:buFont typeface="Arial" panose="020B0604020202020204" pitchFamily="34" charset="0"/>
              <a:buChar char="•"/>
            </a:pPr>
            <a:r>
              <a:rPr lang="en-US" sz="2400" dirty="0"/>
              <a:t>u</a:t>
            </a:r>
            <a:r>
              <a:rPr lang="en-US" sz="2400" dirty="0" smtClean="0"/>
              <a:t>sdt: US Dollar</a:t>
            </a:r>
            <a:r>
              <a:rPr lang="en-US" sz="2800" dirty="0"/>
              <a:t/>
            </a:r>
            <a:br>
              <a:rPr lang="en-US" sz="2800" dirty="0"/>
            </a:br>
            <a:endParaRPr lang="en-US" sz="2800" dirty="0"/>
          </a:p>
        </p:txBody>
      </p:sp>
    </p:spTree>
    <p:extLst>
      <p:ext uri="{BB962C8B-B14F-4D97-AF65-F5344CB8AC3E}">
        <p14:creationId xmlns:p14="http://schemas.microsoft.com/office/powerpoint/2010/main" val="1381236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IN" sz="2800" b="1" strike="noStrike" spc="-1" dirty="0" smtClean="0">
              <a:solidFill>
                <a:srgbClr val="000000"/>
              </a:solidFill>
              <a:uFill>
                <a:solidFill>
                  <a:srgbClr val="FFFFFF"/>
                </a:solidFill>
              </a:uFill>
              <a:latin typeface="Arial"/>
              <a:ea typeface="SimSun"/>
            </a:endParaRPr>
          </a:p>
          <a:p>
            <a:pPr>
              <a:lnSpc>
                <a:spcPct val="100000"/>
              </a:lnSpc>
            </a:pPr>
            <a:endParaRPr lang="en-IN" sz="2800" b="1" spc="-1" dirty="0">
              <a:solidFill>
                <a:srgbClr val="000000"/>
              </a:solidFill>
              <a:uFill>
                <a:solidFill>
                  <a:srgbClr val="FFFFFF"/>
                </a:solidFill>
              </a:uFill>
              <a:latin typeface="Arial"/>
              <a:ea typeface="SimSun"/>
            </a:endParaRPr>
          </a:p>
          <a:p>
            <a:pPr>
              <a:lnSpc>
                <a:spcPct val="100000"/>
              </a:lnSpc>
            </a:pPr>
            <a:r>
              <a:rPr lang="en-IN" sz="2800" b="1" strike="noStrike" spc="-1" dirty="0" smtClean="0">
                <a:solidFill>
                  <a:srgbClr val="000000"/>
                </a:solidFill>
                <a:uFill>
                  <a:solidFill>
                    <a:srgbClr val="FFFFFF"/>
                  </a:solidFill>
                </a:uFill>
                <a:latin typeface="Arial"/>
                <a:ea typeface="SimSun"/>
              </a:rPr>
              <a:t>Data Pre-Processing:</a:t>
            </a:r>
            <a:endParaRPr lang="en-IN" sz="1800" b="1" strike="noStrike" spc="-1" dirty="0">
              <a:solidFill>
                <a:srgbClr val="000000"/>
              </a:solidFill>
              <a:uFill>
                <a:solidFill>
                  <a:srgbClr val="FFFFFF"/>
                </a:solidFill>
              </a:uFill>
              <a:latin typeface="Arial"/>
            </a:endParaRPr>
          </a:p>
        </p:txBody>
      </p:sp>
      <p:pic>
        <p:nvPicPr>
          <p:cNvPr id="110" name="Picture 1"/>
          <p:cNvPicPr/>
          <p:nvPr/>
        </p:nvPicPr>
        <p:blipFill>
          <a:blip r:embed="rId2"/>
          <a:stretch/>
        </p:blipFill>
        <p:spPr>
          <a:xfrm>
            <a:off x="9924480" y="-11520"/>
            <a:ext cx="2262600" cy="767160"/>
          </a:xfrm>
          <a:prstGeom prst="rect">
            <a:avLst/>
          </a:prstGeom>
          <a:ln w="9360">
            <a:noFill/>
          </a:ln>
        </p:spPr>
      </p:pic>
      <p:sp>
        <p:nvSpPr>
          <p:cNvPr id="111" name="CustomShape 2"/>
          <p:cNvSpPr/>
          <p:nvPr/>
        </p:nvSpPr>
        <p:spPr>
          <a:xfrm>
            <a:off x="823500" y="3999345"/>
            <a:ext cx="10543680" cy="17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800" b="1" strike="noStrike" spc="-1" dirty="0">
                <a:solidFill>
                  <a:srgbClr val="000000"/>
                </a:solidFill>
                <a:uFill>
                  <a:solidFill>
                    <a:srgbClr val="FFFFFF"/>
                  </a:solidFill>
                </a:uFill>
                <a:latin typeface="Arial"/>
                <a:ea typeface="SimSun"/>
              </a:rPr>
              <a:t>Missing values</a:t>
            </a:r>
            <a:endParaRPr lang="en-IN" sz="2800" b="1" strike="noStrike" spc="-1" dirty="0">
              <a:solidFill>
                <a:srgbClr val="000000"/>
              </a:solidFill>
              <a:uFill>
                <a:solidFill>
                  <a:srgbClr val="FFFFFF"/>
                </a:solidFill>
              </a:uFill>
              <a:latin typeface="Arial"/>
            </a:endParaRPr>
          </a:p>
          <a:p>
            <a:pPr marL="343080" indent="-342000" algn="just">
              <a:lnSpc>
                <a:spcPct val="150000"/>
              </a:lnSpc>
              <a:buClr>
                <a:srgbClr val="000000"/>
              </a:buClr>
              <a:buFont typeface="Arial"/>
              <a:buChar char="•"/>
            </a:pPr>
            <a:r>
              <a:rPr lang="en-IN" b="1" strike="noStrike" spc="-1" dirty="0">
                <a:solidFill>
                  <a:schemeClr val="tx1">
                    <a:lumMod val="95000"/>
                    <a:lumOff val="5000"/>
                  </a:schemeClr>
                </a:solidFill>
                <a:uFill>
                  <a:solidFill>
                    <a:srgbClr val="FFFFFF"/>
                  </a:solidFill>
                </a:uFill>
                <a:latin typeface="Arial"/>
                <a:ea typeface="SimSun"/>
              </a:rPr>
              <a:t>Missing values in the type of delay </a:t>
            </a:r>
            <a:r>
              <a:rPr lang="en-IN" b="1" strike="noStrike" spc="-1" dirty="0" smtClean="0">
                <a:solidFill>
                  <a:schemeClr val="tx1">
                    <a:lumMod val="95000"/>
                    <a:lumOff val="5000"/>
                  </a:schemeClr>
                </a:solidFill>
                <a:uFill>
                  <a:solidFill>
                    <a:srgbClr val="FFFFFF"/>
                  </a:solidFill>
                </a:uFill>
                <a:latin typeface="Arial"/>
                <a:ea typeface="SimSun"/>
              </a:rPr>
              <a:t>columns are being dropped, </a:t>
            </a:r>
            <a:r>
              <a:rPr lang="en-IN" b="1" strike="noStrike" spc="-1" dirty="0">
                <a:solidFill>
                  <a:schemeClr val="tx1">
                    <a:lumMod val="95000"/>
                    <a:lumOff val="5000"/>
                  </a:schemeClr>
                </a:solidFill>
                <a:uFill>
                  <a:solidFill>
                    <a:srgbClr val="FFFFFF"/>
                  </a:solidFill>
                </a:uFill>
                <a:latin typeface="Arial"/>
                <a:ea typeface="SimSun"/>
              </a:rPr>
              <a:t>indicating the cause is not valid</a:t>
            </a:r>
            <a:r>
              <a:rPr lang="en-IN" b="1" strike="noStrike" spc="-1" dirty="0" smtClean="0">
                <a:solidFill>
                  <a:schemeClr val="tx1">
                    <a:lumMod val="95000"/>
                    <a:lumOff val="5000"/>
                  </a:schemeClr>
                </a:solidFill>
                <a:uFill>
                  <a:solidFill>
                    <a:srgbClr val="FFFFFF"/>
                  </a:solidFill>
                </a:uFill>
                <a:latin typeface="Arial"/>
                <a:ea typeface="SimSun"/>
              </a:rPr>
              <a:t>.</a:t>
            </a:r>
          </a:p>
          <a:p>
            <a:pPr marL="343080" indent="-342000" algn="just">
              <a:lnSpc>
                <a:spcPct val="150000"/>
              </a:lnSpc>
              <a:buClr>
                <a:srgbClr val="000000"/>
              </a:buClr>
              <a:buFont typeface="Arial"/>
              <a:buChar char="•"/>
            </a:pPr>
            <a:r>
              <a:rPr lang="en-IN" b="1" spc="-1" dirty="0" smtClean="0">
                <a:solidFill>
                  <a:schemeClr val="tx1">
                    <a:lumMod val="95000"/>
                    <a:lumOff val="5000"/>
                  </a:schemeClr>
                </a:solidFill>
                <a:uFill>
                  <a:solidFill>
                    <a:srgbClr val="FFFFFF"/>
                  </a:solidFill>
                </a:uFill>
                <a:latin typeface="Arial"/>
                <a:ea typeface="SimSun"/>
              </a:rPr>
              <a:t>Although, there are no null values in our data.</a:t>
            </a:r>
            <a:endParaRPr lang="en-IN" b="1" strike="noStrike" spc="-1" dirty="0">
              <a:solidFill>
                <a:schemeClr val="tx1">
                  <a:lumMod val="95000"/>
                  <a:lumOff val="5000"/>
                </a:schemeClr>
              </a:solidFill>
              <a:uFill>
                <a:solidFill>
                  <a:srgbClr val="FFFFFF"/>
                </a:solidFill>
              </a:uFill>
              <a:latin typeface="Arial"/>
            </a:endParaRPr>
          </a:p>
          <a:p>
            <a:pPr algn="just">
              <a:lnSpc>
                <a:spcPct val="150000"/>
              </a:lnSpc>
            </a:pPr>
            <a:endParaRPr lang="en-IN" sz="1800" b="1" strike="noStrike" spc="-1" dirty="0">
              <a:solidFill>
                <a:srgbClr val="000000"/>
              </a:solidFill>
              <a:uFill>
                <a:solidFill>
                  <a:srgbClr val="FFFFFF"/>
                </a:solidFill>
              </a:uFill>
              <a:latin typeface="Arial"/>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a:ea typeface="SimSun"/>
              </a:rPr>
              <a:t>8</a:t>
            </a:fld>
            <a:endParaRPr lang="en-IN" sz="1800" b="0" strike="noStrike" spc="-1">
              <a:solidFill>
                <a:srgbClr val="000000"/>
              </a:solidFill>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91" y="1374947"/>
            <a:ext cx="4510129" cy="286324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548" y="1278600"/>
            <a:ext cx="4602034" cy="2927895"/>
          </a:xfrm>
          <a:prstGeom prst="rect">
            <a:avLst/>
          </a:prstGeom>
        </p:spPr>
      </p:pic>
    </p:spTree>
    <p:extLst>
      <p:ext uri="{BB962C8B-B14F-4D97-AF65-F5344CB8AC3E}">
        <p14:creationId xmlns:p14="http://schemas.microsoft.com/office/powerpoint/2010/main" val="18606428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Cleaning </a:t>
            </a:r>
            <a:r>
              <a:rPr lang="en-US" dirty="0" smtClean="0"/>
              <a:t>O</a:t>
            </a:r>
            <a:r>
              <a:rPr lang="en-US" dirty="0" smtClean="0"/>
              <a:t>perations:</a:t>
            </a:r>
            <a:endParaRPr lang="en-US" dirty="0"/>
          </a:p>
        </p:txBody>
      </p:sp>
      <p:sp>
        <p:nvSpPr>
          <p:cNvPr id="3" name="Text Placeholder 2"/>
          <p:cNvSpPr>
            <a:spLocks noGrp="1"/>
          </p:cNvSpPr>
          <p:nvPr>
            <p:ph idx="1"/>
          </p:nvPr>
        </p:nvSpPr>
        <p:spPr>
          <a:xfrm>
            <a:off x="1295401" y="2556932"/>
            <a:ext cx="9601196" cy="3318936"/>
          </a:xfrm>
        </p:spPr>
        <p:txBody>
          <a:bodyPr>
            <a:normAutofit fontScale="25000" lnSpcReduction="20000"/>
          </a:bodyPr>
          <a:lstStyle/>
          <a:p>
            <a:pPr marL="0" indent="0">
              <a:buNone/>
            </a:pPr>
            <a:endParaRPr lang="en-US" sz="2800" dirty="0"/>
          </a:p>
          <a:p>
            <a:pPr marL="0" indent="0">
              <a:buNone/>
            </a:pPr>
            <a:r>
              <a:rPr lang="en-US" sz="11200" dirty="0" smtClean="0"/>
              <a:t>To </a:t>
            </a:r>
            <a:r>
              <a:rPr lang="en-US" sz="11200" dirty="0"/>
              <a:t>check null </a:t>
            </a:r>
            <a:r>
              <a:rPr lang="en-US" sz="11200" dirty="0" smtClean="0"/>
              <a:t>values </a:t>
            </a:r>
            <a:r>
              <a:rPr lang="en-US" sz="11200" dirty="0"/>
              <a:t>with </a:t>
            </a:r>
            <a:r>
              <a:rPr lang="en-US" sz="11200" dirty="0" smtClean="0"/>
              <a:t>Mean, Mode and Median </a:t>
            </a:r>
            <a:r>
              <a:rPr lang="en-US" sz="11200" dirty="0"/>
              <a:t>depend upon the type </a:t>
            </a:r>
            <a:r>
              <a:rPr lang="en-US" sz="11200" dirty="0" smtClean="0"/>
              <a:t>of values.</a:t>
            </a:r>
          </a:p>
          <a:p>
            <a:pPr marL="0" indent="0">
              <a:buNone/>
            </a:pPr>
            <a:endParaRPr lang="en-US" sz="11200" dirty="0"/>
          </a:p>
          <a:p>
            <a:pPr marL="0" indent="0">
              <a:buNone/>
            </a:pPr>
            <a:r>
              <a:rPr lang="en-US" sz="11200" dirty="0" smtClean="0"/>
              <a:t>To replace </a:t>
            </a:r>
            <a:r>
              <a:rPr lang="en-US" sz="11200" dirty="0"/>
              <a:t>the null  </a:t>
            </a:r>
            <a:r>
              <a:rPr lang="en-US" sz="11200" dirty="0" smtClean="0"/>
              <a:t>feature. We </a:t>
            </a:r>
            <a:r>
              <a:rPr lang="en-US" sz="11200" dirty="0"/>
              <a:t>have imported the timestamp function </a:t>
            </a:r>
            <a:r>
              <a:rPr lang="en-US" sz="11200" dirty="0" smtClean="0"/>
              <a:t>from </a:t>
            </a:r>
            <a:r>
              <a:rPr lang="en-US" sz="11200" dirty="0" err="1"/>
              <a:t>pyspark</a:t>
            </a:r>
            <a:r>
              <a:rPr lang="en-US" sz="11200" dirty="0"/>
              <a:t> </a:t>
            </a:r>
            <a:r>
              <a:rPr lang="en-US" sz="11200" dirty="0" err="1"/>
              <a:t>sql</a:t>
            </a:r>
            <a:r>
              <a:rPr lang="en-US" sz="11200" dirty="0"/>
              <a:t> functions and we have made the time column in the timestamp datatype  and after that we have extracted the year, month and date </a:t>
            </a:r>
            <a:r>
              <a:rPr lang="en-US" sz="11200" dirty="0" err="1"/>
              <a:t>seperately</a:t>
            </a:r>
            <a:r>
              <a:rPr lang="en-US" sz="11200" dirty="0"/>
              <a:t> with </a:t>
            </a:r>
            <a:r>
              <a:rPr lang="en-US" sz="11200" dirty="0" smtClean="0"/>
              <a:t>the Column </a:t>
            </a:r>
            <a:r>
              <a:rPr lang="en-US" sz="11200" dirty="0"/>
              <a:t>function of the </a:t>
            </a:r>
            <a:r>
              <a:rPr lang="en-US" sz="11200" dirty="0" err="1"/>
              <a:t>pyspark</a:t>
            </a:r>
            <a:r>
              <a:rPr lang="en-US" sz="11200" dirty="0"/>
              <a:t> </a:t>
            </a:r>
            <a:r>
              <a:rPr lang="en-US" sz="11200" dirty="0" err="1"/>
              <a:t>sql</a:t>
            </a:r>
            <a:r>
              <a:rPr lang="en-US" sz="11200" dirty="0"/>
              <a:t> functions.</a:t>
            </a:r>
            <a:endParaRPr lang="en-US" sz="11200" dirty="0" smtClean="0"/>
          </a:p>
          <a:p>
            <a:pPr marL="0" indent="0">
              <a:buNone/>
            </a:pPr>
            <a:endParaRPr lang="en-US" sz="2800" dirty="0"/>
          </a:p>
        </p:txBody>
      </p:sp>
    </p:spTree>
    <p:extLst>
      <p:ext uri="{BB962C8B-B14F-4D97-AF65-F5344CB8AC3E}">
        <p14:creationId xmlns:p14="http://schemas.microsoft.com/office/powerpoint/2010/main" val="112128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1348</TotalTime>
  <Words>863</Words>
  <Application>Microsoft Office PowerPoint</Application>
  <PresentationFormat>Widescreen</PresentationFormat>
  <Paragraphs>170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SimSun</vt:lpstr>
      <vt:lpstr>Arial</vt:lpstr>
      <vt:lpstr>DejaVu Sans</vt:lpstr>
      <vt:lpstr>Garamond</vt:lpstr>
      <vt:lpstr>Symbol</vt:lpstr>
      <vt:lpstr>Times New Roman</vt:lpstr>
      <vt:lpstr>Organic</vt:lpstr>
      <vt:lpstr>PowerPoint Presentation</vt:lpstr>
      <vt:lpstr>PowerPoint Presentation</vt:lpstr>
      <vt:lpstr>PowerPoint Presentation</vt:lpstr>
      <vt:lpstr>PowerPoint Presentation</vt:lpstr>
      <vt:lpstr>Overview of tools used and their role in the project:</vt:lpstr>
      <vt:lpstr>PowerPoint Presentation</vt:lpstr>
      <vt:lpstr>PowerPoint Presentation</vt:lpstr>
      <vt:lpstr>PowerPoint Presentation</vt:lpstr>
      <vt:lpstr>Data Cleaning Operations:</vt:lpstr>
      <vt:lpstr>Data Visualization </vt:lpstr>
      <vt:lpstr>Data Visualization:</vt:lpstr>
      <vt:lpstr>Data Visualization</vt:lpstr>
      <vt:lpstr>Analyzing Historical Bitcoin Prediction with Current Bitcoin Amout Price</vt:lpstr>
      <vt:lpstr>PowerPoint Presentation</vt:lpstr>
      <vt:lpstr>PowerPoint Presentation</vt:lpstr>
      <vt:lpstr>Accuracy Achieved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subject/>
  <dc:creator>student</dc:creator>
  <dc:description/>
  <cp:lastModifiedBy>Microsoft account</cp:lastModifiedBy>
  <cp:revision>153</cp:revision>
  <dcterms:created xsi:type="dcterms:W3CDTF">2019-08-03T06:37:25Z</dcterms:created>
  <dcterms:modified xsi:type="dcterms:W3CDTF">2023-03-12T11:48:04Z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