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4" d="100"/>
          <a:sy n="64" d="100"/>
        </p:scale>
        <p:origin x="920"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22/07/2025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6</a:t>
            </a:fld>
            <a:endParaRPr lang="en-AU" dirty="0"/>
          </a:p>
        </p:txBody>
      </p:sp>
    </p:spTree>
    <p:extLst>
      <p:ext uri="{BB962C8B-B14F-4D97-AF65-F5344CB8AC3E}">
        <p14:creationId xmlns:p14="http://schemas.microsoft.com/office/powerpoint/2010/main" val="6573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7</a:t>
            </a:fld>
            <a:endParaRPr lang="en-AU" dirty="0"/>
          </a:p>
        </p:txBody>
      </p:sp>
    </p:spTree>
    <p:extLst>
      <p:ext uri="{BB962C8B-B14F-4D97-AF65-F5344CB8AC3E}">
        <p14:creationId xmlns:p14="http://schemas.microsoft.com/office/powerpoint/2010/main" val="4001163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9</a:t>
            </a:fld>
            <a:endParaRPr lang="en-AU" dirty="0"/>
          </a:p>
        </p:txBody>
      </p:sp>
    </p:spTree>
    <p:extLst>
      <p:ext uri="{BB962C8B-B14F-4D97-AF65-F5344CB8AC3E}">
        <p14:creationId xmlns:p14="http://schemas.microsoft.com/office/powerpoint/2010/main" val="409550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July 2025</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Trial Was Successful: Growth in Sales, Customers, and Basket Size Confirm Impact</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3815378E-E631-43D4-A7C3-56503FD95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991" y="1277771"/>
            <a:ext cx="10205584" cy="493418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A26524B-88AD-C11B-DC8C-BA4BE4D5465F}"/>
              </a:ext>
            </a:extLst>
          </p:cNvPr>
          <p:cNvSpPr>
            <a:spLocks noChangeArrowheads="1"/>
          </p:cNvSpPr>
          <p:nvPr/>
        </p:nvSpPr>
        <p:spPr bwMode="auto">
          <a:xfrm>
            <a:off x="2673626" y="1852880"/>
            <a:ext cx="826935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Thank you for reviewing this report.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Please reach out with any questions or if further analysis is required.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1" u="none" strike="noStrike" cap="none" normalizeH="0" baseline="0" dirty="0">
                <a:ln>
                  <a:noFill/>
                </a:ln>
                <a:solidFill>
                  <a:schemeClr val="tx1"/>
                </a:solidFill>
                <a:effectLst/>
                <a:latin typeface="Arial" panose="020B0604020202020204" pitchFamily="34" charset="0"/>
              </a:rPr>
              <a:t>Prepared by: Om Raundal, </a:t>
            </a:r>
            <a:r>
              <a:rPr kumimoji="0" lang="en-US" altLang="en-US" sz="2000" b="0" i="1" u="none" strike="noStrike" cap="none" normalizeH="0" baseline="0" dirty="0" err="1">
                <a:ln>
                  <a:noFill/>
                </a:ln>
                <a:solidFill>
                  <a:schemeClr val="tx1"/>
                </a:solidFill>
                <a:effectLst/>
                <a:latin typeface="Arial" panose="020B0604020202020204" pitchFamily="34" charset="0"/>
              </a:rPr>
              <a:t>Quantium</a:t>
            </a:r>
            <a:r>
              <a:rPr kumimoji="0" lang="en-US" altLang="en-US" sz="2000" b="0" i="1" u="none" strike="noStrike" cap="none" normalizeH="0" baseline="0" dirty="0">
                <a:ln>
                  <a:noFill/>
                </a:ln>
                <a:solidFill>
                  <a:schemeClr val="tx1"/>
                </a:solidFill>
                <a:effectLst/>
                <a:latin typeface="Arial" panose="020B0604020202020204" pitchFamily="34" charset="0"/>
              </a:rPr>
              <a:t> Analytics Intern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173507" y="1531404"/>
            <a:ext cx="7580989" cy="1718742"/>
          </a:xfrm>
          <a:prstGeom prst="rect">
            <a:avLst/>
          </a:prstGeom>
          <a:noFill/>
        </p:spPr>
        <p:txBody>
          <a:bodyPr wrap="square" lIns="0" tIns="0" rIns="0" bIns="0" rtlCol="0" anchor="t">
            <a:noAutofit/>
          </a:bodyPr>
          <a:lstStyle/>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342165" y="4313096"/>
            <a:ext cx="7580989" cy="1718742"/>
          </a:xfrm>
          <a:prstGeom prst="rect">
            <a:avLst/>
          </a:prstGeom>
          <a:noFill/>
        </p:spPr>
        <p:txBody>
          <a:bodyPr wrap="square" lIns="0" tIns="0" rIns="0" bIns="0" rtlCol="0" anchor="t">
            <a:noAutofit/>
          </a:bodyPr>
          <a:lstStyle/>
          <a:p>
            <a:endParaRPr lang="en-AU" sz="1200" dirty="0">
              <a:latin typeface="Roboto Light" panose="02000000000000000000" pitchFamily="2" charset="0"/>
              <a:ea typeface="Roboto Light" panose="02000000000000000000" pitchFamily="2" charset="0"/>
            </a:endParaRPr>
          </a:p>
        </p:txBody>
      </p:sp>
      <p:sp>
        <p:nvSpPr>
          <p:cNvPr id="8" name="Rectangle 1">
            <a:extLst>
              <a:ext uri="{FF2B5EF4-FFF2-40B4-BE49-F238E27FC236}">
                <a16:creationId xmlns:a16="http://schemas.microsoft.com/office/drawing/2014/main" id="{1AC35944-1636-2766-32EE-A704CA94CD47}"/>
              </a:ext>
            </a:extLst>
          </p:cNvPr>
          <p:cNvSpPr>
            <a:spLocks noChangeArrowheads="1"/>
          </p:cNvSpPr>
          <p:nvPr/>
        </p:nvSpPr>
        <p:spPr bwMode="auto">
          <a:xfrm>
            <a:off x="4084607" y="1967886"/>
            <a:ext cx="1289767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Store 77 saw consistent growth in revenue and customers post-trial.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Control store for Store 77 remained flat — confirming impact.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Stores 86 and 88 showed negligible changes.</a:t>
            </a:r>
          </a:p>
        </p:txBody>
      </p:sp>
      <p:sp>
        <p:nvSpPr>
          <p:cNvPr id="10" name="Rectangle 2">
            <a:extLst>
              <a:ext uri="{FF2B5EF4-FFF2-40B4-BE49-F238E27FC236}">
                <a16:creationId xmlns:a16="http://schemas.microsoft.com/office/drawing/2014/main" id="{4899FE76-3DEC-684F-80F8-E388B9D69EF0}"/>
              </a:ext>
            </a:extLst>
          </p:cNvPr>
          <p:cNvSpPr>
            <a:spLocks noChangeArrowheads="1"/>
          </p:cNvSpPr>
          <p:nvPr/>
        </p:nvSpPr>
        <p:spPr bwMode="auto">
          <a:xfrm>
            <a:off x="4173507" y="4095579"/>
            <a:ext cx="72813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Chips are purchased across all segments, but preferences vary by affluence and life stage.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Mainstream-Affluent segments buy more per visit.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Budget-Constrained customers make frequent but smaller purchases.</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a:p>
            <a:r>
              <a:rPr lang="en-US" dirty="0"/>
              <a:t>Customer Affluence &amp; Life Stage Profile</a:t>
            </a:r>
            <a:endParaRPr lang="en-AU" dirty="0"/>
          </a:p>
        </p:txBody>
      </p:sp>
      <p:pic>
        <p:nvPicPr>
          <p:cNvPr id="5" name="Picture 4">
            <a:extLst>
              <a:ext uri="{FF2B5EF4-FFF2-40B4-BE49-F238E27FC236}">
                <a16:creationId xmlns:a16="http://schemas.microsoft.com/office/drawing/2014/main" id="{CD01AEDC-B4BC-DAB9-94B2-21E264986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235" y="400050"/>
            <a:ext cx="5754756" cy="5752272"/>
          </a:xfrm>
          <a:prstGeom prst="rect">
            <a:avLst/>
          </a:prstGeom>
        </p:spPr>
      </p:pic>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Baseline Sales Revenue Comparison"</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DE9F3917-C8B3-972F-BA21-708CD1665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680" y="950328"/>
            <a:ext cx="8563685" cy="528578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a:t>
            </a:r>
            <a:r>
              <a:rPr lang="en-US" sz="2000" dirty="0"/>
              <a:t>Trial Period Revenue Performance</a:t>
            </a:r>
          </a:p>
          <a:p>
            <a:r>
              <a:rPr lang="en-US" sz="2000" dirty="0"/>
              <a:t>Store 77 Performance Shows Clear Lift vs Control"</a:t>
            </a:r>
            <a:endParaRPr lang="en-AU" sz="20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3"/>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C87C75EA-9C4C-478D-1116-637D85F316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974" y="1202634"/>
            <a:ext cx="10372173" cy="499938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0C8E55F4-1099-E885-ABDF-4C5830621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5109" y="1205936"/>
            <a:ext cx="9181781" cy="5006022"/>
          </a:xfrm>
          <a:prstGeom prst="rect">
            <a:avLst/>
          </a:prstGeom>
        </p:spPr>
      </p:pic>
      <p:sp>
        <p:nvSpPr>
          <p:cNvPr id="5" name="TextBox 4">
            <a:extLst>
              <a:ext uri="{FF2B5EF4-FFF2-40B4-BE49-F238E27FC236}">
                <a16:creationId xmlns:a16="http://schemas.microsoft.com/office/drawing/2014/main" id="{D37A908E-0F48-AEE0-D3D2-513A749AB8F9}"/>
              </a:ext>
            </a:extLst>
          </p:cNvPr>
          <p:cNvSpPr txBox="1"/>
          <p:nvPr/>
        </p:nvSpPr>
        <p:spPr>
          <a:xfrm>
            <a:off x="1689652" y="264739"/>
            <a:ext cx="10277061" cy="941197"/>
          </a:xfrm>
          <a:prstGeom prst="rect">
            <a:avLst/>
          </a:prstGeom>
          <a:noFill/>
        </p:spPr>
        <p:txBody>
          <a:bodyPr wrap="square" lIns="0" tIns="0" rIns="0" bIns="0" rtlCol="0" anchor="t">
            <a:noAutofit/>
          </a:bodyPr>
          <a:lstStyle/>
          <a:p>
            <a:r>
              <a:rPr lang="en-US" sz="2800" b="1" dirty="0"/>
              <a:t>Customer Count Over Time</a:t>
            </a:r>
            <a:endParaRPr lang="en-US" sz="2800" b="1"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a:p>
            <a:r>
              <a:rPr lang="en-AU" dirty="0"/>
              <a:t>Control store : 77</a:t>
            </a:r>
          </a:p>
          <a:p>
            <a:r>
              <a:rPr lang="en-AU" dirty="0"/>
              <a:t>Trial stores : 86,  88</a:t>
            </a:r>
          </a:p>
        </p:txBody>
      </p:sp>
      <p:pic>
        <p:nvPicPr>
          <p:cNvPr id="5" name="Picture 4">
            <a:extLst>
              <a:ext uri="{FF2B5EF4-FFF2-40B4-BE49-F238E27FC236}">
                <a16:creationId xmlns:a16="http://schemas.microsoft.com/office/drawing/2014/main" id="{3DD2F3E7-B3B7-49EC-4D29-9D10ECC79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878" y="366285"/>
            <a:ext cx="7504044" cy="6125430"/>
          </a:xfrm>
          <a:prstGeom prst="rect">
            <a:avLst/>
          </a:prstGeom>
        </p:spPr>
      </p:pic>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Store 86 &amp; 88 Performance Check</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3"/>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BB09FD03-12B9-D026-2F8A-CA9A90C62F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4270" y="911431"/>
            <a:ext cx="9440755" cy="535022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6351</TotalTime>
  <Words>430</Words>
  <Application>Microsoft Office PowerPoint</Application>
  <PresentationFormat>Widescreen</PresentationFormat>
  <Paragraphs>49</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Calibri</vt:lpstr>
      <vt:lpstr>Roboto Light</vt:lpstr>
      <vt:lpstr>Roboto</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Om Raundal</cp:lastModifiedBy>
  <cp:revision>471</cp:revision>
  <dcterms:created xsi:type="dcterms:W3CDTF">2018-02-07T23:23:24Z</dcterms:created>
  <dcterms:modified xsi:type="dcterms:W3CDTF">2025-07-22T04:59:27Z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