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pc" initials="h" lastIdx="1" clrIdx="0">
    <p:extLst>
      <p:ext uri="{19B8F6BF-5375-455C-9EA6-DF929625EA0E}">
        <p15:presenceInfo xmlns:p15="http://schemas.microsoft.com/office/powerpoint/2012/main" userId="hp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821B6-0FCD-414F-AF99-5F04FD373BAD}" type="datetimeFigureOut">
              <a:rPr lang="es-MX" smtClean="0"/>
              <a:t>14/09/2018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A18AC-BDCB-433B-8F84-6AFA8EEFEF8E}" type="slidenum">
              <a:rPr lang="es-MX" smtClean="0"/>
              <a:t>‹Nº›</a:t>
            </a:fld>
            <a:endParaRPr lang="es-MX"/>
          </a:p>
        </p:txBody>
      </p:sp>
    </p:spTree>
    <p:extLst>
      <p:ext uri="{BB962C8B-B14F-4D97-AF65-F5344CB8AC3E}">
        <p14:creationId xmlns:p14="http://schemas.microsoft.com/office/powerpoint/2010/main" val="3751246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FA6A18AC-BDCB-433B-8F84-6AFA8EEFEF8E}" type="slidenum">
              <a:rPr lang="es-MX" smtClean="0"/>
              <a:t>5</a:t>
            </a:fld>
            <a:endParaRPr lang="es-MX"/>
          </a:p>
        </p:txBody>
      </p:sp>
    </p:spTree>
    <p:extLst>
      <p:ext uri="{BB962C8B-B14F-4D97-AF65-F5344CB8AC3E}">
        <p14:creationId xmlns:p14="http://schemas.microsoft.com/office/powerpoint/2010/main" val="3527899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C4669671-E8F2-415C-83A3-33E415677D0C}" type="datetimeFigureOut">
              <a:rPr lang="es-MX" smtClean="0"/>
              <a:t>14/09/2018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252736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4669671-E8F2-415C-83A3-33E415677D0C}" type="datetimeFigureOut">
              <a:rPr lang="es-MX" smtClean="0"/>
              <a:t>14/09/2018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153990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4669671-E8F2-415C-83A3-33E415677D0C}" type="datetimeFigureOut">
              <a:rPr lang="es-MX" smtClean="0"/>
              <a:t>14/09/2018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149892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4669671-E8F2-415C-83A3-33E415677D0C}" type="datetimeFigureOut">
              <a:rPr lang="es-MX" smtClean="0"/>
              <a:t>14/09/2018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96368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4669671-E8F2-415C-83A3-33E415677D0C}" type="datetimeFigureOut">
              <a:rPr lang="es-MX" smtClean="0"/>
              <a:t>14/09/2018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164998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C4669671-E8F2-415C-83A3-33E415677D0C}" type="datetimeFigureOut">
              <a:rPr lang="es-MX" smtClean="0"/>
              <a:t>14/09/2018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277657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C4669671-E8F2-415C-83A3-33E415677D0C}" type="datetimeFigureOut">
              <a:rPr lang="es-MX" smtClean="0"/>
              <a:t>14/09/2018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401073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C4669671-E8F2-415C-83A3-33E415677D0C}" type="datetimeFigureOut">
              <a:rPr lang="es-MX" smtClean="0"/>
              <a:t>14/09/2018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7269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669671-E8F2-415C-83A3-33E415677D0C}" type="datetimeFigureOut">
              <a:rPr lang="es-MX" smtClean="0"/>
              <a:t>14/09/2018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341413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4669671-E8F2-415C-83A3-33E415677D0C}" type="datetimeFigureOut">
              <a:rPr lang="es-MX" smtClean="0"/>
              <a:t>14/09/2018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7331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4669671-E8F2-415C-83A3-33E415677D0C}" type="datetimeFigureOut">
              <a:rPr lang="es-MX" smtClean="0"/>
              <a:t>14/09/2018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DE2A5B7A-ADD7-4AD8-9870-D75DA5427836}" type="slidenum">
              <a:rPr lang="es-MX" smtClean="0"/>
              <a:t>‹Nº›</a:t>
            </a:fld>
            <a:endParaRPr lang="es-MX"/>
          </a:p>
        </p:txBody>
      </p:sp>
    </p:spTree>
    <p:extLst>
      <p:ext uri="{BB962C8B-B14F-4D97-AF65-F5344CB8AC3E}">
        <p14:creationId xmlns:p14="http://schemas.microsoft.com/office/powerpoint/2010/main" val="173146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69671-E8F2-415C-83A3-33E415677D0C}" type="datetimeFigureOut">
              <a:rPr lang="es-MX" smtClean="0"/>
              <a:t>14/09/2018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A5B7A-ADD7-4AD8-9870-D75DA5427836}" type="slidenum">
              <a:rPr lang="es-MX" smtClean="0"/>
              <a:t>‹Nº›</a:t>
            </a:fld>
            <a:endParaRPr lang="es-MX"/>
          </a:p>
        </p:txBody>
      </p:sp>
    </p:spTree>
    <p:extLst>
      <p:ext uri="{BB962C8B-B14F-4D97-AF65-F5344CB8AC3E}">
        <p14:creationId xmlns:p14="http://schemas.microsoft.com/office/powerpoint/2010/main" val="213872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Descripción: SEP_horizontal_ALTA-01"/>
          <p:cNvPicPr/>
          <p:nvPr/>
        </p:nvPicPr>
        <p:blipFill>
          <a:blip r:embed="rId2" cstate="print">
            <a:extLst>
              <a:ext uri="{28A0092B-C50C-407E-A947-70E740481C1C}">
                <a14:useLocalDpi xmlns:a14="http://schemas.microsoft.com/office/drawing/2010/main" val="0"/>
              </a:ext>
            </a:extLst>
          </a:blip>
          <a:srcRect l="1900" t="21408" r="1202" b="35524"/>
          <a:stretch>
            <a:fillRect/>
          </a:stretch>
        </p:blipFill>
        <p:spPr bwMode="auto">
          <a:xfrm>
            <a:off x="308291" y="380998"/>
            <a:ext cx="2306119" cy="1177346"/>
          </a:xfrm>
          <a:prstGeom prst="rect">
            <a:avLst/>
          </a:prstGeom>
          <a:noFill/>
        </p:spPr>
      </p:pic>
      <p:sp>
        <p:nvSpPr>
          <p:cNvPr id="7" name="Cuadro de texto 11"/>
          <p:cNvSpPr txBox="1">
            <a:spLocks noChangeArrowheads="1"/>
          </p:cNvSpPr>
          <p:nvPr/>
        </p:nvSpPr>
        <p:spPr bwMode="auto">
          <a:xfrm>
            <a:off x="3194582" y="591977"/>
            <a:ext cx="6489065" cy="5880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47625" algn="ctr">
              <a:lnSpc>
                <a:spcPct val="107000"/>
              </a:lnSpc>
              <a:spcAft>
                <a:spcPts val="800"/>
              </a:spcAft>
            </a:pPr>
            <a:r>
              <a:rPr lang="es-MX" sz="1600" b="1" dirty="0">
                <a:solidFill>
                  <a:srgbClr val="737373"/>
                </a:solidFill>
                <a:effectLst/>
                <a:latin typeface="Soberana Sans Light"/>
                <a:ea typeface="Calibri" panose="020F0502020204030204" pitchFamily="34" charset="0"/>
                <a:cs typeface="Arial" panose="020B0604020202020204" pitchFamily="34" charset="0"/>
              </a:rPr>
              <a:t>TECNOLÓGICO NACIONAL DE MÉXICO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marR="47625" algn="ctr">
              <a:lnSpc>
                <a:spcPct val="107000"/>
              </a:lnSpc>
              <a:spcAft>
                <a:spcPts val="800"/>
              </a:spcAft>
            </a:pPr>
            <a:r>
              <a:rPr lang="es-MX" sz="1600" b="1" dirty="0">
                <a:solidFill>
                  <a:srgbClr val="737373"/>
                </a:solidFill>
                <a:effectLst/>
                <a:latin typeface="Soberana Sans Light"/>
                <a:ea typeface="Calibri" panose="020F0502020204030204" pitchFamily="34" charset="0"/>
                <a:cs typeface="Arial" panose="020B0604020202020204" pitchFamily="34" charset="0"/>
              </a:rPr>
              <a:t>Instituto Tecnológico de Zitácuaro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tabLst>
                <a:tab pos="2806065" algn="ctr"/>
                <a:tab pos="5612130" algn="r"/>
              </a:tabLst>
            </a:pPr>
            <a:r>
              <a:rPr lang="es-MX"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MX" sz="2000" dirty="0">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2000" dirty="0">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descr="Descripción: Descripción: D:\Todo Nuevo\Imágenes\Logo ITZ.jpg"/>
          <p:cNvPicPr/>
          <p:nvPr/>
        </p:nvPicPr>
        <p:blipFill>
          <a:blip r:embed="rId3">
            <a:extLst>
              <a:ext uri="{28A0092B-C50C-407E-A947-70E740481C1C}">
                <a14:useLocalDpi xmlns:a14="http://schemas.microsoft.com/office/drawing/2010/main" val="0"/>
              </a:ext>
            </a:extLst>
          </a:blip>
          <a:srcRect/>
          <a:stretch>
            <a:fillRect/>
          </a:stretch>
        </p:blipFill>
        <p:spPr bwMode="auto">
          <a:xfrm>
            <a:off x="10509162" y="354964"/>
            <a:ext cx="1233894" cy="1319290"/>
          </a:xfrm>
          <a:prstGeom prst="rect">
            <a:avLst/>
          </a:prstGeom>
          <a:noFill/>
        </p:spPr>
      </p:pic>
      <p:sp>
        <p:nvSpPr>
          <p:cNvPr id="10" name="Cuadro de texto 4"/>
          <p:cNvSpPr txBox="1">
            <a:spLocks noChangeArrowheads="1"/>
          </p:cNvSpPr>
          <p:nvPr/>
        </p:nvSpPr>
        <p:spPr bwMode="auto">
          <a:xfrm>
            <a:off x="3601414" y="1803041"/>
            <a:ext cx="5219968" cy="449928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lnSpc>
                <a:spcPct val="107000"/>
              </a:lnSpc>
              <a:spcAft>
                <a:spcPts val="800"/>
              </a:spcAft>
            </a:pPr>
            <a:r>
              <a:rPr lang="es-MX" sz="1400" b="1" dirty="0">
                <a:effectLst/>
                <a:latin typeface="Calibri" panose="020F0502020204030204" pitchFamily="34" charset="0"/>
                <a:ea typeface="Calibri" panose="020F0502020204030204" pitchFamily="34" charset="0"/>
                <a:cs typeface="Times New Roman" panose="02020603050405020304" pitchFamily="18" charset="0"/>
              </a:rPr>
              <a:t>Carrera: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400" b="1" dirty="0">
                <a:effectLst/>
                <a:latin typeface="Calibri" panose="020F0502020204030204" pitchFamily="34" charset="0"/>
                <a:ea typeface="Calibri" panose="020F0502020204030204" pitchFamily="34" charset="0"/>
                <a:cs typeface="Times New Roman" panose="02020603050405020304" pitchFamily="18" charset="0"/>
              </a:rPr>
              <a:t>Ingeniería en sistemas computacionales</a:t>
            </a:r>
            <a:r>
              <a:rPr lang="es-MX" sz="1400" b="1" dirty="0" smtClean="0">
                <a:effectLst/>
                <a:latin typeface="Calibri" panose="020F0502020204030204" pitchFamily="34" charset="0"/>
                <a:ea typeface="Calibri" panose="020F0502020204030204" pitchFamily="34" charset="0"/>
                <a:cs typeface="Times New Roman" panose="02020603050405020304" pitchFamily="18" charset="0"/>
              </a:rPr>
              <a:t>.</a:t>
            </a:r>
          </a:p>
          <a:p>
            <a:pPr algn="ctr">
              <a:lnSpc>
                <a:spcPct val="107000"/>
              </a:lnSpc>
              <a:spcAft>
                <a:spcPts val="80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400" b="1" dirty="0" smtClean="0">
                <a:effectLst/>
                <a:latin typeface="Calibri" panose="020F0502020204030204" pitchFamily="34" charset="0"/>
                <a:ea typeface="Calibri" panose="020F0502020204030204" pitchFamily="34" charset="0"/>
                <a:cs typeface="Times New Roman" panose="02020603050405020304" pitchFamily="18" charset="0"/>
              </a:rPr>
              <a:t>Asignatura</a:t>
            </a:r>
            <a:r>
              <a:rPr lang="es-MX"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400" b="1" dirty="0" smtClean="0">
                <a:latin typeface="Calibri" panose="020F0502020204030204" pitchFamily="34" charset="0"/>
                <a:ea typeface="Calibri" panose="020F0502020204030204" pitchFamily="34" charset="0"/>
                <a:cs typeface="Times New Roman" panose="02020603050405020304" pitchFamily="18" charset="0"/>
              </a:rPr>
              <a:t>Simulación</a:t>
            </a:r>
          </a:p>
          <a:p>
            <a:pPr algn="ctr">
              <a:lnSpc>
                <a:spcPct val="107000"/>
              </a:lnSpc>
              <a:spcAft>
                <a:spcPts val="80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400" b="1" dirty="0" smtClean="0">
                <a:effectLst/>
                <a:latin typeface="Calibri" panose="020F0502020204030204" pitchFamily="34" charset="0"/>
                <a:ea typeface="Calibri" panose="020F0502020204030204" pitchFamily="34" charset="0"/>
                <a:cs typeface="Times New Roman" panose="02020603050405020304" pitchFamily="18" charset="0"/>
              </a:rPr>
              <a:t>Nombres :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400" b="1" dirty="0">
                <a:effectLst/>
                <a:latin typeface="Calibri" panose="020F0502020204030204" pitchFamily="34" charset="0"/>
                <a:ea typeface="Calibri" panose="020F0502020204030204" pitchFamily="34" charset="0"/>
                <a:cs typeface="Times New Roman" panose="02020603050405020304" pitchFamily="18" charset="0"/>
              </a:rPr>
              <a:t>Ángeles Hernández José </a:t>
            </a:r>
            <a:r>
              <a:rPr lang="es-MX" sz="1400" b="1" dirty="0" smtClean="0">
                <a:effectLst/>
                <a:latin typeface="Calibri" panose="020F0502020204030204" pitchFamily="34" charset="0"/>
                <a:ea typeface="Calibri" panose="020F0502020204030204" pitchFamily="34" charset="0"/>
                <a:cs typeface="Times New Roman" panose="02020603050405020304" pitchFamily="18" charset="0"/>
              </a:rPr>
              <a:t>Alfredo</a:t>
            </a:r>
          </a:p>
          <a:p>
            <a:pPr algn="ctr">
              <a:lnSpc>
                <a:spcPct val="107000"/>
              </a:lnSpc>
              <a:spcAft>
                <a:spcPts val="800"/>
              </a:spcAft>
            </a:pPr>
            <a:r>
              <a:rPr lang="es-MX" sz="1400" b="1" dirty="0" smtClean="0">
                <a:latin typeface="Calibri" panose="020F0502020204030204" pitchFamily="34" charset="0"/>
                <a:ea typeface="Calibri" panose="020F0502020204030204" pitchFamily="34" charset="0"/>
                <a:cs typeface="Times New Roman" panose="02020603050405020304" pitchFamily="18" charset="0"/>
              </a:rPr>
              <a:t>Pérez Robles Raunel</a:t>
            </a:r>
          </a:p>
          <a:p>
            <a:pPr algn="ctr">
              <a:lnSpc>
                <a:spcPct val="107000"/>
              </a:lnSpc>
              <a:spcAft>
                <a:spcPts val="800"/>
              </a:spcAft>
            </a:pPr>
            <a:r>
              <a:rPr lang="es-MX" sz="1400" b="1" dirty="0" smtClean="0">
                <a:effectLst/>
                <a:latin typeface="Calibri" panose="020F0502020204030204" pitchFamily="34" charset="0"/>
                <a:ea typeface="Calibri" panose="020F0502020204030204" pitchFamily="34" charset="0"/>
                <a:cs typeface="Times New Roman" panose="02020603050405020304" pitchFamily="18" charset="0"/>
              </a:rPr>
              <a:t>Rojas Hernández Isaac</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400" b="1" dirty="0">
                <a:effectLst/>
                <a:latin typeface="Calibri" panose="020F0502020204030204" pitchFamily="34" charset="0"/>
                <a:ea typeface="Calibri" panose="020F0502020204030204" pitchFamily="34" charset="0"/>
                <a:cs typeface="Times New Roman" panose="02020603050405020304" pitchFamily="18" charset="0"/>
              </a:rPr>
              <a:t>Docente:</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400" b="1" dirty="0" smtClean="0">
                <a:effectLst/>
                <a:latin typeface="Calibri" panose="020F0502020204030204" pitchFamily="34" charset="0"/>
                <a:ea typeface="Calibri" panose="020F0502020204030204" pitchFamily="34" charset="0"/>
                <a:cs typeface="Times New Roman" panose="02020603050405020304" pitchFamily="18" charset="0"/>
              </a:rPr>
              <a:t>Lic. Celia  Ofelia Alanís Yarza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3" name="Grupo 22"/>
          <p:cNvGrpSpPr/>
          <p:nvPr/>
        </p:nvGrpSpPr>
        <p:grpSpPr bwMode="auto">
          <a:xfrm>
            <a:off x="840002" y="2101504"/>
            <a:ext cx="1400278" cy="3902362"/>
            <a:chOff x="0" y="0"/>
            <a:chExt cx="1197" cy="10620"/>
          </a:xfrm>
        </p:grpSpPr>
        <p:cxnSp>
          <p:nvCxnSpPr>
            <p:cNvPr id="24" name="Line 4"/>
            <p:cNvCxnSpPr>
              <a:cxnSpLocks noChangeShapeType="1"/>
            </p:cNvCxnSpPr>
            <p:nvPr/>
          </p:nvCxnSpPr>
          <p:spPr bwMode="auto">
            <a:xfrm>
              <a:off x="0" y="0"/>
              <a:ext cx="0" cy="88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Line 5"/>
            <p:cNvCxnSpPr>
              <a:cxnSpLocks noChangeShapeType="1"/>
            </p:cNvCxnSpPr>
            <p:nvPr/>
          </p:nvCxnSpPr>
          <p:spPr bwMode="auto">
            <a:xfrm>
              <a:off x="600" y="0"/>
              <a:ext cx="0" cy="106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Line 6"/>
            <p:cNvCxnSpPr>
              <a:cxnSpLocks noChangeShapeType="1"/>
            </p:cNvCxnSpPr>
            <p:nvPr/>
          </p:nvCxnSpPr>
          <p:spPr bwMode="auto">
            <a:xfrm>
              <a:off x="1197" y="64"/>
              <a:ext cx="0" cy="88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grpSp>
      <p:sp>
        <p:nvSpPr>
          <p:cNvPr id="31" name="CuadroTexto 30"/>
          <p:cNvSpPr txBox="1"/>
          <p:nvPr/>
        </p:nvSpPr>
        <p:spPr>
          <a:xfrm>
            <a:off x="8950170" y="6117663"/>
            <a:ext cx="2921673" cy="369332"/>
          </a:xfrm>
          <a:prstGeom prst="rect">
            <a:avLst/>
          </a:prstGeom>
          <a:noFill/>
        </p:spPr>
        <p:txBody>
          <a:bodyPr wrap="square" rtlCol="0">
            <a:spAutoFit/>
          </a:bodyPr>
          <a:lstStyle/>
          <a:p>
            <a:r>
              <a:rPr lang="es-MX" dirty="0" smtClean="0"/>
              <a:t>05 DE MAYO DEL 2018</a:t>
            </a:r>
            <a:endParaRPr lang="es-MX" dirty="0"/>
          </a:p>
        </p:txBody>
      </p:sp>
    </p:spTree>
    <p:extLst>
      <p:ext uri="{BB962C8B-B14F-4D97-AF65-F5344CB8AC3E}">
        <p14:creationId xmlns:p14="http://schemas.microsoft.com/office/powerpoint/2010/main" val="3437598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sultado de imagen para gracias por su aten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479" y="1270474"/>
            <a:ext cx="7616825" cy="4284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756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0079" y="1877030"/>
            <a:ext cx="10108307" cy="2277547"/>
          </a:xfrm>
          <a:prstGeom prst="rect">
            <a:avLst/>
          </a:prstGeom>
          <a:noFill/>
        </p:spPr>
        <p:txBody>
          <a:bodyPr wrap="square" rtlCol="0">
            <a:spAutoFit/>
          </a:bodyPr>
          <a:lstStyle/>
          <a:p>
            <a:r>
              <a:rPr lang="es-MX" sz="2400" dirty="0" smtClean="0">
                <a:solidFill>
                  <a:srgbClr val="0070C0"/>
                </a:solidFill>
              </a:rPr>
              <a:t>INFORMACION DEL PROBLEMA :</a:t>
            </a:r>
          </a:p>
          <a:p>
            <a:endParaRPr lang="es-MX" sz="2000" dirty="0" smtClean="0"/>
          </a:p>
          <a:p>
            <a:pPr marL="285750" indent="-285750">
              <a:buFont typeface="Wingdings" panose="05000000000000000000" pitchFamily="2" charset="2"/>
              <a:buChar char="Ø"/>
            </a:pPr>
            <a:r>
              <a:rPr lang="es-MX" sz="2000" dirty="0" smtClean="0"/>
              <a:t>Entrega tardada por no tener una planificación de rutas.</a:t>
            </a:r>
          </a:p>
          <a:p>
            <a:pPr marL="285750" indent="-285750">
              <a:buFont typeface="Wingdings" panose="05000000000000000000" pitchFamily="2" charset="2"/>
              <a:buChar char="Ø"/>
            </a:pPr>
            <a:r>
              <a:rPr lang="es-MX" sz="2000" dirty="0" smtClean="0"/>
              <a:t>Perdida de dinero. </a:t>
            </a:r>
          </a:p>
          <a:p>
            <a:pPr marL="285750" indent="-285750">
              <a:buFont typeface="Wingdings" panose="05000000000000000000" pitchFamily="2" charset="2"/>
              <a:buChar char="Ø"/>
            </a:pPr>
            <a:r>
              <a:rPr lang="es-MX" sz="2000" dirty="0" smtClean="0"/>
              <a:t>Inconvenientes en el camino (ponchar una llanta, accidente etc. …)</a:t>
            </a:r>
          </a:p>
          <a:p>
            <a:pPr marL="285750" indent="-285750">
              <a:buFont typeface="Wingdings" panose="05000000000000000000" pitchFamily="2" charset="2"/>
              <a:buChar char="Ø"/>
            </a:pPr>
            <a:r>
              <a:rPr lang="es-MX" sz="2000" dirty="0" smtClean="0"/>
              <a:t>La empresa no puede prever riesgos por ende no puede evitarlo.</a:t>
            </a:r>
          </a:p>
          <a:p>
            <a:endParaRPr lang="es-MX" dirty="0"/>
          </a:p>
        </p:txBody>
      </p:sp>
      <p:sp>
        <p:nvSpPr>
          <p:cNvPr id="4" name="CuadroTexto 3"/>
          <p:cNvSpPr txBox="1"/>
          <p:nvPr/>
        </p:nvSpPr>
        <p:spPr>
          <a:xfrm>
            <a:off x="800100" y="731520"/>
            <a:ext cx="10835640" cy="646331"/>
          </a:xfrm>
          <a:prstGeom prst="rect">
            <a:avLst/>
          </a:prstGeom>
          <a:noFill/>
        </p:spPr>
        <p:txBody>
          <a:bodyPr wrap="square" rtlCol="0">
            <a:spAutoFit/>
          </a:bodyPr>
          <a:lstStyle/>
          <a:p>
            <a:pPr algn="ctr"/>
            <a:r>
              <a:rPr lang="es-MX" sz="3600" dirty="0" smtClean="0">
                <a:solidFill>
                  <a:srgbClr val="0070C0"/>
                </a:solidFill>
              </a:rPr>
              <a:t>PROBLEMAS A RESOLVER</a:t>
            </a:r>
            <a:r>
              <a:rPr lang="es-MX" sz="2800" dirty="0" smtClean="0">
                <a:solidFill>
                  <a:srgbClr val="0070C0"/>
                </a:solidFill>
              </a:rPr>
              <a:t> </a:t>
            </a:r>
            <a:endParaRPr lang="es-MX" sz="2800" dirty="0">
              <a:solidFill>
                <a:srgbClr val="0070C0"/>
              </a:solidFill>
            </a:endParaRPr>
          </a:p>
        </p:txBody>
      </p:sp>
      <p:pic>
        <p:nvPicPr>
          <p:cNvPr id="2050"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1111" y="2592177"/>
            <a:ext cx="3704095" cy="374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75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55325" y="439170"/>
            <a:ext cx="4713667" cy="646331"/>
          </a:xfrm>
          <a:prstGeom prst="rect">
            <a:avLst/>
          </a:prstGeom>
          <a:noFill/>
        </p:spPr>
        <p:txBody>
          <a:bodyPr wrap="square" rtlCol="0">
            <a:spAutoFit/>
          </a:bodyPr>
          <a:lstStyle/>
          <a:p>
            <a:pPr algn="ctr"/>
            <a:r>
              <a:rPr lang="es-MX" sz="3600" b="1" u="sng" dirty="0" smtClean="0">
                <a:solidFill>
                  <a:srgbClr val="0070C0"/>
                </a:solidFill>
              </a:rPr>
              <a:t>FLASH ROUTE</a:t>
            </a:r>
            <a:endParaRPr lang="es-MX" sz="3600" b="1" u="sng" dirty="0">
              <a:solidFill>
                <a:srgbClr val="0070C0"/>
              </a:solidFill>
            </a:endParaRPr>
          </a:p>
        </p:txBody>
      </p:sp>
      <p:sp>
        <p:nvSpPr>
          <p:cNvPr id="3" name="CuadroTexto 2"/>
          <p:cNvSpPr txBox="1"/>
          <p:nvPr/>
        </p:nvSpPr>
        <p:spPr>
          <a:xfrm>
            <a:off x="944211" y="1246409"/>
            <a:ext cx="10222928" cy="2246769"/>
          </a:xfrm>
          <a:prstGeom prst="rect">
            <a:avLst/>
          </a:prstGeom>
          <a:noFill/>
        </p:spPr>
        <p:txBody>
          <a:bodyPr wrap="square" rtlCol="0">
            <a:spAutoFit/>
          </a:bodyPr>
          <a:lstStyle/>
          <a:p>
            <a:pPr algn="just"/>
            <a:r>
              <a:rPr lang="es-MX" sz="2000" dirty="0" smtClean="0"/>
              <a:t>FLASH ROUTE es un proyecto de simulación a nivel estado (MICHOACÁN) el cual tiene como objetivo representar el proceso para la planificación de rutas, permitiendo visualizar información con los tiempos y costos que generara dicho proceso.</a:t>
            </a:r>
          </a:p>
          <a:p>
            <a:pPr algn="just"/>
            <a:endParaRPr lang="es-MX" sz="2000" dirty="0" smtClean="0"/>
          </a:p>
          <a:p>
            <a:pPr algn="just"/>
            <a:r>
              <a:rPr lang="es-MX" sz="2000" dirty="0" smtClean="0"/>
              <a:t>La información obtenida ayudara a planificar el uso de recursos de manera optima y tomar las decisiones  más convenientes al momento de definir la ruta de envío.</a:t>
            </a:r>
          </a:p>
          <a:p>
            <a:pPr algn="just"/>
            <a:endParaRPr lang="es-MX" sz="2000" dirty="0" smtClean="0"/>
          </a:p>
        </p:txBody>
      </p:sp>
      <p:pic>
        <p:nvPicPr>
          <p:cNvPr id="4" name="Imagen 3"/>
          <p:cNvPicPr/>
          <p:nvPr/>
        </p:nvPicPr>
        <p:blipFill rotWithShape="1">
          <a:blip r:embed="rId2"/>
          <a:srcRect l="22743" t="37734" r="56381" b="26645"/>
          <a:stretch/>
        </p:blipFill>
        <p:spPr bwMode="auto">
          <a:xfrm>
            <a:off x="7868992" y="3493178"/>
            <a:ext cx="2539085" cy="2535452"/>
          </a:xfrm>
          <a:prstGeom prst="rect">
            <a:avLst/>
          </a:prstGeom>
          <a:ln>
            <a:noFill/>
          </a:ln>
          <a:extLst>
            <a:ext uri="{53640926-AAD7-44D8-BBD7-CCE9431645EC}">
              <a14:shadowObscured xmlns:a14="http://schemas.microsoft.com/office/drawing/2010/main"/>
            </a:ext>
          </a:extLst>
        </p:spPr>
      </p:pic>
      <p:sp>
        <p:nvSpPr>
          <p:cNvPr id="5" name="CuadroTexto 4"/>
          <p:cNvSpPr txBox="1"/>
          <p:nvPr/>
        </p:nvSpPr>
        <p:spPr>
          <a:xfrm>
            <a:off x="944211" y="3654086"/>
            <a:ext cx="6007574" cy="1323439"/>
          </a:xfrm>
          <a:prstGeom prst="rect">
            <a:avLst/>
          </a:prstGeom>
          <a:noFill/>
        </p:spPr>
        <p:txBody>
          <a:bodyPr wrap="square" rtlCol="0">
            <a:spAutoFit/>
          </a:bodyPr>
          <a:lstStyle/>
          <a:p>
            <a:pPr algn="just"/>
            <a:r>
              <a:rPr lang="es-MX" sz="2000" dirty="0" smtClean="0"/>
              <a:t>También nos brindara la opción de poder estar jugando con ciertas  variables como lo son el clima, tipo de vehículo gasolina que gastan y así   para poder predecir el comportamiento de dicho traslado</a:t>
            </a:r>
            <a:endParaRPr lang="es-MX" sz="2000" dirty="0"/>
          </a:p>
        </p:txBody>
      </p:sp>
    </p:spTree>
    <p:extLst>
      <p:ext uri="{BB962C8B-B14F-4D97-AF65-F5344CB8AC3E}">
        <p14:creationId xmlns:p14="http://schemas.microsoft.com/office/powerpoint/2010/main" val="2283918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7249" y="1285870"/>
            <a:ext cx="10904220" cy="5078313"/>
          </a:xfrm>
          <a:prstGeom prst="rect">
            <a:avLst/>
          </a:prstGeom>
          <a:noFill/>
        </p:spPr>
        <p:txBody>
          <a:bodyPr wrap="square" rtlCol="0">
            <a:spAutoFit/>
          </a:bodyPr>
          <a:lstStyle/>
          <a:p>
            <a:endParaRPr lang="es-MX" dirty="0" smtClean="0"/>
          </a:p>
          <a:p>
            <a:pPr marL="285750" indent="-285750" algn="just">
              <a:buFont typeface="Wingdings" panose="05000000000000000000" pitchFamily="2" charset="2"/>
              <a:buChar char="Ø"/>
            </a:pPr>
            <a:r>
              <a:rPr lang="es-MX" dirty="0" smtClean="0"/>
              <a:t> Estimar las variables a usar en el estudio.</a:t>
            </a:r>
          </a:p>
          <a:p>
            <a:pPr algn="just"/>
            <a:endParaRPr lang="es-MX" dirty="0" smtClean="0"/>
          </a:p>
          <a:p>
            <a:pPr marL="285750" indent="-285750" algn="just">
              <a:buFont typeface="Wingdings" panose="05000000000000000000" pitchFamily="2" charset="2"/>
              <a:buChar char="Ø"/>
            </a:pPr>
            <a:r>
              <a:rPr lang="es-MX" dirty="0" smtClean="0"/>
              <a:t>Mostrar datos probabilísticos a partir de situaciones reales.</a:t>
            </a:r>
          </a:p>
          <a:p>
            <a:pPr algn="just"/>
            <a:endParaRPr lang="es-MX" dirty="0" smtClean="0"/>
          </a:p>
          <a:p>
            <a:pPr marL="285750" indent="-285750" algn="just">
              <a:buFont typeface="Wingdings" panose="05000000000000000000" pitchFamily="2" charset="2"/>
              <a:buChar char="Ø"/>
            </a:pPr>
            <a:r>
              <a:rPr lang="es-MX" dirty="0"/>
              <a:t>El simulador analizara el comportamiento </a:t>
            </a:r>
            <a:r>
              <a:rPr lang="es-MX" dirty="0" smtClean="0"/>
              <a:t>del traslado </a:t>
            </a:r>
            <a:r>
              <a:rPr lang="es-MX" dirty="0"/>
              <a:t>mediante el planteamiento de situaciones, que pretenden simular casos reales habituales en el transcurso del proceso, permitiendo generar indicadores de desempeño para conocer los diferentes resultados y su posterior análisis</a:t>
            </a:r>
            <a:r>
              <a:rPr lang="es-MX" dirty="0" smtClean="0"/>
              <a:t>.</a:t>
            </a:r>
          </a:p>
          <a:p>
            <a:pPr algn="just"/>
            <a:endParaRPr lang="es-MX" dirty="0" smtClean="0"/>
          </a:p>
          <a:p>
            <a:pPr marL="285750" indent="-285750" algn="just">
              <a:buFont typeface="Wingdings" panose="05000000000000000000" pitchFamily="2" charset="2"/>
              <a:buChar char="Ø"/>
            </a:pPr>
            <a:r>
              <a:rPr lang="es-MX" dirty="0"/>
              <a:t>Análisis de los recursos contra calidad y servicio</a:t>
            </a:r>
            <a:r>
              <a:rPr lang="es-MX" dirty="0" smtClean="0"/>
              <a:t>.</a:t>
            </a:r>
          </a:p>
          <a:p>
            <a:pPr algn="just"/>
            <a:endParaRPr lang="es-MX" dirty="0" smtClean="0"/>
          </a:p>
          <a:p>
            <a:pPr marL="285750" indent="-285750" algn="just">
              <a:buFont typeface="Wingdings" panose="05000000000000000000" pitchFamily="2" charset="2"/>
              <a:buChar char="Ø"/>
            </a:pPr>
            <a:r>
              <a:rPr lang="es-MX" dirty="0"/>
              <a:t>Se pretende que el simulador mejore los conocimientos y experiencia del usuario al momento de tomar decisiones</a:t>
            </a:r>
            <a:r>
              <a:rPr lang="es-MX" dirty="0" smtClean="0"/>
              <a:t>.</a:t>
            </a:r>
          </a:p>
          <a:p>
            <a:pPr algn="just"/>
            <a:endParaRPr lang="es-MX" dirty="0"/>
          </a:p>
          <a:p>
            <a:pPr marL="285750" indent="-285750" algn="just">
              <a:buFont typeface="Wingdings" panose="05000000000000000000" pitchFamily="2" charset="2"/>
              <a:buChar char="Ø"/>
            </a:pPr>
            <a:r>
              <a:rPr lang="es-MX" dirty="0" smtClean="0"/>
              <a:t>Economizar costos y tiempos.</a:t>
            </a:r>
            <a:endParaRPr lang="es-MX" dirty="0"/>
          </a:p>
          <a:p>
            <a:pPr marL="285750" indent="-285750">
              <a:buFont typeface="Wingdings" panose="05000000000000000000" pitchFamily="2" charset="2"/>
              <a:buChar char="Ø"/>
            </a:pPr>
            <a:endParaRPr lang="es-MX" dirty="0" smtClean="0"/>
          </a:p>
          <a:p>
            <a:pPr marL="285750" indent="-285750">
              <a:buFont typeface="Wingdings" panose="05000000000000000000" pitchFamily="2" charset="2"/>
              <a:buChar char="Ø"/>
            </a:pPr>
            <a:endParaRPr lang="es-MX" dirty="0" smtClean="0"/>
          </a:p>
          <a:p>
            <a:endParaRPr lang="es-MX" dirty="0"/>
          </a:p>
        </p:txBody>
      </p:sp>
      <p:sp>
        <p:nvSpPr>
          <p:cNvPr id="3" name="CuadroTexto 2"/>
          <p:cNvSpPr txBox="1"/>
          <p:nvPr/>
        </p:nvSpPr>
        <p:spPr>
          <a:xfrm>
            <a:off x="768869" y="465572"/>
            <a:ext cx="7932420" cy="923330"/>
          </a:xfrm>
          <a:prstGeom prst="rect">
            <a:avLst/>
          </a:prstGeom>
          <a:noFill/>
        </p:spPr>
        <p:txBody>
          <a:bodyPr wrap="square" rtlCol="0">
            <a:spAutoFit/>
          </a:bodyPr>
          <a:lstStyle/>
          <a:p>
            <a:r>
              <a:rPr lang="es-MX" sz="3600" dirty="0" smtClean="0">
                <a:solidFill>
                  <a:srgbClr val="0070C0"/>
                </a:solidFill>
              </a:rPr>
              <a:t>Objetivos Específicos :</a:t>
            </a:r>
          </a:p>
          <a:p>
            <a:endParaRPr lang="es-MX" dirty="0"/>
          </a:p>
        </p:txBody>
      </p:sp>
      <p:pic>
        <p:nvPicPr>
          <p:cNvPr id="4" name="Picture 2" descr="Resultado de imagen para iconos de planificacion de rut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030" y="465572"/>
            <a:ext cx="3255686" cy="216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80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4092" y="904027"/>
            <a:ext cx="10904220" cy="4062651"/>
          </a:xfrm>
          <a:prstGeom prst="rect">
            <a:avLst/>
          </a:prstGeom>
          <a:noFill/>
        </p:spPr>
        <p:txBody>
          <a:bodyPr wrap="square" rtlCol="0">
            <a:spAutoFit/>
          </a:bodyPr>
          <a:lstStyle/>
          <a:p>
            <a:pPr algn="just"/>
            <a:r>
              <a:rPr lang="es-MX" sz="2000" dirty="0" smtClean="0"/>
              <a:t>Para </a:t>
            </a:r>
            <a:r>
              <a:rPr lang="es-MX" sz="2000" dirty="0"/>
              <a:t>el desarrollo del simulador se deben involucrar agentes internos y externos que repercuten ya sea de manera positiva o negativa en el </a:t>
            </a:r>
            <a:r>
              <a:rPr lang="es-MX" sz="2000" dirty="0" smtClean="0"/>
              <a:t>proceso del traslado, </a:t>
            </a:r>
            <a:r>
              <a:rPr lang="es-MX" sz="2000" dirty="0"/>
              <a:t>los cuales son</a:t>
            </a:r>
            <a:r>
              <a:rPr lang="es-MX" sz="2000" dirty="0" smtClean="0"/>
              <a:t>:</a:t>
            </a:r>
          </a:p>
          <a:p>
            <a:pPr algn="just"/>
            <a:endParaRPr lang="es-MX" sz="2000" dirty="0"/>
          </a:p>
          <a:p>
            <a:pPr marL="285750" indent="-285750" algn="just">
              <a:buFont typeface="Wingdings" panose="05000000000000000000" pitchFamily="2" charset="2"/>
              <a:buChar char="Ø"/>
            </a:pPr>
            <a:r>
              <a:rPr lang="es-MX" sz="2000" dirty="0" smtClean="0"/>
              <a:t>CARACTERÍSTICAS DEL VEHÍCULO: </a:t>
            </a:r>
          </a:p>
          <a:p>
            <a:pPr marL="742950" lvl="1" indent="-285750" algn="just">
              <a:buFont typeface="Wingdings" panose="05000000000000000000" pitchFamily="2" charset="2"/>
              <a:buChar char="Ø"/>
            </a:pPr>
            <a:r>
              <a:rPr lang="es-MX" sz="2000" dirty="0" smtClean="0"/>
              <a:t>Tipo de vehículo.</a:t>
            </a:r>
          </a:p>
          <a:p>
            <a:pPr lvl="1" algn="just"/>
            <a:r>
              <a:rPr lang="es-MX" sz="2000" dirty="0"/>
              <a:t>	</a:t>
            </a:r>
            <a:r>
              <a:rPr lang="es-MX" sz="2000" dirty="0" smtClean="0"/>
              <a:t>*Bicicleta.</a:t>
            </a:r>
          </a:p>
          <a:p>
            <a:pPr lvl="1" algn="just"/>
            <a:r>
              <a:rPr lang="es-MX" sz="2000" dirty="0"/>
              <a:t>	</a:t>
            </a:r>
            <a:r>
              <a:rPr lang="es-MX" sz="2000" dirty="0" smtClean="0"/>
              <a:t>*Automóvil.</a:t>
            </a:r>
          </a:p>
          <a:p>
            <a:pPr lvl="1" algn="just"/>
            <a:r>
              <a:rPr lang="es-MX" sz="2000" dirty="0"/>
              <a:t>	</a:t>
            </a:r>
            <a:r>
              <a:rPr lang="es-MX" sz="2000" dirty="0" smtClean="0"/>
              <a:t>*Camión.</a:t>
            </a:r>
          </a:p>
          <a:p>
            <a:pPr lvl="1" algn="just"/>
            <a:r>
              <a:rPr lang="es-MX" sz="2000" dirty="0"/>
              <a:t>	</a:t>
            </a:r>
            <a:r>
              <a:rPr lang="es-MX" sz="2000" dirty="0" smtClean="0"/>
              <a:t>*Motocicleta.</a:t>
            </a:r>
          </a:p>
          <a:p>
            <a:pPr lvl="1" algn="just"/>
            <a:r>
              <a:rPr lang="es-MX" sz="2000" dirty="0"/>
              <a:t>	</a:t>
            </a:r>
            <a:endParaRPr lang="es-MX" sz="2000" dirty="0" smtClean="0"/>
          </a:p>
          <a:p>
            <a:pPr marL="742950" lvl="1" indent="-285750" algn="just">
              <a:buFont typeface="Wingdings" panose="05000000000000000000" pitchFamily="2" charset="2"/>
              <a:buChar char="Ø"/>
            </a:pPr>
            <a:r>
              <a:rPr lang="es-MX" sz="2000" dirty="0" smtClean="0"/>
              <a:t>TIPO DE MOTOR(4,6,8).</a:t>
            </a:r>
          </a:p>
          <a:p>
            <a:pPr marL="742950" lvl="1" indent="-285750" algn="just">
              <a:buFont typeface="Wingdings" panose="05000000000000000000" pitchFamily="2" charset="2"/>
              <a:buChar char="Ø"/>
            </a:pPr>
            <a:endParaRPr lang="es-MX" sz="2000" dirty="0" smtClean="0"/>
          </a:p>
          <a:p>
            <a:pPr lvl="1"/>
            <a:endParaRPr lang="es-MX" dirty="0"/>
          </a:p>
        </p:txBody>
      </p:sp>
      <p:sp>
        <p:nvSpPr>
          <p:cNvPr id="3" name="CuadroTexto 2"/>
          <p:cNvSpPr txBox="1"/>
          <p:nvPr/>
        </p:nvSpPr>
        <p:spPr>
          <a:xfrm>
            <a:off x="3856012" y="178417"/>
            <a:ext cx="7552300" cy="584775"/>
          </a:xfrm>
          <a:prstGeom prst="rect">
            <a:avLst/>
          </a:prstGeom>
          <a:noFill/>
        </p:spPr>
        <p:txBody>
          <a:bodyPr wrap="square" rtlCol="0">
            <a:spAutoFit/>
          </a:bodyPr>
          <a:lstStyle/>
          <a:p>
            <a:r>
              <a:rPr lang="es-MX" sz="3200" dirty="0" smtClean="0">
                <a:solidFill>
                  <a:srgbClr val="0070C0"/>
                </a:solidFill>
              </a:rPr>
              <a:t>Estimación de variables</a:t>
            </a:r>
          </a:p>
        </p:txBody>
      </p:sp>
      <p:pic>
        <p:nvPicPr>
          <p:cNvPr id="4098" name="Picture 2" descr="Resultado de imagen para iconos de aut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8130213" y="1935287"/>
            <a:ext cx="3044064" cy="25159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iconos de automovil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121" y="2170513"/>
            <a:ext cx="2045512" cy="204551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04092" y="4938982"/>
            <a:ext cx="10670185" cy="1292662"/>
          </a:xfrm>
          <a:prstGeom prst="rect">
            <a:avLst/>
          </a:prstGeom>
          <a:noFill/>
        </p:spPr>
        <p:txBody>
          <a:bodyPr wrap="square" rtlCol="0">
            <a:spAutoFit/>
          </a:bodyPr>
          <a:lstStyle/>
          <a:p>
            <a:r>
              <a:rPr lang="es-MX" sz="2000" dirty="0" smtClean="0"/>
              <a:t>Las características del vehículo determinaran la fiabilidad en el viaje y ver si es que puede cumplir las exigencias de la ruta al cual serán asignados y esta información es muy importante para los costos de operación.</a:t>
            </a:r>
          </a:p>
          <a:p>
            <a:endParaRPr lang="es-MX" dirty="0"/>
          </a:p>
        </p:txBody>
      </p:sp>
    </p:spTree>
    <p:extLst>
      <p:ext uri="{BB962C8B-B14F-4D97-AF65-F5344CB8AC3E}">
        <p14:creationId xmlns:p14="http://schemas.microsoft.com/office/powerpoint/2010/main" val="42194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48581" y="582970"/>
            <a:ext cx="8801100" cy="3724096"/>
          </a:xfrm>
          <a:prstGeom prst="rect">
            <a:avLst/>
          </a:prstGeom>
          <a:noFill/>
        </p:spPr>
        <p:txBody>
          <a:bodyPr wrap="square" rtlCol="0">
            <a:spAutoFit/>
          </a:bodyPr>
          <a:lstStyle/>
          <a:p>
            <a:endParaRPr lang="es-MX" dirty="0" smtClean="0"/>
          </a:p>
          <a:p>
            <a:pPr marL="285750" indent="-285750">
              <a:buFont typeface="Wingdings" panose="05000000000000000000" pitchFamily="2" charset="2"/>
              <a:buChar char="Ø"/>
            </a:pPr>
            <a:r>
              <a:rPr lang="es-MX" sz="2000" dirty="0" smtClean="0"/>
              <a:t>CARACTERISTICAS DE LA RUTA.</a:t>
            </a:r>
          </a:p>
          <a:p>
            <a:endParaRPr lang="es-MX" sz="2000" dirty="0" smtClean="0"/>
          </a:p>
          <a:p>
            <a:r>
              <a:rPr lang="es-MX" sz="2000" dirty="0"/>
              <a:t>	</a:t>
            </a:r>
            <a:r>
              <a:rPr lang="es-MX" sz="2000" dirty="0" smtClean="0"/>
              <a:t>RUTAS FIJAS : Son las que tienen una planificación sin cambios</a:t>
            </a:r>
          </a:p>
          <a:p>
            <a:r>
              <a:rPr lang="es-MX" sz="2000" dirty="0"/>
              <a:t>	</a:t>
            </a:r>
            <a:r>
              <a:rPr lang="es-MX" sz="2000" dirty="0" smtClean="0"/>
              <a:t>	         punto de partida hasta el punto final.</a:t>
            </a:r>
          </a:p>
          <a:p>
            <a:endParaRPr lang="es-MX" sz="2000" dirty="0" smtClean="0"/>
          </a:p>
          <a:p>
            <a:endParaRPr lang="es-MX" sz="2000" dirty="0"/>
          </a:p>
          <a:p>
            <a:endParaRPr lang="es-MX" sz="2000" dirty="0"/>
          </a:p>
          <a:p>
            <a:r>
              <a:rPr lang="es-MX" sz="2000" dirty="0" smtClean="0"/>
              <a:t>	RUTAS DINAMICAS : Son las rutas donde se pueden ir programando</a:t>
            </a:r>
          </a:p>
          <a:p>
            <a:r>
              <a:rPr lang="es-MX" sz="2000" dirty="0"/>
              <a:t>	</a:t>
            </a:r>
            <a:r>
              <a:rPr lang="es-MX" sz="2000" dirty="0" smtClean="0"/>
              <a:t>		     distintos puntos de llegada.</a:t>
            </a:r>
          </a:p>
          <a:p>
            <a:endParaRPr lang="es-MX" sz="2000" dirty="0" smtClean="0"/>
          </a:p>
          <a:p>
            <a:r>
              <a:rPr lang="es-MX" dirty="0" smtClean="0"/>
              <a:t>	</a:t>
            </a:r>
            <a:endParaRPr lang="es-MX" dirty="0"/>
          </a:p>
        </p:txBody>
      </p:sp>
      <p:pic>
        <p:nvPicPr>
          <p:cNvPr id="5126" name="Picture 6" descr="Resultado de imagen para icono rutas map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7290" y="3620674"/>
            <a:ext cx="2266122" cy="226612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sultado de imagen para icono rutas map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6454" y="809554"/>
            <a:ext cx="2110547" cy="2410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86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27263" y="584654"/>
            <a:ext cx="4757920" cy="4370427"/>
          </a:xfrm>
          <a:prstGeom prst="rect">
            <a:avLst/>
          </a:prstGeom>
          <a:noFill/>
        </p:spPr>
        <p:txBody>
          <a:bodyPr wrap="square" rtlCol="0">
            <a:spAutoFit/>
          </a:bodyPr>
          <a:lstStyle/>
          <a:p>
            <a:pPr marL="742950" lvl="1" indent="-285750" algn="just">
              <a:buFont typeface="Wingdings" panose="05000000000000000000" pitchFamily="2" charset="2"/>
              <a:buChar char="Ø"/>
            </a:pPr>
            <a:r>
              <a:rPr lang="es-MX" sz="2000" dirty="0" smtClean="0"/>
              <a:t>TIPOS DE CARRETERA.</a:t>
            </a:r>
          </a:p>
          <a:p>
            <a:pPr lvl="1" algn="just"/>
            <a:r>
              <a:rPr lang="es-MX" sz="2000" dirty="0" smtClean="0"/>
              <a:t>	*Autopista</a:t>
            </a:r>
          </a:p>
          <a:p>
            <a:pPr lvl="1" algn="just"/>
            <a:r>
              <a:rPr lang="es-MX" sz="2000" dirty="0" smtClean="0"/>
              <a:t>	*Libre</a:t>
            </a:r>
          </a:p>
          <a:p>
            <a:pPr lvl="1" algn="just"/>
            <a:endParaRPr lang="es-MX" sz="2000" dirty="0" smtClean="0"/>
          </a:p>
          <a:p>
            <a:pPr marL="742950" lvl="1" indent="-285750" algn="just">
              <a:buFont typeface="Wingdings" panose="05000000000000000000" pitchFamily="2" charset="2"/>
              <a:buChar char="Ø"/>
            </a:pPr>
            <a:r>
              <a:rPr lang="es-MX" sz="2000" dirty="0" smtClean="0"/>
              <a:t>ESTADO DE LA CARRETERA .</a:t>
            </a:r>
          </a:p>
          <a:p>
            <a:pPr lvl="1" algn="just"/>
            <a:endParaRPr lang="es-MX" sz="2000" dirty="0" smtClean="0"/>
          </a:p>
          <a:p>
            <a:pPr marL="742950" lvl="1" indent="-285750" algn="just">
              <a:buFont typeface="Wingdings" panose="05000000000000000000" pitchFamily="2" charset="2"/>
              <a:buChar char="Ø"/>
            </a:pPr>
            <a:r>
              <a:rPr lang="es-MX" sz="2000" dirty="0" smtClean="0"/>
              <a:t>TRAFICO O CONGESTIONAMIENTO.</a:t>
            </a:r>
          </a:p>
          <a:p>
            <a:pPr lvl="1" algn="just"/>
            <a:endParaRPr lang="es-MX" sz="2000" dirty="0" smtClean="0"/>
          </a:p>
          <a:p>
            <a:pPr marL="742950" lvl="1" indent="-285750" algn="just">
              <a:buFont typeface="Wingdings" panose="05000000000000000000" pitchFamily="2" charset="2"/>
              <a:buChar char="Ø"/>
            </a:pPr>
            <a:r>
              <a:rPr lang="es-MX" sz="2000" dirty="0" smtClean="0"/>
              <a:t>CLIMA.</a:t>
            </a:r>
          </a:p>
          <a:p>
            <a:pPr lvl="1" algn="just"/>
            <a:r>
              <a:rPr lang="es-MX" sz="2000" dirty="0" smtClean="0"/>
              <a:t>	</a:t>
            </a:r>
          </a:p>
          <a:p>
            <a:pPr marL="742950" lvl="1" indent="-285750" algn="just">
              <a:buFont typeface="Wingdings" panose="05000000000000000000" pitchFamily="2" charset="2"/>
              <a:buChar char="Ø"/>
            </a:pPr>
            <a:r>
              <a:rPr lang="es-MX" sz="2000" dirty="0" smtClean="0"/>
              <a:t>CARACTERÍSTICAS DEL VIAJE. </a:t>
            </a:r>
          </a:p>
          <a:p>
            <a:pPr algn="just"/>
            <a:endParaRPr lang="es-MX" sz="2000" dirty="0" smtClean="0"/>
          </a:p>
          <a:p>
            <a:pPr marL="742950" lvl="1" indent="-285750" algn="just">
              <a:buFont typeface="Wingdings" panose="05000000000000000000" pitchFamily="2" charset="2"/>
              <a:buChar char="Ø"/>
            </a:pPr>
            <a:r>
              <a:rPr lang="es-MX" sz="2000" dirty="0" smtClean="0"/>
              <a:t>DATOS PROBABILÍSTICOS.</a:t>
            </a:r>
          </a:p>
          <a:p>
            <a:endParaRPr lang="es-MX" dirty="0"/>
          </a:p>
        </p:txBody>
      </p:sp>
      <p:pic>
        <p:nvPicPr>
          <p:cNvPr id="3" name="Picture 2" descr="Resultado de imagen para iconos de carreter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1356" y="584654"/>
            <a:ext cx="3653596" cy="393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65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98812" y="397078"/>
            <a:ext cx="7552300" cy="646331"/>
          </a:xfrm>
          <a:prstGeom prst="rect">
            <a:avLst/>
          </a:prstGeom>
          <a:noFill/>
        </p:spPr>
        <p:txBody>
          <a:bodyPr wrap="square" rtlCol="0">
            <a:spAutoFit/>
          </a:bodyPr>
          <a:lstStyle/>
          <a:p>
            <a:r>
              <a:rPr lang="es-MX" sz="3600" dirty="0" smtClean="0">
                <a:solidFill>
                  <a:srgbClr val="0070C0"/>
                </a:solidFill>
              </a:rPr>
              <a:t>¿Por qué es un simulador ?</a:t>
            </a:r>
          </a:p>
        </p:txBody>
      </p:sp>
      <p:sp>
        <p:nvSpPr>
          <p:cNvPr id="3" name="CuadroTexto 2"/>
          <p:cNvSpPr txBox="1"/>
          <p:nvPr/>
        </p:nvSpPr>
        <p:spPr>
          <a:xfrm>
            <a:off x="1033670" y="1848678"/>
            <a:ext cx="9917442" cy="3046988"/>
          </a:xfrm>
          <a:prstGeom prst="rect">
            <a:avLst/>
          </a:prstGeom>
          <a:noFill/>
        </p:spPr>
        <p:txBody>
          <a:bodyPr wrap="square" rtlCol="0">
            <a:spAutoFit/>
          </a:bodyPr>
          <a:lstStyle/>
          <a:p>
            <a:pPr algn="just"/>
            <a:r>
              <a:rPr lang="es-MX" sz="2400" dirty="0" smtClean="0"/>
              <a:t>Es un simulador por que nos esta recibiendo variables  de entrada con las cuales podemos estar jugando </a:t>
            </a:r>
          </a:p>
          <a:p>
            <a:pPr algn="just"/>
            <a:r>
              <a:rPr lang="es-MX" sz="2400" dirty="0" smtClean="0"/>
              <a:t>Además de que se deben de tener datos probabilísticos y si los tenemos , nos dimos a la tarea de investigar incidentes  reales en carretera y sacamos cada una de sus probabilidades para así poder estar jugando con ellas.</a:t>
            </a:r>
          </a:p>
          <a:p>
            <a:pPr algn="just"/>
            <a:endParaRPr lang="es-MX" sz="2400" dirty="0"/>
          </a:p>
          <a:p>
            <a:pPr algn="just"/>
            <a:r>
              <a:rPr lang="es-MX" sz="2400" dirty="0" smtClean="0"/>
              <a:t>En pocas palabras lo es por todas las variables que estamos necesitando y los procesos que estamos llevando acabo.</a:t>
            </a:r>
          </a:p>
        </p:txBody>
      </p:sp>
    </p:spTree>
    <p:extLst>
      <p:ext uri="{BB962C8B-B14F-4D97-AF65-F5344CB8AC3E}">
        <p14:creationId xmlns:p14="http://schemas.microsoft.com/office/powerpoint/2010/main" val="269873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87825" y="755374"/>
            <a:ext cx="7454348" cy="584775"/>
          </a:xfrm>
          <a:prstGeom prst="rect">
            <a:avLst/>
          </a:prstGeom>
          <a:noFill/>
        </p:spPr>
        <p:txBody>
          <a:bodyPr wrap="square" rtlCol="0">
            <a:spAutoFit/>
          </a:bodyPr>
          <a:lstStyle/>
          <a:p>
            <a:pPr algn="ctr"/>
            <a:r>
              <a:rPr lang="es-MX" sz="3200" dirty="0" smtClean="0">
                <a:solidFill>
                  <a:srgbClr val="0070C0"/>
                </a:solidFill>
              </a:rPr>
              <a:t>EJEMPLO DE LA VIDA REAL</a:t>
            </a:r>
            <a:endParaRPr lang="es-MX" sz="3200" dirty="0">
              <a:solidFill>
                <a:srgbClr val="0070C0"/>
              </a:solidFill>
            </a:endParaRPr>
          </a:p>
        </p:txBody>
      </p:sp>
      <p:sp>
        <p:nvSpPr>
          <p:cNvPr id="3" name="CuadroTexto 2"/>
          <p:cNvSpPr txBox="1"/>
          <p:nvPr/>
        </p:nvSpPr>
        <p:spPr>
          <a:xfrm>
            <a:off x="1033670" y="1979472"/>
            <a:ext cx="10257182" cy="2308324"/>
          </a:xfrm>
          <a:prstGeom prst="rect">
            <a:avLst/>
          </a:prstGeom>
          <a:noFill/>
        </p:spPr>
        <p:txBody>
          <a:bodyPr wrap="square" rtlCol="0">
            <a:spAutoFit/>
          </a:bodyPr>
          <a:lstStyle/>
          <a:p>
            <a:pPr algn="just"/>
            <a:r>
              <a:rPr lang="es-MX" sz="2400" dirty="0" smtClean="0"/>
              <a:t>Se requiere enviar unos  documentos de emergencia desde Zitácuaro Michoacán hasta </a:t>
            </a:r>
            <a:r>
              <a:rPr lang="es-MX" sz="2400" smtClean="0"/>
              <a:t>Purépero</a:t>
            </a:r>
            <a:r>
              <a:rPr lang="es-MX" sz="2400" dirty="0" smtClean="0"/>
              <a:t> </a:t>
            </a:r>
            <a:r>
              <a:rPr lang="es-MX" sz="2400" dirty="0" smtClean="0"/>
              <a:t>Michoacán pero no se debe de tardar puesto que son de vital importancia que lleguen  por lo cual tenemos que evaluar las rutas posibles para poder obtener la mas optima además de tomar en cuenta ciertas características climatológicas , y así  podremos entregar dichos documentos de la manera mas rápida y optima posible.</a:t>
            </a:r>
            <a:endParaRPr lang="es-MX" sz="2400" dirty="0"/>
          </a:p>
        </p:txBody>
      </p:sp>
    </p:spTree>
    <p:extLst>
      <p:ext uri="{BB962C8B-B14F-4D97-AF65-F5344CB8AC3E}">
        <p14:creationId xmlns:p14="http://schemas.microsoft.com/office/powerpoint/2010/main" val="21624493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524</Words>
  <Application>Microsoft Office PowerPoint</Application>
  <PresentationFormat>Panorámica</PresentationFormat>
  <Paragraphs>91</Paragraphs>
  <Slides>10</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Calibri Light</vt:lpstr>
      <vt:lpstr>Soberana Sans Light</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hppc</dc:creator>
  <cp:lastModifiedBy>raux perez</cp:lastModifiedBy>
  <cp:revision>21</cp:revision>
  <dcterms:created xsi:type="dcterms:W3CDTF">2018-06-05T16:17:51Z</dcterms:created>
  <dcterms:modified xsi:type="dcterms:W3CDTF">2018-09-14T11:01:01Z</dcterms:modified>
</cp:coreProperties>
</file>