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10"/>
  </p:notesMasterIdLst>
  <p:sldIdLst>
    <p:sldId id="256" r:id="rId2"/>
    <p:sldId id="257" r:id="rId3"/>
    <p:sldId id="258" r:id="rId4"/>
    <p:sldId id="268" r:id="rId5"/>
    <p:sldId id="265" r:id="rId6"/>
    <p:sldId id="267" r:id="rId7"/>
    <p:sldId id="260"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098" autoAdjust="0"/>
  </p:normalViewPr>
  <p:slideViewPr>
    <p:cSldViewPr snapToGrid="0" snapToObjects="1">
      <p:cViewPr>
        <p:scale>
          <a:sx n="51" d="100"/>
          <a:sy n="51" d="100"/>
        </p:scale>
        <p:origin x="-192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30EC3C-BB99-4F45-9D63-98AF76F45617}" type="datetimeFigureOut">
              <a:rPr lang="en-US" smtClean="0"/>
              <a:pPr/>
              <a:t>6/7/2012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F1C16B-F226-934A-9A71-9949403F58CD}" type="slidenum">
              <a:rPr lang="en-US" smtClean="0"/>
              <a:pPr/>
              <a:t>‹#›</a:t>
            </a:fld>
            <a:endParaRPr lang="en-US"/>
          </a:p>
        </p:txBody>
      </p:sp>
    </p:spTree>
    <p:extLst>
      <p:ext uri="{BB962C8B-B14F-4D97-AF65-F5344CB8AC3E}">
        <p14:creationId xmlns="" xmlns:p14="http://schemas.microsoft.com/office/powerpoint/2010/main" val="386135141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1C16B-F226-934A-9A71-9949403F58CD}" type="slidenum">
              <a:rPr lang="en-US" smtClean="0"/>
              <a:pPr/>
              <a:t>1</a:t>
            </a:fld>
            <a:endParaRPr lang="en-US"/>
          </a:p>
        </p:txBody>
      </p:sp>
    </p:spTree>
    <p:extLst>
      <p:ext uri="{BB962C8B-B14F-4D97-AF65-F5344CB8AC3E}">
        <p14:creationId xmlns="" xmlns:p14="http://schemas.microsoft.com/office/powerpoint/2010/main" val="202511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History:</a:t>
            </a:r>
          </a:p>
          <a:p>
            <a:pPr marL="171450" indent="-171450">
              <a:buFont typeface="Arial"/>
              <a:buChar char="•"/>
            </a:pPr>
            <a:r>
              <a:rPr lang="en-US" sz="1200" kern="1200" dirty="0" smtClean="0">
                <a:solidFill>
                  <a:schemeClr val="tx1"/>
                </a:solidFill>
                <a:effectLst/>
                <a:latin typeface="+mn-lt"/>
                <a:ea typeface="+mn-ea"/>
                <a:cs typeface="+mn-cs"/>
              </a:rPr>
              <a:t>The first, and most significant, attempts to systematically bring Islamic finance to the retail consumer in the US were made in the mid 1990s when the OCC (Office of the Comptroller of the Currency) formally recognized the </a:t>
            </a:r>
            <a:r>
              <a:rPr lang="en-US" sz="1200" kern="1200" dirty="0" err="1" smtClean="0">
                <a:solidFill>
                  <a:schemeClr val="tx1"/>
                </a:solidFill>
                <a:effectLst/>
                <a:latin typeface="+mn-lt"/>
                <a:ea typeface="+mn-ea"/>
                <a:cs typeface="+mn-cs"/>
              </a:rPr>
              <a:t>Ijara</a:t>
            </a:r>
            <a:r>
              <a:rPr lang="en-US" sz="1200" kern="1200" dirty="0" smtClean="0">
                <a:solidFill>
                  <a:schemeClr val="tx1"/>
                </a:solidFill>
                <a:effectLst/>
                <a:latin typeface="+mn-lt"/>
                <a:ea typeface="+mn-ea"/>
                <a:cs typeface="+mn-cs"/>
              </a:rPr>
              <a:t> (lease) and the </a:t>
            </a:r>
            <a:r>
              <a:rPr lang="en-US" sz="1200" kern="1200" dirty="0" err="1" smtClean="0">
                <a:solidFill>
                  <a:schemeClr val="tx1"/>
                </a:solidFill>
                <a:effectLst/>
                <a:latin typeface="+mn-lt"/>
                <a:ea typeface="+mn-ea"/>
                <a:cs typeface="+mn-cs"/>
              </a:rPr>
              <a:t>Murabaha</a:t>
            </a:r>
            <a:r>
              <a:rPr lang="en-US" sz="1200" kern="1200" dirty="0" smtClean="0">
                <a:solidFill>
                  <a:schemeClr val="tx1"/>
                </a:solidFill>
                <a:effectLst/>
                <a:latin typeface="+mn-lt"/>
                <a:ea typeface="+mn-ea"/>
                <a:cs typeface="+mn-cs"/>
              </a:rPr>
              <a:t> (markup) models as valid transactions for purchases of residential properties.  MANZIL</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State of the market</a:t>
            </a:r>
          </a:p>
          <a:p>
            <a:pPr marL="171450" indent="-171450">
              <a:buFont typeface="Arial"/>
              <a:buChar char="•"/>
            </a:pPr>
            <a:r>
              <a:rPr lang="en-US" dirty="0" smtClean="0"/>
              <a:t>Currently 19 providers of Islamic financial</a:t>
            </a:r>
            <a:r>
              <a:rPr lang="en-US" baseline="0" dirty="0" smtClean="0"/>
              <a:t> services in the US.  </a:t>
            </a:r>
          </a:p>
          <a:p>
            <a:pPr marL="171450" indent="-171450">
              <a:buFont typeface="Arial"/>
              <a:buChar char="•"/>
            </a:pPr>
            <a:r>
              <a:rPr lang="en-US" baseline="0" dirty="0" smtClean="0"/>
              <a:t>Includes banks, mortgage companies, community-based financing programs, investment advisors, mutual funds, and investment banks </a:t>
            </a:r>
          </a:p>
          <a:p>
            <a:pPr marL="171450" indent="-171450">
              <a:buFont typeface="Arial"/>
              <a:buChar char="•"/>
            </a:pPr>
            <a:r>
              <a:rPr lang="en-US" baseline="0" dirty="0" smtClean="0">
                <a:solidFill>
                  <a:srgbClr val="FF0000"/>
                </a:solidFill>
              </a:rPr>
              <a:t>Add list of institutions ?????</a:t>
            </a:r>
          </a:p>
          <a:p>
            <a:pPr marL="0" indent="0">
              <a:buFont typeface="Arial"/>
              <a:buNone/>
            </a:pPr>
            <a:endParaRPr lang="en-US" baseline="0" dirty="0" smtClean="0"/>
          </a:p>
          <a:p>
            <a:pPr marL="0" indent="0">
              <a:buFont typeface="Arial"/>
              <a:buNone/>
            </a:pPr>
            <a:r>
              <a:rPr lang="en-US" baseline="0" dirty="0" smtClean="0"/>
              <a:t>Most successful examples of Islamic finance: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Until now, the most successful Islamic finance company in the United States has been Guidance Residential. Based in Virginia , the company began offering </a:t>
            </a: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compliant home financing in 2002 and has successfully closed over $1 billion in home financing. </a:t>
            </a:r>
            <a:endParaRPr lang="en-US" sz="1200" kern="1200" baseline="0" dirty="0" smtClean="0">
              <a:solidFill>
                <a:schemeClr val="tx1"/>
              </a:solidFill>
              <a:effectLst/>
              <a:latin typeface="+mn-lt"/>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The leading provider of </a:t>
            </a: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compliant mutual fund investments is Amana Mutual Funds of Washington whose funds have grown to over $1 billion in November 2007.</a:t>
            </a:r>
          </a:p>
          <a:p>
            <a:pPr marL="0" lvl="0" indent="0">
              <a:buFont typeface="Arial"/>
              <a:buNone/>
            </a:pPr>
            <a:endParaRPr lang="en-US" dirty="0" smtClean="0">
              <a:effectLst/>
            </a:endParaRPr>
          </a:p>
          <a:p>
            <a:pPr marL="0" lvl="0" indent="0">
              <a:buFont typeface="Arial"/>
              <a:buNone/>
            </a:pPr>
            <a:r>
              <a:rPr lang="en-US" dirty="0" smtClean="0"/>
              <a:t>Geography </a:t>
            </a:r>
          </a:p>
          <a:p>
            <a:pPr marL="171450" marR="0" lvl="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Most with a geographic presence in the Midwest </a:t>
            </a:r>
            <a:endParaRPr lang="en-US" sz="1200" kern="1200" dirty="0" smtClean="0">
              <a:solidFill>
                <a:schemeClr val="tx1"/>
              </a:solidFill>
              <a:effectLst/>
              <a:latin typeface="+mn-lt"/>
              <a:ea typeface="+mn-ea"/>
              <a:cs typeface="+mn-cs"/>
            </a:endParaRPr>
          </a:p>
          <a:p>
            <a:pPr marL="171450" lvl="0" indent="-171450">
              <a:buFont typeface="Arial"/>
              <a:buChar char="•"/>
            </a:pPr>
            <a:r>
              <a:rPr lang="en-US" sz="1200" kern="1200" dirty="0" smtClean="0">
                <a:solidFill>
                  <a:schemeClr val="tx1"/>
                </a:solidFill>
                <a:effectLst/>
                <a:latin typeface="+mn-lt"/>
                <a:ea typeface="+mn-ea"/>
                <a:cs typeface="+mn-cs"/>
              </a:rPr>
              <a:t>So there is still need for Shari’a compliant (Islamic) retail services, particularly in metro centers where there are many Muslims (New York, Chicago, LA, Houston, Atlanta)</a:t>
            </a:r>
            <a:endParaRPr lang="en-US" dirty="0" smtClean="0"/>
          </a:p>
          <a:p>
            <a:pPr marL="171450" indent="-171450">
              <a:buFont typeface="Arial"/>
              <a:buChar char="•"/>
            </a:pPr>
            <a:r>
              <a:rPr lang="en-US" sz="1200" kern="1200" dirty="0" smtClean="0">
                <a:solidFill>
                  <a:schemeClr val="tx1"/>
                </a:solidFill>
                <a:effectLst/>
                <a:latin typeface="+mn-lt"/>
                <a:ea typeface="+mn-ea"/>
                <a:cs typeface="+mn-cs"/>
              </a:rPr>
              <a:t>Consider retail services through institutions with out banking license (like credit union in US) </a:t>
            </a:r>
          </a:p>
        </p:txBody>
      </p:sp>
      <p:sp>
        <p:nvSpPr>
          <p:cNvPr id="4" name="Slide Number Placeholder 3"/>
          <p:cNvSpPr>
            <a:spLocks noGrp="1"/>
          </p:cNvSpPr>
          <p:nvPr>
            <p:ph type="sldNum" sz="quarter" idx="10"/>
          </p:nvPr>
        </p:nvSpPr>
        <p:spPr/>
        <p:txBody>
          <a:bodyPr/>
          <a:lstStyle/>
          <a:p>
            <a:fld id="{1EF1C16B-F226-934A-9A71-9949403F58CD}" type="slidenum">
              <a:rPr lang="en-US" smtClean="0"/>
              <a:pPr/>
              <a:t>2</a:t>
            </a:fld>
            <a:endParaRPr lang="en-US"/>
          </a:p>
        </p:txBody>
      </p:sp>
    </p:spTree>
    <p:extLst>
      <p:ext uri="{BB962C8B-B14F-4D97-AF65-F5344CB8AC3E}">
        <p14:creationId xmlns="" xmlns:p14="http://schemas.microsoft.com/office/powerpoint/2010/main" val="969598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a:buNone/>
            </a:pPr>
            <a:r>
              <a:rPr lang="en-US" sz="1200" kern="1200" dirty="0" smtClean="0">
                <a:solidFill>
                  <a:schemeClr val="tx1"/>
                </a:solidFill>
                <a:effectLst/>
                <a:latin typeface="+mn-lt"/>
                <a:ea typeface="+mn-ea"/>
                <a:cs typeface="+mn-cs"/>
              </a:rPr>
              <a:t>Underdevelopment:</a:t>
            </a:r>
            <a:r>
              <a:rPr lang="en-US" sz="1200" kern="1200" baseline="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pPr marL="171450" indent="-171450">
              <a:buFont typeface="Arial"/>
              <a:buChar char="•"/>
            </a:pP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compliant (Islamic) retail finance is underdeveloped compared to hubs such as GCC and Malaysia</a:t>
            </a:r>
          </a:p>
          <a:p>
            <a:pPr marL="171450" indent="-171450">
              <a:buFont typeface="Arial"/>
              <a:buChar char="•"/>
            </a:pP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compliant (Islamic) retail finance is underdeveloped even when compared to markets such as UK</a:t>
            </a:r>
          </a:p>
          <a:p>
            <a:pPr marL="171450" indent="-171450">
              <a:buFont typeface="Arial"/>
              <a:buChar char="•"/>
            </a:pPr>
            <a:r>
              <a:rPr lang="en-US" sz="1200" kern="1200" dirty="0" smtClean="0">
                <a:solidFill>
                  <a:schemeClr val="tx1"/>
                </a:solidFill>
                <a:effectLst/>
                <a:latin typeface="+mn-lt"/>
                <a:ea typeface="+mn-ea"/>
                <a:cs typeface="+mn-cs"/>
              </a:rPr>
              <a:t>Major conventional (Bank of America, Citibank, JPMorgan Chase, Wells Fargo, </a:t>
            </a:r>
            <a:r>
              <a:rPr lang="en-US" sz="1200" kern="1200" dirty="0" err="1" smtClean="0">
                <a:solidFill>
                  <a:schemeClr val="tx1"/>
                </a:solidFill>
                <a:effectLst/>
                <a:latin typeface="+mn-lt"/>
                <a:ea typeface="+mn-ea"/>
                <a:cs typeface="+mn-cs"/>
              </a:rPr>
              <a:t>etc</a:t>
            </a:r>
            <a:r>
              <a:rPr lang="en-US" sz="1200" kern="1200" dirty="0" smtClean="0">
                <a:solidFill>
                  <a:schemeClr val="tx1"/>
                </a:solidFill>
                <a:effectLst/>
                <a:latin typeface="+mn-lt"/>
                <a:ea typeface="+mn-ea"/>
                <a:cs typeface="+mn-cs"/>
              </a:rPr>
              <a:t>) have not yet offered </a:t>
            </a: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compliant retail services even thought some of them are involved in </a:t>
            </a: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compliant transactions outside US</a:t>
            </a:r>
            <a:r>
              <a:rPr lang="en-US" dirty="0" smtClean="0">
                <a:effectLst/>
              </a:rPr>
              <a:t>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Current situation: </a:t>
            </a:r>
            <a:endParaRPr lang="en-US" baseline="0" dirty="0" smtClean="0"/>
          </a:p>
          <a:p>
            <a:pPr marL="171450" lvl="0" indent="-171450">
              <a:buFont typeface="Arial"/>
              <a:buChar char="•"/>
            </a:pPr>
            <a:r>
              <a:rPr lang="en-US" sz="1200" kern="1200" dirty="0" smtClean="0">
                <a:solidFill>
                  <a:schemeClr val="tx1"/>
                </a:solidFill>
                <a:effectLst/>
                <a:latin typeface="+mn-lt"/>
                <a:ea typeface="+mn-ea"/>
                <a:cs typeface="+mn-cs"/>
              </a:rPr>
              <a:t>While there are 3 or 4 home financing companies, there are no full fledged/stand alone </a:t>
            </a: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compliant (Islamic) </a:t>
            </a:r>
            <a:r>
              <a:rPr lang="en-US" sz="1200" u="sng" kern="1200" dirty="0" smtClean="0">
                <a:solidFill>
                  <a:schemeClr val="tx1"/>
                </a:solidFill>
                <a:effectLst/>
                <a:latin typeface="+mn-lt"/>
                <a:ea typeface="+mn-ea"/>
                <a:cs typeface="+mn-cs"/>
              </a:rPr>
              <a:t>banks</a:t>
            </a:r>
            <a:r>
              <a:rPr lang="en-US" sz="1200" kern="1200" dirty="0" smtClean="0">
                <a:solidFill>
                  <a:schemeClr val="tx1"/>
                </a:solidFill>
                <a:effectLst/>
                <a:latin typeface="+mn-lt"/>
                <a:ea typeface="+mn-ea"/>
                <a:cs typeface="+mn-cs"/>
              </a:rPr>
              <a:t> in US</a:t>
            </a:r>
            <a:r>
              <a:rPr lang="en-US" dirty="0" smtClean="0">
                <a:effectLst/>
              </a:rPr>
              <a:t> </a:t>
            </a:r>
            <a:endParaRPr lang="en-US" sz="1200" kern="1200" dirty="0" smtClean="0">
              <a:solidFill>
                <a:schemeClr val="tx1"/>
              </a:solidFill>
              <a:effectLst/>
              <a:latin typeface="+mn-lt"/>
              <a:ea typeface="+mn-ea"/>
              <a:cs typeface="+mn-cs"/>
            </a:endParaRPr>
          </a:p>
          <a:p>
            <a:pPr marL="171450" marR="0" indent="-171450" algn="l" defTabSz="457200" rtl="0" eaLnBrk="1" fontAlgn="auto" latinLnBrk="0" hangingPunct="1">
              <a:lnSpc>
                <a:spcPct val="100000"/>
              </a:lnSpc>
              <a:spcBef>
                <a:spcPts val="0"/>
              </a:spcBef>
              <a:spcAft>
                <a:spcPts val="0"/>
              </a:spcAft>
              <a:buClrTx/>
              <a:buSzTx/>
              <a:buFontTx/>
              <a:buChar char="•"/>
              <a:tabLst/>
              <a:defRPr/>
            </a:pPr>
            <a:r>
              <a:rPr lang="en-US" sz="1200" kern="1200" dirty="0" smtClean="0">
                <a:solidFill>
                  <a:schemeClr val="tx1"/>
                </a:solidFill>
                <a:effectLst/>
                <a:latin typeface="+mn-lt"/>
                <a:ea typeface="+mn-ea"/>
                <a:cs typeface="+mn-cs"/>
              </a:rPr>
              <a:t>Today there are a few national players on the field such as Guidance Residential, American Finance House (</a:t>
            </a:r>
            <a:r>
              <a:rPr lang="en-US" sz="1200" kern="1200" dirty="0" err="1" smtClean="0">
                <a:solidFill>
                  <a:schemeClr val="tx1"/>
                </a:solidFill>
                <a:effectLst/>
                <a:latin typeface="+mn-lt"/>
                <a:ea typeface="+mn-ea"/>
                <a:cs typeface="+mn-cs"/>
              </a:rPr>
              <a:t>Lariba</a:t>
            </a:r>
            <a:r>
              <a:rPr lang="en-US" sz="1200" kern="1200" dirty="0" smtClean="0">
                <a:solidFill>
                  <a:schemeClr val="tx1"/>
                </a:solidFill>
                <a:effectLst/>
                <a:latin typeface="+mn-lt"/>
                <a:ea typeface="+mn-ea"/>
                <a:cs typeface="+mn-cs"/>
              </a:rPr>
              <a:t>), and the Amana Funds that are able to adequately serve a national market with proper supervision of </a:t>
            </a: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advisors and close partnerships with regulators and key financial institution (see table below of other players). These firms are bringing </a:t>
            </a:r>
            <a:r>
              <a:rPr lang="en-US" sz="1200" kern="1200" dirty="0" err="1" smtClean="0">
                <a:solidFill>
                  <a:schemeClr val="tx1"/>
                </a:solidFill>
                <a:effectLst/>
                <a:latin typeface="+mn-lt"/>
                <a:ea typeface="+mn-ea"/>
                <a:cs typeface="+mn-cs"/>
              </a:rPr>
              <a:t>Shari'ah</a:t>
            </a:r>
            <a:r>
              <a:rPr lang="en-US" sz="1200" kern="1200" dirty="0" smtClean="0">
                <a:solidFill>
                  <a:schemeClr val="tx1"/>
                </a:solidFill>
                <a:effectLst/>
                <a:latin typeface="+mn-lt"/>
                <a:ea typeface="+mn-ea"/>
                <a:cs typeface="+mn-cs"/>
              </a:rPr>
              <a:t> compliant products to the American Muslim market which is quickly being recognized by mainstream financial institutions as a strong, niche US consumer market.</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Community banks/credit unions: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Community banks such as </a:t>
            </a:r>
            <a:r>
              <a:rPr lang="en-US" sz="1200" kern="1200" dirty="0" err="1" smtClean="0">
                <a:solidFill>
                  <a:schemeClr val="tx1"/>
                </a:solidFill>
                <a:effectLst/>
                <a:latin typeface="+mn-lt"/>
                <a:ea typeface="+mn-ea"/>
                <a:cs typeface="+mn-cs"/>
              </a:rPr>
              <a:t>LaRiba</a:t>
            </a:r>
            <a:r>
              <a:rPr lang="en-US" sz="1200" kern="1200" dirty="0" smtClean="0">
                <a:solidFill>
                  <a:schemeClr val="tx1"/>
                </a:solidFill>
                <a:effectLst/>
                <a:latin typeface="+mn-lt"/>
                <a:ea typeface="+mn-ea"/>
                <a:cs typeface="+mn-cs"/>
              </a:rPr>
              <a:t> in CA, Devon Bank in Chicago, and University Islamic in Michigan are focusing on their local communities by offering financing for local home and commercial property purchases as well as some deposit products.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Some consider a credit union a more viable option as regulation a bit less onerous than bank (with a banking license)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Efforts in New Jersey and Pennsylvania underway to create credit union</a:t>
            </a:r>
          </a:p>
        </p:txBody>
      </p:sp>
      <p:sp>
        <p:nvSpPr>
          <p:cNvPr id="4" name="Slide Number Placeholder 3"/>
          <p:cNvSpPr>
            <a:spLocks noGrp="1"/>
          </p:cNvSpPr>
          <p:nvPr>
            <p:ph type="sldNum" sz="quarter" idx="10"/>
          </p:nvPr>
        </p:nvSpPr>
        <p:spPr/>
        <p:txBody>
          <a:bodyPr/>
          <a:lstStyle/>
          <a:p>
            <a:fld id="{1EF1C16B-F226-934A-9A71-9949403F58CD}" type="slidenum">
              <a:rPr lang="en-US" smtClean="0"/>
              <a:pPr/>
              <a:t>3</a:t>
            </a:fld>
            <a:endParaRPr lang="en-US"/>
          </a:p>
        </p:txBody>
      </p:sp>
    </p:spTree>
    <p:extLst>
      <p:ext uri="{BB962C8B-B14F-4D97-AF65-F5344CB8AC3E}">
        <p14:creationId xmlns="" xmlns:p14="http://schemas.microsoft.com/office/powerpoint/2010/main" val="391398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One window/division University Islamic Finance (UIF), window of University Bank (Ann Arbor, MI); community bank originally serving Ann Arbor population with significant Arab Muslim population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UIF offers retail banking services: checking account (current account); </a:t>
            </a:r>
            <a:r>
              <a:rPr lang="en-US" sz="1200" kern="1200" dirty="0" err="1" smtClean="0">
                <a:solidFill>
                  <a:schemeClr val="tx1"/>
                </a:solidFill>
                <a:effectLst/>
                <a:latin typeface="+mn-lt"/>
                <a:ea typeface="+mn-ea"/>
                <a:cs typeface="+mn-cs"/>
              </a:rPr>
              <a:t>mudarabah</a:t>
            </a:r>
            <a:r>
              <a:rPr lang="en-US" sz="1200" kern="1200" dirty="0" smtClean="0">
                <a:solidFill>
                  <a:schemeClr val="tx1"/>
                </a:solidFill>
                <a:effectLst/>
                <a:latin typeface="+mn-lt"/>
                <a:ea typeface="+mn-ea"/>
                <a:cs typeface="+mn-cs"/>
              </a:rPr>
              <a:t>-based savings account, money market and certificate of deposit (CD); home financing and commercial property financing. Offers service available nationwide through internet banking, but still a small community bank </a:t>
            </a:r>
            <a:endParaRPr lang="en-US" dirty="0" smtClean="0"/>
          </a:p>
          <a:p>
            <a:endParaRPr lang="en-US" dirty="0"/>
          </a:p>
        </p:txBody>
      </p:sp>
      <p:sp>
        <p:nvSpPr>
          <p:cNvPr id="4" name="Slide Number Placeholder 3"/>
          <p:cNvSpPr>
            <a:spLocks noGrp="1"/>
          </p:cNvSpPr>
          <p:nvPr>
            <p:ph type="sldNum" sz="quarter" idx="10"/>
          </p:nvPr>
        </p:nvSpPr>
        <p:spPr/>
        <p:txBody>
          <a:bodyPr/>
          <a:lstStyle/>
          <a:p>
            <a:fld id="{1EF1C16B-F226-934A-9A71-9949403F58CD}" type="slidenum">
              <a:rPr lang="en-US" smtClean="0"/>
              <a:pPr/>
              <a:t>4</a:t>
            </a:fld>
            <a:endParaRPr lang="en-US"/>
          </a:p>
        </p:txBody>
      </p:sp>
    </p:spTree>
    <p:extLst>
      <p:ext uri="{BB962C8B-B14F-4D97-AF65-F5344CB8AC3E}">
        <p14:creationId xmlns="" xmlns:p14="http://schemas.microsoft.com/office/powerpoint/2010/main" val="2936077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2"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171450" indent="-171450">
              <a:buClr>
                <a:srgbClr val="000000"/>
              </a:buClr>
              <a:buFont typeface="Lucida Grande" charset="0"/>
              <a:buChar char="-"/>
            </a:pPr>
            <a:r>
              <a:rPr lang="en-US" dirty="0">
                <a:solidFill>
                  <a:srgbClr val="000000"/>
                </a:solidFill>
                <a:latin typeface="Lucida Grande" charset="0"/>
                <a:ea typeface="Lucida Grande" charset="0"/>
                <a:cs typeface="Lucida Grande" charset="0"/>
                <a:sym typeface="Lucida Grande" charset="0"/>
              </a:rPr>
              <a:t>Discussion question: What were your hopes for the credit union? Was it so surprising that it failed? Couldn’t attract enough investors.</a:t>
            </a:r>
          </a:p>
          <a:p>
            <a:pPr marL="171450" indent="-171450">
              <a:buClr>
                <a:srgbClr val="000000"/>
              </a:buClr>
              <a:buFont typeface="Lucida Grande" charset="0"/>
              <a:buChar char="-"/>
            </a:pPr>
            <a:r>
              <a:rPr lang="en-US" sz="2000" dirty="0" err="1">
                <a:latin typeface="Lucida Grande" charset="0"/>
                <a:ea typeface="Lucida Grande" charset="0"/>
                <a:cs typeface="Lucida Grande" charset="0"/>
                <a:sym typeface="Lucida Grande" charset="0"/>
              </a:rPr>
              <a:t>Rizwi</a:t>
            </a:r>
            <a:r>
              <a:rPr lang="en-US" sz="2000" dirty="0">
                <a:latin typeface="Lucida Grande" charset="0"/>
                <a:ea typeface="Lucida Grande" charset="0"/>
                <a:cs typeface="Lucida Grande" charset="0"/>
                <a:sym typeface="Lucida Grande" charset="0"/>
              </a:rPr>
              <a:t> saw a need in his community for alternative financing (note it was during the Fall of 2008 during the credit crisis)</a:t>
            </a:r>
          </a:p>
          <a:p>
            <a:pPr marL="171450" indent="-171450">
              <a:buClr>
                <a:srgbClr val="000000"/>
              </a:buClr>
              <a:buFont typeface="Lucida Grande" charset="0"/>
              <a:buChar char="-"/>
            </a:pPr>
            <a:r>
              <a:rPr lang="en-US" sz="2000" dirty="0">
                <a:latin typeface="Lucida Grande" charset="0"/>
                <a:ea typeface="Lucida Grande" charset="0"/>
                <a:cs typeface="Lucida Grande" charset="0"/>
                <a:sym typeface="Lucida Grande" charset="0"/>
              </a:rPr>
              <a:t>Set up as a credit union rather than a bank to avoid focus on profit seeking (</a:t>
            </a:r>
            <a:r>
              <a:rPr lang="en-US" sz="2000" dirty="0" err="1">
                <a:latin typeface="Lucida Grande" charset="0"/>
                <a:ea typeface="Lucida Grande" charset="0"/>
                <a:cs typeface="Lucida Grande" charset="0"/>
                <a:sym typeface="Lucida Grande" charset="0"/>
              </a:rPr>
              <a:t>Usmani</a:t>
            </a:r>
            <a:r>
              <a:rPr lang="en-US" sz="2000" dirty="0">
                <a:latin typeface="Lucida Grande" charset="0"/>
                <a:ea typeface="Lucida Grande" charset="0"/>
                <a:cs typeface="Lucida Grande" charset="0"/>
                <a:sym typeface="Lucida Grande" charset="0"/>
              </a:rPr>
              <a:t> would be proud)</a:t>
            </a:r>
          </a:p>
          <a:p>
            <a:pPr marL="171450" indent="-171450">
              <a:buClr>
                <a:srgbClr val="000000"/>
              </a:buClr>
              <a:buFont typeface="Lucida Grande" charset="0"/>
              <a:buChar char="-"/>
            </a:pPr>
            <a:r>
              <a:rPr lang="en-US" sz="2000" dirty="0">
                <a:latin typeface="Lucida Grande" charset="0"/>
                <a:ea typeface="Lucida Grande" charset="0"/>
                <a:cs typeface="Lucida Grande" charset="0"/>
                <a:sym typeface="Lucida Grande" charset="0"/>
              </a:rPr>
              <a:t>The population spans socioeconomic spectrum, but checking/savings accounts are usually offered to middle class customers. Note after the credit union idea failed, the founders decided to switch focus to high-net worth individuals</a:t>
            </a:r>
          </a:p>
          <a:p>
            <a:pPr marL="171450" indent="-171450">
              <a:buClr>
                <a:srgbClr val="000000"/>
              </a:buClr>
              <a:buFont typeface="Lucida Grande" charset="0"/>
              <a:buChar char="-"/>
            </a:pPr>
            <a:r>
              <a:rPr lang="en-US" sz="2000" dirty="0">
                <a:latin typeface="Lucida Grande" charset="0"/>
                <a:ea typeface="Lucida Grande" charset="0"/>
                <a:cs typeface="Lucida Grande" charset="0"/>
                <a:sym typeface="Lucida Grande" charset="0"/>
              </a:rPr>
              <a:t>Discussion questions: What type of people will be customers? More conservative Muslims from the younger generation?</a:t>
            </a:r>
          </a:p>
          <a:p>
            <a:pPr marL="171450" indent="-171450">
              <a:buClr>
                <a:srgbClr val="000000"/>
              </a:buClr>
              <a:buFont typeface="Lucida Grande" charset="0"/>
              <a:buChar char="-"/>
            </a:pPr>
            <a:r>
              <a:rPr lang="en-US" sz="2000" dirty="0">
                <a:latin typeface="Lucida Grande" charset="0"/>
                <a:ea typeface="Lucida Grande" charset="0"/>
                <a:cs typeface="Lucida Grande" charset="0"/>
                <a:sym typeface="Lucida Grande" charset="0"/>
              </a:rPr>
              <a:t>Consider the appointments to the advisory board and why people like Sheikh </a:t>
            </a:r>
            <a:r>
              <a:rPr lang="en-US" sz="2000" dirty="0" err="1">
                <a:latin typeface="Lucida Grande" charset="0"/>
                <a:ea typeface="Lucida Grande" charset="0"/>
                <a:cs typeface="Lucida Grande" charset="0"/>
                <a:sym typeface="Lucida Grande" charset="0"/>
              </a:rPr>
              <a:t>Humza</a:t>
            </a:r>
            <a:r>
              <a:rPr lang="en-US" sz="2000" dirty="0">
                <a:latin typeface="Lucida Grande" charset="0"/>
                <a:ea typeface="Lucida Grande" charset="0"/>
                <a:cs typeface="Lucida Grande" charset="0"/>
                <a:sym typeface="Lucida Grande" charset="0"/>
              </a:rPr>
              <a:t>, someone who is young and not a finance expert, would be nominated. </a:t>
            </a:r>
          </a:p>
          <a:p>
            <a:pPr marL="171450" indent="-171450">
              <a:buClr>
                <a:srgbClr val="000000"/>
              </a:buClr>
              <a:buFont typeface="Lucida Grande" charset="0"/>
              <a:buChar char="-"/>
            </a:pPr>
            <a:r>
              <a:rPr lang="en-US" dirty="0">
                <a:solidFill>
                  <a:srgbClr val="000000"/>
                </a:solidFill>
                <a:latin typeface="Lucida Grande" charset="0"/>
                <a:ea typeface="Lucida Grande" charset="0"/>
                <a:cs typeface="Lucida Grande" charset="0"/>
                <a:sym typeface="Lucida Grande" charset="0"/>
              </a:rPr>
              <a:t>Appointing community figures vs. elite religious scholars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4" name="Rectangle 2"/>
          <p:cNvSpPr>
            <a:spLocks noGrp="1" noChangeArrowheads="1"/>
          </p:cNvSpPr>
          <p:nvPr>
            <p:ph type="body" idx="1"/>
          </p:nvPr>
        </p:nvSpPr>
        <p:spPr bwMode="auto">
          <a:xfrm>
            <a:off x="685800" y="4343400"/>
            <a:ext cx="5486400" cy="4114800"/>
          </a:xfrm>
          <a:prstGeom prst="rect">
            <a:avLst/>
          </a:prstGeom>
          <a:noFill/>
          <a:ln>
            <a:miter lim="800000"/>
            <a:headEnd/>
            <a:tailEnd/>
          </a:ln>
        </p:spPr>
        <p:txBody>
          <a:bodyPr/>
          <a:lstStyle/>
          <a:p>
            <a:pPr marL="171450" indent="-171450">
              <a:buClr>
                <a:srgbClr val="000000"/>
              </a:buClr>
              <a:buFont typeface="Lucida Grande" charset="0"/>
              <a:buChar char="-"/>
            </a:pPr>
            <a:r>
              <a:rPr lang="en-US" sz="2000" dirty="0">
                <a:latin typeface="Lucida Grande" charset="0"/>
                <a:ea typeface="Lucida Grande" charset="0"/>
                <a:cs typeface="Lucida Grande" charset="0"/>
                <a:sym typeface="Lucida Grande" charset="0"/>
              </a:rPr>
              <a:t>Devon Bank began as a Jewish finance house that complied with religious strictures. It expanded to the Muslim community in Chicago and now offers “faith-based” financing</a:t>
            </a:r>
          </a:p>
          <a:p>
            <a:pPr marL="171450" indent="-171450">
              <a:buClr>
                <a:srgbClr val="000000"/>
              </a:buClr>
              <a:buFont typeface="Lucida Grande" charset="0"/>
              <a:buChar char="-"/>
            </a:pPr>
            <a:r>
              <a:rPr lang="en-US" dirty="0">
                <a:solidFill>
                  <a:srgbClr val="000000"/>
                </a:solidFill>
                <a:latin typeface="Lucida Grande" charset="0"/>
                <a:ea typeface="Lucida Grande" charset="0"/>
                <a:cs typeface="Lucida Grande" charset="0"/>
                <a:sym typeface="Lucida Grande" charset="0"/>
              </a:rPr>
              <a:t>Author calls the 2008 financial meltdown a failing of relationship--there was a decoupling of the interests of underwriters assessing risk &amp; of the investors whose capital was subject to the risk</a:t>
            </a:r>
            <a:endParaRPr lang="en-US" sz="2000" dirty="0">
              <a:latin typeface="Lucida Grande" charset="0"/>
              <a:ea typeface="Lucida Grande" charset="0"/>
              <a:cs typeface="Lucida Grande" charset="0"/>
              <a:sym typeface="Lucida Grande" charset="0"/>
            </a:endParaRPr>
          </a:p>
          <a:p>
            <a:pPr marL="171450" indent="-171450">
              <a:buClr>
                <a:srgbClr val="000000"/>
              </a:buClr>
              <a:buFont typeface="Lucida Grande" charset="0"/>
              <a:buChar char="-"/>
            </a:pPr>
            <a:r>
              <a:rPr lang="en-US" sz="2000" dirty="0">
                <a:latin typeface="Lucida Grande" charset="0"/>
                <a:ea typeface="Lucida Grande" charset="0"/>
                <a:cs typeface="Lucida Grande" charset="0"/>
                <a:sym typeface="Lucida Grande" charset="0"/>
              </a:rPr>
              <a:t>Devon bank helped finance the ANM loans in Minneapolis and has tried to “cleanse” a purchased bank to make it completely Islamic.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Market opportunities: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baseline="0" dirty="0" smtClean="0"/>
              <a:t>Market demand exists for Islamic banking products – 3-8million Muslims in the US by various estimates </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Muslims in the US represent a large, untapped, and lucrative market. In fact, </a:t>
            </a:r>
            <a:r>
              <a:rPr lang="en-US" sz="1200" kern="1200" dirty="0" err="1" smtClean="0">
                <a:solidFill>
                  <a:schemeClr val="tx1"/>
                </a:solidFill>
                <a:effectLst/>
                <a:latin typeface="+mn-lt"/>
                <a:ea typeface="+mn-ea"/>
                <a:cs typeface="+mn-cs"/>
              </a:rPr>
              <a:t>Naveed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Siddiqui</a:t>
            </a:r>
            <a:r>
              <a:rPr lang="en-US" sz="1200" kern="1200" dirty="0" smtClean="0">
                <a:solidFill>
                  <a:schemeClr val="tx1"/>
                </a:solidFill>
                <a:effectLst/>
                <a:latin typeface="+mn-lt"/>
                <a:ea typeface="+mn-ea"/>
                <a:cs typeface="+mn-cs"/>
              </a:rPr>
              <a:t> of </a:t>
            </a:r>
            <a:r>
              <a:rPr lang="en-US" sz="1200" kern="1200" dirty="0" err="1" smtClean="0">
                <a:solidFill>
                  <a:schemeClr val="tx1"/>
                </a:solidFill>
                <a:effectLst/>
                <a:latin typeface="+mn-lt"/>
                <a:ea typeface="+mn-ea"/>
                <a:cs typeface="+mn-cs"/>
              </a:rPr>
              <a:t>Zayan</a:t>
            </a:r>
            <a:r>
              <a:rPr lang="en-US" sz="1200" kern="1200" dirty="0" smtClean="0">
                <a:solidFill>
                  <a:schemeClr val="tx1"/>
                </a:solidFill>
                <a:effectLst/>
                <a:latin typeface="+mn-lt"/>
                <a:ea typeface="+mn-ea"/>
                <a:cs typeface="+mn-cs"/>
              </a:rPr>
              <a:t> Finance, says that the market controls over $100 billion in financial assets and has an annual financial services spend of $16 billion.</a:t>
            </a:r>
          </a:p>
          <a:p>
            <a:pPr marL="171450" marR="0" indent="-171450" algn="l" defTabSz="457200" rtl="0" eaLnBrk="1" fontAlgn="auto" latinLnBrk="0" hangingPunct="1">
              <a:lnSpc>
                <a:spcPct val="100000"/>
              </a:lnSpc>
              <a:spcBef>
                <a:spcPts val="0"/>
              </a:spcBef>
              <a:spcAft>
                <a:spcPts val="0"/>
              </a:spcAft>
              <a:buClrTx/>
              <a:buSzTx/>
              <a:buFont typeface="Arial"/>
              <a:buChar char="•"/>
              <a:tabLst/>
              <a:defRPr/>
            </a:pPr>
            <a:r>
              <a:rPr lang="en-US" sz="1200" kern="1200" dirty="0" smtClean="0">
                <a:solidFill>
                  <a:schemeClr val="tx1"/>
                </a:solidFill>
                <a:effectLst/>
                <a:latin typeface="+mn-lt"/>
                <a:ea typeface="+mn-ea"/>
                <a:cs typeface="+mn-cs"/>
              </a:rPr>
              <a:t>Both 1st and 2nd generation consumers require products for home financing, commercial financing, car leasing, construction financing, and investment products as well as ATM services, education loans, and deposit accounts. Demand for Islamic financial services among American Muslims is causing the industry to grow so fast that financial professionals are now building careers in the field.</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Regulatory obstacles:</a:t>
            </a:r>
          </a:p>
          <a:p>
            <a:pPr marL="171450" indent="-171450">
              <a:buFontTx/>
              <a:buChar char="•"/>
            </a:pPr>
            <a:r>
              <a:rPr lang="en-US" sz="1200" kern="1200" dirty="0" smtClean="0">
                <a:solidFill>
                  <a:schemeClr val="tx1"/>
                </a:solidFill>
                <a:effectLst/>
                <a:latin typeface="+mn-lt"/>
                <a:ea typeface="+mn-ea"/>
                <a:cs typeface="+mn-cs"/>
              </a:rPr>
              <a:t>Obstacles to creating a bank include anticipated regulatory issues (fractional reserve, interbank operation, capital adequacy, </a:t>
            </a:r>
            <a:r>
              <a:rPr lang="en-US" sz="1200" kern="1200" dirty="0" err="1" smtClean="0">
                <a:solidFill>
                  <a:schemeClr val="tx1"/>
                </a:solidFill>
                <a:effectLst/>
                <a:latin typeface="+mn-lt"/>
                <a:ea typeface="+mn-ea"/>
                <a:cs typeface="+mn-cs"/>
              </a:rPr>
              <a:t>mudarabah</a:t>
            </a:r>
            <a:r>
              <a:rPr lang="en-US" sz="1200" kern="1200" dirty="0" smtClean="0">
                <a:solidFill>
                  <a:schemeClr val="tx1"/>
                </a:solidFill>
                <a:effectLst/>
                <a:latin typeface="+mn-lt"/>
                <a:ea typeface="+mn-ea"/>
                <a:cs typeface="+mn-cs"/>
              </a:rPr>
              <a:t>-based saving accounts, deposit insurance, liquidity management) </a:t>
            </a:r>
          </a:p>
          <a:p>
            <a:pPr marL="171450" lvl="0" indent="-171450">
              <a:buFontTx/>
              <a:buChar char="•"/>
            </a:pPr>
            <a:r>
              <a:rPr lang="en-US" baseline="0" dirty="0" smtClean="0"/>
              <a:t>Unlike in the UK, where for example Islamic banks have had to deal with only one regulator, banks in the US have to deal with a range of regulating bodies, including the Federal Reserve, the Office of the Comptroller of the Currency, the FDIC, the IRS, the SEC, and various state banking authorities. </a:t>
            </a:r>
          </a:p>
          <a:p>
            <a:pPr marL="171450" lvl="0" indent="-171450">
              <a:buFont typeface="Arial"/>
              <a:buChar char="•"/>
            </a:pPr>
            <a:r>
              <a:rPr lang="en-US" baseline="0" dirty="0" smtClean="0"/>
              <a:t>Investors need to be aware that it can take up to two years to launch a </a:t>
            </a:r>
            <a:r>
              <a:rPr lang="en-US" baseline="0" dirty="0" err="1" smtClean="0"/>
              <a:t>shari’a</a:t>
            </a:r>
            <a:r>
              <a:rPr lang="en-US" baseline="0" dirty="0" smtClean="0"/>
              <a:t> compliant bank due to the various levels of regulatory approval needed </a:t>
            </a:r>
          </a:p>
          <a:p>
            <a:pPr marL="0" lvl="0" indent="0">
              <a:buFont typeface="Arial"/>
              <a:buNone/>
            </a:pPr>
            <a:endParaRPr lang="en-US" baseline="0" dirty="0" smtClean="0"/>
          </a:p>
          <a:p>
            <a:pPr marL="0" lvl="0" indent="0">
              <a:buFont typeface="Arial"/>
              <a:buNone/>
            </a:pPr>
            <a:r>
              <a:rPr lang="en-US" baseline="0" dirty="0" smtClean="0"/>
              <a:t>Opportunity for Gulf banks: </a:t>
            </a:r>
          </a:p>
          <a:p>
            <a:pPr marL="171450" lvl="0" indent="-171450">
              <a:buFont typeface="Arial"/>
              <a:buChar char="•"/>
            </a:pPr>
            <a:r>
              <a:rPr lang="en-US" baseline="0" dirty="0" smtClean="0"/>
              <a:t>Optimal position for Gulf-based financial institutions to break into the US market – in 2009</a:t>
            </a: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 NY Reserve Bank and other regulators have made positive statements since late 90s but demand has not reach a critical point </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1EF1C16B-F226-934A-9A71-9949403F58CD}" type="slidenum">
              <a:rPr lang="en-US" smtClean="0"/>
              <a:pPr/>
              <a:t>7</a:t>
            </a:fld>
            <a:endParaRPr lang="en-US"/>
          </a:p>
        </p:txBody>
      </p:sp>
    </p:spTree>
    <p:extLst>
      <p:ext uri="{BB962C8B-B14F-4D97-AF65-F5344CB8AC3E}">
        <p14:creationId xmlns="" xmlns:p14="http://schemas.microsoft.com/office/powerpoint/2010/main" val="2976636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smtClean="0"/>
              <a:t>Dispels doubts and misconceptions brought on by either:</a:t>
            </a:r>
          </a:p>
          <a:p>
            <a:pPr>
              <a:buNone/>
            </a:pPr>
            <a:r>
              <a:rPr lang="en-US" dirty="0" smtClean="0"/>
              <a:t>	early attempts (in the 80's and 90's) to offer it here by small, inefficient, sometimes </a:t>
            </a:r>
            <a:r>
              <a:rPr lang="en-US" dirty="0" err="1" smtClean="0"/>
              <a:t>nonsmall</a:t>
            </a:r>
            <a:r>
              <a:rPr lang="en-US" dirty="0" smtClean="0"/>
              <a:t>, non-compliant (w/o proper</a:t>
            </a:r>
          </a:p>
          <a:p>
            <a:pPr>
              <a:buNone/>
            </a:pPr>
            <a:r>
              <a:rPr lang="en-US" dirty="0" smtClean="0"/>
              <a:t>	</a:t>
            </a:r>
            <a:r>
              <a:rPr lang="en-US" dirty="0" err="1" smtClean="0"/>
              <a:t>Shariah</a:t>
            </a:r>
            <a:r>
              <a:rPr lang="en-US" dirty="0" smtClean="0"/>
              <a:t> supervision) and costly operators</a:t>
            </a:r>
          </a:p>
          <a:p>
            <a:pPr>
              <a:buNone/>
            </a:pPr>
            <a:endParaRPr lang="en-US" dirty="0" smtClean="0"/>
          </a:p>
          <a:p>
            <a:pPr>
              <a:buNone/>
            </a:pPr>
            <a:r>
              <a:rPr lang="en-US" dirty="0" smtClean="0"/>
              <a:t>In</a:t>
            </a:r>
            <a:r>
              <a:rPr lang="en-US" baseline="0" dirty="0" smtClean="0"/>
              <a:t> the light of Wall Street moment, ethical convergence is highly probable. </a:t>
            </a:r>
          </a:p>
          <a:p>
            <a:pPr>
              <a:buNone/>
            </a:pPr>
            <a:endParaRPr lang="en-US" baseline="0" dirty="0" smtClean="0"/>
          </a:p>
          <a:p>
            <a:r>
              <a:rPr lang="en-US" dirty="0" smtClean="0"/>
              <a:t>The</a:t>
            </a:r>
            <a:r>
              <a:rPr lang="en-US" baseline="0" dirty="0" smtClean="0"/>
              <a:t> products need to be developed which has broader appeal to wider customer base in which SRI/Microfinance/SMEs should be incorporated.</a:t>
            </a:r>
          </a:p>
          <a:p>
            <a:endParaRPr lang="en-US" baseline="0" dirty="0" smtClean="0"/>
          </a:p>
        </p:txBody>
      </p:sp>
      <p:sp>
        <p:nvSpPr>
          <p:cNvPr id="4" name="Slide Number Placeholder 3"/>
          <p:cNvSpPr>
            <a:spLocks noGrp="1"/>
          </p:cNvSpPr>
          <p:nvPr>
            <p:ph type="sldNum" sz="quarter" idx="10"/>
          </p:nvPr>
        </p:nvSpPr>
        <p:spPr/>
        <p:txBody>
          <a:bodyPr/>
          <a:lstStyle/>
          <a:p>
            <a:fld id="{1EF1C16B-F226-934A-9A71-9949403F58CD}" type="slidenum">
              <a:rPr lang="en-US" smtClean="0"/>
              <a:pPr/>
              <a:t>8</a:t>
            </a:fld>
            <a:endParaRPr lang="en-US"/>
          </a:p>
        </p:txBody>
      </p:sp>
    </p:spTree>
    <p:extLst>
      <p:ext uri="{BB962C8B-B14F-4D97-AF65-F5344CB8AC3E}">
        <p14:creationId xmlns="" xmlns:p14="http://schemas.microsoft.com/office/powerpoint/2010/main" val="2508292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1918447"/>
            <a:ext cx="7583488" cy="1470025"/>
          </a:xfrm>
        </p:spPr>
        <p:txBody>
          <a:bodyPr anchor="b" anchorCtr="0"/>
          <a:lstStyle/>
          <a:p>
            <a:r>
              <a:rPr lang="en-US" smtClean="0"/>
              <a:t>Click to edit Master title style</a:t>
            </a:r>
            <a:endParaRPr/>
          </a:p>
        </p:txBody>
      </p:sp>
      <p:sp>
        <p:nvSpPr>
          <p:cNvPr id="3" name="Subtitle 2"/>
          <p:cNvSpPr>
            <a:spLocks noGrp="1"/>
          </p:cNvSpPr>
          <p:nvPr>
            <p:ph type="subTitle" idx="1"/>
          </p:nvPr>
        </p:nvSpPr>
        <p:spPr>
          <a:xfrm>
            <a:off x="779463" y="3478306"/>
            <a:ext cx="7583487" cy="1752600"/>
          </a:xfrm>
        </p:spPr>
        <p:txBody>
          <a:bodyPr>
            <a:normAutofit/>
          </a:bodyPr>
          <a:lstStyle>
            <a:lvl1pPr marL="0" indent="0" algn="ctr">
              <a:spcBef>
                <a:spcPts val="6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7BAE38D-5BE0-254B-A718-45AE0C57AFCA}" type="datetimeFigureOut">
              <a:rPr lang="en-US" smtClean="0"/>
              <a:pPr/>
              <a:t>6/7/2012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BC610-A797-8441-A3F7-4B540E17821F}" type="slidenum">
              <a:rPr lang="en-US" smtClean="0"/>
              <a:pPr/>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pic>
        <p:nvPicPr>
          <p:cNvPr id="9" name="Picture 8"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
        <p:nvSpPr>
          <p:cNvPr id="2" name="Title 1"/>
          <p:cNvSpPr>
            <a:spLocks noGrp="1"/>
          </p:cNvSpPr>
          <p:nvPr>
            <p:ph type="title"/>
          </p:nvPr>
        </p:nvSpPr>
        <p:spPr>
          <a:xfrm>
            <a:off x="301752" y="274320"/>
            <a:ext cx="3959352" cy="1691640"/>
          </a:xfrm>
        </p:spPr>
        <p:txBody>
          <a:bodyPr vert="horz" lIns="91440" tIns="45720" rIns="91440" bIns="45720" rtlCol="0" anchor="b" anchorCtr="0">
            <a:noAutofit/>
          </a:bodyPr>
          <a:lstStyle>
            <a:lvl1pPr marL="0" algn="ctr" defTabSz="914400" rtl="0" eaLnBrk="1" latinLnBrk="0" hangingPunct="1">
              <a:spcBef>
                <a:spcPct val="0"/>
              </a:spcBef>
              <a:buNone/>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64608" y="264907"/>
            <a:ext cx="3959352" cy="6328186"/>
          </a:xfrm>
          <a:solidFill>
            <a:schemeClr val="tx1">
              <a:lumMod val="50000"/>
            </a:schemeClr>
          </a:solidFill>
          <a:effectLst>
            <a:outerShdw blurRad="50800" dir="2700000" algn="tl" rotWithShape="0">
              <a:schemeClr val="tx1">
                <a:alpha val="40000"/>
              </a:schemeClr>
            </a:outerShdw>
          </a:effectLst>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301752" y="1970801"/>
            <a:ext cx="3959352" cy="3200400"/>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2000"/>
              </a:spcBef>
              <a:buFont typeface="Calisto MT" pitchFamily="18" charset="0"/>
              <a:buNone/>
            </a:pPr>
            <a:r>
              <a:rPr lang="en-US" smtClean="0"/>
              <a:t>Click to edit Master text styles</a:t>
            </a:r>
          </a:p>
        </p:txBody>
      </p:sp>
      <p:sp>
        <p:nvSpPr>
          <p:cNvPr id="5" name="Date Placeholder 4"/>
          <p:cNvSpPr>
            <a:spLocks noGrp="1"/>
          </p:cNvSpPr>
          <p:nvPr>
            <p:ph type="dt" sz="half" idx="10"/>
          </p:nvPr>
        </p:nvSpPr>
        <p:spPr>
          <a:xfrm>
            <a:off x="2670048" y="6356350"/>
            <a:ext cx="162763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E7BAE38D-5BE0-254B-A718-45AE0C57AFCA}" type="datetimeFigureOut">
              <a:rPr lang="en-US" smtClean="0"/>
              <a:pPr/>
              <a:t>6/7/2012</a:t>
            </a:fld>
            <a:endParaRPr lang="en-US"/>
          </a:p>
        </p:txBody>
      </p:sp>
      <p:sp>
        <p:nvSpPr>
          <p:cNvPr id="6" name="Footer Placeholder 5"/>
          <p:cNvSpPr>
            <a:spLocks noGrp="1"/>
          </p:cNvSpPr>
          <p:nvPr>
            <p:ph type="ftr" sz="quarter" idx="11"/>
          </p:nvPr>
        </p:nvSpPr>
        <p:spPr>
          <a:xfrm>
            <a:off x="242047" y="6356350"/>
            <a:ext cx="1892808"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38129"/>
            <a:ext cx="758952" cy="57607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A95BC610-A797-8441-A3F7-4B540E1782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Title 1"/>
          <p:cNvSpPr>
            <a:spLocks noGrp="1"/>
          </p:cNvSpPr>
          <p:nvPr>
            <p:ph type="title"/>
          </p:nvPr>
        </p:nvSpPr>
        <p:spPr>
          <a:xfrm>
            <a:off x="762000" y="4038600"/>
            <a:ext cx="7620000" cy="990600"/>
          </a:xfrm>
        </p:spPr>
        <p:txBody>
          <a:bodyPr vert="horz" lIns="91440" tIns="45720" rIns="91440" bIns="45720" rtlCol="0" anchor="b" anchorCtr="0">
            <a:normAutofit/>
          </a:bodyPr>
          <a:lstStyle>
            <a:lvl1pPr algn="ctr">
              <a:defRPr sz="3600" kern="1200">
                <a:solidFill>
                  <a:schemeClr val="bg2"/>
                </a:solidFill>
                <a:effectLst>
                  <a:outerShdw blurRad="63500" dir="2700000" algn="tl" rotWithShape="0">
                    <a:schemeClr val="tx1">
                      <a:alpha val="40000"/>
                    </a:schemeClr>
                  </a:outerShdw>
                </a:effectLst>
                <a:latin typeface="+mj-lt"/>
                <a:ea typeface="+mn-ea"/>
                <a:cs typeface="+mn-cs"/>
              </a:defRPr>
            </a:lvl1pPr>
          </a:lstStyle>
          <a:p>
            <a:pPr marL="0" lvl="0" indent="0" algn="l" defTabSz="914400" rtl="0" eaLnBrk="1" latinLnBrk="0" hangingPunct="1">
              <a:spcBef>
                <a:spcPts val="2000"/>
              </a:spcBef>
              <a:buFont typeface="Calisto MT" pitchFamily="18" charset="0"/>
              <a:buNone/>
            </a:pPr>
            <a:r>
              <a:rPr lang="en-US" smtClean="0"/>
              <a:t>Click to edit Master title style</a:t>
            </a:r>
            <a:endParaRPr/>
          </a:p>
        </p:txBody>
      </p:sp>
      <p:sp>
        <p:nvSpPr>
          <p:cNvPr id="3" name="Picture Placeholder 2"/>
          <p:cNvSpPr>
            <a:spLocks noGrp="1"/>
          </p:cNvSpPr>
          <p:nvPr>
            <p:ph type="pic" idx="1"/>
          </p:nvPr>
        </p:nvSpPr>
        <p:spPr>
          <a:xfrm>
            <a:off x="342900" y="265176"/>
            <a:ext cx="8458200" cy="3697224"/>
          </a:xfrm>
          <a:solidFill>
            <a:schemeClr val="tx1">
              <a:lumMod val="50000"/>
            </a:schemeClr>
          </a:solidFill>
          <a:effectLst>
            <a:outerShdw blurRad="50800" dir="2700000" algn="tl" rotWithShape="0">
              <a:schemeClr val="tx1">
                <a:alpha val="40000"/>
              </a:schemeClr>
            </a:outerShdw>
          </a:effectLst>
        </p:spPr>
        <p:txBody>
          <a:bodyPr vert="horz" lIns="91440" tIns="45720" rIns="91440" bIns="45720" rtlCol="0">
            <a:normAutofit/>
          </a:bodyPr>
          <a:lstStyle>
            <a:lvl1pPr marL="0" indent="0" algn="ctr" defTabSz="914400" rtl="0" eaLnBrk="1" latinLnBrk="0" hangingPunct="1">
              <a:spcBef>
                <a:spcPts val="2000"/>
              </a:spcBef>
              <a:buFont typeface="Calisto MT" pitchFamily="18" charset="0"/>
              <a:buNone/>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762000" y="5042647"/>
            <a:ext cx="7620000" cy="1129553"/>
          </a:xfrm>
        </p:spPr>
        <p:txBody>
          <a:bodyPr>
            <a:normAutofit/>
          </a:bodyPr>
          <a:lstStyle>
            <a:lvl1pPr marL="0" indent="0" algn="ctr">
              <a:lnSpc>
                <a:spcPct val="110000"/>
              </a:lnSpc>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BAE38D-5BE0-254B-A718-45AE0C57AFCA}" type="datetimeFigureOut">
              <a:rPr lang="en-US" smtClean="0"/>
              <a:pPr/>
              <a:t>6/7/2012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BC610-A797-8441-A3F7-4B540E17821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E7BAE38D-5BE0-254B-A718-45AE0C57AFCA}" type="datetimeFigureOut">
              <a:rPr lang="en-US" smtClean="0"/>
              <a:pPr/>
              <a:t>6/7/2012</a:t>
            </a:fld>
            <a:endParaRPr lang="en-US"/>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endParaRPr lang="en-US"/>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fld id="{A95BC610-A797-8441-A3F7-4B540E17821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8" name="Picture 7"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7BAE38D-5BE0-254B-A718-45AE0C57AFCA}" type="datetimeFigureOut">
              <a:rPr lang="en-US" smtClean="0"/>
              <a:pPr/>
              <a:t>6/7/2012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BC610-A797-8441-A3F7-4B540E17821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Overlay-FullBackground.jpg"/>
          <p:cNvPicPr>
            <a:picLocks noChangeAspect="1"/>
          </p:cNvPicPr>
          <p:nvPr/>
        </p:nvPicPr>
        <p:blipFill>
          <a:blip r:embed="rId2"/>
          <a:srcRect r="14719"/>
          <a:stretch>
            <a:fillRect/>
          </a:stretch>
        </p:blipFill>
        <p:spPr>
          <a:xfrm>
            <a:off x="0" y="4482"/>
            <a:ext cx="7798112" cy="6858000"/>
          </a:xfrm>
          <a:prstGeom prst="rect">
            <a:avLst/>
          </a:prstGeom>
          <a:noFill/>
          <a:ln>
            <a:noFill/>
          </a:ln>
        </p:spPr>
      </p:pic>
      <p:sp>
        <p:nvSpPr>
          <p:cNvPr id="2" name="Vertical Title 1"/>
          <p:cNvSpPr>
            <a:spLocks noGrp="1"/>
          </p:cNvSpPr>
          <p:nvPr>
            <p:ph type="title" orient="vert"/>
          </p:nvPr>
        </p:nvSpPr>
        <p:spPr>
          <a:xfrm>
            <a:off x="7848600" y="457200"/>
            <a:ext cx="1219200" cy="5668963"/>
          </a:xfrm>
        </p:spPr>
        <p:txBody>
          <a:bodyPr vert="eaVert">
            <a:normAutofit/>
          </a:bodyPr>
          <a:lstStyle/>
          <a:p>
            <a:r>
              <a:rPr lang="en-US" smtClean="0"/>
              <a:t>Click to edit Master title style</a:t>
            </a:r>
            <a:endParaRPr/>
          </a:p>
        </p:txBody>
      </p:sp>
      <p:sp>
        <p:nvSpPr>
          <p:cNvPr id="3" name="Vertical Text Placeholder 2"/>
          <p:cNvSpPr>
            <a:spLocks noGrp="1"/>
          </p:cNvSpPr>
          <p:nvPr>
            <p:ph type="body" orient="vert" idx="1"/>
          </p:nvPr>
        </p:nvSpPr>
        <p:spPr>
          <a:xfrm>
            <a:off x="779462" y="457200"/>
            <a:ext cx="6383337" cy="56689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a:xfrm>
            <a:off x="7924800" y="6356350"/>
            <a:ext cx="1066800"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E7BAE38D-5BE0-254B-A718-45AE0C57AFCA}" type="datetimeFigureOut">
              <a:rPr lang="en-US" smtClean="0"/>
              <a:pPr/>
              <a:t>6/7/2012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BC610-A797-8441-A3F7-4B540E17821F}" type="slidenum">
              <a:rPr lang="en-US" smtClean="0"/>
              <a:pPr/>
              <a:t>‹#›</a:t>
            </a:fld>
            <a:endParaRPr lang="en-US"/>
          </a:p>
        </p:txBody>
      </p:sp>
      <p:pic>
        <p:nvPicPr>
          <p:cNvPr id="10" name="Picture 9" descr="overlay-ruleShadow.png"/>
          <p:cNvPicPr>
            <a:picLocks noChangeAspect="1"/>
          </p:cNvPicPr>
          <p:nvPr/>
        </p:nvPicPr>
        <p:blipFill>
          <a:blip r:embed="rId3"/>
          <a:srcRect r="25031"/>
          <a:stretch>
            <a:fillRect/>
          </a:stretch>
        </p:blipFill>
        <p:spPr>
          <a:xfrm rot="5400000" flipH="1">
            <a:off x="4421262" y="3365075"/>
            <a:ext cx="6855164" cy="12501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7" name="Picture 6"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E7BAE38D-5BE0-254B-A718-45AE0C57AFCA}" type="datetimeFigureOut">
              <a:rPr lang="en-US" smtClean="0"/>
              <a:pPr/>
              <a:t>6/7/2012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BC610-A797-8441-A3F7-4B540E1782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t="50000"/>
          <a:stretch>
            <a:fillRect/>
          </a:stretch>
        </p:blipFill>
        <p:spPr>
          <a:xfrm>
            <a:off x="0" y="3429000"/>
            <a:ext cx="9144000" cy="3429000"/>
          </a:xfrm>
          <a:prstGeom prst="rect">
            <a:avLst/>
          </a:prstGeom>
        </p:spPr>
      </p:pic>
      <p:sp>
        <p:nvSpPr>
          <p:cNvPr id="2" name="Title 1"/>
          <p:cNvSpPr>
            <a:spLocks noGrp="1"/>
          </p:cNvSpPr>
          <p:nvPr>
            <p:ph type="ctrTitle"/>
          </p:nvPr>
        </p:nvSpPr>
        <p:spPr>
          <a:xfrm>
            <a:off x="779463" y="789081"/>
            <a:ext cx="7583488" cy="1470025"/>
          </a:xfrm>
        </p:spPr>
        <p:txBody>
          <a:bodyPr anchor="ctr" anchorCtr="0"/>
          <a:lstStyle/>
          <a:p>
            <a:r>
              <a:rPr lang="en-US" smtClean="0"/>
              <a:t>Click to edit Master title style</a:t>
            </a:r>
            <a:endParaRPr/>
          </a:p>
        </p:txBody>
      </p:sp>
      <p:sp>
        <p:nvSpPr>
          <p:cNvPr id="3" name="Subtitle 2"/>
          <p:cNvSpPr>
            <a:spLocks noGrp="1"/>
          </p:cNvSpPr>
          <p:nvPr>
            <p:ph type="subTitle" idx="1"/>
          </p:nvPr>
        </p:nvSpPr>
        <p:spPr>
          <a:xfrm>
            <a:off x="779463" y="4724400"/>
            <a:ext cx="7583487" cy="1385047"/>
          </a:xfrm>
        </p:spPr>
        <p:txBody>
          <a:bodyPr anchor="ctr" anchorCtr="0">
            <a:normAutofit/>
          </a:bodyPr>
          <a:lstStyle>
            <a:lvl1pPr marL="0" indent="0" algn="ctr">
              <a:spcBef>
                <a:spcPts val="300"/>
              </a:spcBef>
              <a:buNone/>
              <a:defRPr sz="1800">
                <a:solidFill>
                  <a:schemeClr val="bg2"/>
                </a:solidFill>
                <a:effectLst>
                  <a:outerShdw blurRad="63500" dir="2700000" algn="tl" rotWithShape="0">
                    <a:schemeClr val="tx1">
                      <a:alpha val="40000"/>
                    </a:scheme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E7BAE38D-5BE0-254B-A718-45AE0C57AFCA}" type="datetimeFigureOut">
              <a:rPr lang="en-US" smtClean="0"/>
              <a:pPr/>
              <a:t>6/7/2012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BC610-A797-8441-A3F7-4B540E17821F}" type="slidenum">
              <a:rPr lang="en-US" smtClean="0"/>
              <a:pPr/>
              <a:t>‹#›</a:t>
            </a:fld>
            <a:endParaRPr lang="en-US"/>
          </a:p>
        </p:txBody>
      </p:sp>
      <p:pic>
        <p:nvPicPr>
          <p:cNvPr id="7" name="Picture 6" descr="overlay-ruleShadow.png"/>
          <p:cNvPicPr>
            <a:picLocks noChangeAspect="1"/>
          </p:cNvPicPr>
          <p:nvPr/>
        </p:nvPicPr>
        <p:blipFill>
          <a:blip r:embed="rId3"/>
          <a:stretch>
            <a:fillRect/>
          </a:stretch>
        </p:blipFill>
        <p:spPr>
          <a:xfrm>
            <a:off x="0" y="3303984"/>
            <a:ext cx="9144000" cy="125016"/>
          </a:xfrm>
          <a:prstGeom prst="rect">
            <a:avLst/>
          </a:prstGeom>
        </p:spPr>
      </p:pic>
      <p:sp>
        <p:nvSpPr>
          <p:cNvPr id="10" name="Picture Placeholder 9"/>
          <p:cNvSpPr>
            <a:spLocks noGrp="1"/>
          </p:cNvSpPr>
          <p:nvPr>
            <p:ph type="pic" sz="quarter" idx="13"/>
          </p:nvPr>
        </p:nvSpPr>
        <p:spPr>
          <a:xfrm>
            <a:off x="3677371" y="2564085"/>
            <a:ext cx="1789259" cy="1729830"/>
          </a:xfrm>
          <a:prstGeom prst="ellipse">
            <a:avLst/>
          </a:prstGeom>
          <a:noFill/>
          <a:ln w="127000">
            <a:solidFill>
              <a:schemeClr val="tx2"/>
            </a:solidFill>
          </a:ln>
          <a:effectLst>
            <a:innerShdw blurRad="101600" dist="76200" dir="13500000">
              <a:prstClr val="black">
                <a:alpha val="57000"/>
              </a:prstClr>
            </a:innerShdw>
          </a:effectLst>
        </p:spPr>
        <p:txBody>
          <a:bodyPr>
            <a:normAutofit/>
          </a:bodyPr>
          <a:lstStyle>
            <a:lvl1pPr marL="0" indent="0" algn="ctr">
              <a:buNone/>
              <a:defRPr sz="1600">
                <a:solidFill>
                  <a:schemeClr val="tx1"/>
                </a:solidFill>
              </a:defRPr>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4446984"/>
            <a:ext cx="9144000" cy="125016"/>
          </a:xfrm>
          <a:prstGeom prst="rect">
            <a:avLst/>
          </a:prstGeom>
        </p:spPr>
      </p:pic>
      <p:pic>
        <p:nvPicPr>
          <p:cNvPr id="7" name="Picture 6" descr="Overlay-FullBackground.jpg"/>
          <p:cNvPicPr>
            <a:picLocks noChangeAspect="1"/>
          </p:cNvPicPr>
          <p:nvPr/>
        </p:nvPicPr>
        <p:blipFill>
          <a:blip r:embed="rId3"/>
          <a:srcRect t="66667"/>
          <a:stretch>
            <a:fillRect/>
          </a:stretch>
        </p:blipFill>
        <p:spPr>
          <a:xfrm>
            <a:off x="0" y="4572000"/>
            <a:ext cx="9144000" cy="2286000"/>
          </a:xfrm>
          <a:prstGeom prst="rect">
            <a:avLst/>
          </a:prstGeom>
        </p:spPr>
      </p:pic>
      <p:sp>
        <p:nvSpPr>
          <p:cNvPr id="2" name="Title 1"/>
          <p:cNvSpPr>
            <a:spLocks noGrp="1"/>
          </p:cNvSpPr>
          <p:nvPr>
            <p:ph type="title"/>
          </p:nvPr>
        </p:nvSpPr>
        <p:spPr>
          <a:xfrm>
            <a:off x="779463" y="2971800"/>
            <a:ext cx="7583487" cy="1362075"/>
          </a:xfrm>
        </p:spPr>
        <p:txBody>
          <a:bodyPr vert="horz" lIns="91440" tIns="45720" rIns="91440" bIns="45720" rtlCol="0" anchor="b" anchorCtr="0">
            <a:noAutofit/>
          </a:bodyPr>
          <a:lst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779463" y="4724400"/>
            <a:ext cx="7583487" cy="1398494"/>
          </a:xfrm>
        </p:spPr>
        <p:txBody>
          <a:bodyPr vert="horz" lIns="91440" tIns="45720" rIns="91440" bIns="45720" rtlCol="0">
            <a:normAutofit/>
          </a:bodyPr>
          <a:lstStyle>
            <a:lvl1pPr marL="0" indent="0" algn="ctr" defTabSz="914400" rtl="0" eaLnBrk="1" latinLnBrk="0" hangingPunct="1">
              <a:spcBef>
                <a:spcPts val="300"/>
              </a:spcBef>
              <a:buFont typeface="Calisto MT" pitchFamily="18" charset="0"/>
              <a:buNone/>
              <a:defRPr sz="1800" kern="1200">
                <a:solidFill>
                  <a:schemeClr val="bg2"/>
                </a:solidFill>
                <a:effectLst>
                  <a:outerShdw blurRad="63500" dir="2700000" algn="tl" rotWithShape="0">
                    <a:schemeClr val="tx1">
                      <a:alpha val="40000"/>
                    </a:schemeClr>
                  </a:outerShdw>
                </a:effectLst>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BAE38D-5BE0-254B-A718-45AE0C57AFCA}" type="datetimeFigureOut">
              <a:rPr lang="en-US" smtClean="0"/>
              <a:pPr/>
              <a:t>6/7/2012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5BC610-A797-8441-A3F7-4B540E1782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1" name="Picture 10"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p>
            <a:r>
              <a:rPr lang="en-US" smtClean="0"/>
              <a:t>Click to edit Master title style</a:t>
            </a:r>
            <a:endParaRPr/>
          </a:p>
        </p:txBody>
      </p:sp>
      <p:sp>
        <p:nvSpPr>
          <p:cNvPr id="3" name="Content Placeholder 2"/>
          <p:cNvSpPr>
            <a:spLocks noGrp="1"/>
          </p:cNvSpPr>
          <p:nvPr>
            <p:ph sz="half" idx="1"/>
          </p:nvPr>
        </p:nvSpPr>
        <p:spPr>
          <a:xfrm>
            <a:off x="779463"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96791" y="1828800"/>
            <a:ext cx="3566160" cy="4297363"/>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E7BAE38D-5BE0-254B-A718-45AE0C57AFCA}" type="datetimeFigureOut">
              <a:rPr lang="en-US" smtClean="0"/>
              <a:pPr/>
              <a:t>6/7/2012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5BC610-A797-8441-A3F7-4B540E1782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2" name="Picture 11" descr="overlay-ruleShadow.png"/>
          <p:cNvPicPr>
            <a:picLocks noChangeAspect="1"/>
          </p:cNvPicPr>
          <p:nvPr/>
        </p:nvPicPr>
        <p:blipFill>
          <a:blip r:embed="rId2"/>
          <a:stretch>
            <a:fillRect/>
          </a:stretch>
        </p:blipFill>
        <p:spPr>
          <a:xfrm>
            <a:off x="0" y="1307592"/>
            <a:ext cx="9144000" cy="125016"/>
          </a:xfrm>
          <a:prstGeom prst="rect">
            <a:avLst/>
          </a:prstGeom>
        </p:spPr>
      </p:pic>
      <p:pic>
        <p:nvPicPr>
          <p:cNvPr id="13" name="Picture 12" descr="Overlay-FullBackground.jpg"/>
          <p:cNvPicPr>
            <a:picLocks noChangeAspect="1"/>
          </p:cNvPicPr>
          <p:nvPr/>
        </p:nvPicPr>
        <p:blipFill>
          <a:blip r:embed="rId3"/>
          <a:srcRect t="23333"/>
          <a:stretch>
            <a:fillRect/>
          </a:stretch>
        </p:blipFill>
        <p:spPr>
          <a:xfrm>
            <a:off x="0" y="1425388"/>
            <a:ext cx="9144000" cy="5432612"/>
          </a:xfrm>
          <a:prstGeom prst="rect">
            <a:avLst/>
          </a:prstGeom>
        </p:spPr>
      </p:pic>
      <p:sp>
        <p:nvSpPr>
          <p:cNvPr id="2" name="Title 1"/>
          <p:cNvSpPr>
            <a:spLocks noGrp="1"/>
          </p:cNvSpPr>
          <p:nvPr>
            <p:ph type="title"/>
          </p:nvPr>
        </p:nvSpPr>
        <p:spPr>
          <a:xfrm>
            <a:off x="779463" y="62753"/>
            <a:ext cx="7583488" cy="1283167"/>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9463"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9463"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96791" y="1524000"/>
            <a:ext cx="3566160" cy="838200"/>
          </a:xfrm>
        </p:spPr>
        <p:txBody>
          <a:bodyPr anchor="ctr" anchorCtr="0">
            <a:noAutofit/>
          </a:bodyPr>
          <a:lstStyle>
            <a:lvl1pPr marL="0" indent="0" algn="ctr">
              <a:spcBef>
                <a:spcPct val="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6791" y="2393576"/>
            <a:ext cx="3566160" cy="3732585"/>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E7BAE38D-5BE0-254B-A718-45AE0C57AFCA}" type="datetimeFigureOut">
              <a:rPr lang="en-US" smtClean="0"/>
              <a:pPr/>
              <a:t>6/7/2012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5BC610-A797-8441-A3F7-4B540E1782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overlay-ruleShadow.png"/>
          <p:cNvPicPr>
            <a:picLocks noChangeAspect="1"/>
          </p:cNvPicPr>
          <p:nvPr/>
        </p:nvPicPr>
        <p:blipFill>
          <a:blip r:embed="rId2"/>
          <a:stretch>
            <a:fillRect/>
          </a:stretch>
        </p:blipFill>
        <p:spPr>
          <a:xfrm>
            <a:off x="0" y="1307592"/>
            <a:ext cx="9144000" cy="125016"/>
          </a:xfrm>
          <a:prstGeom prst="rect">
            <a:avLst/>
          </a:prstGeom>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E7BAE38D-5BE0-254B-A718-45AE0C57AFCA}" type="datetimeFigureOut">
              <a:rPr lang="en-US" smtClean="0"/>
              <a:pPr/>
              <a:t>6/7/2012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5BC610-A797-8441-A3F7-4B540E17821F}" type="slidenum">
              <a:rPr lang="en-US" smtClean="0"/>
              <a:pPr/>
              <a:t>‹#›</a:t>
            </a:fld>
            <a:endParaRPr lang="en-US"/>
          </a:p>
        </p:txBody>
      </p:sp>
      <p:pic>
        <p:nvPicPr>
          <p:cNvPr id="10" name="Picture 9" descr="Overlay-FullBackground.jpg"/>
          <p:cNvPicPr>
            <a:picLocks noChangeAspect="1"/>
          </p:cNvPicPr>
          <p:nvPr/>
        </p:nvPicPr>
        <p:blipFill>
          <a:blip r:embed="rId3"/>
          <a:srcRect t="21046"/>
          <a:stretch>
            <a:fillRect/>
          </a:stretch>
        </p:blipFill>
        <p:spPr>
          <a:xfrm>
            <a:off x="0" y="1447800"/>
            <a:ext cx="9144000" cy="541468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FullBackground.jpg"/>
          <p:cNvPicPr>
            <a:picLocks noChangeAspect="1"/>
          </p:cNvPicPr>
          <p:nvPr/>
        </p:nvPicPr>
        <p:blipFill>
          <a:blip r:embed="rId2"/>
          <a:stretch>
            <a:fillRect/>
          </a:stretch>
        </p:blipFill>
        <p:spPr>
          <a:xfrm>
            <a:off x="0" y="4482"/>
            <a:ext cx="9144000" cy="6858000"/>
          </a:xfrm>
          <a:prstGeom prst="rect">
            <a:avLst/>
          </a:prstGeom>
          <a:noFill/>
          <a:ln>
            <a:noFill/>
          </a:ln>
        </p:spPr>
      </p:pic>
      <p:sp>
        <p:nvSpPr>
          <p:cNvPr id="2" name="Date Placeholder 1"/>
          <p:cNvSpPr>
            <a:spLocks noGrp="1"/>
          </p:cNvSpPr>
          <p:nvPr>
            <p:ph type="dt" sz="half" idx="10"/>
          </p:nvPr>
        </p:nvSpPr>
        <p:spPr/>
        <p:txBody>
          <a:bodyPr/>
          <a:lstStyle/>
          <a:p>
            <a:fld id="{E7BAE38D-5BE0-254B-A718-45AE0C57AFCA}" type="datetimeFigureOut">
              <a:rPr lang="en-US" smtClean="0"/>
              <a:pPr/>
              <a:t>6/7/2012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5BC610-A797-8441-A3F7-4B540E1782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Overlay-FullBackground.jpg"/>
          <p:cNvPicPr>
            <a:picLocks noChangeAspect="1"/>
          </p:cNvPicPr>
          <p:nvPr/>
        </p:nvPicPr>
        <p:blipFill>
          <a:blip r:embed="rId2"/>
          <a:srcRect l="50000"/>
          <a:stretch>
            <a:fillRect/>
          </a:stretch>
        </p:blipFill>
        <p:spPr>
          <a:xfrm>
            <a:off x="4572000" y="4482"/>
            <a:ext cx="4572000" cy="6858000"/>
          </a:xfrm>
          <a:prstGeom prst="rect">
            <a:avLst/>
          </a:prstGeom>
          <a:noFill/>
          <a:ln>
            <a:noFill/>
          </a:ln>
        </p:spPr>
      </p:pic>
      <p:sp>
        <p:nvSpPr>
          <p:cNvPr id="2" name="Title 1"/>
          <p:cNvSpPr>
            <a:spLocks noGrp="1"/>
          </p:cNvSpPr>
          <p:nvPr>
            <p:ph type="title"/>
          </p:nvPr>
        </p:nvSpPr>
        <p:spPr>
          <a:xfrm>
            <a:off x="301752" y="273049"/>
            <a:ext cx="3962400" cy="1690221"/>
          </a:xfrm>
        </p:spPr>
        <p:txBody>
          <a:bodyPr vert="horz" lIns="91440" tIns="45720" rIns="91440" bIns="45720" rtlCol="0" anchor="b" anchorCtr="0">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r>
              <a:rPr lang="en-US" smtClean="0"/>
              <a:t>Click to edit Master title style</a:t>
            </a:r>
            <a:endParaRPr/>
          </a:p>
        </p:txBody>
      </p:sp>
      <p:sp>
        <p:nvSpPr>
          <p:cNvPr id="3" name="Content Placeholder 2"/>
          <p:cNvSpPr>
            <a:spLocks noGrp="1"/>
          </p:cNvSpPr>
          <p:nvPr>
            <p:ph idx="1"/>
          </p:nvPr>
        </p:nvSpPr>
        <p:spPr>
          <a:xfrm>
            <a:off x="4866401" y="273050"/>
            <a:ext cx="3959352" cy="58531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01752" y="1975104"/>
            <a:ext cx="3962400" cy="3200401"/>
          </a:xfrm>
          <a:effectLst>
            <a:outerShdw blurRad="50800" dist="38100" dir="2700000" algn="tl" rotWithShape="0">
              <a:prstClr val="black">
                <a:alpha val="40000"/>
              </a:prstClr>
            </a:outerShdw>
          </a:effectLst>
        </p:spPr>
        <p:txBody>
          <a:bodyPr vert="horz" lIns="91440" tIns="45720" rIns="91440" bIns="45720" rtlCol="0" anchor="t" anchorCtr="0">
            <a:normAutofit/>
          </a:bodyPr>
          <a:lstStyle>
            <a:lvl1pPr marL="0" indent="0" algn="ctr" defTabSz="914400" rtl="0" eaLnBrk="1" latinLnBrk="0" hangingPunct="1">
              <a:lnSpc>
                <a:spcPct val="110000"/>
              </a:lnSpc>
              <a:spcBef>
                <a:spcPts val="600"/>
              </a:spcBef>
              <a:buNone/>
              <a:defRPr sz="1800" kern="1200">
                <a:solidFill>
                  <a:schemeClr val="tx1"/>
                </a:solidFill>
                <a:effectLst>
                  <a:outerShdw blurRad="38100" dist="12700" dir="2700000" algn="tl" rotWithShape="0">
                    <a:prstClr val="black">
                      <a:alpha val="60000"/>
                    </a:prstClr>
                  </a:outerShdw>
                </a:effectLst>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2667000" y="6356350"/>
            <a:ext cx="1622612" cy="365125"/>
          </a:xfrm>
          <a:effectLst>
            <a:outerShdw blurRad="50800" dist="38100" dir="2700000" algn="tl" rotWithShape="0">
              <a:prstClr val="black">
                <a:alpha val="40000"/>
              </a:prstClr>
            </a:outerShdw>
          </a:effectLst>
        </p:spPr>
        <p:txBody>
          <a:bodyPr vert="horz" lIns="91440" tIns="45720" rIns="91440" bIns="45720" rtlCol="0" anchor="ctr"/>
          <a:lstStyle>
            <a:lvl1pPr marL="0" algn="r"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fld id="{E7BAE38D-5BE0-254B-A718-45AE0C57AFCA}" type="datetimeFigureOut">
              <a:rPr lang="en-US" smtClean="0"/>
              <a:pPr/>
              <a:t>6/7/2012</a:t>
            </a:fld>
            <a:endParaRPr lang="en-US"/>
          </a:p>
        </p:txBody>
      </p:sp>
      <p:sp>
        <p:nvSpPr>
          <p:cNvPr id="6" name="Footer Placeholder 5"/>
          <p:cNvSpPr>
            <a:spLocks noGrp="1"/>
          </p:cNvSpPr>
          <p:nvPr>
            <p:ph type="ftr" sz="quarter" idx="11"/>
          </p:nvPr>
        </p:nvSpPr>
        <p:spPr>
          <a:xfrm>
            <a:off x="242047" y="6356350"/>
            <a:ext cx="1891553" cy="365125"/>
          </a:xfrm>
          <a:effectLst>
            <a:outerShdw blurRad="50800" dist="38100" dir="2700000" algn="tl" rotWithShape="0">
              <a:prstClr val="black">
                <a:alpha val="40000"/>
              </a:prstClr>
            </a:outerShdw>
          </a:effectLst>
        </p:spPr>
        <p:txBody>
          <a:bodyPr vert="horz" lIns="91440" tIns="45720" rIns="91440" bIns="45720" rtlCol="0" anchor="ctr"/>
          <a:lstStyle>
            <a:lvl1pPr marL="0" algn="l" defTabSz="914400" rtl="0" eaLnBrk="1" latinLnBrk="0" hangingPunct="1">
              <a:defRPr sz="1200" kern="1200">
                <a:solidFill>
                  <a:schemeClr val="tx1"/>
                </a:solidFill>
                <a:effectLst>
                  <a:outerShdw blurRad="38100" dist="12700" dir="2700000" algn="tl" rotWithShape="0">
                    <a:prstClr val="black">
                      <a:alpha val="6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892808" y="5748338"/>
            <a:ext cx="762000" cy="576262"/>
          </a:xfrm>
        </p:spPr>
        <p:txBody>
          <a:bodyPr vert="horz" lIns="91440" tIns="45720" rIns="91440" bIns="45720" rtlCol="0" anchor="ctr">
            <a:noAutofit/>
          </a:bodyPr>
          <a:lstStyle>
            <a:lvl1pPr marL="0" algn="ctr" defTabSz="914400" rtl="0" eaLnBrk="1" latinLnBrk="0" hangingPunct="1">
              <a:spcBef>
                <a:spcPct val="0"/>
              </a:spcBef>
              <a:defRPr sz="36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a:lstStyle>
          <a:p>
            <a:fld id="{A95BC610-A797-8441-A3F7-4B540E17821F}" type="slidenum">
              <a:rPr lang="en-US" smtClean="0"/>
              <a:pPr/>
              <a:t>‹#›</a:t>
            </a:fld>
            <a:endParaRPr lang="en-US"/>
          </a:p>
        </p:txBody>
      </p:sp>
      <p:pic>
        <p:nvPicPr>
          <p:cNvPr id="10" name="Picture 9" descr="overlay-ruleShadow.png"/>
          <p:cNvPicPr>
            <a:picLocks noChangeAspect="1"/>
          </p:cNvPicPr>
          <p:nvPr/>
        </p:nvPicPr>
        <p:blipFill>
          <a:blip r:embed="rId3"/>
          <a:srcRect r="25031"/>
          <a:stretch>
            <a:fillRect/>
          </a:stretch>
        </p:blipFill>
        <p:spPr>
          <a:xfrm rot="16200000">
            <a:off x="1086391" y="3365075"/>
            <a:ext cx="6855164" cy="12501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9463" y="62753"/>
            <a:ext cx="7583488" cy="1283167"/>
          </a:xfrm>
          <a:prstGeom prst="rect">
            <a:avLst/>
          </a:prstGeom>
        </p:spPr>
        <p:txBody>
          <a:bodyPr vert="horz" lIns="91440" tIns="45720" rIns="91440" bIns="45720" rtlCol="0" anchor="ctr">
            <a:noAutofit/>
          </a:bodyPr>
          <a:lstStyle/>
          <a:p>
            <a:r>
              <a:rPr lang="en-US" smtClean="0"/>
              <a:t>Click to edit Master title style</a:t>
            </a:r>
            <a:endParaRPr/>
          </a:p>
        </p:txBody>
      </p:sp>
      <p:sp>
        <p:nvSpPr>
          <p:cNvPr id="3" name="Text Placeholder 2"/>
          <p:cNvSpPr>
            <a:spLocks noGrp="1"/>
          </p:cNvSpPr>
          <p:nvPr>
            <p:ph type="body" idx="1"/>
          </p:nvPr>
        </p:nvSpPr>
        <p:spPr>
          <a:xfrm>
            <a:off x="779463" y="1828800"/>
            <a:ext cx="7583488" cy="42973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32494" y="6356350"/>
            <a:ext cx="2133600" cy="365125"/>
          </a:xfrm>
          <a:prstGeom prst="rect">
            <a:avLst/>
          </a:prstGeom>
        </p:spPr>
        <p:txBody>
          <a:bodyPr vert="horz" lIns="91440" tIns="45720" rIns="91440" bIns="45720" rtlCol="0" anchor="ctr"/>
          <a:lstStyle>
            <a:lvl1pPr algn="r">
              <a:defRPr sz="1200">
                <a:solidFill>
                  <a:schemeClr val="bg2"/>
                </a:solidFill>
                <a:effectLst>
                  <a:outerShdw blurRad="63500" dir="2700000" algn="tl" rotWithShape="0">
                    <a:schemeClr val="tx1">
                      <a:alpha val="40000"/>
                    </a:schemeClr>
                  </a:outerShdw>
                </a:effectLst>
              </a:defRPr>
            </a:lvl1pPr>
          </a:lstStyle>
          <a:p>
            <a:fld id="{E7BAE38D-5BE0-254B-A718-45AE0C57AFCA}" type="datetimeFigureOut">
              <a:rPr lang="en-US" smtClean="0"/>
              <a:pPr/>
              <a:t>6/7/2012</a:t>
            </a:fld>
            <a:endParaRPr lang="en-US"/>
          </a:p>
        </p:txBody>
      </p:sp>
      <p:sp>
        <p:nvSpPr>
          <p:cNvPr id="5" name="Footer Placeholder 4"/>
          <p:cNvSpPr>
            <a:spLocks noGrp="1"/>
          </p:cNvSpPr>
          <p:nvPr>
            <p:ph type="ftr" sz="quarter" idx="3"/>
          </p:nvPr>
        </p:nvSpPr>
        <p:spPr>
          <a:xfrm>
            <a:off x="242047" y="6356350"/>
            <a:ext cx="2895600" cy="365125"/>
          </a:xfrm>
          <a:prstGeom prst="rect">
            <a:avLst/>
          </a:prstGeom>
        </p:spPr>
        <p:txBody>
          <a:bodyPr vert="horz" lIns="91440" tIns="45720" rIns="91440" bIns="45720" rtlCol="0" anchor="ctr"/>
          <a:lstStyle>
            <a:lvl1pPr algn="l">
              <a:defRPr sz="1200">
                <a:solidFill>
                  <a:schemeClr val="bg2"/>
                </a:solidFill>
                <a:effectLst>
                  <a:outerShdw blurRad="63500" dir="2700000" algn="tl" rotWithShape="0">
                    <a:schemeClr val="tx1">
                      <a:alpha val="40000"/>
                    </a:schemeClr>
                  </a:outerShdw>
                </a:effectLst>
              </a:defRPr>
            </a:lvl1pPr>
          </a:lstStyle>
          <a:p>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a:solidFill>
                  <a:schemeClr val="bg2"/>
                </a:solidFill>
                <a:effectLst>
                  <a:outerShdw blurRad="63500" dir="2700000" algn="tl" rotWithShape="0">
                    <a:schemeClr val="tx1">
                      <a:alpha val="40000"/>
                    </a:schemeClr>
                  </a:outerShdw>
                </a:effectLst>
              </a:defRPr>
            </a:lvl1pPr>
          </a:lstStyle>
          <a:p>
            <a:fld id="{A95BC610-A797-8441-A3F7-4B540E17821F}"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Lst>
  <p:txStyles>
    <p:titleStyle>
      <a:lvl1pPr algn="ctr" defTabSz="914400" rtl="0" eaLnBrk="1" latinLnBrk="0" hangingPunct="1">
        <a:spcBef>
          <a:spcPct val="0"/>
        </a:spcBef>
        <a:buNone/>
        <a:defRPr sz="4800" kern="1200">
          <a:solidFill>
            <a:schemeClr val="tx1"/>
          </a:solidFill>
          <a:effectLst>
            <a:outerShdw blurRad="50800" dist="12700" dir="2700000" sx="100500" sy="100500" algn="tl" rotWithShape="0">
              <a:prstClr val="black">
                <a:alpha val="60000"/>
              </a:prstClr>
            </a:outerShdw>
          </a:effectLst>
          <a:latin typeface="+mj-lt"/>
          <a:ea typeface="+mj-ea"/>
          <a:cs typeface="+mj-cs"/>
        </a:defRPr>
      </a:lvl1pPr>
    </p:titleStyle>
    <p:bodyStyle>
      <a:lvl1pPr marL="282575" indent="-282575" algn="l" defTabSz="914400" rtl="0" eaLnBrk="1" latinLnBrk="0" hangingPunct="1">
        <a:spcBef>
          <a:spcPts val="2000"/>
        </a:spcBef>
        <a:buFont typeface="Calisto MT" pitchFamily="18" charset="0"/>
        <a:buChar char="•"/>
        <a:defRPr sz="2400" kern="1200">
          <a:solidFill>
            <a:schemeClr val="bg2"/>
          </a:solidFill>
          <a:effectLst>
            <a:outerShdw blurRad="63500" dir="2700000" algn="tl" rotWithShape="0">
              <a:schemeClr val="tx1">
                <a:alpha val="40000"/>
              </a:schemeClr>
            </a:outerShdw>
          </a:effectLst>
          <a:latin typeface="+mn-lt"/>
          <a:ea typeface="+mn-ea"/>
          <a:cs typeface="+mn-cs"/>
        </a:defRPr>
      </a:lvl1pPr>
      <a:lvl2pPr marL="577850" indent="-295275" algn="l" defTabSz="914400" rtl="0" eaLnBrk="1" latinLnBrk="0" hangingPunct="1">
        <a:spcBef>
          <a:spcPts val="600"/>
        </a:spcBef>
        <a:buClr>
          <a:schemeClr val="bg2">
            <a:lumMod val="60000"/>
            <a:lumOff val="40000"/>
          </a:schemeClr>
        </a:buClr>
        <a:buFont typeface="Calisto MT" pitchFamily="18" charset="0"/>
        <a:buChar char="•"/>
        <a:defRPr sz="2200" kern="1200">
          <a:solidFill>
            <a:schemeClr val="bg2"/>
          </a:solidFill>
          <a:effectLst>
            <a:outerShdw blurRad="63500" dir="2700000" algn="tl" rotWithShape="0">
              <a:schemeClr val="tx1">
                <a:alpha val="40000"/>
              </a:schemeClr>
            </a:outerShdw>
          </a:effectLst>
          <a:latin typeface="+mn-lt"/>
          <a:ea typeface="+mn-ea"/>
          <a:cs typeface="+mn-cs"/>
        </a:defRPr>
      </a:lvl2pPr>
      <a:lvl3pPr marL="860425" indent="-282575" algn="l" defTabSz="914400" rtl="0" eaLnBrk="1" latinLnBrk="0" hangingPunct="1">
        <a:spcBef>
          <a:spcPts val="600"/>
        </a:spcBef>
        <a:buFont typeface="Calisto MT" pitchFamily="18" charset="0"/>
        <a:buChar char="•"/>
        <a:defRPr sz="2000" kern="1200">
          <a:solidFill>
            <a:schemeClr val="bg2"/>
          </a:solidFill>
          <a:effectLst>
            <a:outerShdw blurRad="63500" dir="2700000" algn="tl" rotWithShape="0">
              <a:schemeClr val="tx1">
                <a:alpha val="40000"/>
              </a:schemeClr>
            </a:outerShdw>
          </a:effectLst>
          <a:latin typeface="+mn-lt"/>
          <a:ea typeface="+mn-ea"/>
          <a:cs typeface="+mn-cs"/>
        </a:defRPr>
      </a:lvl3pPr>
      <a:lvl4pPr marL="1143000" indent="-282575" algn="l" defTabSz="914400" rtl="0" eaLnBrk="1" latinLnBrk="0" hangingPunct="1">
        <a:spcBef>
          <a:spcPts val="600"/>
        </a:spcBef>
        <a:buClr>
          <a:schemeClr val="bg2">
            <a:lumMod val="60000"/>
            <a:lumOff val="40000"/>
          </a:schemeClr>
        </a:buClr>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4pPr>
      <a:lvl5pPr marL="1425575" indent="-282575" algn="l" defTabSz="914400" rtl="0" eaLnBrk="1" latinLnBrk="0" hangingPunct="1">
        <a:spcBef>
          <a:spcPts val="600"/>
        </a:spcBef>
        <a:buFont typeface="Calisto MT" pitchFamily="18" charset="0"/>
        <a:buChar char="•"/>
        <a:defRPr sz="1800" kern="1200">
          <a:solidFill>
            <a:schemeClr val="bg2"/>
          </a:solidFill>
          <a:effectLst>
            <a:outerShdw blurRad="63500" dir="2700000" algn="tl" rotWithShape="0">
              <a:schemeClr val="tx1">
                <a:alpha val="40000"/>
              </a:schemeClr>
            </a:outerShdw>
          </a:effectLst>
          <a:latin typeface="+mn-lt"/>
          <a:ea typeface="+mn-ea"/>
          <a:cs typeface="+mn-cs"/>
        </a:defRPr>
      </a:lvl5pPr>
      <a:lvl6pPr marL="1711325"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6pPr>
      <a:lvl7pPr marL="2000250" indent="-280988" algn="l" defTabSz="914400" rtl="0" eaLnBrk="1" latinLnBrk="0" hangingPunct="1">
        <a:spcBef>
          <a:spcPct val="20000"/>
        </a:spcBef>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7pPr>
      <a:lvl8pPr marL="2290763" indent="-280988"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bg2"/>
          </a:solidFill>
          <a:effectLst>
            <a:outerShdw blurRad="63500" dir="2700000" algn="tl" rotWithShape="0">
              <a:schemeClr val="tx1">
                <a:alpha val="40000"/>
              </a:schemeClr>
            </a:outerShdw>
          </a:effectLst>
          <a:latin typeface="+mn-lt"/>
          <a:ea typeface="+mn-ea"/>
          <a:cs typeface="+mn-cs"/>
        </a:defRPr>
      </a:lvl8pPr>
      <a:lvl9pPr marL="2571750" indent="-280988" algn="l" defTabSz="914400" rtl="0" eaLnBrk="1" latinLnBrk="0" hangingPunct="1">
        <a:spcBef>
          <a:spcPct val="20000"/>
        </a:spcBef>
        <a:buFont typeface="Arial" pitchFamily="34" charset="0"/>
        <a:buChar char="•"/>
        <a:defRPr lang="en-US" sz="1800" kern="1200" dirty="0">
          <a:solidFill>
            <a:schemeClr val="bg2"/>
          </a:solidFill>
          <a:effectLst>
            <a:outerShdw blurRad="63500" dir="2700000" algn="tl" rotWithShape="0">
              <a:schemeClr val="tx1">
                <a:alpha val="40000"/>
              </a:schemeClr>
            </a:outerShdw>
          </a:effectLst>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9463" y="1008471"/>
            <a:ext cx="7583488" cy="2469834"/>
          </a:xfrm>
        </p:spPr>
        <p:txBody>
          <a:bodyPr>
            <a:normAutofit/>
          </a:bodyPr>
          <a:lstStyle/>
          <a:p>
            <a:r>
              <a:rPr lang="en-US" b="1" dirty="0" smtClean="0"/>
              <a:t>ISLAMIC Retail FINANCE in the united states</a:t>
            </a:r>
            <a:endParaRPr lang="en-US" b="1" dirty="0"/>
          </a:p>
        </p:txBody>
      </p:sp>
      <p:sp>
        <p:nvSpPr>
          <p:cNvPr id="3" name="Subtitle 2"/>
          <p:cNvSpPr>
            <a:spLocks noGrp="1"/>
          </p:cNvSpPr>
          <p:nvPr>
            <p:ph type="subTitle" idx="1"/>
          </p:nvPr>
        </p:nvSpPr>
        <p:spPr>
          <a:xfrm>
            <a:off x="330532" y="3478305"/>
            <a:ext cx="8813467" cy="2870889"/>
          </a:xfrm>
        </p:spPr>
        <p:txBody>
          <a:bodyPr>
            <a:normAutofit/>
          </a:bodyPr>
          <a:lstStyle/>
          <a:p>
            <a:endParaRPr lang="en-US" sz="3600" b="1" dirty="0" smtClean="0"/>
          </a:p>
          <a:p>
            <a:r>
              <a:rPr lang="en-US" sz="3600" b="1" dirty="0" smtClean="0"/>
              <a:t>Perspectives, Perceptions, and Prospects </a:t>
            </a:r>
          </a:p>
          <a:p>
            <a:endParaRPr lang="en-US" sz="1600" dirty="0"/>
          </a:p>
          <a:p>
            <a:endParaRPr lang="en-US" sz="2400" b="1" dirty="0" smtClean="0"/>
          </a:p>
          <a:p>
            <a:r>
              <a:rPr lang="en-US" sz="2400" b="1" dirty="0" smtClean="0"/>
              <a:t>S Nazim Ali </a:t>
            </a:r>
            <a:endParaRPr lang="en-US" sz="2400" b="1" dirty="0"/>
          </a:p>
        </p:txBody>
      </p:sp>
    </p:spTree>
    <p:extLst>
      <p:ext uri="{BB962C8B-B14F-4D97-AF65-F5344CB8AC3E}">
        <p14:creationId xmlns="" xmlns:p14="http://schemas.microsoft.com/office/powerpoint/2010/main" val="28623839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Perpetua"/>
                <a:cs typeface="Perpetua"/>
              </a:rPr>
              <a:t>Islamic Finance in the United States</a:t>
            </a:r>
            <a:endParaRPr lang="en-US" b="1" dirty="0">
              <a:latin typeface="Perpetua"/>
              <a:cs typeface="Perpetua"/>
            </a:endParaRPr>
          </a:p>
        </p:txBody>
      </p:sp>
      <p:sp>
        <p:nvSpPr>
          <p:cNvPr id="3" name="Content Placeholder 2"/>
          <p:cNvSpPr>
            <a:spLocks noGrp="1"/>
          </p:cNvSpPr>
          <p:nvPr>
            <p:ph idx="1"/>
          </p:nvPr>
        </p:nvSpPr>
        <p:spPr>
          <a:xfrm>
            <a:off x="779463" y="1572728"/>
            <a:ext cx="7583488" cy="5254048"/>
          </a:xfrm>
        </p:spPr>
        <p:txBody>
          <a:bodyPr>
            <a:normAutofit/>
          </a:bodyPr>
          <a:lstStyle/>
          <a:p>
            <a:r>
              <a:rPr lang="en-US" dirty="0" smtClean="0"/>
              <a:t>OCC formally approves </a:t>
            </a:r>
            <a:r>
              <a:rPr lang="en-US" i="1" dirty="0" err="1" smtClean="0"/>
              <a:t>ijara</a:t>
            </a:r>
            <a:r>
              <a:rPr lang="en-US" dirty="0" smtClean="0"/>
              <a:t> (lease) and </a:t>
            </a:r>
            <a:r>
              <a:rPr lang="en-US" i="1" dirty="0" err="1" smtClean="0"/>
              <a:t>murabaha</a:t>
            </a:r>
            <a:r>
              <a:rPr lang="en-US" i="1" dirty="0" smtClean="0"/>
              <a:t> </a:t>
            </a:r>
            <a:r>
              <a:rPr lang="en-US" dirty="0" smtClean="0"/>
              <a:t>(mark-up) in 1990s </a:t>
            </a:r>
          </a:p>
          <a:p>
            <a:r>
              <a:rPr lang="en-US" dirty="0" smtClean="0"/>
              <a:t>Currently 19 Islamic financial institutions in US</a:t>
            </a:r>
          </a:p>
          <a:p>
            <a:pPr lvl="1"/>
            <a:r>
              <a:rPr lang="en-US" dirty="0" smtClean="0"/>
              <a:t>Includes banks, mortgage companies, community-based financing programs, investment advisories, mutual funds, investment banks </a:t>
            </a:r>
          </a:p>
          <a:p>
            <a:pPr lvl="2"/>
            <a:r>
              <a:rPr lang="en-US" dirty="0" smtClean="0"/>
              <a:t>E.g. Guidance Residential (real estate), Amana Mutual Funds (mutual funds) </a:t>
            </a:r>
          </a:p>
          <a:p>
            <a:r>
              <a:rPr lang="en-US" dirty="0" smtClean="0"/>
              <a:t>Most have a geographic presence in the Midwest</a:t>
            </a:r>
          </a:p>
          <a:p>
            <a:pPr lvl="1"/>
            <a:r>
              <a:rPr lang="en-US" dirty="0" smtClean="0"/>
              <a:t>Need for Islamic financial services in major metro areas: NY/NJ, Chicago, Detroit, Houston, Atlanta</a:t>
            </a:r>
          </a:p>
          <a:p>
            <a:endParaRPr lang="en-US" dirty="0"/>
          </a:p>
        </p:txBody>
      </p:sp>
    </p:spTree>
    <p:extLst>
      <p:ext uri="{BB962C8B-B14F-4D97-AF65-F5344CB8AC3E}">
        <p14:creationId xmlns="" xmlns:p14="http://schemas.microsoft.com/office/powerpoint/2010/main" val="37521311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Perpetua"/>
                <a:cs typeface="Perpetua"/>
              </a:rPr>
              <a:t>Islamic Retail Finance in the United States</a:t>
            </a:r>
            <a:endParaRPr lang="en-US" b="1" dirty="0">
              <a:latin typeface="Perpetua"/>
              <a:cs typeface="Perpetua"/>
            </a:endParaRPr>
          </a:p>
        </p:txBody>
      </p:sp>
      <p:sp>
        <p:nvSpPr>
          <p:cNvPr id="3" name="Content Placeholder 2"/>
          <p:cNvSpPr>
            <a:spLocks noGrp="1"/>
          </p:cNvSpPr>
          <p:nvPr>
            <p:ph idx="1"/>
          </p:nvPr>
        </p:nvSpPr>
        <p:spPr>
          <a:xfrm>
            <a:off x="779463" y="1828800"/>
            <a:ext cx="7583488" cy="4673824"/>
          </a:xfrm>
        </p:spPr>
        <p:txBody>
          <a:bodyPr>
            <a:normAutofit/>
          </a:bodyPr>
          <a:lstStyle/>
          <a:p>
            <a:r>
              <a:rPr lang="en-US" dirty="0"/>
              <a:t>Shari’a compliant </a:t>
            </a:r>
            <a:r>
              <a:rPr lang="en-US" dirty="0" smtClean="0"/>
              <a:t>retail finance underdeveloped in US </a:t>
            </a:r>
          </a:p>
          <a:p>
            <a:pPr lvl="1"/>
            <a:r>
              <a:rPr lang="en-US" dirty="0" smtClean="0"/>
              <a:t>Major conventional banks (</a:t>
            </a:r>
            <a:r>
              <a:rPr lang="en-US" dirty="0" err="1" smtClean="0"/>
              <a:t>BoA</a:t>
            </a:r>
            <a:r>
              <a:rPr lang="en-US" dirty="0" smtClean="0"/>
              <a:t>, Citibank, JPMorgan Chase, Wells Fargo, etc.) not offering Islamic retail banking</a:t>
            </a:r>
          </a:p>
          <a:p>
            <a:r>
              <a:rPr lang="en-US" dirty="0"/>
              <a:t>No </a:t>
            </a:r>
            <a:r>
              <a:rPr lang="en-US" dirty="0" smtClean="0"/>
              <a:t>stand-alone </a:t>
            </a:r>
            <a:r>
              <a:rPr lang="en-US" dirty="0"/>
              <a:t>Islamic banks in US </a:t>
            </a:r>
          </a:p>
          <a:p>
            <a:pPr lvl="1"/>
            <a:r>
              <a:rPr lang="en-US" dirty="0" smtClean="0"/>
              <a:t>A few smaller players have regional and national presence in the retail market </a:t>
            </a:r>
          </a:p>
          <a:p>
            <a:r>
              <a:rPr lang="en-US" dirty="0" smtClean="0"/>
              <a:t>Focus on community banks and credit unions</a:t>
            </a:r>
            <a:endParaRPr lang="en-US" dirty="0"/>
          </a:p>
          <a:p>
            <a:pPr lvl="1"/>
            <a:r>
              <a:rPr lang="en-US" dirty="0" smtClean="0"/>
              <a:t>Credit unions seen as more viable </a:t>
            </a:r>
          </a:p>
          <a:p>
            <a:pPr lvl="1"/>
            <a:r>
              <a:rPr lang="en-US" dirty="0" smtClean="0"/>
              <a:t>Current efforts underway in NJ, PN </a:t>
            </a:r>
          </a:p>
        </p:txBody>
      </p:sp>
    </p:spTree>
    <p:extLst>
      <p:ext uri="{BB962C8B-B14F-4D97-AF65-F5344CB8AC3E}">
        <p14:creationId xmlns="" xmlns:p14="http://schemas.microsoft.com/office/powerpoint/2010/main" val="15709835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Perpetua"/>
                <a:cs typeface="Perpetua"/>
              </a:rPr>
              <a:t>University  Bank – </a:t>
            </a:r>
            <a:br>
              <a:rPr lang="en-US" b="1" dirty="0" smtClean="0">
                <a:latin typeface="Perpetua"/>
                <a:cs typeface="Perpetua"/>
              </a:rPr>
            </a:br>
            <a:r>
              <a:rPr lang="en-US" b="1" dirty="0" smtClean="0">
                <a:latin typeface="Perpetua"/>
                <a:cs typeface="Perpetua"/>
              </a:rPr>
              <a:t>Ann Arbor, MI</a:t>
            </a:r>
            <a:endParaRPr lang="en-US" b="1" dirty="0">
              <a:latin typeface="Perpetua"/>
              <a:cs typeface="Perpetua"/>
            </a:endParaRPr>
          </a:p>
        </p:txBody>
      </p:sp>
      <p:sp>
        <p:nvSpPr>
          <p:cNvPr id="3" name="Content Placeholder 2"/>
          <p:cNvSpPr>
            <a:spLocks noGrp="1"/>
          </p:cNvSpPr>
          <p:nvPr>
            <p:ph idx="1"/>
          </p:nvPr>
        </p:nvSpPr>
        <p:spPr/>
        <p:txBody>
          <a:bodyPr/>
          <a:lstStyle/>
          <a:p>
            <a:r>
              <a:rPr lang="en-US" dirty="0" smtClean="0"/>
              <a:t>History</a:t>
            </a:r>
          </a:p>
          <a:p>
            <a:pPr lvl="1"/>
            <a:r>
              <a:rPr lang="en-US" dirty="0" smtClean="0"/>
              <a:t>Division of University Bank, a community bank originally serving Ann Arbor, city with significant Arab Muslim population </a:t>
            </a:r>
          </a:p>
          <a:p>
            <a:r>
              <a:rPr lang="en-US" dirty="0" smtClean="0"/>
              <a:t>Features </a:t>
            </a:r>
          </a:p>
          <a:p>
            <a:pPr lvl="1"/>
            <a:r>
              <a:rPr lang="en-US" dirty="0" smtClean="0"/>
              <a:t>Offers retail banking services, including: checking accounts, </a:t>
            </a:r>
            <a:r>
              <a:rPr lang="en-US" i="1" dirty="0" err="1" smtClean="0"/>
              <a:t>mudarabah</a:t>
            </a:r>
            <a:r>
              <a:rPr lang="en-US" dirty="0" smtClean="0"/>
              <a:t>-based savings accounts, money market and CD accounts, home financing, and commercial property financing </a:t>
            </a:r>
          </a:p>
          <a:p>
            <a:pPr lvl="1"/>
            <a:r>
              <a:rPr lang="en-US" dirty="0" smtClean="0"/>
              <a:t>Services available online as well </a:t>
            </a:r>
            <a:endParaRPr lang="en-US" dirty="0"/>
          </a:p>
        </p:txBody>
      </p:sp>
    </p:spTree>
    <p:extLst>
      <p:ext uri="{BB962C8B-B14F-4D97-AF65-F5344CB8AC3E}">
        <p14:creationId xmlns="" xmlns:p14="http://schemas.microsoft.com/office/powerpoint/2010/main" val="23478540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937260" y="512219"/>
            <a:ext cx="7360920" cy="822960"/>
          </a:xfrm>
          <a:ln/>
        </p:spPr>
        <p:txBody>
          <a:bodyPr anchor="b"/>
          <a:lstStyle/>
          <a:p>
            <a:r>
              <a:rPr lang="en-US" sz="4400" b="1" dirty="0">
                <a:latin typeface="Perpetua"/>
                <a:cs typeface="Perpetua"/>
              </a:rPr>
              <a:t>Islamic Credit Union – Bellevue, </a:t>
            </a:r>
            <a:r>
              <a:rPr lang="en-US" sz="4400" b="1" dirty="0" smtClean="0">
                <a:latin typeface="Perpetua"/>
                <a:cs typeface="Perpetua"/>
              </a:rPr>
              <a:t>WA</a:t>
            </a:r>
            <a:endParaRPr lang="en-US" sz="4400" b="1" dirty="0">
              <a:latin typeface="Perpetua"/>
              <a:cs typeface="Perpetua"/>
            </a:endParaRPr>
          </a:p>
        </p:txBody>
      </p:sp>
      <p:sp>
        <p:nvSpPr>
          <p:cNvPr id="45058" name="Rectangle 2"/>
          <p:cNvSpPr>
            <a:spLocks noGrp="1" noChangeArrowheads="1"/>
          </p:cNvSpPr>
          <p:nvPr>
            <p:ph type="body" idx="1"/>
          </p:nvPr>
        </p:nvSpPr>
        <p:spPr>
          <a:xfrm>
            <a:off x="522869" y="1652426"/>
            <a:ext cx="8236119" cy="4880444"/>
          </a:xfrm>
          <a:ln/>
        </p:spPr>
        <p:txBody>
          <a:bodyPr anchor="t">
            <a:normAutofit/>
          </a:bodyPr>
          <a:lstStyle/>
          <a:p>
            <a:pPr marL="0" lvl="1" indent="0">
              <a:spcBef>
                <a:spcPct val="0"/>
              </a:spcBef>
              <a:buSzPct val="117000"/>
              <a:buNone/>
            </a:pPr>
            <a:r>
              <a:rPr lang="en-US" sz="2400" dirty="0" smtClean="0"/>
              <a:t>Profile: </a:t>
            </a:r>
          </a:p>
          <a:p>
            <a:pPr marL="342900" lvl="1" indent="-342900">
              <a:spcBef>
                <a:spcPct val="0"/>
              </a:spcBef>
              <a:buSzPct val="117000"/>
            </a:pPr>
            <a:r>
              <a:rPr lang="en-US" sz="2400" dirty="0" smtClean="0"/>
              <a:t>Established </a:t>
            </a:r>
            <a:r>
              <a:rPr lang="en-US" sz="2400" dirty="0"/>
              <a:t>as a credit union to be free from outside </a:t>
            </a:r>
            <a:r>
              <a:rPr lang="en-US" sz="2400" dirty="0" smtClean="0"/>
              <a:t>influence</a:t>
            </a:r>
          </a:p>
          <a:p>
            <a:pPr marL="342900" lvl="1" indent="-342900">
              <a:spcBef>
                <a:spcPct val="0"/>
              </a:spcBef>
              <a:buSzPct val="117000"/>
            </a:pPr>
            <a:r>
              <a:rPr lang="en-US" sz="2400" dirty="0" smtClean="0"/>
              <a:t>Proposed </a:t>
            </a:r>
            <a:r>
              <a:rPr lang="en-US" sz="2400" dirty="0"/>
              <a:t>market – 30,000-40,000 Muslims in the Puget Sound </a:t>
            </a:r>
            <a:r>
              <a:rPr lang="en-US" sz="2400" dirty="0" smtClean="0"/>
              <a:t>area</a:t>
            </a:r>
          </a:p>
          <a:p>
            <a:pPr marL="342900" lvl="1" indent="-342900">
              <a:spcBef>
                <a:spcPct val="0"/>
              </a:spcBef>
              <a:buSzPct val="117000"/>
            </a:pPr>
            <a:r>
              <a:rPr lang="en-US" dirty="0" smtClean="0"/>
              <a:t>Young </a:t>
            </a:r>
            <a:r>
              <a:rPr lang="en-US" dirty="0" err="1" smtClean="0"/>
              <a:t>shari’a</a:t>
            </a:r>
            <a:r>
              <a:rPr lang="en-US" dirty="0" smtClean="0"/>
              <a:t> </a:t>
            </a:r>
            <a:r>
              <a:rPr lang="en-US" dirty="0"/>
              <a:t>advisory </a:t>
            </a:r>
            <a:r>
              <a:rPr lang="en-US" dirty="0" smtClean="0"/>
              <a:t>board</a:t>
            </a:r>
          </a:p>
          <a:p>
            <a:pPr marL="0" lvl="1" indent="0">
              <a:spcBef>
                <a:spcPct val="0"/>
              </a:spcBef>
              <a:buSzPct val="117000"/>
              <a:buNone/>
            </a:pPr>
            <a:endParaRPr lang="en-US" sz="2400" dirty="0" smtClean="0"/>
          </a:p>
          <a:p>
            <a:pPr marL="0" lvl="1" indent="0">
              <a:spcBef>
                <a:spcPct val="0"/>
              </a:spcBef>
              <a:buSzPct val="117000"/>
              <a:buNone/>
            </a:pPr>
            <a:r>
              <a:rPr lang="en-US" sz="2400" dirty="0" smtClean="0"/>
              <a:t>Features: </a:t>
            </a:r>
          </a:p>
          <a:p>
            <a:pPr marL="342900" lvl="1" indent="-342900">
              <a:spcBef>
                <a:spcPct val="0"/>
              </a:spcBef>
              <a:buSzPct val="117000"/>
            </a:pPr>
            <a:r>
              <a:rPr lang="en-US" sz="2400" dirty="0" smtClean="0"/>
              <a:t>Savings </a:t>
            </a:r>
            <a:r>
              <a:rPr lang="en-US" sz="2400" dirty="0"/>
              <a:t>accounts are transformed into checking accounts + monthly gifts depending on bank’s performance</a:t>
            </a:r>
          </a:p>
          <a:p>
            <a:pPr marL="342900" lvl="1" indent="-342900">
              <a:spcBef>
                <a:spcPct val="0"/>
              </a:spcBef>
              <a:buSzPct val="117000"/>
            </a:pPr>
            <a:endParaRPr lang="en-US" sz="2400" dirty="0"/>
          </a:p>
          <a:p>
            <a:pPr marL="342900" lvl="1" indent="-342900">
              <a:spcBef>
                <a:spcPct val="0"/>
              </a:spcBef>
              <a:buSzPct val="117000"/>
            </a:pPr>
            <a:r>
              <a:rPr lang="en-US" sz="2400" dirty="0"/>
              <a:t>Challenge of acquiring insurance to satisfy national regulation </a:t>
            </a:r>
          </a:p>
        </p:txBody>
      </p:sp>
    </p:spTree>
    <p:extLst>
      <p:ext uri="{BB962C8B-B14F-4D97-AF65-F5344CB8AC3E}">
        <p14:creationId xmlns="" xmlns:p14="http://schemas.microsoft.com/office/powerpoint/2010/main" val="37480682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530478" y="312820"/>
            <a:ext cx="8059530" cy="1310707"/>
          </a:xfrm>
          <a:ln/>
        </p:spPr>
        <p:txBody>
          <a:bodyPr anchor="b"/>
          <a:lstStyle/>
          <a:p>
            <a:r>
              <a:rPr lang="en-US" b="1" dirty="0">
                <a:latin typeface="Perpetua"/>
                <a:cs typeface="Perpetua"/>
              </a:rPr>
              <a:t>Devon </a:t>
            </a:r>
            <a:r>
              <a:rPr lang="en-US" b="1" dirty="0" smtClean="0">
                <a:latin typeface="Perpetua"/>
                <a:cs typeface="Perpetua"/>
              </a:rPr>
              <a:t>Bank – Chicago, IL </a:t>
            </a:r>
            <a:br>
              <a:rPr lang="en-US" b="1" dirty="0" smtClean="0">
                <a:latin typeface="Perpetua"/>
                <a:cs typeface="Perpetua"/>
              </a:rPr>
            </a:br>
            <a:endParaRPr lang="en-US" sz="2900" dirty="0"/>
          </a:p>
        </p:txBody>
      </p:sp>
      <p:sp>
        <p:nvSpPr>
          <p:cNvPr id="43010" name="Rectangle 2"/>
          <p:cNvSpPr>
            <a:spLocks noGrp="1" noChangeArrowheads="1"/>
          </p:cNvSpPr>
          <p:nvPr>
            <p:ph type="body" idx="1"/>
          </p:nvPr>
        </p:nvSpPr>
        <p:spPr>
          <a:xfrm>
            <a:off x="530478" y="1623527"/>
            <a:ext cx="8059530" cy="4327775"/>
          </a:xfrm>
          <a:ln/>
        </p:spPr>
        <p:txBody>
          <a:bodyPr anchor="t">
            <a:normAutofit/>
          </a:bodyPr>
          <a:lstStyle/>
          <a:p>
            <a:pPr>
              <a:lnSpc>
                <a:spcPct val="90000"/>
              </a:lnSpc>
              <a:spcBef>
                <a:spcPct val="0"/>
              </a:spcBef>
              <a:buSzPct val="117000"/>
            </a:pPr>
            <a:endParaRPr lang="en-US" dirty="0" smtClean="0">
              <a:latin typeface="Calisto MT"/>
              <a:cs typeface="Calisto MT"/>
            </a:endParaRPr>
          </a:p>
          <a:p>
            <a:pPr>
              <a:lnSpc>
                <a:spcPct val="90000"/>
              </a:lnSpc>
              <a:spcBef>
                <a:spcPct val="0"/>
              </a:spcBef>
              <a:buSzPct val="117000"/>
            </a:pPr>
            <a:endParaRPr lang="en-US" dirty="0" smtClean="0">
              <a:latin typeface="Calisto MT"/>
              <a:cs typeface="Calisto MT"/>
            </a:endParaRPr>
          </a:p>
          <a:p>
            <a:pPr>
              <a:lnSpc>
                <a:spcPct val="90000"/>
              </a:lnSpc>
              <a:spcBef>
                <a:spcPct val="0"/>
              </a:spcBef>
              <a:buSzPct val="117000"/>
            </a:pPr>
            <a:r>
              <a:rPr lang="en-US" dirty="0" smtClean="0">
                <a:latin typeface="Calisto MT"/>
                <a:cs typeface="Calisto MT"/>
              </a:rPr>
              <a:t>History </a:t>
            </a:r>
            <a:endParaRPr lang="en-US" dirty="0">
              <a:latin typeface="Calisto MT"/>
              <a:cs typeface="Calisto MT"/>
            </a:endParaRPr>
          </a:p>
          <a:p>
            <a:pPr lvl="1">
              <a:lnSpc>
                <a:spcPct val="90000"/>
              </a:lnSpc>
              <a:spcBef>
                <a:spcPct val="0"/>
              </a:spcBef>
              <a:buSzPct val="117000"/>
            </a:pPr>
            <a:r>
              <a:rPr lang="en-US" dirty="0" smtClean="0">
                <a:latin typeface="Calisto MT"/>
                <a:ea typeface="Lucida Grande" charset="0"/>
                <a:cs typeface="Calisto MT"/>
                <a:sym typeface="Lucida Grande" charset="0"/>
              </a:rPr>
              <a:t>Jewish family bank that </a:t>
            </a:r>
            <a:r>
              <a:rPr lang="en-US" dirty="0">
                <a:latin typeface="Calisto MT"/>
                <a:ea typeface="Lucida Grande" charset="0"/>
                <a:cs typeface="Calisto MT"/>
                <a:sym typeface="Lucida Grande" charset="0"/>
              </a:rPr>
              <a:t>expanded to the Muslim community in Chicago </a:t>
            </a:r>
            <a:r>
              <a:rPr lang="en-US" dirty="0" smtClean="0">
                <a:latin typeface="Calisto MT"/>
                <a:ea typeface="Lucida Grande" charset="0"/>
                <a:cs typeface="Calisto MT"/>
                <a:sym typeface="Lucida Grande" charset="0"/>
              </a:rPr>
              <a:t>also  offer “</a:t>
            </a:r>
            <a:r>
              <a:rPr lang="en-US" dirty="0">
                <a:latin typeface="Calisto MT"/>
                <a:ea typeface="Lucida Grande" charset="0"/>
                <a:cs typeface="Calisto MT"/>
                <a:sym typeface="Lucida Grande" charset="0"/>
              </a:rPr>
              <a:t>faith-based” </a:t>
            </a:r>
            <a:r>
              <a:rPr lang="en-US" dirty="0" smtClean="0">
                <a:latin typeface="Calisto MT"/>
                <a:ea typeface="Lucida Grande" charset="0"/>
                <a:cs typeface="Calisto MT"/>
                <a:sym typeface="Lucida Grande" charset="0"/>
              </a:rPr>
              <a:t>financing</a:t>
            </a:r>
          </a:p>
          <a:p>
            <a:pPr marL="0" indent="0">
              <a:lnSpc>
                <a:spcPct val="90000"/>
              </a:lnSpc>
              <a:spcBef>
                <a:spcPct val="0"/>
              </a:spcBef>
              <a:buSzPct val="117000"/>
              <a:buNone/>
            </a:pPr>
            <a:endParaRPr lang="en-US" dirty="0" smtClean="0">
              <a:latin typeface="Calisto MT"/>
              <a:cs typeface="Calisto MT"/>
            </a:endParaRPr>
          </a:p>
          <a:p>
            <a:pPr>
              <a:lnSpc>
                <a:spcPct val="90000"/>
              </a:lnSpc>
              <a:spcBef>
                <a:spcPct val="0"/>
              </a:spcBef>
              <a:buSzPct val="117000"/>
            </a:pPr>
            <a:r>
              <a:rPr lang="en-US" dirty="0" smtClean="0">
                <a:latin typeface="Calisto MT"/>
                <a:cs typeface="Calisto MT"/>
              </a:rPr>
              <a:t>Philosophy</a:t>
            </a:r>
          </a:p>
          <a:p>
            <a:pPr lvl="1">
              <a:lnSpc>
                <a:spcPct val="90000"/>
              </a:lnSpc>
              <a:spcBef>
                <a:spcPct val="0"/>
              </a:spcBef>
              <a:buSzPct val="117000"/>
            </a:pPr>
            <a:r>
              <a:rPr lang="en-US" dirty="0" smtClean="0">
                <a:latin typeface="Calisto MT"/>
                <a:cs typeface="Calisto MT"/>
              </a:rPr>
              <a:t>What </a:t>
            </a:r>
            <a:r>
              <a:rPr lang="en-US" dirty="0">
                <a:latin typeface="Calisto MT"/>
                <a:cs typeface="Calisto MT"/>
              </a:rPr>
              <a:t>makes Islamic finance different? “Philosophical focus on not extending beyond one's means &amp; on social justice concepts” – D. </a:t>
            </a:r>
            <a:r>
              <a:rPr lang="en-US" dirty="0" err="1">
                <a:latin typeface="Calisto MT"/>
                <a:cs typeface="Calisto MT"/>
              </a:rPr>
              <a:t>Loundy</a:t>
            </a:r>
            <a:endParaRPr lang="en-US" dirty="0">
              <a:latin typeface="Calisto MT"/>
              <a:cs typeface="Calisto MT"/>
            </a:endParaRPr>
          </a:p>
        </p:txBody>
      </p:sp>
    </p:spTree>
    <p:extLst>
      <p:ext uri="{BB962C8B-B14F-4D97-AF65-F5344CB8AC3E}">
        <p14:creationId xmlns="" xmlns:p14="http://schemas.microsoft.com/office/powerpoint/2010/main" val="19162861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753"/>
            <a:ext cx="9143999" cy="1486129"/>
          </a:xfrm>
        </p:spPr>
        <p:txBody>
          <a:bodyPr/>
          <a:lstStyle/>
          <a:p>
            <a:r>
              <a:rPr lang="en-US" b="1" dirty="0" smtClean="0">
                <a:latin typeface="Perpetua"/>
                <a:cs typeface="Perpetua"/>
              </a:rPr>
              <a:t>The Future of Islamic Retail Financing in the United States</a:t>
            </a:r>
            <a:endParaRPr lang="en-US" b="1" dirty="0">
              <a:latin typeface="Perpetua"/>
              <a:cs typeface="Perpetua"/>
            </a:endParaRPr>
          </a:p>
        </p:txBody>
      </p:sp>
      <p:sp>
        <p:nvSpPr>
          <p:cNvPr id="3" name="Content Placeholder 2"/>
          <p:cNvSpPr>
            <a:spLocks noGrp="1"/>
          </p:cNvSpPr>
          <p:nvPr>
            <p:ph idx="1"/>
          </p:nvPr>
        </p:nvSpPr>
        <p:spPr/>
        <p:txBody>
          <a:bodyPr>
            <a:normAutofit lnSpcReduction="10000"/>
          </a:bodyPr>
          <a:lstStyle/>
          <a:p>
            <a:r>
              <a:rPr lang="en-US" dirty="0" smtClean="0"/>
              <a:t>3-8 million Muslims in the US represent a large and lucrative market </a:t>
            </a:r>
          </a:p>
          <a:p>
            <a:pPr lvl="1"/>
            <a:r>
              <a:rPr lang="en-US" dirty="0" smtClean="0"/>
              <a:t>Over $100 billion in financial assets and annual financial services spend of $16 billion </a:t>
            </a:r>
          </a:p>
          <a:p>
            <a:r>
              <a:rPr lang="en-US" dirty="0" smtClean="0"/>
              <a:t>Various regulatory challenges</a:t>
            </a:r>
          </a:p>
          <a:p>
            <a:pPr lvl="1"/>
            <a:r>
              <a:rPr lang="en-US" dirty="0" smtClean="0"/>
              <a:t>More regulating bodies in US than UK – Fed, OCC, FDIC, IRS, SEC, state banking authorities </a:t>
            </a:r>
          </a:p>
          <a:p>
            <a:pPr lvl="1"/>
            <a:r>
              <a:rPr lang="en-US" dirty="0" smtClean="0"/>
              <a:t>Investor awareness of time needed </a:t>
            </a:r>
          </a:p>
          <a:p>
            <a:r>
              <a:rPr lang="en-US" dirty="0" smtClean="0"/>
              <a:t>Opportunities for Gulf/Asian-based financial institutions </a:t>
            </a:r>
            <a:endParaRPr lang="en-US" dirty="0"/>
          </a:p>
        </p:txBody>
      </p:sp>
    </p:spTree>
    <p:extLst>
      <p:ext uri="{BB962C8B-B14F-4D97-AF65-F5344CB8AC3E}">
        <p14:creationId xmlns="" xmlns:p14="http://schemas.microsoft.com/office/powerpoint/2010/main" val="11862266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Perpetua"/>
                <a:cs typeface="Perpetua"/>
              </a:rPr>
              <a:t>Conclusion</a:t>
            </a:r>
            <a:endParaRPr lang="en-US" b="1" dirty="0">
              <a:latin typeface="Perpetua"/>
              <a:cs typeface="Perpetua"/>
            </a:endParaRPr>
          </a:p>
        </p:txBody>
      </p:sp>
      <p:sp>
        <p:nvSpPr>
          <p:cNvPr id="3" name="Content Placeholder 2"/>
          <p:cNvSpPr>
            <a:spLocks noGrp="1"/>
          </p:cNvSpPr>
          <p:nvPr>
            <p:ph idx="1"/>
          </p:nvPr>
        </p:nvSpPr>
        <p:spPr/>
        <p:txBody>
          <a:bodyPr>
            <a:normAutofit/>
          </a:bodyPr>
          <a:lstStyle/>
          <a:p>
            <a:r>
              <a:rPr lang="en-US" dirty="0" smtClean="0"/>
              <a:t>Mostly demand driven, increasing consumer choice,</a:t>
            </a:r>
          </a:p>
          <a:p>
            <a:r>
              <a:rPr lang="en-US" dirty="0" smtClean="0"/>
              <a:t>Understanding financial life style</a:t>
            </a:r>
          </a:p>
          <a:p>
            <a:r>
              <a:rPr lang="en-US" dirty="0" smtClean="0"/>
              <a:t>Education Consumer</a:t>
            </a:r>
          </a:p>
          <a:p>
            <a:r>
              <a:rPr lang="en-US" dirty="0" smtClean="0"/>
              <a:t>Introduces Islamic Finance to those unaware of </a:t>
            </a:r>
            <a:r>
              <a:rPr lang="en-US" smtClean="0"/>
              <a:t>its presence</a:t>
            </a:r>
            <a:endParaRPr lang="en-US" dirty="0" smtClean="0"/>
          </a:p>
          <a:p>
            <a:r>
              <a:rPr lang="en-US" dirty="0" smtClean="0"/>
              <a:t>Ethical dimension – convergence with non-Muslim customers on ethical </a:t>
            </a:r>
          </a:p>
          <a:p>
            <a:pPr>
              <a:buNone/>
            </a:pPr>
            <a:r>
              <a:rPr lang="en-US" dirty="0" smtClean="0"/>
              <a:t>	</a:t>
            </a:r>
          </a:p>
        </p:txBody>
      </p:sp>
    </p:spTree>
    <p:extLst>
      <p:ext uri="{BB962C8B-B14F-4D97-AF65-F5344CB8AC3E}">
        <p14:creationId xmlns="" xmlns:p14="http://schemas.microsoft.com/office/powerpoint/2010/main" val="41013949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recedent">
  <a:themeElements>
    <a:clrScheme name="Precedent">
      <a:dk1>
        <a:srgbClr val="921F07"/>
      </a:dk1>
      <a:lt1>
        <a:sysClr val="window" lastClr="FFFFFF"/>
      </a:lt1>
      <a:dk2>
        <a:srgbClr val="333333"/>
      </a:dk2>
      <a:lt2>
        <a:srgbClr val="E5E5D3"/>
      </a:lt2>
      <a:accent1>
        <a:srgbClr val="993232"/>
      </a:accent1>
      <a:accent2>
        <a:srgbClr val="9B6C34"/>
      </a:accent2>
      <a:accent3>
        <a:srgbClr val="736C5D"/>
      </a:accent3>
      <a:accent4>
        <a:srgbClr val="C9972B"/>
      </a:accent4>
      <a:accent5>
        <a:srgbClr val="C95F2B"/>
      </a:accent5>
      <a:accent6>
        <a:srgbClr val="8F7A05"/>
      </a:accent6>
      <a:hlink>
        <a:srgbClr val="933926"/>
      </a:hlink>
      <a:folHlink>
        <a:srgbClr val="916019"/>
      </a:folHlink>
    </a:clrScheme>
    <a:fontScheme name="Precedent">
      <a:majorFont>
        <a:latin typeface="Perpetua Titling MT"/>
        <a:ea typeface=""/>
        <a:cs typeface=""/>
        <a:font script="Jpan" typeface="ＭＳ Ｐ明朝"/>
        <a:font script="Hans" typeface="宋体"/>
        <a:font script="Hant" typeface="新細明體"/>
      </a:majorFont>
      <a:minorFont>
        <a:latin typeface="Calisto MT"/>
        <a:ea typeface=""/>
        <a:cs typeface=""/>
        <a:font script="Jpan" typeface="ＭＳ Ｐ明朝"/>
        <a:font script="Hans" typeface="宋体"/>
        <a:font script="Hant" typeface="新細明體"/>
      </a:minorFont>
    </a:fontScheme>
    <a:fmtScheme name="Precedent">
      <a:fillStyleLst>
        <a:solidFill>
          <a:schemeClr val="phClr"/>
        </a:solidFill>
        <a:gradFill rotWithShape="1">
          <a:gsLst>
            <a:gs pos="0">
              <a:schemeClr val="phClr">
                <a:tint val="100000"/>
                <a:shade val="90000"/>
                <a:satMod val="135000"/>
              </a:schemeClr>
            </a:gs>
            <a:gs pos="100000">
              <a:schemeClr val="phClr">
                <a:tint val="100000"/>
                <a:shade val="30000"/>
                <a:satMod val="135000"/>
              </a:schemeClr>
            </a:gs>
          </a:gsLst>
          <a:path path="circle">
            <a:fillToRect l="70000" t="10000" b="70000"/>
          </a:path>
        </a:gradFill>
        <a:blipFill rotWithShape="1">
          <a:blip xmlns:r="http://schemas.openxmlformats.org/officeDocument/2006/relationships" r:embed="rId1">
            <a:duotone>
              <a:schemeClr val="phClr">
                <a:shade val="10000"/>
                <a:satMod val="135000"/>
              </a:schemeClr>
              <a:schemeClr val="phClr">
                <a:satMod val="150000"/>
                <a:lumMod val="110000"/>
              </a:schemeClr>
            </a:duotone>
          </a:blip>
          <a:stretch/>
        </a:blipFill>
      </a:fillStyleLst>
      <a:lnStyleLst>
        <a:ln w="12700" cap="flat" cmpd="sng" algn="ctr">
          <a:solidFill>
            <a:schemeClr val="phClr">
              <a:shade val="95000"/>
              <a:satMod val="105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101600" dist="25400" dir="4800000" sx="103000" sy="103000" rotWithShape="0">
              <a:srgbClr val="000000">
                <a:alpha val="45000"/>
              </a:srgbClr>
            </a:outerShdw>
          </a:effectLst>
          <a:scene3d>
            <a:camera prst="orthographicFront">
              <a:rot lat="0" lon="0" rev="0"/>
            </a:camera>
            <a:lightRig rig="balanced" dir="tl">
              <a:rot lat="0" lon="0" rev="3000000"/>
            </a:lightRig>
          </a:scene3d>
          <a:sp3d prstMaterial="softEdge">
            <a:bevelT w="0" h="0"/>
          </a:sp3d>
        </a:effectStyle>
        <a:effectStyle>
          <a:effectLst>
            <a:innerShdw blurRad="127000" dist="38100" dir="13200000">
              <a:srgbClr val="000000">
                <a:alpha val="75000"/>
              </a:srgbClr>
            </a:innerShdw>
            <a:outerShdw blurRad="38100" dist="12700" dir="1800000" sx="101000" sy="101000" rotWithShape="0">
              <a:srgbClr val="000000">
                <a:alpha val="40000"/>
              </a:srgbClr>
            </a:outerShdw>
            <a:reflection blurRad="127000" stA="25000" endPos="30000" dist="12700" dir="5400000" sy="-100000" rotWithShape="0"/>
          </a:effectLst>
          <a:scene3d>
            <a:camera prst="orthographicFront">
              <a:rot lat="0" lon="0" rev="0"/>
            </a:camera>
            <a:lightRig rig="twoPt" dir="t">
              <a:rot lat="0" lon="0" rev="1200000"/>
            </a:lightRig>
          </a:scene3d>
          <a:sp3d>
            <a:bevelT w="0" h="0"/>
          </a:sp3d>
        </a:effectStyle>
      </a:effectStyleLst>
      <a:bgFillStyleLst>
        <a:solidFill>
          <a:schemeClr val="phClr"/>
        </a:solidFill>
        <a:gradFill rotWithShape="1">
          <a:gsLst>
            <a:gs pos="0">
              <a:schemeClr val="phClr">
                <a:tint val="100000"/>
                <a:shade val="90000"/>
                <a:satMod val="135000"/>
              </a:schemeClr>
            </a:gs>
            <a:gs pos="100000">
              <a:schemeClr val="phClr">
                <a:shade val="30000"/>
                <a:satMod val="150000"/>
              </a:schemeClr>
            </a:gs>
          </a:gsLst>
          <a:path path="circle">
            <a:fillToRect t="10000" r="70000" b="70000"/>
          </a:path>
        </a:gradFill>
        <a:blipFill rotWithShape="1">
          <a:blip xmlns:r="http://schemas.openxmlformats.org/officeDocument/2006/relationships" r:embed="rId2">
            <a:duotone>
              <a:schemeClr val="phClr">
                <a:shade val="10000"/>
                <a:satMod val="130000"/>
                <a:lumMod val="80000"/>
              </a:schemeClr>
              <a:schemeClr val="phClr">
                <a:satMod val="150000"/>
                <a:lumMod val="11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Precedent.thmx</Template>
  <TotalTime>16153</TotalTime>
  <Words>1115</Words>
  <Application>Microsoft Office PowerPoint</Application>
  <PresentationFormat>On-screen Show (4:3)</PresentationFormat>
  <Paragraphs>125</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Precedent</vt:lpstr>
      <vt:lpstr>ISLAMIC Retail FINANCE in the united states</vt:lpstr>
      <vt:lpstr>Islamic Finance in the United States</vt:lpstr>
      <vt:lpstr>Islamic Retail Finance in the United States</vt:lpstr>
      <vt:lpstr>University  Bank –  Ann Arbor, MI</vt:lpstr>
      <vt:lpstr>Islamic Credit Union – Bellevue, WA</vt:lpstr>
      <vt:lpstr>Devon Bank – Chicago, IL  </vt:lpstr>
      <vt:lpstr>The Future of Islamic Retail Financing in the United States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Islamic Finance Building Efforts</dc:title>
  <dc:creator>Sarah</dc:creator>
  <cp:lastModifiedBy>Nazim Ali</cp:lastModifiedBy>
  <cp:revision>87</cp:revision>
  <dcterms:created xsi:type="dcterms:W3CDTF">2012-05-16T15:18:46Z</dcterms:created>
  <dcterms:modified xsi:type="dcterms:W3CDTF">2012-06-07T15:48:08Z</dcterms:modified>
</cp:coreProperties>
</file>