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2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0" r:id="rId2"/>
  </p:sldMasterIdLst>
  <p:notesMasterIdLst>
    <p:notesMasterId r:id="rId15"/>
  </p:notesMasterIdLst>
  <p:handoutMasterIdLst>
    <p:handoutMasterId r:id="rId16"/>
  </p:handoutMasterIdLst>
  <p:sldIdLst>
    <p:sldId id="391" r:id="rId3"/>
    <p:sldId id="416" r:id="rId4"/>
    <p:sldId id="419" r:id="rId5"/>
    <p:sldId id="420" r:id="rId6"/>
    <p:sldId id="421" r:id="rId7"/>
    <p:sldId id="431" r:id="rId8"/>
    <p:sldId id="427" r:id="rId9"/>
    <p:sldId id="432" r:id="rId10"/>
    <p:sldId id="429" r:id="rId11"/>
    <p:sldId id="433" r:id="rId12"/>
    <p:sldId id="430" r:id="rId13"/>
    <p:sldId id="418" r:id="rId14"/>
  </p:sldIdLst>
  <p:sldSz cx="9144000" cy="6858000" type="screen4x3"/>
  <p:notesSz cx="6854825" cy="9293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CCCCFF"/>
    <a:srgbClr val="FF0000"/>
    <a:srgbClr val="333333"/>
    <a:srgbClr val="FFCC99"/>
    <a:srgbClr val="C02E00"/>
    <a:srgbClr val="CC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2" autoAdjust="0"/>
    <p:restoredTop sz="86747" autoAdjust="0"/>
  </p:normalViewPr>
  <p:slideViewPr>
    <p:cSldViewPr>
      <p:cViewPr varScale="1">
        <p:scale>
          <a:sx n="78" d="100"/>
          <a:sy n="78" d="100"/>
        </p:scale>
        <p:origin x="-1176" y="-112"/>
      </p:cViewPr>
      <p:guideLst>
        <p:guide orient="horz" pos="1979"/>
        <p:guide pos="3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1404" y="-60"/>
      </p:cViewPr>
      <p:guideLst>
        <p:guide orient="horz" pos="292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02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5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8088"/>
            <a:ext cx="29702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8088"/>
            <a:ext cx="297021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B4A77957-9CE4-4C6E-98E7-06361AE996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903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02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6613" cy="3484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3250"/>
            <a:ext cx="50260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8088"/>
            <a:ext cx="29702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8088"/>
            <a:ext cx="297021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DAA6407B-3775-4EE9-8DC6-3BF9DF5E25C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579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2630AC-85C9-4173-852D-A71E51012044}" type="slidenum">
              <a:rPr lang="de-DE"/>
              <a:pPr/>
              <a:t>1</a:t>
            </a:fld>
            <a:endParaRPr lang="de-DE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ja-JP" smtClean="0"/>
              <a:t> </a:t>
            </a:r>
            <a:endParaRPr lang="es-ES_tradnl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B14022-F7FE-49B1-9861-26FF3A8CD75C}" type="slidenum">
              <a:rPr lang="de-DE"/>
              <a:pPr/>
              <a:t>10</a:t>
            </a:fld>
            <a:endParaRPr lang="de-DE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/>
              <a:t>Merits of these publications: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These are long-established journals with good coverage of material from various sources.</a:t>
            </a:r>
          </a:p>
          <a:p>
            <a:pPr marL="228600" indent="-228600"/>
            <a:endParaRPr lang="en-US"/>
          </a:p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828088"/>
            <a:ext cx="297021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7F9AA21-24DB-483F-8970-085B31CBA447}" type="slidenum">
              <a:rPr lang="de-DE" sz="1200">
                <a:latin typeface="Times New Roman" pitchFamily="18" charset="0"/>
              </a:rPr>
              <a:pPr algn="r"/>
              <a:t>11</a:t>
            </a:fld>
            <a:endParaRPr lang="de-DE" sz="120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ja-JP" smtClean="0"/>
              <a:t> </a:t>
            </a:r>
            <a:endParaRPr lang="es-ES_tradnl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4C0A02-7F41-4C92-967F-475CDD9879C7}" type="slidenum">
              <a:rPr lang="de-DE"/>
              <a:pPr/>
              <a:t>12</a:t>
            </a:fld>
            <a:endParaRPr lang="de-DE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ja-JP" smtClean="0"/>
              <a:t> </a:t>
            </a:r>
            <a:endParaRPr lang="es-ES_tradn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B39273-8803-4446-8BD6-582A72B81654}" type="slidenum">
              <a:rPr lang="de-DE"/>
              <a:pPr/>
              <a:t>2</a:t>
            </a:fld>
            <a:endParaRPr lang="de-DE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800" smtClean="0"/>
              <a:t>  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36B9DE-D790-4FCA-914A-2617723E6865}" type="slidenum">
              <a:rPr lang="de-DE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C987A1-ABFB-4CF8-AE71-25A8AC6DE420}" type="slidenum">
              <a:rPr lang="de-DE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ED040D-459E-44E4-BBF8-D86326421968}" type="slidenum">
              <a:rPr lang="de-DE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23F9A2-2DEC-4AC5-844D-DF53050838D6}" type="slidenum">
              <a:rPr lang="de-DE"/>
              <a:pPr/>
              <a:t>6</a:t>
            </a:fld>
            <a:endParaRPr lang="de-DE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800"/>
              <a:t>Internet is</a:t>
            </a:r>
            <a:br>
              <a:rPr lang="en-US" sz="800"/>
            </a:br>
            <a:r>
              <a:rPr lang="en-US" sz="800"/>
              <a:t>•        Pointing to the data is one side</a:t>
            </a:r>
            <a:br>
              <a:rPr lang="en-US" sz="800"/>
            </a:br>
            <a:r>
              <a:rPr lang="en-US" sz="800"/>
              <a:t>•        Categorizing them</a:t>
            </a:r>
            <a:br>
              <a:rPr lang="en-US" sz="800"/>
            </a:br>
            <a:r>
              <a:rPr lang="en-US" sz="800"/>
              <a:t>•        Analyzing the data</a:t>
            </a:r>
            <a:br>
              <a:rPr lang="en-US" sz="800"/>
            </a:br>
            <a:r>
              <a:rPr lang="en-US" sz="800"/>
              <a:t/>
            </a:r>
            <a:br>
              <a:rPr lang="en-US" sz="800"/>
            </a:br>
            <a:r>
              <a:rPr lang="en-US" sz="800"/>
              <a:t> Proliferation of literature</a:t>
            </a:r>
            <a:br>
              <a:rPr lang="en-US" sz="800"/>
            </a:br>
            <a:r>
              <a:rPr lang="en-US" sz="800"/>
              <a:t>        The more data available and frequently (turn over time is short, and resource is unlimited) available</a:t>
            </a:r>
            <a:br>
              <a:rPr lang="en-US" sz="800"/>
            </a:br>
            <a:r>
              <a:rPr lang="en-US" sz="800"/>
              <a:t>        Number of participants in the production of knowledge – more people are involved but cannot determine actual expertise of individual 	because no barrier to entry</a:t>
            </a:r>
            <a:br>
              <a:rPr lang="en-US" sz="800"/>
            </a:br>
            <a:r>
              <a:rPr lang="en-US" sz="800"/>
              <a:t>        No experts</a:t>
            </a:r>
            <a:br>
              <a:rPr lang="en-US" sz="800"/>
            </a:br>
            <a:r>
              <a:rPr lang="en-US" sz="800"/>
              <a:t/>
            </a:r>
            <a:br>
              <a:rPr lang="en-US" sz="800"/>
            </a:br>
            <a:r>
              <a:rPr lang="en-US" sz="800"/>
              <a:t>Somewhere it is confusing</a:t>
            </a:r>
            <a:br>
              <a:rPr lang="en-US" sz="800"/>
            </a:br>
            <a:r>
              <a:rPr lang="en-US" sz="800"/>
              <a:t/>
            </a:r>
            <a:br>
              <a:rPr lang="en-US" sz="800"/>
            </a:br>
            <a:r>
              <a:rPr lang="en-US" sz="800"/>
              <a:t>Question of authority – who do we listen</a:t>
            </a:r>
            <a:br>
              <a:rPr lang="en-US" sz="800"/>
            </a:br>
            <a:r>
              <a:rPr lang="en-US" sz="800"/>
              <a:t/>
            </a:r>
            <a:br>
              <a:rPr lang="en-US" sz="800"/>
            </a:br>
            <a:r>
              <a:rPr lang="en-US" sz="800"/>
              <a:t>Question of Quality</a:t>
            </a:r>
            <a:br>
              <a:rPr lang="en-US" sz="800"/>
            </a:br>
            <a:r>
              <a:rPr lang="en-US" sz="800"/>
              <a:t>        Professional authority- personal qualification</a:t>
            </a:r>
            <a:br>
              <a:rPr lang="en-US" sz="800"/>
            </a:br>
            <a:r>
              <a:rPr lang="en-US" sz="800"/>
              <a:t>        Institutional authority- institutions affiliated</a:t>
            </a:r>
            <a:br>
              <a:rPr lang="en-US" sz="800"/>
            </a:br>
            <a:r>
              <a:rPr lang="en-US" sz="800"/>
              <a:t>        Publisher authority- who’s website</a:t>
            </a:r>
            <a:br>
              <a:rPr lang="en-US" sz="800"/>
            </a:br>
            <a:r>
              <a:rPr lang="en-US" sz="800"/>
              <a:t/>
            </a:r>
            <a:br>
              <a:rPr lang="en-US" sz="800"/>
            </a:br>
            <a:r>
              <a:rPr lang="en-US" sz="800"/>
              <a:t>Internet Advantages</a:t>
            </a:r>
            <a:br>
              <a:rPr lang="en-US" sz="800"/>
            </a:br>
            <a:r>
              <a:rPr lang="en-US" sz="800"/>
              <a:t>        Easy access – Time factor</a:t>
            </a:r>
            <a:br>
              <a:rPr lang="en-US" sz="800"/>
            </a:br>
            <a:r>
              <a:rPr lang="en-US" sz="800"/>
              <a:t>                        Delivery – immediately available</a:t>
            </a:r>
            <a:br>
              <a:rPr lang="en-US" sz="800"/>
            </a:br>
            <a:r>
              <a:rPr lang="en-US" sz="800"/>
              <a:t>                        Currency of information more recent</a:t>
            </a:r>
            <a:br>
              <a:rPr lang="en-US" sz="800"/>
            </a:br>
            <a:r>
              <a:rPr lang="en-US" sz="800"/>
              <a:t>Internet Disadvantages</a:t>
            </a:r>
            <a:br>
              <a:rPr lang="en-US" sz="800"/>
            </a:br>
            <a:r>
              <a:rPr lang="en-US" sz="800"/>
              <a:t>        Quality</a:t>
            </a:r>
            <a:br>
              <a:rPr lang="en-US" sz="800"/>
            </a:br>
            <a:r>
              <a:rPr lang="en-US" sz="800"/>
              <a:t>                Question of authority</a:t>
            </a:r>
            <a:br>
              <a:rPr lang="en-US" sz="800"/>
            </a:br>
            <a:r>
              <a:rPr lang="en-US" sz="800"/>
              <a:t/>
            </a:r>
            <a:br>
              <a:rPr lang="en-US" sz="800"/>
            </a:br>
            <a:r>
              <a:rPr lang="en-US" sz="800"/>
              <a:t>Assessment</a:t>
            </a:r>
            <a:br>
              <a:rPr lang="en-US" sz="800"/>
            </a:br>
            <a:r>
              <a:rPr lang="en-US" sz="800"/>
              <a:t>	Introduction to the field – Internet is good to go</a:t>
            </a:r>
            <a:br>
              <a:rPr lang="en-US" sz="800"/>
            </a:br>
            <a:r>
              <a:rPr lang="en-US" sz="800"/>
              <a:t>	Industry news – Internet is good to go</a:t>
            </a:r>
            <a:br>
              <a:rPr lang="en-US" sz="800"/>
            </a:br>
            <a:r>
              <a:rPr lang="en-US" sz="800"/>
              <a:t>	Market perception or consumer perception – Internet is good to go</a:t>
            </a:r>
            <a:br>
              <a:rPr lang="en-US" sz="800"/>
            </a:br>
            <a:r>
              <a:rPr lang="en-US" sz="800"/>
              <a:t/>
            </a:r>
            <a:br>
              <a:rPr lang="en-US" sz="800"/>
            </a:br>
            <a:r>
              <a:rPr lang="en-US" sz="800"/>
              <a:t>For serious scholarship you still go to formal (traditional sources) sources. But internet is having impact in widely read journals. Maintain quality of journal but speed up dissemination. </a:t>
            </a:r>
            <a:br>
              <a:rPr lang="en-US" sz="800"/>
            </a:br>
            <a:r>
              <a:rPr lang="en-US" sz="800"/>
              <a:t>	Theoretical research issue</a:t>
            </a:r>
            <a:br>
              <a:rPr lang="en-US" sz="800"/>
            </a:br>
            <a:r>
              <a:rPr lang="en-US" sz="800"/>
              <a:t>	Historical background</a:t>
            </a:r>
            <a:br>
              <a:rPr lang="en-US" sz="800"/>
            </a:br>
            <a:r>
              <a:rPr lang="en-US" sz="800"/>
              <a:t>	Product research - localized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7622D-708D-4879-B94A-6810256C9AA7}" type="slidenum">
              <a:rPr lang="de-DE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7622D-708D-4879-B94A-6810256C9AA7}" type="slidenum">
              <a:rPr lang="de-DE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911DED-BCFC-4131-B132-F8CAD5004E15}" type="slidenum">
              <a:rPr lang="de-DE"/>
              <a:pPr/>
              <a:t>9</a:t>
            </a:fld>
            <a:endParaRPr lang="de-DE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/>
              <a:t>Compared to last decade, number of conference proceedings published has increased greatly. Shift from legal and theoretical to commercial and applied knowledge.</a:t>
            </a:r>
          </a:p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 Nazim Ali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Islamic Finance Project – Harvard Law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C9B1B8-902C-46F4-B361-87019179179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 Nazim Ali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Islamic Finance Project – Harvard Law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583615-3A31-4678-9CC5-EFFE8164503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 Nazim Ali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Islamic Finance Project – Harvard Law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7221DC-2C6A-4739-A852-A553EDDC712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 Nazim Ali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Islamic Finance Project – Harvard Law School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5D7180-5F47-4FE0-92F6-4D84B85F147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 Nazim Ali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Islamic Finance Project – Harvard Law School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85C291-14EA-4229-B217-99BBBD8E762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 Nazim Ali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Islamic Finance Project – Harvard Law School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EF27BE-C24A-43B0-87D6-D6B7147F363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 Nazim Ali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Islamic Finance Project – Harvard Law School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3A9571-E7DE-47EC-AAFC-172EA1EA8F9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 Nazim Ali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Islamic Finance Project – Harvard Law School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7B244F-9D69-4CBF-B332-67B0F62DD38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 Nazim Ali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Islamic Finance Project – Harvard Law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8F18E3-06BD-42EC-A8B0-2F2E207F980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 Nazim Ali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Islamic Finance Project – Harvard Law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2C7C3C-BC80-427D-B53B-2FBC0A722CD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21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 Nazim Ali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/>
              <a:t>Islamic Finance Project – Harvard Law School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A2AB2D-6D0B-4106-8009-A64CC8F619A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31783" name="Rectangle 7"/>
          <p:cNvSpPr>
            <a:spLocks noChangeArrowheads="1"/>
          </p:cNvSpPr>
          <p:nvPr/>
        </p:nvSpPr>
        <p:spPr bwMode="auto">
          <a:xfrm>
            <a:off x="685800" y="635635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400">
                <a:solidFill>
                  <a:srgbClr val="000000"/>
                </a:solidFill>
                <a:cs typeface="Times New Roman" pitchFamily="18" charset="0"/>
              </a:rPr>
              <a:t>Dr. Nazim Ali</a:t>
            </a:r>
            <a:endParaRPr lang="de-DE" sz="1400"/>
          </a:p>
        </p:txBody>
      </p:sp>
      <p:sp>
        <p:nvSpPr>
          <p:cNvPr id="331784" name="Rectangle 8"/>
          <p:cNvSpPr>
            <a:spLocks noChangeArrowheads="1"/>
          </p:cNvSpPr>
          <p:nvPr/>
        </p:nvSpPr>
        <p:spPr bwMode="auto">
          <a:xfrm>
            <a:off x="2484438" y="6356350"/>
            <a:ext cx="3951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de-DE" sz="1400"/>
              <a:t>Harvard Islamic Finance Project</a:t>
            </a:r>
          </a:p>
        </p:txBody>
      </p:sp>
      <p:sp>
        <p:nvSpPr>
          <p:cNvPr id="331785" name="Rectangle 9"/>
          <p:cNvSpPr>
            <a:spLocks noChangeArrowheads="1"/>
          </p:cNvSpPr>
          <p:nvPr/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94AC9DD1-83AA-4FEE-99FD-95715368B392}" type="slidenum">
              <a:rPr lang="de-DE" sz="1400"/>
              <a:pPr algn="r">
                <a:defRPr/>
              </a:pPr>
              <a:t>‹#›</a:t>
            </a:fld>
            <a:endParaRPr lang="de-DE" sz="1400"/>
          </a:p>
        </p:txBody>
      </p:sp>
      <p:sp>
        <p:nvSpPr>
          <p:cNvPr id="331786" name="Line 10"/>
          <p:cNvSpPr>
            <a:spLocks noChangeShapeType="1"/>
          </p:cNvSpPr>
          <p:nvPr userDrawn="1"/>
        </p:nvSpPr>
        <p:spPr bwMode="auto">
          <a:xfrm>
            <a:off x="685800" y="6324600"/>
            <a:ext cx="7772400" cy="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Klicken Sie, um die Formate des Vorlagentextes zu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5635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000000"/>
                </a:solidFill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S Nazim Ali</a:t>
            </a:r>
            <a:endParaRPr lang="de-DE"/>
          </a:p>
        </p:txBody>
      </p:sp>
      <p:sp>
        <p:nvSpPr>
          <p:cNvPr id="3369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56350"/>
            <a:ext cx="3951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de-DE"/>
              <a:t>Islamic Finance Project – Harvard Law School</a:t>
            </a:r>
          </a:p>
        </p:txBody>
      </p:sp>
      <p:sp>
        <p:nvSpPr>
          <p:cNvPr id="3369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EE95B78-0034-4EDB-AA6B-38F93E19B7F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336902" name="Line 6"/>
          <p:cNvSpPr>
            <a:spLocks noChangeShapeType="1"/>
          </p:cNvSpPr>
          <p:nvPr/>
        </p:nvSpPr>
        <p:spPr bwMode="auto">
          <a:xfrm>
            <a:off x="685800" y="6324600"/>
            <a:ext cx="7772400" cy="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6904" name="Line 8"/>
          <p:cNvSpPr>
            <a:spLocks noChangeShapeType="1"/>
          </p:cNvSpPr>
          <p:nvPr userDrawn="1"/>
        </p:nvSpPr>
        <p:spPr bwMode="auto">
          <a:xfrm>
            <a:off x="685800" y="6324600"/>
            <a:ext cx="7772400" cy="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6905" name="Line 9"/>
          <p:cNvSpPr>
            <a:spLocks noChangeShapeType="1"/>
          </p:cNvSpPr>
          <p:nvPr userDrawn="1"/>
        </p:nvSpPr>
        <p:spPr bwMode="auto">
          <a:xfrm>
            <a:off x="827088" y="404813"/>
            <a:ext cx="7772400" cy="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057" name="Picture 10" descr="veritas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7950" y="115888"/>
            <a:ext cx="758825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6907" name="Text Box 11"/>
          <p:cNvSpPr txBox="1">
            <a:spLocks noChangeArrowheads="1"/>
          </p:cNvSpPr>
          <p:nvPr userDrawn="1"/>
        </p:nvSpPr>
        <p:spPr bwMode="auto">
          <a:xfrm>
            <a:off x="900113" y="115888"/>
            <a:ext cx="2270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latin typeface="Times New Roman" pitchFamily="18" charset="0"/>
              </a:rPr>
              <a:t>HARVARD LAW SCHOOL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uel.ac.uk/egm/abstracts/index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urities.com/ifis" TargetMode="External"/><Relationship Id="rId4" Type="http://schemas.openxmlformats.org/officeDocument/2006/relationships/hyperlink" Target="http://www.ibisonline.net/IBISHomepage.aspx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Microsoft_Excel_97_-_2004_Worksheet1.xls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Microsoft_Excel_97_-_2004_Worksheet2.xls"/><Relationship Id="rId6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Text Box 2"/>
          <p:cNvSpPr txBox="1">
            <a:spLocks noChangeArrowheads="1"/>
          </p:cNvSpPr>
          <p:nvPr/>
        </p:nvSpPr>
        <p:spPr bwMode="auto">
          <a:xfrm>
            <a:off x="1907704" y="4293097"/>
            <a:ext cx="4464050" cy="105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defRPr/>
            </a:pPr>
            <a:r>
              <a:rPr lang="es-ES_tradnl" b="1" dirty="0" smtClean="0">
                <a:latin typeface="+mn-lt"/>
              </a:rPr>
              <a:t>S. Nazim Ali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/>
            </a:pPr>
            <a:r>
              <a:rPr lang="es-ES_tradnl" b="1" dirty="0" smtClean="0">
                <a:latin typeface="+mn-lt"/>
              </a:rPr>
              <a:t>Harvard Law School</a:t>
            </a:r>
            <a:endParaRPr lang="es-ES_tradnl" b="1" dirty="0">
              <a:latin typeface="+mn-lt"/>
            </a:endParaRPr>
          </a:p>
          <a:p>
            <a:pPr algn="r">
              <a:lnSpc>
                <a:spcPct val="90000"/>
              </a:lnSpc>
              <a:spcBef>
                <a:spcPct val="50000"/>
              </a:spcBef>
              <a:defRPr/>
            </a:pPr>
            <a:r>
              <a:rPr lang="es-ES_tradnl" sz="1400" dirty="0" smtClean="0">
                <a:latin typeface="+mn-lt"/>
              </a:rPr>
              <a:t> </a:t>
            </a:r>
            <a:endParaRPr lang="es-ES_tradnl" sz="1400" dirty="0">
              <a:latin typeface="+mn-lt"/>
            </a:endParaRP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0" y="2060575"/>
            <a:ext cx="9144000" cy="1368425"/>
          </a:xfrm>
          <a:prstGeom prst="rect">
            <a:avLst/>
          </a:prstGeom>
          <a:solidFill>
            <a:srgbClr val="C02E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latin typeface="Times New Roman" pitchFamily="18" charset="0"/>
            </a:endParaRPr>
          </a:p>
        </p:txBody>
      </p:sp>
      <p:sp>
        <p:nvSpPr>
          <p:cNvPr id="298051" name="Text Box 67"/>
          <p:cNvSpPr txBox="1">
            <a:spLocks noChangeArrowheads="1"/>
          </p:cNvSpPr>
          <p:nvPr/>
        </p:nvSpPr>
        <p:spPr bwMode="auto">
          <a:xfrm>
            <a:off x="250825" y="2276872"/>
            <a:ext cx="79215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solidFill>
                  <a:schemeClr val="bg1"/>
                </a:solidFill>
                <a:latin typeface="+mn-lt"/>
              </a:rPr>
              <a:t>DISSEMINATION OF ISLAMIC FINANCE RESEARCH: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Primary Sources, IFP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DataBank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and Other Electronic Sources</a:t>
            </a:r>
            <a:endParaRPr lang="de-DE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365" name="Rectangle 73"/>
          <p:cNvSpPr>
            <a:spLocks noChangeArrowheads="1"/>
          </p:cNvSpPr>
          <p:nvPr/>
        </p:nvSpPr>
        <p:spPr bwMode="auto">
          <a:xfrm>
            <a:off x="323850" y="6237288"/>
            <a:ext cx="8351838" cy="2873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 Nazim Ali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Islamic Finance Project – Harvard Law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AF44-9772-4C08-BAAD-0FE7BD7C0BCB}" type="slidenum">
              <a:rPr lang="de-DE"/>
              <a:pPr/>
              <a:t>10</a:t>
            </a:fld>
            <a:endParaRPr lang="de-DE"/>
          </a:p>
        </p:txBody>
      </p:sp>
      <p:sp>
        <p:nvSpPr>
          <p:cNvPr id="362498" name="Rectangle 2"/>
          <p:cNvSpPr>
            <a:spLocks noChangeArrowheads="1"/>
          </p:cNvSpPr>
          <p:nvPr/>
        </p:nvSpPr>
        <p:spPr bwMode="blackWhite">
          <a:xfrm>
            <a:off x="0" y="1052513"/>
            <a:ext cx="7870825" cy="360362"/>
          </a:xfrm>
          <a:prstGeom prst="rect">
            <a:avLst/>
          </a:prstGeom>
          <a:solidFill>
            <a:srgbClr val="C02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2499" name="Rectangle 3"/>
          <p:cNvSpPr>
            <a:spLocks noChangeArrowheads="1"/>
          </p:cNvSpPr>
          <p:nvPr/>
        </p:nvSpPr>
        <p:spPr bwMode="auto">
          <a:xfrm>
            <a:off x="912813" y="1052513"/>
            <a:ext cx="8286750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84163" indent="-284163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ES_tradnl" sz="2000" b="1">
                <a:solidFill>
                  <a:schemeClr val="bg1"/>
                </a:solidFill>
              </a:rPr>
              <a:t>WHERE DO I READ ABOUT THE LATEST TRENDS?</a:t>
            </a:r>
          </a:p>
          <a:p>
            <a:pPr marL="284163" indent="-284163">
              <a:buFontTx/>
              <a:buChar char="•"/>
            </a:pPr>
            <a:endParaRPr lang="en-US" sz="2000" b="1"/>
          </a:p>
          <a:p>
            <a:pPr marL="284163" indent="-284163">
              <a:buClr>
                <a:srgbClr val="C02E00"/>
              </a:buClr>
              <a:buSzPct val="60000"/>
              <a:buFont typeface="Wingdings" pitchFamily="2" charset="2"/>
              <a:buChar char="Ø"/>
            </a:pPr>
            <a:r>
              <a:rPr lang="en-US" b="1">
                <a:latin typeface="Times New Roman" pitchFamily="18" charset="0"/>
              </a:rPr>
              <a:t>New Horizon (UK)</a:t>
            </a:r>
          </a:p>
          <a:p>
            <a:pPr marL="284163" indent="-284163">
              <a:buClr>
                <a:srgbClr val="C02E00"/>
              </a:buClr>
              <a:buSzPct val="60000"/>
              <a:buFont typeface="Wingdings" pitchFamily="2" charset="2"/>
              <a:buChar char="Ø"/>
            </a:pPr>
            <a:r>
              <a:rPr lang="en-US" b="1">
                <a:latin typeface="Times New Roman" pitchFamily="18" charset="0"/>
              </a:rPr>
              <a:t>Journal of Islamic Banking &amp; Finance (Pakistan)</a:t>
            </a:r>
          </a:p>
          <a:p>
            <a:pPr marL="284163" indent="-284163">
              <a:buClr>
                <a:srgbClr val="C02E00"/>
              </a:buClr>
              <a:buSzPct val="60000"/>
              <a:buFont typeface="Wingdings" pitchFamily="2" charset="2"/>
              <a:buChar char="Ø"/>
            </a:pPr>
            <a:r>
              <a:rPr lang="en-US" b="1">
                <a:latin typeface="Times New Roman" pitchFamily="18" charset="0"/>
              </a:rPr>
              <a:t>Islamic Banker (UK)</a:t>
            </a:r>
          </a:p>
          <a:p>
            <a:pPr marL="284163" indent="-284163">
              <a:buClr>
                <a:srgbClr val="C02E00"/>
              </a:buClr>
              <a:buSzPct val="60000"/>
              <a:buFont typeface="Wingdings" pitchFamily="2" charset="2"/>
              <a:buChar char="Ø"/>
            </a:pPr>
            <a:r>
              <a:rPr lang="en-US" b="1">
                <a:latin typeface="Times New Roman" pitchFamily="18" charset="0"/>
              </a:rPr>
              <a:t>Islamic Finance News (Malaysia)</a:t>
            </a:r>
          </a:p>
          <a:p>
            <a:pPr marL="284163" indent="-284163">
              <a:buClr>
                <a:srgbClr val="C02E00"/>
              </a:buClr>
              <a:buSzPct val="60000"/>
              <a:buFont typeface="Wingdings" pitchFamily="2" charset="2"/>
              <a:buChar char="Ø"/>
            </a:pPr>
            <a:endParaRPr lang="en-US" b="1">
              <a:latin typeface="Times New Roman" pitchFamily="18" charset="0"/>
            </a:endParaRPr>
          </a:p>
          <a:p>
            <a:pPr marL="284163" indent="-284163">
              <a:buClr>
                <a:srgbClr val="C02E00"/>
              </a:buClr>
              <a:buSzPct val="60000"/>
              <a:buFont typeface="Wingdings" pitchFamily="2" charset="2"/>
              <a:buChar char="Ø"/>
            </a:pPr>
            <a:r>
              <a:rPr lang="en-US">
                <a:latin typeface="Times New Roman" pitchFamily="18" charset="0"/>
              </a:rPr>
              <a:t>Islamic Banking and Finance (United Kingdom)</a:t>
            </a:r>
          </a:p>
          <a:p>
            <a:pPr marL="284163" indent="-284163">
              <a:buClr>
                <a:srgbClr val="C02E00"/>
              </a:buClr>
              <a:buSzPct val="60000"/>
              <a:buFont typeface="Wingdings" pitchFamily="2" charset="2"/>
              <a:buChar char="Ø"/>
            </a:pPr>
            <a:r>
              <a:rPr lang="en-US">
                <a:latin typeface="Times New Roman" pitchFamily="18" charset="0"/>
              </a:rPr>
              <a:t>Islamic Business &amp; Finance (UAE)</a:t>
            </a:r>
          </a:p>
          <a:p>
            <a:pPr marL="284163" indent="-284163">
              <a:buClr>
                <a:srgbClr val="C02E00"/>
              </a:buClr>
              <a:buSzPct val="60000"/>
              <a:buFont typeface="Wingdings" pitchFamily="2" charset="2"/>
              <a:buChar char="Ø"/>
            </a:pPr>
            <a:r>
              <a:rPr lang="en-US">
                <a:latin typeface="Times New Roman" pitchFamily="18" charset="0"/>
              </a:rPr>
              <a:t>Islamic Finance Today (Sri Lanka)</a:t>
            </a:r>
          </a:p>
          <a:p>
            <a:pPr marL="284163" indent="-284163">
              <a:buClr>
                <a:srgbClr val="C02E00"/>
              </a:buClr>
              <a:buSzPct val="60000"/>
              <a:buFont typeface="Wingdings" pitchFamily="2" charset="2"/>
              <a:buChar char="Ø"/>
            </a:pPr>
            <a:r>
              <a:rPr lang="en-US">
                <a:latin typeface="Times New Roman" pitchFamily="18" charset="0"/>
              </a:rPr>
              <a:t>Investors Magazine</a:t>
            </a:r>
            <a:r>
              <a:rPr lang="en-US" i="1">
                <a:latin typeface="Times New Roman" pitchFamily="18" charset="0"/>
              </a:rPr>
              <a:t> </a:t>
            </a:r>
            <a:r>
              <a:rPr lang="en-US">
                <a:latin typeface="Times New Roman" pitchFamily="18" charset="0"/>
              </a:rPr>
              <a:t>(Kuwait)</a:t>
            </a:r>
          </a:p>
          <a:p>
            <a:pPr marL="284163" indent="-284163">
              <a:buClr>
                <a:srgbClr val="C02E00"/>
              </a:buClr>
              <a:buSzPct val="60000"/>
              <a:buFont typeface="Wingdings" pitchFamily="2" charset="2"/>
              <a:buChar char="Ø"/>
            </a:pPr>
            <a:r>
              <a:rPr lang="en-US">
                <a:latin typeface="Times New Roman" pitchFamily="18" charset="0"/>
              </a:rPr>
              <a:t>Business Islamica (UAE)</a:t>
            </a:r>
            <a:endParaRPr lang="en-US" altLang="ja-JP">
              <a:latin typeface="Times New Roman" pitchFamily="18" charset="0"/>
              <a:ea typeface="ＭＳ Ｐゴシック" pitchFamily="34" charset="-128"/>
            </a:endParaRPr>
          </a:p>
          <a:p>
            <a:pPr marL="284163" indent="-284163">
              <a:buClr>
                <a:srgbClr val="C02E00"/>
              </a:buClr>
              <a:buSzPct val="60000"/>
              <a:buFont typeface="Wingdings" pitchFamily="2" charset="2"/>
              <a:buChar char="Ø"/>
            </a:pPr>
            <a:r>
              <a:rPr lang="en-US" altLang="ja-JP">
                <a:latin typeface="Times New Roman" pitchFamily="18" charset="0"/>
                <a:ea typeface="ＭＳ Ｐゴシック" pitchFamily="34" charset="-128"/>
              </a:rPr>
              <a:t>Sharikah – Islamic Banking and Finance (Switzerland)</a:t>
            </a:r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539750" y="2852738"/>
            <a:ext cx="7848600" cy="270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 htt://ifp.law.harvard.edu</a:t>
            </a:r>
          </a:p>
          <a:p>
            <a:pPr marL="1143000" lvl="2" indent="-228600"/>
            <a:r>
              <a:rPr lang="en-US" dirty="0"/>
              <a:t> </a:t>
            </a:r>
          </a:p>
          <a:p>
            <a:pPr marL="1143000" lvl="2" indent="-228600">
              <a:buFontTx/>
              <a:buChar char="•"/>
            </a:pPr>
            <a:r>
              <a:rPr lang="en-US" dirty="0"/>
              <a:t> Bibliographic Information, Abstracts</a:t>
            </a:r>
          </a:p>
          <a:p>
            <a:pPr marL="1143000" lvl="2" indent="-228600">
              <a:buFontTx/>
              <a:buChar char="•"/>
            </a:pPr>
            <a:r>
              <a:rPr lang="en-US" dirty="0"/>
              <a:t> Language</a:t>
            </a:r>
          </a:p>
          <a:p>
            <a:pPr marL="1143000" lvl="2" indent="-228600">
              <a:buFontTx/>
              <a:buChar char="•"/>
            </a:pPr>
            <a:r>
              <a:rPr lang="en-US" dirty="0"/>
              <a:t> Full-text</a:t>
            </a:r>
          </a:p>
          <a:p>
            <a:pPr marL="1143000" lvl="2" indent="-228600"/>
            <a:endParaRPr lang="en-US" dirty="0"/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endParaRPr lang="es-ES_tradnl" sz="2000" b="1" dirty="0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1412875"/>
            <a:ext cx="10044113" cy="1223963"/>
          </a:xfrm>
          <a:prstGeom prst="rect">
            <a:avLst/>
          </a:prstGeom>
          <a:solidFill>
            <a:srgbClr val="C02E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>
              <a:latin typeface="Times New Roman" pitchFamily="18" charset="0"/>
            </a:endParaRPr>
          </a:p>
        </p:txBody>
      </p:sp>
      <p:sp>
        <p:nvSpPr>
          <p:cNvPr id="399364" name="Text Box 4"/>
          <p:cNvSpPr txBox="1">
            <a:spLocks noChangeArrowheads="1"/>
          </p:cNvSpPr>
          <p:nvPr/>
        </p:nvSpPr>
        <p:spPr bwMode="auto">
          <a:xfrm>
            <a:off x="323850" y="1412875"/>
            <a:ext cx="7804150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4400">
                <a:solidFill>
                  <a:schemeClr val="bg1"/>
                </a:solidFill>
                <a:latin typeface="Times New Roman" pitchFamily="18" charset="0"/>
              </a:rPr>
              <a:t>IFP DataBank</a:t>
            </a:r>
          </a:p>
          <a:p>
            <a:pPr algn="ctr">
              <a:spcBef>
                <a:spcPct val="50000"/>
              </a:spcBef>
            </a:pPr>
            <a:r>
              <a:rPr lang="es-ES_tradnl">
                <a:solidFill>
                  <a:schemeClr val="bg1"/>
                </a:solidFill>
                <a:latin typeface="Times New Roman" pitchFamily="18" charset="0"/>
              </a:rPr>
              <a:t> </a:t>
            </a:r>
            <a:endParaRPr lang="de-DE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99365" name="Text Box 5"/>
          <p:cNvSpPr txBox="1">
            <a:spLocks noChangeArrowheads="1"/>
          </p:cNvSpPr>
          <p:nvPr/>
        </p:nvSpPr>
        <p:spPr bwMode="auto">
          <a:xfrm>
            <a:off x="323850" y="2420938"/>
            <a:ext cx="698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>
                <a:solidFill>
                  <a:schemeClr val="bg1"/>
                </a:solidFill>
                <a:latin typeface="Times New Roman" pitchFamily="18" charset="0"/>
              </a:rPr>
              <a:t>   </a:t>
            </a:r>
            <a:endParaRPr lang="de-DE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323850" y="6237288"/>
            <a:ext cx="8351838" cy="2873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79512" y="2708920"/>
            <a:ext cx="8569201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Ali</a:t>
            </a:r>
            <a:r>
              <a:rPr lang="en-US" sz="1600" dirty="0"/>
              <a:t>, S. N. Islamic Finance and Economics as Reflected in Research and Publications, </a:t>
            </a:r>
            <a:r>
              <a:rPr lang="en-US" sz="1600" i="1" dirty="0"/>
              <a:t>Review of Islamic Economics,</a:t>
            </a:r>
            <a:r>
              <a:rPr lang="en-US" sz="1600" dirty="0"/>
              <a:t> Vol. 12 (1), 2008.</a:t>
            </a:r>
          </a:p>
          <a:p>
            <a:endParaRPr lang="en-US" sz="1600" dirty="0" smtClean="0"/>
          </a:p>
          <a:p>
            <a:r>
              <a:rPr lang="en-US" sz="1600" dirty="0" smtClean="0"/>
              <a:t>Ali</a:t>
            </a:r>
            <a:r>
              <a:rPr lang="en-US" sz="1600" dirty="0"/>
              <a:t>, S.N. A Roadmap for Making Islamic Finance Sources More Accessible: The Role of Secondary Services in the Dissemination of Research, 7</a:t>
            </a:r>
            <a:r>
              <a:rPr lang="en-US" sz="1600" baseline="30000" dirty="0"/>
              <a:t>th</a:t>
            </a:r>
            <a:r>
              <a:rPr lang="en-US" sz="1600" dirty="0"/>
              <a:t> International Conference of Islamic Economic, KAAU, Jeddah, March 2008</a:t>
            </a:r>
            <a:r>
              <a:rPr lang="en-US" sz="1600" dirty="0" smtClean="0"/>
              <a:t>. 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www.uel.ac.uk/egm/abstracts/index.htm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Ali, S.N. Information on Islamic Banking and Economics as Represented by Selected Databases, </a:t>
            </a:r>
            <a:r>
              <a:rPr lang="en-US" sz="1600" i="1" dirty="0" smtClean="0"/>
              <a:t>International Journal of Information Management</a:t>
            </a:r>
            <a:r>
              <a:rPr lang="en-US" sz="1600" dirty="0" smtClean="0"/>
              <a:t>, 13, 1993, pp. 205-219.</a:t>
            </a:r>
          </a:p>
          <a:p>
            <a:endParaRPr lang="en-US" sz="1600" dirty="0" smtClean="0"/>
          </a:p>
          <a:p>
            <a:r>
              <a:rPr lang="en-US" sz="1600" dirty="0" smtClean="0"/>
              <a:t>Ali, S. N; &amp; Ali, N.N. </a:t>
            </a:r>
            <a:r>
              <a:rPr lang="en-US" sz="1600" i="1" dirty="0" smtClean="0"/>
              <a:t>Information Sources on Islamic Banking and Economics</a:t>
            </a:r>
            <a:r>
              <a:rPr lang="en-US" sz="1600" dirty="0" smtClean="0"/>
              <a:t>, 1980-1990. London: </a:t>
            </a:r>
            <a:r>
              <a:rPr lang="en-US" sz="1600" dirty="0" err="1" smtClean="0"/>
              <a:t>Kegan</a:t>
            </a:r>
            <a:r>
              <a:rPr lang="en-US" sz="1600" dirty="0" smtClean="0"/>
              <a:t> Paul, 1994, 352p.</a:t>
            </a:r>
          </a:p>
          <a:p>
            <a:endParaRPr lang="en-US" sz="1000" dirty="0" smtClean="0"/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endParaRPr lang="es-ES_tradnl" sz="2000" b="1" dirty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1340768"/>
            <a:ext cx="9144000" cy="1224137"/>
          </a:xfrm>
          <a:prstGeom prst="rect">
            <a:avLst/>
          </a:prstGeom>
          <a:solidFill>
            <a:srgbClr val="C02E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dirty="0">
                <a:solidFill>
                  <a:schemeClr val="bg1"/>
                </a:solidFill>
                <a:latin typeface="Times New Roman" pitchFamily="18" charset="0"/>
              </a:rPr>
              <a:t>Suggested Readings</a:t>
            </a:r>
          </a:p>
        </p:txBody>
      </p:sp>
      <p:sp>
        <p:nvSpPr>
          <p:cNvPr id="399365" name="Text Box 5"/>
          <p:cNvSpPr txBox="1">
            <a:spLocks noChangeArrowheads="1"/>
          </p:cNvSpPr>
          <p:nvPr/>
        </p:nvSpPr>
        <p:spPr bwMode="auto">
          <a:xfrm>
            <a:off x="357188" y="2786063"/>
            <a:ext cx="69850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ES_tradnl" sz="2200" dirty="0" smtClean="0">
                <a:solidFill>
                  <a:schemeClr val="bg1"/>
                </a:solidFill>
                <a:latin typeface="+mn-lt"/>
              </a:rPr>
              <a:t> </a:t>
            </a:r>
            <a:endParaRPr lang="de-DE" sz="2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23850" y="6237288"/>
            <a:ext cx="8351838" cy="2873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S Nazim Ali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 dirty="0"/>
              <a:t>Islamic Finance Project – Harvard Law School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3EA2D9-336E-43E5-9E45-0D97F031579E}" type="slidenum">
              <a:rPr lang="de-DE"/>
              <a:pPr/>
              <a:t>2</a:t>
            </a:fld>
            <a:endParaRPr lang="de-DE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844824"/>
            <a:ext cx="7558088" cy="40370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DISSEMINATION CHANNELS</a:t>
            </a:r>
            <a:endParaRPr lang="en-US" sz="2000" b="1" dirty="0" smtClean="0"/>
          </a:p>
          <a:p>
            <a:pPr eaLnBrk="1" hangingPunct="1">
              <a:buClr>
                <a:srgbClr val="C02E00"/>
              </a:buClr>
              <a:buSzPct val="60000"/>
              <a:buFont typeface="Wingdings" pitchFamily="2" charset="2"/>
              <a:buChar char="Ø"/>
            </a:pPr>
            <a:r>
              <a:rPr lang="en-US" sz="2400" dirty="0" smtClean="0"/>
              <a:t>Primary sources</a:t>
            </a:r>
          </a:p>
          <a:p>
            <a:pPr lvl="2" eaLnBrk="1" hangingPunct="1">
              <a:buClr>
                <a:srgbClr val="C02E00"/>
              </a:buClr>
              <a:buSzPct val="60000"/>
              <a:buFont typeface="Wingdings" pitchFamily="2" charset="2"/>
              <a:buChar char="ü"/>
            </a:pPr>
            <a:r>
              <a:rPr lang="en-US" sz="2200" dirty="0" smtClean="0"/>
              <a:t> Journals and magazines</a:t>
            </a:r>
          </a:p>
          <a:p>
            <a:pPr lvl="2" eaLnBrk="1" hangingPunct="1">
              <a:buClr>
                <a:srgbClr val="C02E00"/>
              </a:buClr>
              <a:buSzPct val="60000"/>
              <a:buFont typeface="Wingdings" pitchFamily="2" charset="2"/>
              <a:buChar char="ü"/>
            </a:pPr>
            <a:r>
              <a:rPr lang="en-US" sz="2200" dirty="0" smtClean="0"/>
              <a:t> Monographs and book chapters</a:t>
            </a:r>
          </a:p>
          <a:p>
            <a:pPr lvl="2" eaLnBrk="1" hangingPunct="1">
              <a:buClr>
                <a:srgbClr val="C02E00"/>
              </a:buClr>
              <a:buSzPct val="60000"/>
              <a:buFont typeface="Wingdings" pitchFamily="2" charset="2"/>
              <a:buChar char="ü"/>
            </a:pPr>
            <a:r>
              <a:rPr lang="en-US" sz="2200" dirty="0" smtClean="0"/>
              <a:t> Research Reports and dissertations</a:t>
            </a:r>
          </a:p>
          <a:p>
            <a:pPr lvl="2" eaLnBrk="1" hangingPunct="1">
              <a:buClr>
                <a:srgbClr val="C02E00"/>
              </a:buClr>
              <a:buSzPct val="60000"/>
              <a:buFont typeface="Wingdings" pitchFamily="2" charset="2"/>
              <a:buChar char="ü"/>
            </a:pPr>
            <a:r>
              <a:rPr lang="en-US" sz="2200" dirty="0" smtClean="0"/>
              <a:t> Informal channels (conf, discussion groups, etc.)</a:t>
            </a:r>
          </a:p>
          <a:p>
            <a:pPr lvl="2" eaLnBrk="1" hangingPunct="1">
              <a:buClr>
                <a:srgbClr val="C02E00"/>
              </a:buClr>
              <a:buSzPct val="60000"/>
              <a:buFontTx/>
              <a:buChar char="-"/>
            </a:pPr>
            <a:endParaRPr lang="en-US" sz="2200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0" y="1068388"/>
            <a:ext cx="9144000" cy="631825"/>
          </a:xfrm>
          <a:prstGeom prst="rect">
            <a:avLst/>
          </a:prstGeom>
          <a:solidFill>
            <a:srgbClr val="C02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         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RESEARCH &amp; DISSEMINATION CHANNELS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S Nazim Ali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/>
              <a:t>Islamic Finance Project – Harvard Law School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E9E0B6-12C7-4642-856B-CAF335F90228}" type="slidenum">
              <a:rPr lang="de-DE"/>
              <a:pPr/>
              <a:t>3</a:t>
            </a:fld>
            <a:endParaRPr lang="de-DE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1500" y="2060848"/>
            <a:ext cx="7558088" cy="340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b="1" kern="0" dirty="0">
                <a:solidFill>
                  <a:schemeClr val="bg1"/>
                </a:solidFill>
                <a:latin typeface="+mn-lt"/>
              </a:rPr>
              <a:t>DISSEMINATION CHANNELS</a:t>
            </a:r>
            <a:endParaRPr lang="en-US" sz="2000" b="1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C02E00"/>
              </a:buClr>
              <a:buSzPct val="60000"/>
              <a:buFont typeface="Wingdings" pitchFamily="2" charset="2"/>
              <a:buChar char="Ø"/>
              <a:defRPr/>
            </a:pPr>
            <a:r>
              <a:rPr lang="en-US" kern="0" dirty="0">
                <a:latin typeface="+mn-lt"/>
              </a:rPr>
              <a:t>Secondary sources</a:t>
            </a:r>
          </a:p>
          <a:p>
            <a:pPr marL="1143000" lvl="2" indent="-228600">
              <a:spcBef>
                <a:spcPct val="20000"/>
              </a:spcBef>
              <a:buClr>
                <a:srgbClr val="C02E00"/>
              </a:buClr>
              <a:buSzPct val="60000"/>
              <a:buFont typeface="Wingdings" pitchFamily="2" charset="2"/>
              <a:buChar char="ü"/>
              <a:defRPr/>
            </a:pPr>
            <a:r>
              <a:rPr lang="en-US" sz="2200" kern="0" dirty="0">
                <a:latin typeface="+mn-lt"/>
              </a:rPr>
              <a:t> Formal Printed Sources</a:t>
            </a:r>
          </a:p>
          <a:p>
            <a:pPr marL="1143000" lvl="2" indent="-228600">
              <a:spcBef>
                <a:spcPct val="20000"/>
              </a:spcBef>
              <a:buClr>
                <a:srgbClr val="C02E00"/>
              </a:buClr>
              <a:buSzPct val="60000"/>
              <a:buFont typeface="Wingdings" pitchFamily="2" charset="2"/>
              <a:buChar char="ü"/>
              <a:defRPr/>
            </a:pPr>
            <a:r>
              <a:rPr lang="en-US" sz="2200" kern="0" dirty="0">
                <a:latin typeface="+mn-lt"/>
              </a:rPr>
              <a:t> Computerized databases</a:t>
            </a:r>
          </a:p>
          <a:p>
            <a:pPr marL="1143000" lvl="2" indent="-228600">
              <a:spcBef>
                <a:spcPct val="20000"/>
              </a:spcBef>
              <a:buClr>
                <a:srgbClr val="C02E00"/>
              </a:buClr>
              <a:buSzPct val="60000"/>
              <a:buFont typeface="Wingdings" pitchFamily="2" charset="2"/>
              <a:buChar char="ü"/>
              <a:defRPr/>
            </a:pPr>
            <a:r>
              <a:rPr lang="en-US" sz="2200" kern="0" dirty="0">
                <a:latin typeface="+mn-lt"/>
              </a:rPr>
              <a:t> Google Scholar search</a:t>
            </a:r>
          </a:p>
          <a:p>
            <a:pPr marL="1143000" lvl="2" indent="-228600">
              <a:spcBef>
                <a:spcPct val="20000"/>
              </a:spcBef>
              <a:buClr>
                <a:srgbClr val="C02E00"/>
              </a:buClr>
              <a:buSzPct val="60000"/>
              <a:buFont typeface="Wingdings" pitchFamily="2" charset="2"/>
              <a:buChar char="ü"/>
              <a:defRPr/>
            </a:pPr>
            <a:r>
              <a:rPr lang="en-US" sz="2200" kern="0" dirty="0">
                <a:latin typeface="+mn-lt"/>
              </a:rPr>
              <a:t> World Wide Web</a:t>
            </a:r>
          </a:p>
          <a:p>
            <a:pPr marL="1143000" lvl="2" indent="-228600">
              <a:spcBef>
                <a:spcPct val="20000"/>
              </a:spcBef>
              <a:buClr>
                <a:srgbClr val="C02E00"/>
              </a:buClr>
              <a:buSzPct val="60000"/>
              <a:buFontTx/>
              <a:buChar char="-"/>
              <a:defRPr/>
            </a:pPr>
            <a:endParaRPr lang="en-US" sz="2200" kern="0" dirty="0">
              <a:latin typeface="+mn-lt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0" y="1340768"/>
            <a:ext cx="9144000" cy="704850"/>
          </a:xfrm>
          <a:prstGeom prst="rect">
            <a:avLst/>
          </a:prstGeom>
          <a:solidFill>
            <a:srgbClr val="C02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          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DISSEMINATION OF RESEARCH (…</a:t>
            </a:r>
            <a:r>
              <a:rPr lang="en-US" sz="2000" dirty="0" err="1">
                <a:solidFill>
                  <a:schemeClr val="bg1"/>
                </a:solidFill>
                <a:latin typeface="+mn-lt"/>
              </a:rPr>
              <a:t>contd</a:t>
            </a:r>
            <a:r>
              <a:rPr lang="en-US" sz="2000" dirty="0">
                <a:solidFill>
                  <a:schemeClr val="bg1"/>
                </a:solidFill>
                <a:latin typeface="+mn-lt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S Nazim Ali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/>
              <a:t>Islamic Finance Project – Harvard Law School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C7ABEF-09A9-437B-952C-3968F7659E1C}" type="slidenum">
              <a:rPr lang="de-DE"/>
              <a:pPr/>
              <a:t>4</a:t>
            </a:fld>
            <a:endParaRPr lang="de-DE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1500" y="1700212"/>
            <a:ext cx="7558088" cy="417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b="1" kern="0" dirty="0">
                <a:solidFill>
                  <a:schemeClr val="bg1"/>
                </a:solidFill>
                <a:latin typeface="+mn-lt"/>
              </a:rPr>
              <a:t>DISSEMINATION CHANNELS</a:t>
            </a:r>
            <a:endParaRPr lang="en-US" sz="2200" dirty="0">
              <a:latin typeface="Times New Roman" pitchFamily="18" charset="0"/>
            </a:endParaRPr>
          </a:p>
          <a:p>
            <a:pPr marL="228600" indent="-228600">
              <a:spcBef>
                <a:spcPct val="20000"/>
              </a:spcBef>
              <a:buClr>
                <a:srgbClr val="C02E00"/>
              </a:buClr>
              <a:buSzPct val="60000"/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</a:rPr>
              <a:t>  Different sources used for databases</a:t>
            </a:r>
            <a:endParaRPr lang="en-US" kern="0" dirty="0"/>
          </a:p>
          <a:p>
            <a:pPr marL="1143000" lvl="2" indent="-228600">
              <a:spcBef>
                <a:spcPct val="20000"/>
              </a:spcBef>
              <a:buClr>
                <a:srgbClr val="C02E00"/>
              </a:buClr>
              <a:buSzPct val="60000"/>
              <a:buFont typeface="Wingdings" pitchFamily="2" charset="2"/>
              <a:buChar char="ü"/>
              <a:defRPr/>
            </a:pPr>
            <a:r>
              <a:rPr lang="en-US" sz="2200" dirty="0">
                <a:latin typeface="Times New Roman" pitchFamily="18" charset="0"/>
              </a:rPr>
              <a:t>Industry, factual, legal, </a:t>
            </a:r>
            <a:r>
              <a:rPr lang="en-US" sz="2200" dirty="0" smtClean="0">
                <a:latin typeface="Times New Roman" pitchFamily="18" charset="0"/>
              </a:rPr>
              <a:t>scholarly</a:t>
            </a:r>
          </a:p>
          <a:p>
            <a:pPr marL="1143000" lvl="2" indent="-228600">
              <a:spcBef>
                <a:spcPct val="20000"/>
              </a:spcBef>
              <a:buClr>
                <a:srgbClr val="C02E00"/>
              </a:buClr>
              <a:buSzPct val="60000"/>
              <a:buFont typeface="Wingdings" pitchFamily="2" charset="2"/>
              <a:buChar char="ü"/>
              <a:defRPr/>
            </a:pPr>
            <a:r>
              <a:rPr lang="en-US" sz="2200" dirty="0">
                <a:latin typeface="Times New Roman" pitchFamily="18" charset="0"/>
              </a:rPr>
              <a:t>Reliable </a:t>
            </a:r>
            <a:r>
              <a:rPr lang="en-US" sz="2200" dirty="0" err="1">
                <a:latin typeface="Times New Roman" pitchFamily="18" charset="0"/>
              </a:rPr>
              <a:t>vs</a:t>
            </a:r>
            <a:r>
              <a:rPr lang="en-US" sz="2200" dirty="0">
                <a:latin typeface="Times New Roman" pitchFamily="18" charset="0"/>
              </a:rPr>
              <a:t> unreliable sources</a:t>
            </a:r>
          </a:p>
          <a:p>
            <a:pPr marL="1143000" lvl="2" indent="-228600">
              <a:spcBef>
                <a:spcPct val="20000"/>
              </a:spcBef>
              <a:buClr>
                <a:srgbClr val="C02E00"/>
              </a:buClr>
              <a:buSzPct val="60000"/>
              <a:buFont typeface="Wingdings" pitchFamily="2" charset="2"/>
              <a:buChar char="ü"/>
              <a:defRPr/>
            </a:pPr>
            <a:r>
              <a:rPr lang="en-US" sz="2200" dirty="0">
                <a:latin typeface="Times New Roman" pitchFamily="18" charset="0"/>
              </a:rPr>
              <a:t>Language Barriers</a:t>
            </a:r>
          </a:p>
          <a:p>
            <a:pPr marL="228600" indent="-228600">
              <a:spcBef>
                <a:spcPct val="20000"/>
              </a:spcBef>
              <a:buClr>
                <a:srgbClr val="C02E00"/>
              </a:buClr>
              <a:buSzPct val="60000"/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</a:rPr>
              <a:t>  Accessibility</a:t>
            </a:r>
          </a:p>
          <a:p>
            <a:pPr marL="1143000" lvl="2" indent="-228600">
              <a:spcBef>
                <a:spcPct val="20000"/>
              </a:spcBef>
              <a:buClr>
                <a:srgbClr val="C02E00"/>
              </a:buClr>
              <a:buSzPct val="60000"/>
              <a:buFont typeface="Wingdings" pitchFamily="2" charset="2"/>
              <a:buChar char="ü"/>
              <a:defRPr/>
            </a:pPr>
            <a:r>
              <a:rPr lang="en-US" sz="2200" dirty="0">
                <a:latin typeface="Times New Roman" pitchFamily="18" charset="0"/>
              </a:rPr>
              <a:t>Subscription</a:t>
            </a:r>
          </a:p>
          <a:p>
            <a:pPr marL="228600" indent="-228600">
              <a:spcBef>
                <a:spcPct val="20000"/>
              </a:spcBef>
              <a:buClr>
                <a:srgbClr val="C02E00"/>
              </a:buClr>
              <a:buSzPct val="60000"/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</a:rPr>
              <a:t>  Scope of information covered</a:t>
            </a:r>
          </a:p>
          <a:p>
            <a:pPr marL="1143000" lvl="2" indent="-228600">
              <a:spcBef>
                <a:spcPct val="20000"/>
              </a:spcBef>
              <a:buClr>
                <a:srgbClr val="C02E00"/>
              </a:buClr>
              <a:buSzPct val="60000"/>
              <a:buFont typeface="Wingdings" pitchFamily="2" charset="2"/>
              <a:buChar char="ü"/>
              <a:defRPr/>
            </a:pPr>
            <a:r>
              <a:rPr lang="en-US" sz="2200" dirty="0">
                <a:latin typeface="Times New Roman" pitchFamily="18" charset="0"/>
              </a:rPr>
              <a:t>Bibliographical, full text</a:t>
            </a:r>
          </a:p>
          <a:p>
            <a:pPr marL="228600" indent="-228600">
              <a:spcBef>
                <a:spcPct val="20000"/>
              </a:spcBef>
              <a:buClr>
                <a:srgbClr val="C02E00"/>
              </a:buClr>
              <a:buSzPct val="60000"/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</a:rPr>
              <a:t>  Currency of information</a:t>
            </a:r>
          </a:p>
          <a:p>
            <a:pPr lvl="1"/>
            <a:r>
              <a:rPr lang="en-US" dirty="0" smtClean="0"/>
              <a:t>  </a:t>
            </a:r>
            <a:endParaRPr lang="en-US" dirty="0"/>
          </a:p>
          <a:p>
            <a:pPr lvl="1"/>
            <a:r>
              <a:rPr lang="en-US" dirty="0" smtClean="0"/>
              <a:t> </a:t>
            </a:r>
            <a:endParaRPr lang="en-US" dirty="0"/>
          </a:p>
          <a:p>
            <a:pPr marL="685800" lvl="1" indent="-228600">
              <a:spcBef>
                <a:spcPct val="20000"/>
              </a:spcBef>
              <a:buClr>
                <a:srgbClr val="C02E00"/>
              </a:buClr>
              <a:buSzPct val="60000"/>
              <a:buFont typeface="Wingdings" pitchFamily="2" charset="2"/>
              <a:buChar char="Ø"/>
              <a:defRPr/>
            </a:pPr>
            <a:endParaRPr lang="en-US" kern="0" dirty="0"/>
          </a:p>
          <a:p>
            <a:pPr marL="228600" indent="-228600">
              <a:spcBef>
                <a:spcPct val="20000"/>
              </a:spcBef>
              <a:buClr>
                <a:srgbClr val="C02E00"/>
              </a:buClr>
              <a:buSzPct val="60000"/>
              <a:defRPr/>
            </a:pPr>
            <a:endParaRPr lang="en-US" sz="2200" kern="0" dirty="0">
              <a:latin typeface="+mn-lt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0" y="1068388"/>
            <a:ext cx="9144000" cy="631825"/>
          </a:xfrm>
          <a:prstGeom prst="rect">
            <a:avLst/>
          </a:prstGeom>
          <a:solidFill>
            <a:srgbClr val="C02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1"/>
                </a:solidFill>
              </a:rPr>
              <a:t>          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RELEVANT CONSIDERATIONS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S Nazim Ali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/>
              <a:t>Islamic Finance Project – Harvard Law School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12ED59-F77A-4D69-96BD-315F37657829}" type="slidenum">
              <a:rPr lang="de-DE"/>
              <a:pPr/>
              <a:t>5</a:t>
            </a:fld>
            <a:endParaRPr lang="de-DE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9750" y="1844675"/>
            <a:ext cx="7560642" cy="4032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 smtClean="0">
                <a:latin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</a:rPr>
              <a:t>Niche services</a:t>
            </a:r>
          </a:p>
          <a:p>
            <a:pPr marL="1144588" lvl="1" indent="-285750">
              <a:buClr>
                <a:srgbClr val="C02E00"/>
              </a:buClr>
              <a:buSzPct val="60000"/>
              <a:buFont typeface="Wingdings" pitchFamily="2" charset="2"/>
              <a:buChar char="ü"/>
            </a:pPr>
            <a:r>
              <a:rPr lang="en-US" sz="2200" dirty="0">
                <a:latin typeface="Times New Roman" pitchFamily="18" charset="0"/>
              </a:rPr>
              <a:t>IFP databank (http://</a:t>
            </a:r>
            <a:r>
              <a:rPr lang="en-US" sz="2200" dirty="0" smtClean="0">
                <a:latin typeface="Times New Roman" pitchFamily="18" charset="0"/>
              </a:rPr>
              <a:t>ifp.law.harvard.edu</a:t>
            </a:r>
            <a:r>
              <a:rPr lang="en-US" sz="2200" dirty="0">
                <a:latin typeface="Times New Roman" pitchFamily="18" charset="0"/>
              </a:rPr>
              <a:t>)</a:t>
            </a:r>
          </a:p>
          <a:p>
            <a:pPr marL="1144588" lvl="1" indent="-285750">
              <a:buClr>
                <a:srgbClr val="C02E00"/>
              </a:buClr>
              <a:buSzPct val="60000"/>
              <a:buFont typeface="Wingdings" pitchFamily="2" charset="2"/>
              <a:buChar char="ü"/>
            </a:pPr>
            <a:r>
              <a:rPr lang="en-US" sz="2200" dirty="0">
                <a:latin typeface="Times New Roman" pitchFamily="18" charset="0"/>
              </a:rPr>
              <a:t>IFIS (</a:t>
            </a:r>
            <a:r>
              <a:rPr lang="en-US" sz="2200" dirty="0">
                <a:latin typeface="Times New Roman" pitchFamily="18" charset="0"/>
                <a:hlinkClick r:id="rId3"/>
              </a:rPr>
              <a:t>www.Securities.Com/ifis</a:t>
            </a:r>
            <a:r>
              <a:rPr lang="en-US" sz="2200" dirty="0" smtClean="0">
                <a:latin typeface="Times New Roman" pitchFamily="18" charset="0"/>
              </a:rPr>
              <a:t>)</a:t>
            </a:r>
          </a:p>
          <a:p>
            <a:pPr marL="1144588" lvl="1" indent="-285750">
              <a:buClr>
                <a:srgbClr val="C02E00"/>
              </a:buClr>
              <a:buSzPct val="60000"/>
              <a:buFont typeface="Wingdings" pitchFamily="2" charset="2"/>
              <a:buChar char="ü"/>
            </a:pPr>
            <a:r>
              <a:rPr lang="en-US" sz="2200" dirty="0" smtClean="0">
                <a:latin typeface="Times New Roman" pitchFamily="18" charset="0"/>
              </a:rPr>
              <a:t>Thomson Reuters (www.westlawbusiness.com)</a:t>
            </a:r>
          </a:p>
          <a:p>
            <a:pPr marL="1144588" lvl="1" indent="-285750">
              <a:buClr>
                <a:srgbClr val="C02E00"/>
              </a:buClr>
              <a:buSzPct val="60000"/>
              <a:buFont typeface="Wingdings" pitchFamily="2" charset="2"/>
              <a:buChar char="ü"/>
            </a:pPr>
            <a:r>
              <a:rPr lang="en-US" sz="2200" dirty="0" smtClean="0">
                <a:latin typeface="Times New Roman" pitchFamily="18" charset="0"/>
              </a:rPr>
              <a:t>Islamic Development Bank – IRTI (</a:t>
            </a:r>
            <a:r>
              <a:rPr lang="en-US" sz="2200" dirty="0" smtClean="0">
                <a:latin typeface="Times New Roman" pitchFamily="18" charset="0"/>
                <a:hlinkClick r:id="rId4"/>
              </a:rPr>
              <a:t>http://www.ibisonline.net/IBISHomepage.aspx</a:t>
            </a:r>
            <a:r>
              <a:rPr lang="en-US" sz="2200" dirty="0" smtClean="0">
                <a:latin typeface="Times New Roman" pitchFamily="18" charset="0"/>
              </a:rPr>
              <a:t>)</a:t>
            </a:r>
          </a:p>
          <a:p>
            <a:pPr marL="1144588" lvl="1" indent="-285750">
              <a:buClr>
                <a:srgbClr val="C02E00"/>
              </a:buClr>
              <a:buSzPct val="60000"/>
              <a:buFont typeface="Wingdings" pitchFamily="2" charset="2"/>
              <a:buChar char="ü"/>
            </a:pPr>
            <a:r>
              <a:rPr lang="en-US" sz="2200" dirty="0" err="1" smtClean="0">
                <a:latin typeface="Times New Roman" pitchFamily="18" charset="0"/>
              </a:rPr>
              <a:t>Zawya</a:t>
            </a:r>
            <a:r>
              <a:rPr lang="en-US" sz="2200" dirty="0" smtClean="0">
                <a:latin typeface="Times New Roman" pitchFamily="18" charset="0"/>
              </a:rPr>
              <a:t> (www.zawya.com)</a:t>
            </a:r>
            <a:endParaRPr lang="en-US" sz="2200" dirty="0">
              <a:latin typeface="Times New Roman" pitchFamily="18" charset="0"/>
            </a:endParaRPr>
          </a:p>
          <a:p>
            <a:pPr marL="1144588" lvl="1" indent="-285750">
              <a:buClr>
                <a:srgbClr val="C02E00"/>
              </a:buClr>
              <a:buSzPct val="60000"/>
              <a:buFont typeface="Wingdings" pitchFamily="2" charset="2"/>
              <a:buChar char="ü"/>
            </a:pPr>
            <a:r>
              <a:rPr lang="en-US" sz="2200" dirty="0">
                <a:latin typeface="Times New Roman" pitchFamily="18" charset="0"/>
              </a:rPr>
              <a:t>IBF-Net, </a:t>
            </a:r>
            <a:r>
              <a:rPr lang="en-US" sz="2200" dirty="0" smtClean="0">
                <a:latin typeface="Times New Roman" pitchFamily="18" charset="0"/>
              </a:rPr>
              <a:t>GCIFB, IFSB, AAOIFI, and </a:t>
            </a:r>
            <a:r>
              <a:rPr lang="en-US" sz="2200" dirty="0">
                <a:latin typeface="Times New Roman" pitchFamily="18" charset="0"/>
              </a:rPr>
              <a:t>other services </a:t>
            </a:r>
          </a:p>
          <a:p>
            <a:pPr marL="342900" indent="-342900">
              <a:spcBef>
                <a:spcPct val="20000"/>
              </a:spcBef>
              <a:buClr>
                <a:srgbClr val="C02E00"/>
              </a:buClr>
              <a:buSzPct val="60000"/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</a:rPr>
              <a:t>  Mainstream services</a:t>
            </a:r>
            <a:endParaRPr lang="en-US" dirty="0"/>
          </a:p>
          <a:p>
            <a:pPr marL="1144588" lvl="1" indent="-285750">
              <a:buClr>
                <a:srgbClr val="C02E00"/>
              </a:buClr>
              <a:buSzPct val="60000"/>
              <a:buFont typeface="Wingdings" pitchFamily="2" charset="2"/>
              <a:buChar char="ü"/>
            </a:pPr>
            <a:r>
              <a:rPr lang="en-US" sz="2200" dirty="0">
                <a:latin typeface="Times New Roman" pitchFamily="18" charset="0"/>
              </a:rPr>
              <a:t>ABI inform (http://libnet.Ac.Il/~libnet/abi.Htm)</a:t>
            </a:r>
          </a:p>
          <a:p>
            <a:pPr marL="1144588" lvl="1" indent="-285750">
              <a:buClr>
                <a:srgbClr val="C02E00"/>
              </a:buClr>
              <a:buSzPct val="60000"/>
              <a:buFont typeface="Wingdings" pitchFamily="2" charset="2"/>
              <a:buChar char="ü"/>
            </a:pPr>
            <a:r>
              <a:rPr lang="en-US" sz="2200" dirty="0" err="1">
                <a:latin typeface="Times New Roman" pitchFamily="18" charset="0"/>
              </a:rPr>
              <a:t>Econlit</a:t>
            </a:r>
            <a:r>
              <a:rPr lang="en-US" sz="2200" dirty="0">
                <a:latin typeface="Times New Roman" pitchFamily="18" charset="0"/>
              </a:rPr>
              <a:t> (www.Econlit.Org)</a:t>
            </a:r>
          </a:p>
          <a:p>
            <a:pPr marL="1144588" lvl="1" indent="-285750">
              <a:buClr>
                <a:srgbClr val="C02E00"/>
              </a:buClr>
              <a:buSzPct val="60000"/>
              <a:buFont typeface="Wingdings" pitchFamily="2" charset="2"/>
              <a:buChar char="ü"/>
            </a:pPr>
            <a:r>
              <a:rPr lang="en-US" sz="2200" dirty="0">
                <a:latin typeface="Times New Roman" pitchFamily="18" charset="0"/>
              </a:rPr>
              <a:t>Index </a:t>
            </a:r>
            <a:r>
              <a:rPr lang="en-US" sz="2200" dirty="0" err="1" smtClean="0">
                <a:latin typeface="Times New Roman" pitchFamily="18" charset="0"/>
              </a:rPr>
              <a:t>Islamicus</a:t>
            </a:r>
            <a:r>
              <a:rPr lang="en-US" sz="2200" dirty="0" smtClean="0">
                <a:latin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</a:rPr>
              <a:t>(www.Indexislamicus.Com)</a:t>
            </a:r>
            <a:endParaRPr lang="en-US" dirty="0"/>
          </a:p>
          <a:p>
            <a:pPr marL="342900" indent="-342900">
              <a:spcBef>
                <a:spcPct val="20000"/>
              </a:spcBef>
              <a:buClr>
                <a:srgbClr val="C02E00"/>
              </a:buClr>
              <a:buSzPct val="60000"/>
            </a:pPr>
            <a:endParaRPr lang="en-US" sz="2200" dirty="0">
              <a:latin typeface="Times New Roman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0" y="1068388"/>
            <a:ext cx="9144000" cy="704850"/>
          </a:xfrm>
          <a:prstGeom prst="rect">
            <a:avLst/>
          </a:prstGeom>
          <a:solidFill>
            <a:srgbClr val="C02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bg1"/>
                </a:solidFill>
              </a:rPr>
              <a:t>          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METHODS OF CONDUCTING RESEARCH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 Nazim Ali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Islamic Finance Project – Harvard Law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FEC-82DC-4160-9A38-5EC14B7F2D0C}" type="slidenum">
              <a:rPr lang="de-DE"/>
              <a:pPr/>
              <a:t>6</a:t>
            </a:fld>
            <a:endParaRPr lang="de-DE"/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blackWhite">
          <a:xfrm>
            <a:off x="0" y="1052513"/>
            <a:ext cx="7870825" cy="360362"/>
          </a:xfrm>
          <a:prstGeom prst="rect">
            <a:avLst/>
          </a:prstGeom>
          <a:solidFill>
            <a:srgbClr val="C02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052513"/>
            <a:ext cx="7558087" cy="4897437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dirty="0">
                <a:solidFill>
                  <a:schemeClr val="bg1"/>
                </a:solidFill>
              </a:rPr>
              <a:t>INTERNET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pPr>
              <a:buClr>
                <a:srgbClr val="C02E00"/>
              </a:buClr>
              <a:buSzPct val="60000"/>
              <a:buFont typeface="Wingdings" pitchFamily="2" charset="2"/>
              <a:buChar char="Ø"/>
            </a:pPr>
            <a:r>
              <a:rPr lang="en-US" sz="2400" dirty="0"/>
              <a:t>Advantages</a:t>
            </a:r>
          </a:p>
          <a:p>
            <a:pPr lvl="2">
              <a:buClr>
                <a:srgbClr val="C02E00"/>
              </a:buClr>
              <a:buSzPct val="60000"/>
              <a:buFontTx/>
              <a:buNone/>
            </a:pPr>
            <a:r>
              <a:rPr lang="en-US" sz="2200" dirty="0"/>
              <a:t>- Availability of introductory material</a:t>
            </a:r>
          </a:p>
          <a:p>
            <a:pPr lvl="2">
              <a:buClr>
                <a:srgbClr val="C02E00"/>
              </a:buClr>
              <a:buSzPct val="60000"/>
              <a:buFontTx/>
              <a:buNone/>
            </a:pPr>
            <a:r>
              <a:rPr lang="en-US" sz="2200" dirty="0"/>
              <a:t>- Industry News</a:t>
            </a:r>
          </a:p>
          <a:p>
            <a:pPr lvl="2">
              <a:buClr>
                <a:srgbClr val="C02E00"/>
              </a:buClr>
              <a:buSzPct val="60000"/>
              <a:buFontTx/>
              <a:buNone/>
            </a:pPr>
            <a:r>
              <a:rPr lang="en-US" sz="2200" dirty="0"/>
              <a:t>- Market Perceptions</a:t>
            </a:r>
          </a:p>
          <a:p>
            <a:pPr>
              <a:buClr>
                <a:srgbClr val="C02E00"/>
              </a:buClr>
              <a:buSzPct val="60000"/>
              <a:buFont typeface="Wingdings" pitchFamily="2" charset="2"/>
              <a:buChar char="Ø"/>
            </a:pPr>
            <a:r>
              <a:rPr lang="en-US" sz="2400" dirty="0"/>
              <a:t>Limitations</a:t>
            </a:r>
          </a:p>
          <a:p>
            <a:pPr lvl="2">
              <a:buClr>
                <a:srgbClr val="C02E00"/>
              </a:buClr>
              <a:buSzPct val="60000"/>
              <a:buFontTx/>
              <a:buNone/>
            </a:pPr>
            <a:r>
              <a:rPr lang="en-US" sz="2200" dirty="0"/>
              <a:t>- Credibility</a:t>
            </a:r>
          </a:p>
          <a:p>
            <a:pPr lvl="2">
              <a:buClr>
                <a:srgbClr val="C02E00"/>
              </a:buClr>
              <a:buSzPct val="60000"/>
              <a:buFontTx/>
              <a:buNone/>
            </a:pPr>
            <a:r>
              <a:rPr lang="en-US" sz="2200" dirty="0"/>
              <a:t>- Quality of work</a:t>
            </a:r>
          </a:p>
          <a:p>
            <a:pPr>
              <a:buClr>
                <a:srgbClr val="C02E00"/>
              </a:buClr>
              <a:buSzPct val="60000"/>
              <a:buFont typeface="Wingdings" pitchFamily="2" charset="2"/>
              <a:buChar char="Ø"/>
            </a:pPr>
            <a:r>
              <a:rPr lang="en-US" sz="2400" dirty="0"/>
              <a:t>For scholarship</a:t>
            </a:r>
          </a:p>
          <a:p>
            <a:pPr lvl="2">
              <a:buClr>
                <a:srgbClr val="C02E00"/>
              </a:buClr>
              <a:buSzPct val="60000"/>
              <a:buFontTx/>
              <a:buNone/>
            </a:pPr>
            <a:r>
              <a:rPr lang="en-US" sz="2200" dirty="0"/>
              <a:t>- Formal Printed Sources</a:t>
            </a:r>
          </a:p>
          <a:p>
            <a:pPr lvl="2">
              <a:buClr>
                <a:srgbClr val="C02E00"/>
              </a:buClr>
              <a:buSzPct val="60000"/>
              <a:buFontTx/>
              <a:buNone/>
            </a:pPr>
            <a:r>
              <a:rPr lang="en-US" sz="2200" dirty="0"/>
              <a:t>- Google Scholar Search</a:t>
            </a:r>
          </a:p>
          <a:p>
            <a:pPr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S Nazim Ali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/>
              <a:t>Islamic Finance Project – Harvard Law School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94A85D-89FB-480F-BC1D-67AD1E2E79C2}" type="slidenum">
              <a:rPr lang="de-DE"/>
              <a:pPr/>
              <a:t>7</a:t>
            </a:fld>
            <a:endParaRPr lang="de-DE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1500" y="1844675"/>
            <a:ext cx="8072438" cy="36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</a:rPr>
              <a:t>DISSEMINATION CHANNELS</a:t>
            </a:r>
            <a:endParaRPr lang="en-US" sz="2200" dirty="0">
              <a:latin typeface="Times New Roman" pitchFamily="18" charset="0"/>
            </a:endParaRPr>
          </a:p>
          <a:p>
            <a:pPr marL="342900" indent="-342900">
              <a:buClr>
                <a:srgbClr val="C02E00"/>
              </a:buClr>
              <a:buSzPct val="60000"/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</a:rPr>
              <a:t>Significant increase in research and publications</a:t>
            </a:r>
          </a:p>
          <a:p>
            <a:pPr marL="342900" indent="-342900">
              <a:buClr>
                <a:srgbClr val="C02E00"/>
              </a:buClr>
              <a:buSzPct val="60000"/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</a:rPr>
              <a:t>Authorship - Mainstream journals  </a:t>
            </a:r>
          </a:p>
          <a:p>
            <a:pPr marL="342900" indent="-342900">
              <a:buClr>
                <a:srgbClr val="C02E00"/>
              </a:buClr>
              <a:buSzPct val="60000"/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</a:rPr>
              <a:t>IEF journals  - Mainstream secondary services</a:t>
            </a:r>
          </a:p>
          <a:p>
            <a:pPr marL="342900" indent="-342900">
              <a:buClr>
                <a:srgbClr val="C02E00"/>
              </a:buClr>
              <a:buSzPct val="60000"/>
              <a:buFont typeface="Wingdings" pitchFamily="2" charset="2"/>
              <a:buNone/>
            </a:pPr>
            <a:endParaRPr lang="en-US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C02E00"/>
              </a:buClr>
              <a:buSzPct val="60000"/>
            </a:pPr>
            <a:endParaRPr lang="en-US" sz="2200" dirty="0">
              <a:latin typeface="Times New Roman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0" y="1125538"/>
            <a:ext cx="9144000" cy="790575"/>
          </a:xfrm>
          <a:prstGeom prst="rect">
            <a:avLst/>
          </a:prstGeom>
          <a:solidFill>
            <a:srgbClr val="C02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         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</a:rPr>
              <a:t>Number of Publications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827088" y="1773238"/>
          <a:ext cx="6697662" cy="417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rbeitsblatt" r:id="rId5" imgW="5238902" imgH="3267151" progId="Excel.Sheet.8">
                  <p:embed/>
                </p:oleObj>
              </mc:Choice>
              <mc:Fallback>
                <p:oleObj name="Arbeitsblatt" r:id="rId5" imgW="5238902" imgH="3267151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73238"/>
                        <a:ext cx="6697662" cy="417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S Nazim Ali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/>
              <a:t>Islamic Finance Project – Harvard Law School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94A85D-89FB-480F-BC1D-67AD1E2E79C2}" type="slidenum">
              <a:rPr lang="de-DE"/>
              <a:pPr/>
              <a:t>8</a:t>
            </a:fld>
            <a:endParaRPr lang="de-DE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1500" y="1844675"/>
            <a:ext cx="8072438" cy="36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</a:rPr>
              <a:t>DISSEMINATION CHANNELS</a:t>
            </a:r>
            <a:endParaRPr lang="en-US" sz="2200" dirty="0">
              <a:latin typeface="Times New Roman" pitchFamily="18" charset="0"/>
            </a:endParaRPr>
          </a:p>
          <a:p>
            <a:pPr marL="342900" indent="-342900">
              <a:buClr>
                <a:srgbClr val="C02E00"/>
              </a:buClr>
              <a:buSzPct val="60000"/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</a:rPr>
              <a:t>Significant increase in research and publications</a:t>
            </a:r>
          </a:p>
          <a:p>
            <a:pPr marL="342900" indent="-342900">
              <a:buClr>
                <a:srgbClr val="C02E00"/>
              </a:buClr>
              <a:buSzPct val="60000"/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</a:rPr>
              <a:t>Authorship - Mainstream journals  </a:t>
            </a:r>
          </a:p>
          <a:p>
            <a:pPr marL="342900" indent="-342900">
              <a:buClr>
                <a:srgbClr val="C02E00"/>
              </a:buClr>
              <a:buSzPct val="60000"/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</a:rPr>
              <a:t>IEF journals  - Mainstream secondary services</a:t>
            </a:r>
          </a:p>
          <a:p>
            <a:pPr marL="342900" indent="-342900">
              <a:buClr>
                <a:srgbClr val="C02E00"/>
              </a:buClr>
              <a:buSzPct val="60000"/>
              <a:buFont typeface="Wingdings" pitchFamily="2" charset="2"/>
              <a:buNone/>
            </a:pPr>
            <a:endParaRPr lang="en-US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C02E00"/>
              </a:buClr>
              <a:buSzPct val="60000"/>
            </a:pPr>
            <a:endParaRPr lang="en-US" sz="2200" dirty="0">
              <a:latin typeface="Times New Roman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0" y="1125538"/>
            <a:ext cx="9144000" cy="790575"/>
          </a:xfrm>
          <a:prstGeom prst="rect">
            <a:avLst/>
          </a:prstGeom>
          <a:solidFill>
            <a:srgbClr val="C02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         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ASSESSMENT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 Nazim Ali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Islamic Finance Project – Harvard Law School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46389-2C75-4FA0-BCBF-A27282571305}" type="slidenum">
              <a:rPr lang="de-DE"/>
              <a:pPr/>
              <a:t>9</a:t>
            </a:fld>
            <a:endParaRPr lang="de-DE"/>
          </a:p>
        </p:txBody>
      </p:sp>
      <p:sp>
        <p:nvSpPr>
          <p:cNvPr id="344066" name="Rectangle 2"/>
          <p:cNvSpPr>
            <a:spLocks noChangeArrowheads="1"/>
          </p:cNvSpPr>
          <p:nvPr/>
        </p:nvSpPr>
        <p:spPr bwMode="blackWhite">
          <a:xfrm>
            <a:off x="0" y="1052513"/>
            <a:ext cx="7870825" cy="360362"/>
          </a:xfrm>
          <a:prstGeom prst="rect">
            <a:avLst/>
          </a:prstGeom>
          <a:solidFill>
            <a:srgbClr val="C02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67" name="Rectangle 3"/>
          <p:cNvSpPr>
            <a:spLocks noChangeArrowheads="1"/>
          </p:cNvSpPr>
          <p:nvPr/>
        </p:nvSpPr>
        <p:spPr bwMode="auto">
          <a:xfrm>
            <a:off x="912813" y="1052513"/>
            <a:ext cx="8286750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s-ES_tradnl" sz="2000" b="1">
                <a:solidFill>
                  <a:schemeClr val="bg1"/>
                </a:solidFill>
              </a:rPr>
              <a:t>TYPES OF PUBLICATION</a:t>
            </a:r>
          </a:p>
          <a:p>
            <a:pPr marL="457200" indent="-457200"/>
            <a:endParaRPr lang="en-US" sz="2000" b="1"/>
          </a:p>
        </p:txBody>
      </p:sp>
      <p:graphicFrame>
        <p:nvGraphicFramePr>
          <p:cNvPr id="344068" name="Object 4"/>
          <p:cNvGraphicFramePr>
            <a:graphicFrameLocks noGrp="1" noChangeAspect="1"/>
          </p:cNvGraphicFramePr>
          <p:nvPr>
            <p:ph/>
          </p:nvPr>
        </p:nvGraphicFramePr>
        <p:xfrm>
          <a:off x="395288" y="1674813"/>
          <a:ext cx="7924800" cy="449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Chart" r:id="rId5" imgW="6134318" imgH="3476810" progId="Excel.Chart.8">
                  <p:embed/>
                </p:oleObj>
              </mc:Choice>
              <mc:Fallback>
                <p:oleObj name="Chart" r:id="rId5" imgW="6134318" imgH="3476810" progId="Excel.Char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674813"/>
                        <a:ext cx="7924800" cy="449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7019925" y="6034088"/>
            <a:ext cx="16986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/>
              <a:t>Source: IFP DataBank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2402</TotalTime>
  <Words>622</Words>
  <Application>Microsoft Macintosh PowerPoint</Application>
  <PresentationFormat>On-screen Show (4:3)</PresentationFormat>
  <Paragraphs>149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Benutzerdefiniertes Design</vt:lpstr>
      <vt:lpstr>Standarddesign</vt:lpstr>
      <vt:lpstr>Arbeitsblatt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Ursula Nitschke</dc:creator>
  <cp:lastModifiedBy>UMAR  OSENI</cp:lastModifiedBy>
  <cp:revision>389</cp:revision>
  <dcterms:created xsi:type="dcterms:W3CDTF">2005-03-04T13:32:32Z</dcterms:created>
  <dcterms:modified xsi:type="dcterms:W3CDTF">2012-05-15T19:58:45Z</dcterms:modified>
</cp:coreProperties>
</file>