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20" r:id="rId2"/>
    <p:sldId id="377" r:id="rId3"/>
    <p:sldId id="380" r:id="rId4"/>
    <p:sldId id="384" r:id="rId5"/>
    <p:sldId id="383" r:id="rId6"/>
    <p:sldId id="382" r:id="rId7"/>
    <p:sldId id="393" r:id="rId8"/>
    <p:sldId id="371" r:id="rId9"/>
  </p:sldIdLst>
  <p:sldSz cx="13004800" cy="9753600"/>
  <p:notesSz cx="7023100" cy="93091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C7"/>
    <a:srgbClr val="0072B4"/>
    <a:srgbClr val="5C6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3" autoAdjust="0"/>
    <p:restoredTop sz="94821"/>
  </p:normalViewPr>
  <p:slideViewPr>
    <p:cSldViewPr snapToGrid="0" snapToObjects="1">
      <p:cViewPr varScale="1">
        <p:scale>
          <a:sx n="47" d="100"/>
          <a:sy n="47" d="100"/>
        </p:scale>
        <p:origin x="-1447" y="-3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6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03BE9-D6C6-463B-8AF2-9596DEDD9C40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6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13EA8-8B8E-4CAB-B23D-01F4B79C3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48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</p:spPr>
        <p:txBody>
          <a:bodyPr lIns="93324" tIns="46662" rIns="93324" bIns="46662"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36415" y="4421824"/>
            <a:ext cx="5150273" cy="4189095"/>
          </a:xfrm>
          <a:prstGeom prst="rect">
            <a:avLst/>
          </a:prstGeom>
        </p:spPr>
        <p:txBody>
          <a:bodyPr lIns="93324" tIns="46662" rIns="93324" bIns="46662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6231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2"/>
          <p:cNvSpPr>
            <a:spLocks noGrp="1"/>
          </p:cNvSpPr>
          <p:nvPr>
            <p:ph type="title" hasCustomPrompt="1"/>
          </p:nvPr>
        </p:nvSpPr>
        <p:spPr>
          <a:xfrm>
            <a:off x="5418666" y="2312991"/>
            <a:ext cx="7146397" cy="125941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defRPr sz="5500" baseline="0">
                <a:solidFill>
                  <a:srgbClr val="0075C7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HEADER GOES HERE</a:t>
            </a:r>
            <a:endParaRPr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6588760" y="3337561"/>
            <a:ext cx="6416040" cy="64160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5" y="-35505"/>
            <a:ext cx="9789106" cy="9789106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183418" y="8775149"/>
            <a:ext cx="2455863" cy="627063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44500" indent="0">
              <a:buNone/>
              <a:defRPr>
                <a:latin typeface="Roboto" charset="0"/>
                <a:ea typeface="Roboto" charset="0"/>
                <a:cs typeface="Roboto" charset="0"/>
              </a:defRPr>
            </a:lvl2pPr>
            <a:lvl3pPr marL="889000" indent="0">
              <a:buNone/>
              <a:defRPr>
                <a:latin typeface="Roboto" charset="0"/>
                <a:ea typeface="Roboto" charset="0"/>
                <a:cs typeface="Roboto" charset="0"/>
              </a:defRPr>
            </a:lvl3pPr>
            <a:lvl4pPr marL="1333500" indent="0">
              <a:buNone/>
              <a:defRPr>
                <a:latin typeface="Roboto" charset="0"/>
                <a:ea typeface="Roboto" charset="0"/>
                <a:cs typeface="Roboto" charset="0"/>
              </a:defRPr>
            </a:lvl4pPr>
            <a:lvl5pPr marL="1778000" indent="0">
              <a:buNone/>
              <a:defRPr>
                <a:latin typeface="Roboto" charset="0"/>
                <a:ea typeface="Roboto" charset="0"/>
                <a:cs typeface="Roboto" charset="0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947" y="636700"/>
            <a:ext cx="3919728" cy="111556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752" r="39022"/>
          <a:stretch/>
        </p:blipFill>
        <p:spPr>
          <a:xfrm rot="16200000">
            <a:off x="1630057" y="-1621144"/>
            <a:ext cx="9753601" cy="12995885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41067" y="2540529"/>
            <a:ext cx="5740400" cy="2149475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Page Separator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5" y="-35505"/>
            <a:ext cx="9789106" cy="9789106"/>
          </a:xfrm>
          <a:prstGeom prst="rect">
            <a:avLst/>
          </a:prstGeom>
        </p:spPr>
      </p:pic>
      <p:pic>
        <p:nvPicPr>
          <p:cNvPr id="12" name="pasted-image.pdf"/>
          <p:cNvPicPr>
            <a:picLocks noChangeAspect="1"/>
          </p:cNvPicPr>
          <p:nvPr userDrawn="1"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667461" y="7700695"/>
            <a:ext cx="2588732" cy="1320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752" r="39022"/>
          <a:stretch/>
        </p:blipFill>
        <p:spPr>
          <a:xfrm rot="16200000">
            <a:off x="1630060" y="-1621144"/>
            <a:ext cx="9753601" cy="129958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5" y="-35504"/>
            <a:ext cx="9789106" cy="9789106"/>
          </a:xfrm>
          <a:prstGeom prst="rect">
            <a:avLst/>
          </a:prstGeom>
        </p:spPr>
      </p:pic>
      <p:pic>
        <p:nvPicPr>
          <p:cNvPr id="15" name="pasted-image.pdf"/>
          <p:cNvPicPr>
            <a:picLocks noChangeAspect="1"/>
          </p:cNvPicPr>
          <p:nvPr userDrawn="1"/>
        </p:nvPicPr>
        <p:blipFill rotWithShape="1">
          <a:blip r:embed="rId4" cstate="print">
            <a:extLst/>
          </a:blip>
          <a:srcRect l="67818" r="1" b="32263"/>
          <a:stretch/>
        </p:blipFill>
        <p:spPr>
          <a:xfrm>
            <a:off x="667460" y="8359065"/>
            <a:ext cx="833085" cy="894663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2"/>
          <p:cNvSpPr>
            <a:spLocks noGrp="1"/>
          </p:cNvSpPr>
          <p:nvPr>
            <p:ph type="title" hasCustomPrompt="1"/>
          </p:nvPr>
        </p:nvSpPr>
        <p:spPr>
          <a:xfrm>
            <a:off x="5418666" y="2312991"/>
            <a:ext cx="7146397" cy="125941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defRPr sz="55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HEADER GOES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35245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6645" y="-7099"/>
            <a:ext cx="13004800" cy="1730829"/>
          </a:xfrm>
          <a:prstGeom prst="rect">
            <a:avLst/>
          </a:prstGeom>
          <a:solidFill>
            <a:srgbClr val="0072B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74700" y="444500"/>
            <a:ext cx="7586663" cy="841375"/>
          </a:xfrm>
        </p:spPr>
        <p:txBody>
          <a:bodyPr>
            <a:noAutofit/>
          </a:bodyPr>
          <a:lstStyle>
            <a:lvl1pPr marL="0" indent="0">
              <a:buNone/>
              <a:defRPr sz="52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44500" indent="0">
              <a:buNone/>
              <a:defRPr>
                <a:latin typeface="Roboto" charset="0"/>
                <a:ea typeface="Roboto" charset="0"/>
                <a:cs typeface="Roboto" charset="0"/>
              </a:defRPr>
            </a:lvl2pPr>
            <a:lvl3pPr marL="889000" indent="0">
              <a:buNone/>
              <a:defRPr>
                <a:latin typeface="Roboto" charset="0"/>
                <a:ea typeface="Roboto" charset="0"/>
                <a:cs typeface="Roboto" charset="0"/>
              </a:defRPr>
            </a:lvl3pPr>
            <a:lvl4pPr marL="1333500" indent="0">
              <a:buNone/>
              <a:defRPr>
                <a:latin typeface="Roboto" charset="0"/>
                <a:ea typeface="Roboto" charset="0"/>
                <a:cs typeface="Roboto" charset="0"/>
              </a:defRPr>
            </a:lvl4pPr>
            <a:lvl5pPr marL="1778000" indent="0">
              <a:buNone/>
              <a:defRPr>
                <a:latin typeface="Roboto" charset="0"/>
                <a:ea typeface="Roboto" charset="0"/>
                <a:cs typeface="Roboto" charset="0"/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190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6645" y="-7099"/>
            <a:ext cx="13004800" cy="1730829"/>
          </a:xfrm>
          <a:prstGeom prst="rect">
            <a:avLst/>
          </a:prstGeom>
          <a:solidFill>
            <a:srgbClr val="0072B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74700" y="444500"/>
            <a:ext cx="7586663" cy="841375"/>
          </a:xfrm>
        </p:spPr>
        <p:txBody>
          <a:bodyPr>
            <a:noAutofit/>
          </a:bodyPr>
          <a:lstStyle>
            <a:lvl1pPr marL="0" indent="0">
              <a:buNone/>
              <a:defRPr sz="52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44500" indent="0">
              <a:buNone/>
              <a:defRPr>
                <a:latin typeface="Roboto" charset="0"/>
                <a:ea typeface="Roboto" charset="0"/>
                <a:cs typeface="Roboto" charset="0"/>
              </a:defRPr>
            </a:lvl2pPr>
            <a:lvl3pPr marL="889000" indent="0">
              <a:buNone/>
              <a:defRPr>
                <a:latin typeface="Roboto" charset="0"/>
                <a:ea typeface="Roboto" charset="0"/>
                <a:cs typeface="Roboto" charset="0"/>
              </a:defRPr>
            </a:lvl3pPr>
            <a:lvl4pPr marL="1333500" indent="0">
              <a:buNone/>
              <a:defRPr>
                <a:latin typeface="Roboto" charset="0"/>
                <a:ea typeface="Roboto" charset="0"/>
                <a:cs typeface="Roboto" charset="0"/>
              </a:defRPr>
            </a:lvl4pPr>
            <a:lvl5pPr marL="1778000" indent="0">
              <a:buNone/>
              <a:defRPr>
                <a:latin typeface="Roboto" charset="0"/>
                <a:ea typeface="Roboto" charset="0"/>
                <a:cs typeface="Roboto" charset="0"/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653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1" r:id="rId3"/>
    <p:sldLayoutId id="2147483663" r:id="rId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7103" y="1844985"/>
            <a:ext cx="13101904" cy="3973706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>
                <a:solidFill>
                  <a:srgbClr val="000082"/>
                </a:solidFill>
                <a:latin typeface="Arial Unicode MS" pitchFamily="34" charset="-128"/>
              </a:rPr>
              <a:t>				An </a:t>
            </a:r>
            <a:r>
              <a:rPr lang="en-US" altLang="en-US" dirty="0">
                <a:solidFill>
                  <a:srgbClr val="000082"/>
                </a:solidFill>
                <a:latin typeface="Arial Unicode MS" pitchFamily="34" charset="-128"/>
              </a:rPr>
              <a:t>Introduction to Basic </a:t>
            </a:r>
            <a:r>
              <a:rPr lang="en-US" altLang="en-US" dirty="0" smtClean="0">
                <a:solidFill>
                  <a:srgbClr val="000082"/>
                </a:solidFill>
                <a:latin typeface="Arial Unicode MS" pitchFamily="34" charset="-128"/>
              </a:rPr>
              <a:t/>
            </a:r>
            <a:br>
              <a:rPr lang="en-US" altLang="en-US" dirty="0" smtClean="0">
                <a:solidFill>
                  <a:srgbClr val="000082"/>
                </a:solidFill>
                <a:latin typeface="Arial Unicode MS" pitchFamily="34" charset="-128"/>
              </a:rPr>
            </a:br>
            <a:r>
              <a:rPr lang="en-US" altLang="en-US" dirty="0" smtClean="0">
                <a:solidFill>
                  <a:srgbClr val="000082"/>
                </a:solidFill>
                <a:latin typeface="Arial Unicode MS" pitchFamily="34" charset="-128"/>
              </a:rPr>
              <a:t>						Concepts </a:t>
            </a:r>
            <a:r>
              <a:rPr lang="en-US" altLang="en-US" dirty="0">
                <a:solidFill>
                  <a:srgbClr val="000082"/>
                </a:solidFill>
                <a:latin typeface="Arial Unicode MS" pitchFamily="34" charset="-128"/>
              </a:rPr>
              <a:t>&amp; Resources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141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97621" y="-242224"/>
            <a:ext cx="10579219" cy="78585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hangingPunct="1">
              <a:spcBef>
                <a:spcPct val="50000"/>
              </a:spcBef>
            </a:pPr>
            <a:r>
              <a:rPr lang="en-US" altLang="en-US" sz="4000" dirty="0" smtClean="0">
                <a:solidFill>
                  <a:srgbClr val="000082"/>
                </a:solidFill>
                <a:latin typeface="Arial Black" pitchFamily="34" charset="0"/>
              </a:rPr>
              <a:t> </a:t>
            </a:r>
            <a:endParaRPr lang="en-US" altLang="en-US" sz="4000" dirty="0">
              <a:solidFill>
                <a:srgbClr val="000082"/>
              </a:solidFill>
              <a:latin typeface="Arial Black" pitchFamily="34" charset="0"/>
            </a:endParaRPr>
          </a:p>
          <a:p>
            <a:pPr hangingPunct="1">
              <a:spcBef>
                <a:spcPct val="50000"/>
              </a:spcBef>
            </a:pPr>
            <a:endParaRPr lang="en-US" altLang="en-US" sz="4000" dirty="0" smtClean="0">
              <a:solidFill>
                <a:srgbClr val="000082"/>
              </a:solidFill>
              <a:latin typeface="Arial Black" pitchFamily="34" charset="0"/>
            </a:endParaRPr>
          </a:p>
          <a:p>
            <a:pPr hangingPunct="1">
              <a:spcBef>
                <a:spcPct val="50000"/>
              </a:spcBef>
            </a:pPr>
            <a:r>
              <a:rPr lang="en-US" altLang="en-US" sz="4000" dirty="0" smtClean="0">
                <a:solidFill>
                  <a:srgbClr val="000082"/>
                </a:solidFill>
                <a:latin typeface="Arial Black" pitchFamily="34" charset="0"/>
              </a:rPr>
              <a:t> </a:t>
            </a:r>
            <a:r>
              <a:rPr lang="en-US" altLang="en-US" b="1" dirty="0" smtClean="0">
                <a:solidFill>
                  <a:srgbClr val="000082"/>
                </a:solidFill>
                <a:latin typeface="Arial Unicode MS" pitchFamily="34" charset="-128"/>
              </a:rPr>
              <a:t>An </a:t>
            </a:r>
            <a:r>
              <a:rPr lang="en-US" altLang="en-US" b="1" dirty="0">
                <a:solidFill>
                  <a:srgbClr val="000082"/>
                </a:solidFill>
                <a:latin typeface="Arial Unicode MS" pitchFamily="34" charset="-128"/>
              </a:rPr>
              <a:t>Introduction to Basic Concepts &amp; </a:t>
            </a:r>
            <a:r>
              <a:rPr lang="en-US" altLang="en-US" b="1" dirty="0" smtClean="0">
                <a:solidFill>
                  <a:srgbClr val="000082"/>
                </a:solidFill>
                <a:latin typeface="Arial Unicode MS" pitchFamily="34" charset="-128"/>
              </a:rPr>
              <a:t>Resources</a:t>
            </a:r>
          </a:p>
          <a:p>
            <a:pPr hangingPunct="1">
              <a:spcBef>
                <a:spcPct val="50000"/>
              </a:spcBef>
            </a:pPr>
            <a:r>
              <a:rPr lang="en-US" altLang="en-US" dirty="0">
                <a:solidFill>
                  <a:srgbClr val="000082"/>
                </a:solidFill>
                <a:latin typeface="Arial Unicode MS" pitchFamily="34" charset="-128"/>
              </a:rPr>
              <a:t>What is </a:t>
            </a:r>
            <a:r>
              <a:rPr lang="en-US" altLang="en-US" dirty="0" err="1">
                <a:solidFill>
                  <a:srgbClr val="000082"/>
                </a:solidFill>
                <a:latin typeface="Arial Unicode MS" pitchFamily="34" charset="-128"/>
              </a:rPr>
              <a:t>Riba</a:t>
            </a:r>
            <a:r>
              <a:rPr lang="en-US" altLang="en-US" dirty="0">
                <a:solidFill>
                  <a:srgbClr val="000082"/>
                </a:solidFill>
                <a:latin typeface="Arial Unicode MS" pitchFamily="34" charset="-128"/>
              </a:rPr>
              <a:t>?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rgbClr val="000082"/>
                </a:solidFill>
                <a:latin typeface="Arial Unicode MS" pitchFamily="34" charset="-128"/>
              </a:rPr>
              <a:t>Social Relevance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rgbClr val="000082"/>
                </a:solidFill>
                <a:latin typeface="Arial Unicode MS" pitchFamily="34" charset="-128"/>
              </a:rPr>
              <a:t>Islamic </a:t>
            </a:r>
            <a:r>
              <a:rPr lang="en-US" altLang="en-US" dirty="0">
                <a:solidFill>
                  <a:srgbClr val="000082"/>
                </a:solidFill>
                <a:latin typeface="Arial Unicode MS" pitchFamily="34" charset="-128"/>
              </a:rPr>
              <a:t>Law (</a:t>
            </a:r>
            <a:r>
              <a:rPr lang="en-US" altLang="en-US" dirty="0" err="1">
                <a:solidFill>
                  <a:srgbClr val="000082"/>
                </a:solidFill>
                <a:latin typeface="Arial Unicode MS" pitchFamily="34" charset="-128"/>
              </a:rPr>
              <a:t>Shari`a</a:t>
            </a:r>
            <a:r>
              <a:rPr lang="en-US" altLang="en-US" dirty="0">
                <a:solidFill>
                  <a:srgbClr val="000082"/>
                </a:solidFill>
                <a:latin typeface="Arial Unicode MS" pitchFamily="34" charset="-128"/>
              </a:rPr>
              <a:t>) &amp; Islamic Finance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82"/>
                </a:solidFill>
                <a:latin typeface="Arial Unicode MS" pitchFamily="34" charset="-128"/>
              </a:rPr>
              <a:t>Implementation of </a:t>
            </a:r>
            <a:r>
              <a:rPr lang="en-US" altLang="en-US" dirty="0" err="1">
                <a:solidFill>
                  <a:srgbClr val="000082"/>
                </a:solidFill>
                <a:latin typeface="Arial Unicode MS" pitchFamily="34" charset="-128"/>
              </a:rPr>
              <a:t>Shari`a</a:t>
            </a:r>
            <a:endParaRPr lang="en-US" altLang="en-US" dirty="0">
              <a:solidFill>
                <a:srgbClr val="000082"/>
              </a:solidFill>
              <a:latin typeface="Arial Unicode MS" pitchFamily="34" charset="-128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82"/>
                </a:solidFill>
                <a:latin typeface="Arial Unicode MS" pitchFamily="34" charset="-128"/>
              </a:rPr>
              <a:t>Islamic Finance in practice</a:t>
            </a:r>
          </a:p>
          <a:p>
            <a:pPr hangingPunct="1">
              <a:spcBef>
                <a:spcPct val="50000"/>
              </a:spcBef>
            </a:pPr>
            <a:endParaRPr lang="en-US" altLang="en-US" dirty="0">
              <a:solidFill>
                <a:srgbClr val="000082"/>
              </a:solidFill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76108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4700" y="1079090"/>
            <a:ext cx="11225048" cy="61965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en-US" sz="4000" b="1" dirty="0" smtClean="0">
              <a:solidFill>
                <a:srgbClr val="000082"/>
              </a:solidFill>
              <a:latin typeface="Arial Unicode MS" pitchFamily="34" charset="-128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4000" b="1" dirty="0" smtClean="0">
                <a:solidFill>
                  <a:srgbClr val="000082"/>
                </a:solidFill>
                <a:latin typeface="Arial Unicode MS" pitchFamily="34" charset="-128"/>
              </a:rPr>
              <a:t>What </a:t>
            </a:r>
            <a:r>
              <a:rPr lang="en-US" altLang="en-US" sz="4000" b="1" dirty="0">
                <a:solidFill>
                  <a:srgbClr val="000082"/>
                </a:solidFill>
                <a:latin typeface="Arial Unicode MS" pitchFamily="34" charset="-128"/>
              </a:rPr>
              <a:t>is </a:t>
            </a:r>
            <a:r>
              <a:rPr lang="en-US" altLang="en-US" sz="4000" b="1" dirty="0" err="1" smtClean="0">
                <a:solidFill>
                  <a:srgbClr val="000082"/>
                </a:solidFill>
                <a:latin typeface="Arial Unicode MS" pitchFamily="34" charset="-128"/>
              </a:rPr>
              <a:t>Riba</a:t>
            </a:r>
            <a:r>
              <a:rPr lang="en-US" altLang="en-US" sz="4000" b="1" dirty="0" smtClean="0">
                <a:solidFill>
                  <a:srgbClr val="000082"/>
                </a:solidFill>
                <a:latin typeface="Arial Unicode MS" pitchFamily="34" charset="-128"/>
              </a:rPr>
              <a:t>?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400" dirty="0" smtClean="0">
              <a:solidFill>
                <a:srgbClr val="000082"/>
              </a:solidFill>
              <a:latin typeface="Arial Unicode MS" pitchFamily="34" charset="-128"/>
            </a:endParaRPr>
          </a:p>
          <a:p>
            <a:pPr eaLnBrk="1" hangingPunct="1"/>
            <a:r>
              <a:rPr lang="en-US" altLang="en-US" sz="2400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Any increase in a loan or sale transaction that accrues to the </a:t>
            </a:r>
            <a:endParaRPr lang="en-US" altLang="en-US" sz="2400" dirty="0" smtClean="0">
              <a:solidFill>
                <a:srgbClr val="000082"/>
              </a:solidFill>
              <a:latin typeface="Arial Unicode MS" pitchFamily="34" charset="-128"/>
              <a:cs typeface="Times New Roman" pitchFamily="18" charset="0"/>
            </a:endParaRPr>
          </a:p>
          <a:p>
            <a:pPr eaLnBrk="1" hangingPunct="1"/>
            <a:r>
              <a:rPr lang="en-US" altLang="en-US" sz="2400" dirty="0" smtClean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lender</a:t>
            </a:r>
            <a:r>
              <a:rPr lang="en-US" altLang="en-US" sz="2400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, seller </a:t>
            </a:r>
            <a:r>
              <a:rPr lang="en-US" altLang="en-US" sz="2400" dirty="0" smtClean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or </a:t>
            </a:r>
            <a:r>
              <a:rPr lang="en-US" altLang="en-US" sz="2400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buyer, without the provision of </a:t>
            </a:r>
            <a:endParaRPr lang="en-US" altLang="en-US" sz="2400" dirty="0" smtClean="0">
              <a:solidFill>
                <a:srgbClr val="000082"/>
              </a:solidFill>
              <a:latin typeface="Arial Unicode MS" pitchFamily="34" charset="-128"/>
              <a:cs typeface="Times New Roman" pitchFamily="18" charset="0"/>
            </a:endParaRPr>
          </a:p>
          <a:p>
            <a:pPr eaLnBrk="1" hangingPunct="1"/>
            <a:r>
              <a:rPr lang="en-US" altLang="en-US" sz="2400" dirty="0" smtClean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an </a:t>
            </a:r>
            <a:r>
              <a:rPr lang="en-US" altLang="en-US" sz="2400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equivalent counter-value to the other party. </a:t>
            </a:r>
            <a:endParaRPr lang="en-US" altLang="en-US" sz="2400" dirty="0" smtClean="0">
              <a:solidFill>
                <a:srgbClr val="000082"/>
              </a:solidFill>
              <a:latin typeface="Arial Unicode MS" pitchFamily="34" charset="-128"/>
              <a:cs typeface="Times New Roman" pitchFamily="18" charset="0"/>
            </a:endParaRPr>
          </a:p>
          <a:p>
            <a:pPr eaLnBrk="1" hangingPunct="1"/>
            <a:endParaRPr lang="en-US" altLang="en-US" sz="2400" dirty="0">
              <a:solidFill>
                <a:srgbClr val="000082"/>
              </a:solidFill>
              <a:latin typeface="Arial Unicode MS" pitchFamily="34" charset="-128"/>
              <a:cs typeface="Times New Roman" pitchFamily="18" charset="0"/>
            </a:endParaRPr>
          </a:p>
          <a:p>
            <a:pPr eaLnBrk="1" hangingPunct="1"/>
            <a:r>
              <a:rPr lang="en-US" altLang="en-US" sz="2400" dirty="0" smtClean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It is </a:t>
            </a:r>
            <a:r>
              <a:rPr lang="en-US" altLang="en-US" sz="2400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expressly </a:t>
            </a:r>
            <a:r>
              <a:rPr lang="en-US" altLang="en-US" sz="2400" dirty="0" smtClean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prohibited, Avoidance </a:t>
            </a:r>
            <a:r>
              <a:rPr lang="en-US" altLang="en-US" sz="2400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of </a:t>
            </a:r>
            <a:r>
              <a:rPr lang="en-US" altLang="en-US" sz="2400" dirty="0" err="1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riba</a:t>
            </a:r>
            <a:r>
              <a:rPr lang="en-US" altLang="en-US" sz="2400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 </a:t>
            </a:r>
            <a:r>
              <a:rPr lang="en-US" altLang="en-US" sz="2400" dirty="0" smtClean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is</a:t>
            </a:r>
          </a:p>
          <a:p>
            <a:pPr eaLnBrk="1" hangingPunct="1"/>
            <a:r>
              <a:rPr lang="en-US" altLang="en-US" sz="2400" dirty="0" smtClean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among </a:t>
            </a:r>
            <a:r>
              <a:rPr lang="en-US" altLang="en-US" sz="2400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the </a:t>
            </a:r>
            <a:r>
              <a:rPr lang="en-US" altLang="en-US" sz="2400" dirty="0" smtClean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highest </a:t>
            </a:r>
            <a:r>
              <a:rPr lang="en-US" altLang="en-US" sz="2400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objectives of Islamic finance. </a:t>
            </a:r>
          </a:p>
          <a:p>
            <a:pPr eaLnBrk="1" hangingPunct="1"/>
            <a:r>
              <a:rPr lang="en-US" altLang="en-US" sz="2400" dirty="0" smtClean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 </a:t>
            </a:r>
            <a:endParaRPr lang="en-US" altLang="en-US" sz="2400" dirty="0" smtClean="0">
              <a:solidFill>
                <a:srgbClr val="000082"/>
              </a:solidFill>
              <a:latin typeface="Arial Unicode MS" pitchFamily="34" charset="-128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400" dirty="0" smtClean="0">
                <a:solidFill>
                  <a:srgbClr val="000082"/>
                </a:solidFill>
                <a:latin typeface="Arial Unicode MS" pitchFamily="34" charset="-128"/>
              </a:rPr>
              <a:t> </a:t>
            </a:r>
            <a:endParaRPr lang="en-US" altLang="en-US" sz="2400" dirty="0">
              <a:solidFill>
                <a:srgbClr val="000082"/>
              </a:solidFill>
              <a:latin typeface="Arial Unicode MS" pitchFamily="34" charset="-128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000082"/>
                </a:solidFill>
                <a:latin typeface="Arial Unicode MS" pitchFamily="34" charset="-128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253076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774699" y="444500"/>
            <a:ext cx="11144031" cy="84137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3599" y="1864910"/>
            <a:ext cx="11225048" cy="77970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spcBef>
                <a:spcPct val="50000"/>
              </a:spcBef>
            </a:pPr>
            <a:r>
              <a:rPr lang="en-US" altLang="en-US" sz="4000" b="1" dirty="0" smtClean="0">
                <a:solidFill>
                  <a:srgbClr val="000082"/>
                </a:solidFill>
                <a:latin typeface="Arial Unicode MS" pitchFamily="34" charset="-128"/>
              </a:rPr>
              <a:t>Social Relevance</a:t>
            </a:r>
          </a:p>
          <a:p>
            <a:endParaRPr lang="en-US" altLang="en-US" sz="1600" b="1" dirty="0" smtClean="0">
              <a:solidFill>
                <a:srgbClr val="000082"/>
              </a:solidFill>
              <a:latin typeface="Arial Unicode MS" pitchFamily="34" charset="-128"/>
              <a:cs typeface="Times New Roman" pitchFamily="18" charset="0"/>
            </a:endParaRPr>
          </a:p>
          <a:p>
            <a:endParaRPr lang="en-US" altLang="en-US" sz="1600" b="1" dirty="0" smtClean="0">
              <a:solidFill>
                <a:srgbClr val="000082"/>
              </a:solidFill>
              <a:latin typeface="Arial Unicode MS" pitchFamily="34" charset="-128"/>
              <a:cs typeface="Times New Roman" pitchFamily="18" charset="0"/>
            </a:endParaRPr>
          </a:p>
          <a:p>
            <a:r>
              <a:rPr lang="en-US" altLang="en-US" sz="2400" b="1" dirty="0" smtClean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Islamic </a:t>
            </a:r>
            <a:r>
              <a:rPr lang="en-US" altLang="en-US" sz="2400" b="1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finance is based on social and moral responsibility.</a:t>
            </a:r>
          </a:p>
          <a:p>
            <a:endParaRPr lang="en-US" altLang="en-US" sz="2400" b="1" dirty="0">
              <a:solidFill>
                <a:srgbClr val="000082"/>
              </a:solidFill>
              <a:latin typeface="Arial Unicode MS" pitchFamily="34" charset="-128"/>
              <a:cs typeface="Times New Roman" pitchFamily="18" charset="0"/>
            </a:endParaRPr>
          </a:p>
          <a:p>
            <a:pPr eaLnBrk="1" hangingPunct="1"/>
            <a:r>
              <a:rPr lang="en-US" altLang="en-US" sz="2400" b="1" dirty="0" smtClean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It forbids from </a:t>
            </a:r>
            <a:r>
              <a:rPr lang="en-US" altLang="en-US" sz="2400" b="1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engaging in activities involving:</a:t>
            </a:r>
          </a:p>
          <a:p>
            <a:pPr eaLnBrk="1" hangingPunct="1"/>
            <a:endParaRPr lang="en-US" altLang="en-US" sz="2400" b="1" dirty="0">
              <a:solidFill>
                <a:srgbClr val="000082"/>
              </a:solidFill>
              <a:latin typeface="Arial Unicode MS" pitchFamily="34" charset="-128"/>
              <a:cs typeface="Times New Roman" pitchFamily="18" charset="0"/>
            </a:endParaRPr>
          </a:p>
          <a:p>
            <a:pPr lvl="3" indent="0" hangingPunct="1"/>
            <a:r>
              <a:rPr lang="en-US" altLang="en-US" sz="2400" b="1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 </a:t>
            </a:r>
            <a:r>
              <a:rPr lang="en-US" altLang="en-US" sz="2400" b="1" dirty="0" smtClean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Interest </a:t>
            </a:r>
            <a:r>
              <a:rPr lang="en-US" altLang="en-US" sz="2400" b="1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(</a:t>
            </a:r>
            <a:r>
              <a:rPr lang="en-US" altLang="en-US" sz="2400" b="1" i="1" dirty="0" err="1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riba</a:t>
            </a:r>
            <a:r>
              <a:rPr lang="en-US" altLang="en-US" sz="2400" b="1" i="1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)</a:t>
            </a:r>
            <a:r>
              <a:rPr lang="en-US" altLang="en-US" sz="2400" b="1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 </a:t>
            </a:r>
            <a:endParaRPr lang="en-US" altLang="en-US" sz="2400" b="1" dirty="0" smtClean="0">
              <a:solidFill>
                <a:srgbClr val="000082"/>
              </a:solidFill>
              <a:latin typeface="Arial Unicode MS" pitchFamily="34" charset="-128"/>
              <a:cs typeface="Times New Roman" pitchFamily="18" charset="0"/>
            </a:endParaRPr>
          </a:p>
          <a:p>
            <a:pPr lvl="3" indent="0" hangingPunct="1"/>
            <a:r>
              <a:rPr lang="en-US" altLang="en-US" sz="2400" b="1" dirty="0" smtClean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 Pornography</a:t>
            </a:r>
            <a:endParaRPr lang="en-US" altLang="en-US" sz="2400" b="1" dirty="0">
              <a:solidFill>
                <a:srgbClr val="000082"/>
              </a:solidFill>
              <a:latin typeface="Arial Unicode MS" pitchFamily="34" charset="-128"/>
              <a:cs typeface="Times New Roman" pitchFamily="18" charset="0"/>
            </a:endParaRPr>
          </a:p>
          <a:p>
            <a:pPr lvl="3" indent="0" hangingPunct="1"/>
            <a:r>
              <a:rPr lang="en-US" altLang="en-US" sz="2400" b="1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 </a:t>
            </a:r>
            <a:r>
              <a:rPr lang="en-US" altLang="en-US" sz="2400" b="1" dirty="0" smtClean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Gambling</a:t>
            </a:r>
            <a:endParaRPr lang="en-US" altLang="en-US" sz="2400" b="1" dirty="0">
              <a:solidFill>
                <a:srgbClr val="000082"/>
              </a:solidFill>
              <a:latin typeface="Arial Unicode MS" pitchFamily="34" charset="-128"/>
              <a:cs typeface="Times New Roman" pitchFamily="18" charset="0"/>
            </a:endParaRPr>
          </a:p>
          <a:p>
            <a:pPr lvl="3" indent="0" hangingPunct="1"/>
            <a:r>
              <a:rPr lang="en-US" altLang="en-US" sz="2400" b="1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 </a:t>
            </a:r>
            <a:r>
              <a:rPr lang="en-US" altLang="en-US" sz="2400" b="1" dirty="0" smtClean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Intoxicants</a:t>
            </a:r>
            <a:endParaRPr lang="en-US" altLang="en-US" sz="2400" b="1" dirty="0">
              <a:solidFill>
                <a:srgbClr val="000082"/>
              </a:solidFill>
              <a:latin typeface="Arial Unicode MS" pitchFamily="34" charset="-128"/>
              <a:cs typeface="Times New Roman" pitchFamily="18" charset="0"/>
            </a:endParaRPr>
          </a:p>
          <a:p>
            <a:pPr lvl="3" indent="0" hangingPunct="1"/>
            <a:r>
              <a:rPr lang="en-US" altLang="en-US" sz="2400" b="1" dirty="0" smtClean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What </a:t>
            </a:r>
            <a:r>
              <a:rPr lang="en-US" altLang="en-US" sz="2400" b="1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causes harm, etc.</a:t>
            </a:r>
          </a:p>
          <a:p>
            <a:r>
              <a:rPr lang="en-US" altLang="en-US" sz="2400" b="1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 </a:t>
            </a:r>
          </a:p>
          <a:p>
            <a:r>
              <a:rPr lang="en-US" altLang="en-US" sz="2400" b="1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The Vision of Islamic Economics</a:t>
            </a:r>
          </a:p>
          <a:p>
            <a:r>
              <a:rPr lang="en-US" altLang="en-US" sz="2400" b="1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How to use resources and means of production to satisfy</a:t>
            </a:r>
          </a:p>
          <a:p>
            <a:r>
              <a:rPr lang="en-US" altLang="en-US" sz="2400" b="1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 worldly needs according to </a:t>
            </a:r>
            <a:r>
              <a:rPr lang="en-US" altLang="en-US" sz="2400" b="1" dirty="0" err="1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shari`a</a:t>
            </a:r>
            <a:r>
              <a:rPr lang="en-US" altLang="en-US" sz="2400" b="1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? </a:t>
            </a:r>
          </a:p>
          <a:p>
            <a:pPr lvl="1">
              <a:spcBef>
                <a:spcPct val="50000"/>
              </a:spcBef>
            </a:pPr>
            <a:endParaRPr lang="en-US" altLang="en-US" sz="3200" b="1" dirty="0">
              <a:solidFill>
                <a:srgbClr val="000082"/>
              </a:solidFill>
              <a:latin typeface="Arial Unicode MS" pitchFamily="34" charset="-128"/>
            </a:endParaRPr>
          </a:p>
          <a:p>
            <a:pPr lvl="1">
              <a:spcBef>
                <a:spcPct val="50000"/>
              </a:spcBef>
            </a:pPr>
            <a:r>
              <a:rPr lang="en-US" altLang="en-US" sz="3200" dirty="0" smtClean="0">
                <a:latin typeface="Arial Black" pitchFamily="34" charset="0"/>
              </a:rPr>
              <a:t> </a:t>
            </a:r>
            <a:endParaRPr lang="en-US" altLang="en-US" sz="32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3801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774700" y="444500"/>
            <a:ext cx="10671066" cy="84137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4699" y="-2008485"/>
            <a:ext cx="11695127" cy="148758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endParaRPr lang="en-US" sz="2800" b="1" dirty="0" smtClean="0"/>
          </a:p>
          <a:p>
            <a:pPr algn="l"/>
            <a:endParaRPr lang="en-US" altLang="en-US" b="1" dirty="0" smtClean="0">
              <a:solidFill>
                <a:srgbClr val="000082"/>
              </a:solidFill>
              <a:latin typeface="Arial Unicode MS" pitchFamily="34" charset="-128"/>
            </a:endParaRPr>
          </a:p>
          <a:p>
            <a:pPr algn="l"/>
            <a:endParaRPr lang="en-US" altLang="en-US" b="1" dirty="0" smtClean="0">
              <a:solidFill>
                <a:srgbClr val="000082"/>
              </a:solidFill>
              <a:latin typeface="Arial Unicode MS" pitchFamily="34" charset="-128"/>
            </a:endParaRPr>
          </a:p>
          <a:p>
            <a:pPr algn="l"/>
            <a:endParaRPr lang="en-US" altLang="en-US" b="1" dirty="0">
              <a:solidFill>
                <a:srgbClr val="000082"/>
              </a:solidFill>
              <a:latin typeface="Arial Unicode MS" pitchFamily="34" charset="-128"/>
            </a:endParaRPr>
          </a:p>
          <a:p>
            <a:pPr algn="l"/>
            <a:endParaRPr lang="en-US" altLang="en-US" b="1" dirty="0" smtClean="0">
              <a:solidFill>
                <a:srgbClr val="000082"/>
              </a:solidFill>
              <a:latin typeface="Arial Unicode MS" pitchFamily="34" charset="-128"/>
            </a:endParaRPr>
          </a:p>
          <a:p>
            <a:endParaRPr lang="en-US" altLang="en-US" b="1" dirty="0" smtClean="0">
              <a:solidFill>
                <a:srgbClr val="000082"/>
              </a:solidFill>
              <a:latin typeface="Arial Unicode MS" pitchFamily="34" charset="-128"/>
            </a:endParaRPr>
          </a:p>
          <a:p>
            <a:endParaRPr lang="en-US" altLang="en-US" b="1" dirty="0">
              <a:solidFill>
                <a:srgbClr val="000082"/>
              </a:solidFill>
              <a:latin typeface="Arial Unicode MS" pitchFamily="34" charset="-128"/>
            </a:endParaRPr>
          </a:p>
          <a:p>
            <a:r>
              <a:rPr lang="en-US" altLang="en-US" b="1" dirty="0" smtClean="0">
                <a:solidFill>
                  <a:srgbClr val="000082"/>
                </a:solidFill>
                <a:latin typeface="Arial Unicode MS" pitchFamily="34" charset="-128"/>
              </a:rPr>
              <a:t>Islamic </a:t>
            </a:r>
            <a:r>
              <a:rPr lang="en-US" altLang="en-US" b="1" dirty="0">
                <a:solidFill>
                  <a:srgbClr val="000082"/>
                </a:solidFill>
                <a:latin typeface="Arial Unicode MS" pitchFamily="34" charset="-128"/>
              </a:rPr>
              <a:t>Law and Islamic </a:t>
            </a:r>
            <a:r>
              <a:rPr lang="en-US" altLang="en-US" b="1" dirty="0" smtClean="0">
                <a:solidFill>
                  <a:srgbClr val="000082"/>
                </a:solidFill>
                <a:latin typeface="Arial Unicode MS" pitchFamily="34" charset="-128"/>
              </a:rPr>
              <a:t>Finance</a:t>
            </a:r>
          </a:p>
          <a:p>
            <a:pPr eaLnBrk="1" hangingPunct="1"/>
            <a:endParaRPr lang="en-US" altLang="en-US" sz="2000" dirty="0" smtClean="0">
              <a:solidFill>
                <a:srgbClr val="000082"/>
              </a:solidFill>
              <a:latin typeface="Arial Unicode MS" pitchFamily="34" charset="-128"/>
              <a:cs typeface="Times New Roman" pitchFamily="18" charset="0"/>
            </a:endParaRPr>
          </a:p>
          <a:p>
            <a:pPr eaLnBrk="1" hangingPunct="1"/>
            <a:r>
              <a:rPr lang="en-US" altLang="en-US" sz="2400" dirty="0" smtClean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Islamic </a:t>
            </a:r>
            <a:r>
              <a:rPr lang="en-US" altLang="en-US" sz="2400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Finance is based upon Qur’an and </a:t>
            </a:r>
            <a:r>
              <a:rPr lang="en-US" altLang="en-US" sz="2400" i="1" dirty="0" err="1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sunna</a:t>
            </a:r>
            <a:r>
              <a:rPr lang="en-US" altLang="en-US" sz="2400" i="1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 </a:t>
            </a:r>
          </a:p>
          <a:p>
            <a:pPr eaLnBrk="1" hangingPunct="1"/>
            <a:r>
              <a:rPr lang="en-US" altLang="en-US" sz="2400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 </a:t>
            </a:r>
          </a:p>
          <a:p>
            <a:r>
              <a:rPr lang="en-US" altLang="en-US" sz="2400" b="1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Sources of Islamic Law, </a:t>
            </a:r>
            <a:r>
              <a:rPr lang="en-US" altLang="en-US" sz="2400" b="1" i="1" dirty="0" err="1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shari`a</a:t>
            </a:r>
            <a:endParaRPr lang="en-US" altLang="en-US" sz="2400" b="1" dirty="0">
              <a:solidFill>
                <a:srgbClr val="000082"/>
              </a:solidFill>
              <a:latin typeface="Arial Unicode MS" pitchFamily="34" charset="-128"/>
              <a:cs typeface="Times New Roman" pitchFamily="18" charset="0"/>
            </a:endParaRPr>
          </a:p>
          <a:p>
            <a:pPr lvl="1">
              <a:buFontTx/>
              <a:buChar char="•"/>
            </a:pPr>
            <a:r>
              <a:rPr lang="en-US" altLang="en-US" sz="2400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 Qur`an</a:t>
            </a:r>
          </a:p>
          <a:p>
            <a:pPr lvl="1">
              <a:buFontTx/>
              <a:buChar char="•"/>
            </a:pPr>
            <a:r>
              <a:rPr lang="en-US" altLang="en-US" sz="2400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 Hadith (Prophetic sayings)</a:t>
            </a:r>
          </a:p>
          <a:p>
            <a:pPr lvl="1">
              <a:buFontTx/>
              <a:buChar char="•"/>
            </a:pPr>
            <a:r>
              <a:rPr lang="en-US" altLang="en-US" sz="2400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 </a:t>
            </a:r>
            <a:r>
              <a:rPr lang="en-US" altLang="en-US" sz="2400" dirty="0" err="1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Ijma</a:t>
            </a:r>
            <a:r>
              <a:rPr lang="en-US" altLang="en-US" sz="2400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 (consensus of religious scholars)</a:t>
            </a:r>
          </a:p>
          <a:p>
            <a:pPr lvl="1">
              <a:buFontTx/>
              <a:buChar char="•"/>
            </a:pPr>
            <a:r>
              <a:rPr lang="en-US" altLang="en-US" sz="2400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 </a:t>
            </a:r>
            <a:r>
              <a:rPr lang="en-US" altLang="en-US" sz="2400" dirty="0" err="1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Qiyas</a:t>
            </a:r>
            <a:r>
              <a:rPr lang="en-US" altLang="en-US" sz="2400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 (analogies from Q and H texts) </a:t>
            </a:r>
          </a:p>
          <a:p>
            <a:pPr lvl="1">
              <a:buFontTx/>
              <a:buChar char="•"/>
            </a:pPr>
            <a:r>
              <a:rPr lang="en-US" altLang="en-US" sz="2400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 Ijtihad (scholarly reasoning)</a:t>
            </a:r>
          </a:p>
          <a:p>
            <a:r>
              <a:rPr lang="en-US" altLang="en-US" sz="2400" b="1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 </a:t>
            </a:r>
          </a:p>
          <a:p>
            <a:pPr eaLnBrk="1" hangingPunct="1"/>
            <a:r>
              <a:rPr lang="en-US" altLang="en-US" sz="2400" b="1" i="1" dirty="0" err="1">
                <a:solidFill>
                  <a:srgbClr val="000082"/>
                </a:solidFill>
                <a:latin typeface="Arial Unicode MS" pitchFamily="34" charset="-128"/>
              </a:rPr>
              <a:t>Shari`a</a:t>
            </a:r>
            <a:r>
              <a:rPr lang="en-US" altLang="en-US" sz="2400" b="1" dirty="0">
                <a:solidFill>
                  <a:srgbClr val="000082"/>
                </a:solidFill>
                <a:latin typeface="Arial Unicode MS" pitchFamily="34" charset="-128"/>
              </a:rPr>
              <a:t> </a:t>
            </a:r>
            <a:r>
              <a:rPr lang="en-US" altLang="en-US" sz="2400" b="1" dirty="0" smtClean="0">
                <a:solidFill>
                  <a:srgbClr val="000082"/>
                </a:solidFill>
                <a:latin typeface="Arial Unicode MS" pitchFamily="34" charset="-128"/>
              </a:rPr>
              <a:t> Ethics</a:t>
            </a:r>
            <a:endParaRPr lang="en-US" altLang="en-US" sz="2400" b="1" dirty="0">
              <a:solidFill>
                <a:srgbClr val="000082"/>
              </a:solidFill>
              <a:latin typeface="Arial Unicode MS" pitchFamily="34" charset="-128"/>
            </a:endParaRPr>
          </a:p>
          <a:p>
            <a:pPr lvl="1" hangingPunct="1">
              <a:buFontTx/>
              <a:buChar char="•"/>
            </a:pPr>
            <a:r>
              <a:rPr lang="en-US" altLang="en-US" sz="2400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  Mutual Consent</a:t>
            </a:r>
          </a:p>
          <a:p>
            <a:pPr lvl="1">
              <a:buFontTx/>
              <a:buChar char="•"/>
            </a:pPr>
            <a:r>
              <a:rPr lang="en-US" altLang="en-US" sz="2400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  Justice</a:t>
            </a:r>
          </a:p>
          <a:p>
            <a:pPr lvl="1">
              <a:buFontTx/>
              <a:buChar char="•"/>
            </a:pPr>
            <a:r>
              <a:rPr lang="en-US" altLang="en-US" sz="2400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  Fairness</a:t>
            </a:r>
          </a:p>
          <a:p>
            <a:pPr lvl="1">
              <a:buFontTx/>
              <a:buChar char="•"/>
            </a:pPr>
            <a:r>
              <a:rPr lang="en-US" altLang="en-US" sz="2400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  Co-operation</a:t>
            </a:r>
          </a:p>
          <a:p>
            <a:pPr lvl="1">
              <a:buFontTx/>
              <a:buChar char="•"/>
            </a:pPr>
            <a:r>
              <a:rPr lang="en-US" altLang="en-US" sz="2400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  Equity </a:t>
            </a:r>
          </a:p>
          <a:p>
            <a:pPr lvl="1">
              <a:buFontTx/>
              <a:buChar char="•"/>
            </a:pPr>
            <a:r>
              <a:rPr lang="en-US" altLang="en-US" sz="2400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  Profit-sharing</a:t>
            </a:r>
          </a:p>
          <a:p>
            <a:pPr lvl="1">
              <a:buFontTx/>
              <a:buChar char="•"/>
            </a:pPr>
            <a:r>
              <a:rPr lang="en-US" altLang="en-US" sz="2400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  Overall promotion of societal good</a:t>
            </a:r>
          </a:p>
          <a:p>
            <a:pPr algn="l"/>
            <a:endParaRPr lang="en-US" altLang="en-US" b="1" dirty="0" smtClean="0">
              <a:solidFill>
                <a:srgbClr val="000082"/>
              </a:solidFill>
              <a:latin typeface="Arial Unicode MS" pitchFamily="34" charset="-128"/>
            </a:endParaRPr>
          </a:p>
          <a:p>
            <a:pPr algn="l"/>
            <a:endParaRPr lang="en-US" altLang="en-US" b="1" dirty="0">
              <a:solidFill>
                <a:srgbClr val="000082"/>
              </a:solidFill>
              <a:latin typeface="Arial Unicode MS" pitchFamily="34" charset="-128"/>
            </a:endParaRPr>
          </a:p>
          <a:p>
            <a:pPr algn="l"/>
            <a:endParaRPr lang="en-US" altLang="en-US" b="1" dirty="0" smtClean="0">
              <a:solidFill>
                <a:srgbClr val="000082"/>
              </a:solidFill>
              <a:latin typeface="Arial Unicode MS" pitchFamily="34" charset="-128"/>
            </a:endParaRPr>
          </a:p>
          <a:p>
            <a:pPr algn="l"/>
            <a:endParaRPr lang="en-US" altLang="en-US" b="1" dirty="0">
              <a:solidFill>
                <a:srgbClr val="000082"/>
              </a:solidFill>
              <a:latin typeface="Arial Unicode MS" pitchFamily="34" charset="-128"/>
            </a:endParaRPr>
          </a:p>
          <a:p>
            <a:pPr algn="l"/>
            <a:endParaRPr lang="en-US" altLang="en-US" b="1" dirty="0" smtClean="0">
              <a:solidFill>
                <a:srgbClr val="000082"/>
              </a:solidFill>
              <a:latin typeface="Arial Unicode MS" pitchFamily="34" charset="-128"/>
            </a:endParaRPr>
          </a:p>
          <a:p>
            <a:pPr algn="l"/>
            <a:endParaRPr lang="en-US" altLang="en-US" b="1" dirty="0" smtClean="0">
              <a:solidFill>
                <a:srgbClr val="000082"/>
              </a:solidFill>
              <a:latin typeface="Arial Unicode MS" pitchFamily="34" charset="-128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905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 flipV="1">
            <a:off x="774700" y="1812615"/>
            <a:ext cx="10403052" cy="760651"/>
          </a:xfrm>
        </p:spPr>
        <p:txBody>
          <a:bodyPr/>
          <a:lstStyle/>
          <a:p>
            <a:r>
              <a:rPr lang="en-US" dirty="0" err="1" smtClean="0"/>
              <a:t>Imm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4700" y="1036701"/>
            <a:ext cx="10999212" cy="74276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lang="en-US" altLang="en-US" b="1" dirty="0" smtClean="0">
              <a:solidFill>
                <a:srgbClr val="000082"/>
              </a:solidFill>
              <a:latin typeface="Arial Unicode MS" pitchFamily="34" charset="-128"/>
              <a:cs typeface="Times New Roman" pitchFamily="18" charset="0"/>
            </a:endParaRPr>
          </a:p>
          <a:p>
            <a:endParaRPr lang="en-US" altLang="en-US" b="1" dirty="0">
              <a:solidFill>
                <a:srgbClr val="000082"/>
              </a:solidFill>
              <a:latin typeface="Arial Unicode MS" pitchFamily="34" charset="-128"/>
              <a:cs typeface="Times New Roman" pitchFamily="18" charset="0"/>
            </a:endParaRPr>
          </a:p>
          <a:p>
            <a:r>
              <a:rPr lang="en-US" altLang="en-US" b="1" dirty="0" smtClean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Implementation of Sharia in IF Industry</a:t>
            </a:r>
          </a:p>
          <a:p>
            <a:r>
              <a:rPr lang="en-US" altLang="en-US" sz="2400" dirty="0" smtClean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 </a:t>
            </a:r>
            <a:endParaRPr lang="en-US" altLang="en-US" sz="2400" dirty="0">
              <a:solidFill>
                <a:srgbClr val="000082"/>
              </a:solidFill>
              <a:latin typeface="Arial Unicode MS" pitchFamily="34" charset="-128"/>
            </a:endParaRPr>
          </a:p>
          <a:p>
            <a:r>
              <a:rPr lang="en-US" altLang="en-US" sz="2400" dirty="0">
                <a:solidFill>
                  <a:srgbClr val="000082"/>
                </a:solidFill>
                <a:latin typeface="Arial Unicode MS" pitchFamily="34" charset="-128"/>
              </a:rPr>
              <a:t>The formation of </a:t>
            </a:r>
            <a:r>
              <a:rPr lang="en-US" altLang="en-US" sz="2400" i="1" dirty="0" err="1">
                <a:solidFill>
                  <a:srgbClr val="000082"/>
                </a:solidFill>
                <a:latin typeface="Arial Unicode MS" pitchFamily="34" charset="-128"/>
              </a:rPr>
              <a:t>shari`a</a:t>
            </a:r>
            <a:r>
              <a:rPr lang="en-US" altLang="en-US" sz="2400" i="1" dirty="0">
                <a:solidFill>
                  <a:srgbClr val="000082"/>
                </a:solidFill>
                <a:latin typeface="Arial Unicode MS" pitchFamily="34" charset="-128"/>
              </a:rPr>
              <a:t> </a:t>
            </a:r>
            <a:r>
              <a:rPr lang="en-US" altLang="en-US" sz="2400" dirty="0">
                <a:solidFill>
                  <a:srgbClr val="000082"/>
                </a:solidFill>
                <a:latin typeface="Arial Unicode MS" pitchFamily="34" charset="-128"/>
              </a:rPr>
              <a:t>boards </a:t>
            </a:r>
          </a:p>
          <a:p>
            <a:endParaRPr lang="en-US" altLang="en-US" sz="2400" dirty="0">
              <a:solidFill>
                <a:srgbClr val="000082"/>
              </a:solidFill>
              <a:latin typeface="Arial Unicode MS" pitchFamily="34" charset="-128"/>
            </a:endParaRPr>
          </a:p>
          <a:p>
            <a:r>
              <a:rPr lang="en-US" altLang="en-US" sz="2400" i="1" dirty="0">
                <a:solidFill>
                  <a:srgbClr val="000082"/>
                </a:solidFill>
                <a:latin typeface="Arial Unicode MS" pitchFamily="34" charset="-128"/>
              </a:rPr>
              <a:t>Fatwas </a:t>
            </a:r>
            <a:r>
              <a:rPr lang="en-US" altLang="en-US" sz="2400" dirty="0">
                <a:solidFill>
                  <a:srgbClr val="000082"/>
                </a:solidFill>
                <a:latin typeface="Arial Unicode MS" pitchFamily="34" charset="-128"/>
              </a:rPr>
              <a:t>(scholarly opinion) and the development of Islamic financial tools </a:t>
            </a:r>
          </a:p>
          <a:p>
            <a:r>
              <a:rPr lang="en-US" altLang="en-US" sz="2400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 </a:t>
            </a:r>
          </a:p>
          <a:p>
            <a:r>
              <a:rPr lang="en-US" altLang="en-US" sz="2400" dirty="0">
                <a:solidFill>
                  <a:srgbClr val="000082"/>
                </a:solidFill>
                <a:latin typeface="Arial Unicode MS" pitchFamily="34" charset="-128"/>
              </a:rPr>
              <a:t>These tools include:</a:t>
            </a:r>
          </a:p>
          <a:p>
            <a:r>
              <a:rPr lang="en-US" altLang="en-US" sz="2400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	Islamic equity financing (</a:t>
            </a:r>
            <a:r>
              <a:rPr lang="en-US" altLang="en-US" sz="2000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profit-sharing agreements)</a:t>
            </a:r>
          </a:p>
          <a:p>
            <a:r>
              <a:rPr lang="en-US" altLang="en-US" sz="2000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	- </a:t>
            </a:r>
            <a:r>
              <a:rPr lang="en-US" altLang="en-US" sz="2000" i="1" dirty="0" err="1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musharakah</a:t>
            </a:r>
            <a:r>
              <a:rPr lang="en-US" altLang="en-US" sz="2000" i="1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, </a:t>
            </a:r>
            <a:r>
              <a:rPr lang="en-US" altLang="en-US" sz="2000" i="1" dirty="0" err="1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mudarabah</a:t>
            </a:r>
            <a:endParaRPr lang="en-US" altLang="en-US" sz="2000" i="1" dirty="0">
              <a:solidFill>
                <a:srgbClr val="000082"/>
              </a:solidFill>
              <a:latin typeface="Arial Unicode MS" pitchFamily="34" charset="-128"/>
              <a:cs typeface="Times New Roman" pitchFamily="18" charset="0"/>
            </a:endParaRPr>
          </a:p>
          <a:p>
            <a:r>
              <a:rPr lang="en-US" altLang="en-US" sz="2400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	Islamic debt financing (</a:t>
            </a:r>
            <a:r>
              <a:rPr lang="en-US" altLang="en-US" sz="2000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interest-free sale or lease)</a:t>
            </a:r>
          </a:p>
          <a:p>
            <a:r>
              <a:rPr lang="en-US" altLang="en-US" sz="2000" i="1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	- </a:t>
            </a:r>
            <a:r>
              <a:rPr lang="en-US" altLang="en-US" sz="2000" i="1" dirty="0" err="1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murabaha</a:t>
            </a:r>
            <a:r>
              <a:rPr lang="en-US" altLang="en-US" sz="2000" i="1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, </a:t>
            </a:r>
            <a:r>
              <a:rPr lang="en-US" altLang="en-US" sz="2000" i="1" dirty="0" err="1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ijara</a:t>
            </a:r>
            <a:r>
              <a:rPr lang="en-US" altLang="en-US" sz="2000" i="1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, </a:t>
            </a:r>
            <a:r>
              <a:rPr lang="en-US" altLang="en-US" sz="2000" i="1" dirty="0" err="1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istisna</a:t>
            </a:r>
            <a:r>
              <a:rPr lang="en-US" altLang="en-US" sz="2000" i="1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, </a:t>
            </a:r>
            <a:r>
              <a:rPr lang="en-US" altLang="en-US" sz="2000" i="1" dirty="0" err="1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salam</a:t>
            </a:r>
            <a:endParaRPr lang="en-US" altLang="en-US" sz="2000" i="1" dirty="0">
              <a:solidFill>
                <a:srgbClr val="000082"/>
              </a:solidFill>
              <a:latin typeface="Arial Unicode MS" pitchFamily="34" charset="-128"/>
              <a:cs typeface="Times New Roman" pitchFamily="18" charset="0"/>
            </a:endParaRPr>
          </a:p>
          <a:p>
            <a:r>
              <a:rPr lang="en-US" altLang="en-US" sz="2000" i="1" dirty="0" smtClean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Islamic bonds (</a:t>
            </a:r>
            <a:r>
              <a:rPr lang="en-US" altLang="en-US" sz="2000" i="1" dirty="0" err="1" smtClean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Sukuk</a:t>
            </a:r>
            <a:r>
              <a:rPr lang="en-US" altLang="en-US" sz="2000" i="1" dirty="0" smtClean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)</a:t>
            </a:r>
          </a:p>
          <a:p>
            <a:endParaRPr lang="en-US" altLang="en-US" sz="2000" i="1" dirty="0">
              <a:solidFill>
                <a:srgbClr val="000082"/>
              </a:solidFill>
              <a:latin typeface="Arial Unicode MS" pitchFamily="34" charset="-128"/>
              <a:cs typeface="Times New Roman" pitchFamily="18" charset="0"/>
            </a:endParaRPr>
          </a:p>
          <a:p>
            <a:r>
              <a:rPr lang="en-US" altLang="en-US" sz="2400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That which conforms to or is produced by these principles </a:t>
            </a:r>
            <a:endParaRPr lang="en-US" altLang="en-US" sz="2400" dirty="0" smtClean="0">
              <a:solidFill>
                <a:srgbClr val="000082"/>
              </a:solidFill>
              <a:latin typeface="Arial Unicode MS" pitchFamily="34" charset="-128"/>
              <a:cs typeface="Times New Roman" pitchFamily="18" charset="0"/>
            </a:endParaRPr>
          </a:p>
          <a:p>
            <a:r>
              <a:rPr lang="en-US" altLang="en-US" sz="2400" dirty="0" smtClean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is </a:t>
            </a:r>
            <a:r>
              <a:rPr lang="en-US" altLang="en-US" sz="2400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labeled </a:t>
            </a:r>
            <a:r>
              <a:rPr lang="en-US" altLang="en-US" sz="2400" b="1" i="1" dirty="0" err="1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shari`a</a:t>
            </a:r>
            <a:r>
              <a:rPr lang="en-US" altLang="en-US" sz="2400" b="1" dirty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 </a:t>
            </a:r>
            <a:r>
              <a:rPr lang="en-US" altLang="en-US" sz="2400" b="1" dirty="0" smtClean="0">
                <a:solidFill>
                  <a:srgbClr val="000082"/>
                </a:solidFill>
                <a:latin typeface="Arial Unicode MS" pitchFamily="34" charset="-128"/>
                <a:cs typeface="Times New Roman" pitchFamily="18" charset="0"/>
              </a:rPr>
              <a:t>complaint</a:t>
            </a:r>
          </a:p>
          <a:p>
            <a:endParaRPr lang="en-US" altLang="en-US" sz="2400" b="1" dirty="0">
              <a:solidFill>
                <a:srgbClr val="000082"/>
              </a:solidFill>
              <a:latin typeface="Arial Unicode MS" pitchFamily="34" charset="-128"/>
              <a:cs typeface="Times New Roman" pitchFamily="18" charset="0"/>
            </a:endParaRPr>
          </a:p>
          <a:p>
            <a:endParaRPr lang="en-US" altLang="en-US" sz="2400" b="1" dirty="0">
              <a:solidFill>
                <a:srgbClr val="000082"/>
              </a:solidFill>
              <a:latin typeface="Arial Unicode MS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136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664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9019" y="3317038"/>
            <a:ext cx="7146397" cy="1259417"/>
          </a:xfrm>
        </p:spPr>
        <p:txBody>
          <a:bodyPr>
            <a:normAutofit/>
          </a:bodyPr>
          <a:lstStyle/>
          <a:p>
            <a:r>
              <a:rPr lang="en-US" b="1" dirty="0" smtClean="0"/>
              <a:t>Thank you 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159745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4018</TotalTime>
  <Words>165</Words>
  <Application>Microsoft Office PowerPoint</Application>
  <PresentationFormat>Custom</PresentationFormat>
  <Paragraphs>94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White</vt:lpstr>
      <vt:lpstr>    An Introduction to Basic        Concepts &amp; Resources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Parasathi P Poonendarajah</dc:creator>
  <cp:lastModifiedBy>nazimali</cp:lastModifiedBy>
  <cp:revision>244</cp:revision>
  <cp:lastPrinted>2016-10-10T05:14:14Z</cp:lastPrinted>
  <dcterms:modified xsi:type="dcterms:W3CDTF">2018-03-09T08:30:25Z</dcterms:modified>
</cp:coreProperties>
</file>