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chivo Black" panose="020B0604020202020204" charset="0"/>
      <p:regular r:id="rId14"/>
    </p:embeddedFont>
    <p:embeddedFont>
      <p:font typeface="Arimo" panose="020B0604020202020204" charset="0"/>
      <p:regular r:id="rId15"/>
    </p:embeddedFont>
    <p:embeddedFont>
      <p:font typeface="Helveticish Bold" panose="020B0604020202020204" charset="0"/>
      <p:regular r:id="rId16"/>
      <p:bold r:id="rId17"/>
    </p:embeddedFont>
    <p:embeddedFont>
      <p:font typeface="Helveticish Italics" panose="020B0604020202020204" charset="0"/>
      <p:regular r:id="rId18"/>
      <p:italic r:id="rId19"/>
    </p:embeddedFont>
    <p:embeddedFont>
      <p:font typeface="Muli Bold" panose="020B0604020202020204" charset="0"/>
      <p:regular r:id="rId20"/>
      <p:bold r:id="rId21"/>
    </p:embeddedFont>
    <p:embeddedFont>
      <p:font typeface="Muli Bold Bold" panose="020B0604020202020204" charset="0"/>
      <p:regular r:id="rId22"/>
      <p:bold r:id="rId23"/>
    </p:embeddedFont>
    <p:embeddedFont>
      <p:font typeface="Muli Bold Italics" panose="020B0604020202020204" charset="0"/>
      <p:regular r:id="rId24"/>
      <p:bold r:id="rId25"/>
      <p:italic r:id="rId26"/>
      <p:boldItalic r:id="rId27"/>
    </p:embeddedFont>
    <p:embeddedFont>
      <p:font typeface="Muli Regular" panose="020B0604020202020204" charset="0"/>
      <p:regular r:id="rId28"/>
    </p:embeddedFont>
    <p:embeddedFont>
      <p:font typeface="Muli Regular Bold" panose="020B0604020202020204" charset="0"/>
      <p:regular r:id="rId29"/>
      <p:bold r:id="rId30"/>
    </p:embeddedFont>
    <p:embeddedFont>
      <p:font typeface="Quicksand" panose="020B0604020202020204" charset="0"/>
      <p:regular r:id="rId31"/>
    </p:embeddedFont>
    <p:embeddedFont>
      <p:font typeface="Quicksand Bold" panose="020B0604020202020204" charset="0"/>
      <p:regular r:id="rId32"/>
      <p:bold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9" autoAdjust="0"/>
    <p:restoredTop sz="94607" autoAdjust="0"/>
  </p:normalViewPr>
  <p:slideViewPr>
    <p:cSldViewPr>
      <p:cViewPr varScale="1">
        <p:scale>
          <a:sx n="51" d="100"/>
          <a:sy n="51" d="100"/>
        </p:scale>
        <p:origin x="123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11.06.2025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11.06.2025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	Islamic finance is an emerging sector of the global financial industry that emphasizes that all commercial and financial transactions that take place under the label of ‘Islamic finance’ must comply with Islamic law (the shari‘ah).</a:t>
            </a:r>
          </a:p>
          <a:p>
            <a:pPr lvl="0"/>
            <a:endParaRPr lang="en-US"/>
          </a:p>
          <a:p>
            <a:pPr lvl="0"/>
            <a:r>
              <a:rPr lang="en-US"/>
              <a:t>•	the primary requirement for finance to be considered ‘Islamic’ is that financial transactions must abide by the Islamic prohibition of riba, often translated as interest or usury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11.06.2025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o	the definition alludes to the control over shari‘ah boards by the IFIs shareholders, management, and Board of Directors (BOD), as well as by the state.</a:t>
            </a:r>
          </a:p>
          <a:p>
            <a:pPr lvl="0"/>
            <a:endParaRPr lang="en-US"/>
          </a:p>
          <a:p>
            <a:pPr lvl="0"/>
            <a:r>
              <a:rPr lang="en-US"/>
              <a:t>o	Main role: the issuance of fatwas via collective legal reasoning (ijtihad), supervision (raqabah) and audit (mutabaah).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svg"/><Relationship Id="rId7"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rcRect t="10825" b="10825"/>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13822863" y="1028700"/>
            <a:ext cx="3436437" cy="987976"/>
          </a:xfrm>
          <a:prstGeom prst="rect">
            <a:avLst/>
          </a:prstGeom>
        </p:spPr>
      </p:pic>
      <p:grpSp>
        <p:nvGrpSpPr>
          <p:cNvPr id="3" name="Group 3"/>
          <p:cNvGrpSpPr/>
          <p:nvPr/>
        </p:nvGrpSpPr>
        <p:grpSpPr>
          <a:xfrm>
            <a:off x="1028700" y="2918102"/>
            <a:ext cx="14599753" cy="5103031"/>
            <a:chOff x="0" y="0"/>
            <a:chExt cx="19466337" cy="6804041"/>
          </a:xfrm>
        </p:grpSpPr>
        <p:sp>
          <p:nvSpPr>
            <p:cNvPr id="4" name="TextBox 4"/>
            <p:cNvSpPr txBox="1"/>
            <p:nvPr/>
          </p:nvSpPr>
          <p:spPr>
            <a:xfrm>
              <a:off x="0" y="1103751"/>
              <a:ext cx="16771064" cy="3044189"/>
            </a:xfrm>
            <a:prstGeom prst="rect">
              <a:avLst/>
            </a:prstGeom>
          </p:spPr>
          <p:txBody>
            <a:bodyPr lIns="0" tIns="0" rIns="0" bIns="0" rtlCol="0" anchor="t">
              <a:spAutoFit/>
            </a:bodyPr>
            <a:lstStyle/>
            <a:p>
              <a:pPr>
                <a:lnSpc>
                  <a:spcPts val="5939"/>
                </a:lnSpc>
              </a:pPr>
              <a:r>
                <a:rPr lang="en-US" sz="5399" spc="-53">
                  <a:solidFill>
                    <a:srgbClr val="FFFFFF"/>
                  </a:solidFill>
                  <a:latin typeface="Archivo Black"/>
                </a:rPr>
                <a:t>SHARIAH GOVERNANCE FRAMEWORK AND</a:t>
              </a:r>
            </a:p>
            <a:p>
              <a:pPr>
                <a:lnSpc>
                  <a:spcPts val="5939"/>
                </a:lnSpc>
              </a:pPr>
              <a:r>
                <a:rPr lang="en-US" sz="5399" spc="-53">
                  <a:solidFill>
                    <a:srgbClr val="FFFFFF"/>
                  </a:solidFill>
                  <a:latin typeface="Archivo Black"/>
                </a:rPr>
                <a:t>ITS SOCIOLOGICAL DIMENSIONS</a:t>
              </a:r>
            </a:p>
          </p:txBody>
        </p:sp>
        <p:sp>
          <p:nvSpPr>
            <p:cNvPr id="5" name="TextBox 5"/>
            <p:cNvSpPr txBox="1"/>
            <p:nvPr/>
          </p:nvSpPr>
          <p:spPr>
            <a:xfrm>
              <a:off x="0" y="-76200"/>
              <a:ext cx="19349842" cy="673100"/>
            </a:xfrm>
            <a:prstGeom prst="rect">
              <a:avLst/>
            </a:prstGeom>
          </p:spPr>
          <p:txBody>
            <a:bodyPr lIns="0" tIns="0" rIns="0" bIns="0" rtlCol="0" anchor="t">
              <a:spAutoFit/>
            </a:bodyPr>
            <a:lstStyle/>
            <a:p>
              <a:pPr>
                <a:lnSpc>
                  <a:spcPts val="4200"/>
                </a:lnSpc>
                <a:spcBef>
                  <a:spcPct val="0"/>
                </a:spcBef>
              </a:pPr>
              <a:r>
                <a:rPr lang="en-US" sz="3000" dirty="0">
                  <a:solidFill>
                    <a:srgbClr val="FFFFFF"/>
                  </a:solidFill>
                  <a:latin typeface="Helveticish Bold"/>
                </a:rPr>
                <a:t>UNCOVERING THE GATEKEEPERS OF ISLAMIC FINANCE</a:t>
              </a:r>
            </a:p>
          </p:txBody>
        </p:sp>
        <p:sp>
          <p:nvSpPr>
            <p:cNvPr id="6" name="TextBox 6"/>
            <p:cNvSpPr txBox="1"/>
            <p:nvPr/>
          </p:nvSpPr>
          <p:spPr>
            <a:xfrm>
              <a:off x="116495" y="4787704"/>
              <a:ext cx="19349842" cy="2016337"/>
            </a:xfrm>
            <a:prstGeom prst="rect">
              <a:avLst/>
            </a:prstGeom>
          </p:spPr>
          <p:txBody>
            <a:bodyPr lIns="0" tIns="0" rIns="0" bIns="0" rtlCol="0" anchor="t">
              <a:spAutoFit/>
            </a:bodyPr>
            <a:lstStyle/>
            <a:p>
              <a:pPr>
                <a:lnSpc>
                  <a:spcPts val="4060"/>
                </a:lnSpc>
              </a:pPr>
              <a:r>
                <a:rPr lang="en-US" sz="2900">
                  <a:solidFill>
                    <a:srgbClr val="FFFFFF"/>
                  </a:solidFill>
                  <a:latin typeface="Helveticish Italics"/>
                </a:rPr>
                <a:t>Dr. Syed Nazim Ali</a:t>
              </a:r>
            </a:p>
            <a:p>
              <a:pPr>
                <a:lnSpc>
                  <a:spcPts val="4060"/>
                </a:lnSpc>
              </a:pPr>
              <a:r>
                <a:rPr lang="en-US" sz="2900">
                  <a:solidFill>
                    <a:srgbClr val="FFFFFF"/>
                  </a:solidFill>
                  <a:latin typeface="Helveticish Italics"/>
                </a:rPr>
                <a:t>Director, Center for Islamic Finance and Economics</a:t>
              </a:r>
            </a:p>
            <a:p>
              <a:pPr>
                <a:lnSpc>
                  <a:spcPts val="4060"/>
                </a:lnSpc>
                <a:spcBef>
                  <a:spcPct val="0"/>
                </a:spcBef>
              </a:pPr>
              <a:r>
                <a:rPr lang="en-US" sz="2900">
                  <a:solidFill>
                    <a:srgbClr val="FFFFFF"/>
                  </a:solidFill>
                  <a:latin typeface="Helveticish Italics"/>
                </a:rPr>
                <a:t>College of Islamic Studies, Hamad Bin Khalifa University</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155A"/>
        </a:solidFill>
        <a:effectLst/>
      </p:bgPr>
    </p:bg>
    <p:spTree>
      <p:nvGrpSpPr>
        <p:cNvPr id="1" name=""/>
        <p:cNvGrpSpPr/>
        <p:nvPr/>
      </p:nvGrpSpPr>
      <p:grpSpPr>
        <a:xfrm>
          <a:off x="0" y="0"/>
          <a:ext cx="0" cy="0"/>
          <a:chOff x="0" y="0"/>
          <a:chExt cx="0" cy="0"/>
        </a:xfrm>
      </p:grpSpPr>
      <p:sp>
        <p:nvSpPr>
          <p:cNvPr id="2" name="TextBox 2"/>
          <p:cNvSpPr txBox="1"/>
          <p:nvPr/>
        </p:nvSpPr>
        <p:spPr>
          <a:xfrm>
            <a:off x="1028700" y="666988"/>
            <a:ext cx="12578298" cy="771048"/>
          </a:xfrm>
          <a:prstGeom prst="rect">
            <a:avLst/>
          </a:prstGeom>
        </p:spPr>
        <p:txBody>
          <a:bodyPr lIns="0" tIns="0" rIns="0" bIns="0" rtlCol="0" anchor="t">
            <a:spAutoFit/>
          </a:bodyPr>
          <a:lstStyle/>
          <a:p>
            <a:pPr>
              <a:lnSpc>
                <a:spcPts val="5939"/>
              </a:lnSpc>
            </a:pPr>
            <a:r>
              <a:rPr lang="en-US" sz="5399" spc="-53">
                <a:solidFill>
                  <a:srgbClr val="FFFFFF"/>
                </a:solidFill>
                <a:latin typeface="Archivo Black"/>
              </a:rPr>
              <a:t>Concluding remaks</a:t>
            </a:r>
          </a:p>
        </p:txBody>
      </p:sp>
      <p:sp>
        <p:nvSpPr>
          <p:cNvPr id="3" name="TextBox 3"/>
          <p:cNvSpPr txBox="1"/>
          <p:nvPr/>
        </p:nvSpPr>
        <p:spPr>
          <a:xfrm>
            <a:off x="654858" y="1995788"/>
            <a:ext cx="16604442" cy="1065353"/>
          </a:xfrm>
          <a:prstGeom prst="rect">
            <a:avLst/>
          </a:prstGeom>
        </p:spPr>
        <p:txBody>
          <a:bodyPr lIns="0" tIns="0" rIns="0" bIns="0" rtlCol="0" anchor="t">
            <a:spAutoFit/>
          </a:bodyPr>
          <a:lstStyle/>
          <a:p>
            <a:pPr marL="659435" lvl="1" indent="-329718">
              <a:lnSpc>
                <a:spcPts val="4276"/>
              </a:lnSpc>
              <a:buFont typeface="Arial"/>
              <a:buChar char="•"/>
            </a:pPr>
            <a:r>
              <a:rPr lang="en-US" sz="3054" b="1" spc="-91" dirty="0">
                <a:solidFill>
                  <a:srgbClr val="FFFFFF"/>
                </a:solidFill>
                <a:latin typeface="Helveticish Bold"/>
              </a:rPr>
              <a:t>Shariah scholars are the backbone - or say – indefinitely the honorable gatekeepers of the IFIs.</a:t>
            </a:r>
          </a:p>
        </p:txBody>
      </p:sp>
      <p:sp>
        <p:nvSpPr>
          <p:cNvPr id="4" name="TextBox 4"/>
          <p:cNvSpPr txBox="1"/>
          <p:nvPr/>
        </p:nvSpPr>
        <p:spPr>
          <a:xfrm>
            <a:off x="654858" y="3494732"/>
            <a:ext cx="16604442" cy="1065353"/>
          </a:xfrm>
          <a:prstGeom prst="rect">
            <a:avLst/>
          </a:prstGeom>
        </p:spPr>
        <p:txBody>
          <a:bodyPr lIns="0" tIns="0" rIns="0" bIns="0" rtlCol="0" anchor="t">
            <a:spAutoFit/>
          </a:bodyPr>
          <a:lstStyle/>
          <a:p>
            <a:pPr marL="659435" lvl="1" indent="-329718">
              <a:lnSpc>
                <a:spcPts val="4276"/>
              </a:lnSpc>
              <a:buFont typeface="Arial"/>
              <a:buChar char="•"/>
            </a:pPr>
            <a:r>
              <a:rPr lang="en-US" sz="3054" spc="-91">
                <a:solidFill>
                  <a:srgbClr val="FFFFFF"/>
                </a:solidFill>
                <a:latin typeface="Helveticish Bold"/>
              </a:rPr>
              <a:t>SSB's presence creates confidence among its clients, and they are the reference points to authenticate the system based on their collective know-how of the sources of Islamic law.</a:t>
            </a:r>
          </a:p>
        </p:txBody>
      </p:sp>
      <p:sp>
        <p:nvSpPr>
          <p:cNvPr id="5" name="TextBox 5"/>
          <p:cNvSpPr txBox="1"/>
          <p:nvPr/>
        </p:nvSpPr>
        <p:spPr>
          <a:xfrm>
            <a:off x="654858" y="5086471"/>
            <a:ext cx="16604442" cy="1065353"/>
          </a:xfrm>
          <a:prstGeom prst="rect">
            <a:avLst/>
          </a:prstGeom>
        </p:spPr>
        <p:txBody>
          <a:bodyPr lIns="0" tIns="0" rIns="0" bIns="0" rtlCol="0" anchor="t">
            <a:spAutoFit/>
          </a:bodyPr>
          <a:lstStyle/>
          <a:p>
            <a:pPr marL="659435" lvl="1" indent="-329718">
              <a:lnSpc>
                <a:spcPts val="4276"/>
              </a:lnSpc>
              <a:buFont typeface="Arial"/>
              <a:buChar char="•"/>
            </a:pPr>
            <a:r>
              <a:rPr lang="en-US" sz="3054" spc="-91" dirty="0">
                <a:solidFill>
                  <a:srgbClr val="FFFFFF"/>
                </a:solidFill>
                <a:latin typeface="Helveticish Bold"/>
              </a:rPr>
              <a:t>SSB in IFIs is one of the most common and visible features that distinguishes IFIs from conventional financial institutions. </a:t>
            </a:r>
          </a:p>
        </p:txBody>
      </p:sp>
      <p:sp>
        <p:nvSpPr>
          <p:cNvPr id="6" name="TextBox 6"/>
          <p:cNvSpPr txBox="1"/>
          <p:nvPr/>
        </p:nvSpPr>
        <p:spPr>
          <a:xfrm>
            <a:off x="654858" y="6681506"/>
            <a:ext cx="16604442" cy="1065353"/>
          </a:xfrm>
          <a:prstGeom prst="rect">
            <a:avLst/>
          </a:prstGeom>
        </p:spPr>
        <p:txBody>
          <a:bodyPr lIns="0" tIns="0" rIns="0" bIns="0" rtlCol="0" anchor="t">
            <a:spAutoFit/>
          </a:bodyPr>
          <a:lstStyle/>
          <a:p>
            <a:pPr marL="659435" lvl="1" indent="-329718">
              <a:lnSpc>
                <a:spcPts val="4276"/>
              </a:lnSpc>
              <a:buFont typeface="Arial"/>
              <a:buChar char="•"/>
            </a:pPr>
            <a:r>
              <a:rPr lang="en-US" sz="3054" spc="-91">
                <a:solidFill>
                  <a:srgbClr val="FFFFFF"/>
                </a:solidFill>
                <a:latin typeface="Helveticish Bold"/>
              </a:rPr>
              <a:t>SSB form an extra layer of governance in the IFIs, as any potential disruption incurs shariah (compatibility) risk.</a:t>
            </a:r>
          </a:p>
        </p:txBody>
      </p:sp>
      <p:sp>
        <p:nvSpPr>
          <p:cNvPr id="7" name="TextBox 7"/>
          <p:cNvSpPr txBox="1"/>
          <p:nvPr/>
        </p:nvSpPr>
        <p:spPr>
          <a:xfrm>
            <a:off x="732205" y="8192947"/>
            <a:ext cx="16527095" cy="1065353"/>
          </a:xfrm>
          <a:prstGeom prst="rect">
            <a:avLst/>
          </a:prstGeom>
        </p:spPr>
        <p:txBody>
          <a:bodyPr lIns="0" tIns="0" rIns="0" bIns="0" rtlCol="0" anchor="t">
            <a:spAutoFit/>
          </a:bodyPr>
          <a:lstStyle/>
          <a:p>
            <a:pPr marL="659435" lvl="1" indent="-329718">
              <a:lnSpc>
                <a:spcPts val="4276"/>
              </a:lnSpc>
              <a:buFont typeface="Arial"/>
              <a:buChar char="•"/>
            </a:pPr>
            <a:r>
              <a:rPr lang="en-US" sz="3054" spc="-91">
                <a:solidFill>
                  <a:srgbClr val="FFFFFF"/>
                </a:solidFill>
                <a:latin typeface="Helveticish Bold"/>
              </a:rPr>
              <a:t>Regardless of sociological issues, SSBs have never shied to accept the shortcomings and work for its development as the nature of their work is basically ‘accountability’ to God.</a:t>
            </a:r>
          </a:p>
        </p:txBody>
      </p:sp>
      <p:sp>
        <p:nvSpPr>
          <p:cNvPr id="8" name="AutoShape 8"/>
          <p:cNvSpPr/>
          <p:nvPr/>
        </p:nvSpPr>
        <p:spPr>
          <a:xfrm rot="-10800000">
            <a:off x="0" y="1653231"/>
            <a:ext cx="8599563" cy="0"/>
          </a:xfrm>
          <a:prstGeom prst="line">
            <a:avLst/>
          </a:prstGeom>
          <a:ln w="28575" cap="rnd">
            <a:solidFill>
              <a:srgbClr val="FFFFFF"/>
            </a:solidFill>
            <a:prstDash val="solid"/>
            <a:headEnd type="none" w="sm" len="sm"/>
            <a:tailEnd type="none" w="sm" len="sm"/>
          </a:ln>
        </p:spPr>
        <p:txBody>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rcRect t="7865" b="7865"/>
          <a:stretch>
            <a:fillRect/>
          </a:stretch>
        </a:blip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srcRect/>
          <a:stretch>
            <a:fillRect/>
          </a:stretch>
        </p:blipFill>
        <p:spPr>
          <a:xfrm>
            <a:off x="13732625" y="1028700"/>
            <a:ext cx="3436437" cy="987976"/>
          </a:xfrm>
          <a:prstGeom prst="rect">
            <a:avLst/>
          </a:prstGeom>
        </p:spPr>
      </p:pic>
      <p:sp>
        <p:nvSpPr>
          <p:cNvPr id="3" name="TextBox 3"/>
          <p:cNvSpPr txBox="1"/>
          <p:nvPr/>
        </p:nvSpPr>
        <p:spPr>
          <a:xfrm>
            <a:off x="1366457" y="3503032"/>
            <a:ext cx="4159346" cy="771048"/>
          </a:xfrm>
          <a:prstGeom prst="rect">
            <a:avLst/>
          </a:prstGeom>
        </p:spPr>
        <p:txBody>
          <a:bodyPr lIns="0" tIns="0" rIns="0" bIns="0" rtlCol="0" anchor="t">
            <a:spAutoFit/>
          </a:bodyPr>
          <a:lstStyle/>
          <a:p>
            <a:pPr>
              <a:lnSpc>
                <a:spcPts val="5939"/>
              </a:lnSpc>
            </a:pPr>
            <a:r>
              <a:rPr lang="en-US" sz="5399" spc="-53">
                <a:solidFill>
                  <a:srgbClr val="FFFFFF"/>
                </a:solidFill>
                <a:latin typeface="Archivo Black"/>
              </a:rPr>
              <a:t>Thank you</a:t>
            </a:r>
          </a:p>
        </p:txBody>
      </p:sp>
      <p:sp>
        <p:nvSpPr>
          <p:cNvPr id="4" name="TextBox 4"/>
          <p:cNvSpPr txBox="1"/>
          <p:nvPr/>
        </p:nvSpPr>
        <p:spPr>
          <a:xfrm>
            <a:off x="1366457" y="4958170"/>
            <a:ext cx="14512382" cy="1528921"/>
          </a:xfrm>
          <a:prstGeom prst="rect">
            <a:avLst/>
          </a:prstGeom>
        </p:spPr>
        <p:txBody>
          <a:bodyPr lIns="0" tIns="0" rIns="0" bIns="0" rtlCol="0" anchor="t">
            <a:spAutoFit/>
          </a:bodyPr>
          <a:lstStyle/>
          <a:p>
            <a:pPr>
              <a:lnSpc>
                <a:spcPts val="4060"/>
              </a:lnSpc>
            </a:pPr>
            <a:r>
              <a:rPr lang="en-US" sz="2900">
                <a:solidFill>
                  <a:srgbClr val="FFFFFF"/>
                </a:solidFill>
                <a:latin typeface="Helveticish Italics"/>
              </a:rPr>
              <a:t>Dr. Syed Nazim Ali</a:t>
            </a:r>
          </a:p>
          <a:p>
            <a:pPr>
              <a:lnSpc>
                <a:spcPts val="4060"/>
              </a:lnSpc>
            </a:pPr>
            <a:r>
              <a:rPr lang="en-US" sz="2900">
                <a:solidFill>
                  <a:srgbClr val="FFFFFF"/>
                </a:solidFill>
                <a:latin typeface="Helveticish Italics"/>
              </a:rPr>
              <a:t>Director, Center for Islamic Finance and Economics</a:t>
            </a:r>
          </a:p>
          <a:p>
            <a:pPr>
              <a:lnSpc>
                <a:spcPts val="4060"/>
              </a:lnSpc>
              <a:spcBef>
                <a:spcPct val="0"/>
              </a:spcBef>
            </a:pPr>
            <a:r>
              <a:rPr lang="en-US" sz="2900">
                <a:solidFill>
                  <a:srgbClr val="FFFFFF"/>
                </a:solidFill>
                <a:latin typeface="Helveticish Italics"/>
              </a:rPr>
              <a:t>College of Islamic Studies, Hamad Bin Khalifa University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4000" y="1349482"/>
            <a:ext cx="645265" cy="574872"/>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4000" y="3246433"/>
            <a:ext cx="645265" cy="574872"/>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4000" y="5169167"/>
            <a:ext cx="645265" cy="574872"/>
          </a:xfrm>
          <a:prstGeom prst="rect">
            <a:avLst/>
          </a:prstGeom>
        </p:spPr>
      </p:pic>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144000" y="7499591"/>
            <a:ext cx="645265" cy="574872"/>
          </a:xfrm>
          <a:prstGeom prst="rect">
            <a:avLst/>
          </a:prstGeom>
        </p:spPr>
      </p:pic>
      <p:pic>
        <p:nvPicPr>
          <p:cNvPr id="6"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362582" y="-84619"/>
            <a:ext cx="10798839" cy="10798839"/>
          </a:xfrm>
          <a:prstGeom prst="rect">
            <a:avLst/>
          </a:prstGeom>
        </p:spPr>
      </p:pic>
      <p:grpSp>
        <p:nvGrpSpPr>
          <p:cNvPr id="7" name="Group 7"/>
          <p:cNvGrpSpPr/>
          <p:nvPr/>
        </p:nvGrpSpPr>
        <p:grpSpPr>
          <a:xfrm>
            <a:off x="684177" y="1804390"/>
            <a:ext cx="6953605" cy="5982637"/>
            <a:chOff x="0" y="0"/>
            <a:chExt cx="9271473" cy="7976849"/>
          </a:xfrm>
        </p:grpSpPr>
        <p:sp>
          <p:nvSpPr>
            <p:cNvPr id="8" name="TextBox 8"/>
            <p:cNvSpPr txBox="1"/>
            <p:nvPr/>
          </p:nvSpPr>
          <p:spPr>
            <a:xfrm>
              <a:off x="0" y="85725"/>
              <a:ext cx="9271473" cy="5344274"/>
            </a:xfrm>
            <a:prstGeom prst="rect">
              <a:avLst/>
            </a:prstGeom>
          </p:spPr>
          <p:txBody>
            <a:bodyPr lIns="0" tIns="0" rIns="0" bIns="0" rtlCol="0" anchor="t">
              <a:spAutoFit/>
            </a:bodyPr>
            <a:lstStyle/>
            <a:p>
              <a:pPr>
                <a:lnSpc>
                  <a:spcPts val="10403"/>
                </a:lnSpc>
              </a:pPr>
              <a:r>
                <a:rPr lang="en-US" sz="9457" spc="-94">
                  <a:solidFill>
                    <a:srgbClr val="FFFFFF"/>
                  </a:solidFill>
                  <a:latin typeface="Muli Bold"/>
                </a:rPr>
                <a:t>What is Islamic Finance?</a:t>
              </a:r>
            </a:p>
          </p:txBody>
        </p:sp>
        <p:sp>
          <p:nvSpPr>
            <p:cNvPr id="9" name="TextBox 9"/>
            <p:cNvSpPr txBox="1"/>
            <p:nvPr/>
          </p:nvSpPr>
          <p:spPr>
            <a:xfrm>
              <a:off x="0" y="5973223"/>
              <a:ext cx="9271473" cy="2003626"/>
            </a:xfrm>
            <a:prstGeom prst="rect">
              <a:avLst/>
            </a:prstGeom>
          </p:spPr>
          <p:txBody>
            <a:bodyPr lIns="0" tIns="0" rIns="0" bIns="0" rtlCol="0" anchor="t">
              <a:spAutoFit/>
            </a:bodyPr>
            <a:lstStyle/>
            <a:p>
              <a:pPr>
                <a:lnSpc>
                  <a:spcPts val="3972"/>
                </a:lnSpc>
              </a:pPr>
              <a:r>
                <a:rPr lang="en-US" sz="2837">
                  <a:solidFill>
                    <a:srgbClr val="FFFFFF"/>
                  </a:solidFill>
                  <a:latin typeface="Quicksand"/>
                </a:rPr>
                <a:t>All commercial and financial</a:t>
              </a:r>
            </a:p>
            <a:p>
              <a:pPr>
                <a:lnSpc>
                  <a:spcPts val="3972"/>
                </a:lnSpc>
              </a:pPr>
              <a:r>
                <a:rPr lang="en-US" sz="2837">
                  <a:solidFill>
                    <a:srgbClr val="FFFFFF"/>
                  </a:solidFill>
                  <a:latin typeface="Quicksand"/>
                </a:rPr>
                <a:t>transactions and activities</a:t>
              </a:r>
            </a:p>
            <a:p>
              <a:pPr>
                <a:lnSpc>
                  <a:spcPts val="4369"/>
                </a:lnSpc>
                <a:spcBef>
                  <a:spcPct val="0"/>
                </a:spcBef>
              </a:pPr>
              <a:r>
                <a:rPr lang="en-US" sz="3120" u="sng" spc="-121">
                  <a:solidFill>
                    <a:srgbClr val="FFFFFF"/>
                  </a:solidFill>
                  <a:latin typeface="Quicksand Bold Italics"/>
                </a:rPr>
                <a:t>must comply with Islamic law (shariah)</a:t>
              </a:r>
            </a:p>
          </p:txBody>
        </p:sp>
      </p:grpSp>
      <p:grpSp>
        <p:nvGrpSpPr>
          <p:cNvPr id="10" name="Group 10"/>
          <p:cNvGrpSpPr/>
          <p:nvPr/>
        </p:nvGrpSpPr>
        <p:grpSpPr>
          <a:xfrm>
            <a:off x="10180265" y="1349482"/>
            <a:ext cx="5700712" cy="1539586"/>
            <a:chOff x="0" y="0"/>
            <a:chExt cx="7600949" cy="2052781"/>
          </a:xfrm>
        </p:grpSpPr>
        <p:sp>
          <p:nvSpPr>
            <p:cNvPr id="11" name="TextBox 11"/>
            <p:cNvSpPr txBox="1"/>
            <p:nvPr/>
          </p:nvSpPr>
          <p:spPr>
            <a:xfrm>
              <a:off x="0" y="1003549"/>
              <a:ext cx="7600949" cy="1049232"/>
            </a:xfrm>
            <a:prstGeom prst="rect">
              <a:avLst/>
            </a:prstGeom>
          </p:spPr>
          <p:txBody>
            <a:bodyPr lIns="0" tIns="0" rIns="0" bIns="0" rtlCol="0" anchor="t">
              <a:spAutoFit/>
            </a:bodyPr>
            <a:lstStyle/>
            <a:p>
              <a:pPr>
                <a:lnSpc>
                  <a:spcPts val="3219"/>
                </a:lnSpc>
                <a:spcBef>
                  <a:spcPct val="0"/>
                </a:spcBef>
              </a:pPr>
              <a:r>
                <a:rPr lang="en-US" sz="2300">
                  <a:solidFill>
                    <a:srgbClr val="000000"/>
                  </a:solidFill>
                  <a:latin typeface="Muli Regular"/>
                </a:rPr>
                <a:t>Pro asset and equity-based financing and abhor debt-interest-based financing</a:t>
              </a:r>
            </a:p>
          </p:txBody>
        </p:sp>
        <p:sp>
          <p:nvSpPr>
            <p:cNvPr id="12" name="TextBox 12"/>
            <p:cNvSpPr txBox="1"/>
            <p:nvPr/>
          </p:nvSpPr>
          <p:spPr>
            <a:xfrm>
              <a:off x="0" y="9525"/>
              <a:ext cx="7600949" cy="657225"/>
            </a:xfrm>
            <a:prstGeom prst="rect">
              <a:avLst/>
            </a:prstGeom>
          </p:spPr>
          <p:txBody>
            <a:bodyPr lIns="0" tIns="0" rIns="0" bIns="0" rtlCol="0" anchor="t">
              <a:spAutoFit/>
            </a:bodyPr>
            <a:lstStyle/>
            <a:p>
              <a:pPr>
                <a:lnSpc>
                  <a:spcPts val="3960"/>
                </a:lnSpc>
              </a:pPr>
              <a:r>
                <a:rPr lang="en-US" sz="3300">
                  <a:solidFill>
                    <a:srgbClr val="000000"/>
                  </a:solidFill>
                  <a:latin typeface="Muli Bold"/>
                </a:rPr>
                <a:t>Interest/Usuary </a:t>
              </a:r>
              <a:r>
                <a:rPr lang="en-US" sz="3300">
                  <a:solidFill>
                    <a:srgbClr val="000000"/>
                  </a:solidFill>
                  <a:latin typeface="Muli Bold Italics"/>
                </a:rPr>
                <a:t>(Riba)</a:t>
              </a:r>
            </a:p>
          </p:txBody>
        </p:sp>
      </p:grpSp>
      <p:grpSp>
        <p:nvGrpSpPr>
          <p:cNvPr id="13" name="Group 13"/>
          <p:cNvGrpSpPr/>
          <p:nvPr/>
        </p:nvGrpSpPr>
        <p:grpSpPr>
          <a:xfrm>
            <a:off x="10180265" y="3246433"/>
            <a:ext cx="6615981" cy="1539586"/>
            <a:chOff x="0" y="0"/>
            <a:chExt cx="8821307" cy="2052781"/>
          </a:xfrm>
        </p:grpSpPr>
        <p:sp>
          <p:nvSpPr>
            <p:cNvPr id="14" name="TextBox 14"/>
            <p:cNvSpPr txBox="1"/>
            <p:nvPr/>
          </p:nvSpPr>
          <p:spPr>
            <a:xfrm>
              <a:off x="0" y="1003549"/>
              <a:ext cx="8821307" cy="1049232"/>
            </a:xfrm>
            <a:prstGeom prst="rect">
              <a:avLst/>
            </a:prstGeom>
          </p:spPr>
          <p:txBody>
            <a:bodyPr lIns="0" tIns="0" rIns="0" bIns="0" rtlCol="0" anchor="t">
              <a:spAutoFit/>
            </a:bodyPr>
            <a:lstStyle/>
            <a:p>
              <a:pPr>
                <a:lnSpc>
                  <a:spcPts val="3219"/>
                </a:lnSpc>
                <a:spcBef>
                  <a:spcPct val="0"/>
                </a:spcBef>
              </a:pPr>
              <a:r>
                <a:rPr lang="en-US" sz="2300">
                  <a:solidFill>
                    <a:srgbClr val="000000"/>
                  </a:solidFill>
                  <a:latin typeface="Muli Regular"/>
                </a:rPr>
                <a:t>Serve to protect the interest of contractual parties from any possible disputes</a:t>
              </a:r>
            </a:p>
          </p:txBody>
        </p:sp>
        <p:sp>
          <p:nvSpPr>
            <p:cNvPr id="15" name="TextBox 15"/>
            <p:cNvSpPr txBox="1"/>
            <p:nvPr/>
          </p:nvSpPr>
          <p:spPr>
            <a:xfrm>
              <a:off x="0" y="9525"/>
              <a:ext cx="8821307" cy="657225"/>
            </a:xfrm>
            <a:prstGeom prst="rect">
              <a:avLst/>
            </a:prstGeom>
          </p:spPr>
          <p:txBody>
            <a:bodyPr lIns="0" tIns="0" rIns="0" bIns="0" rtlCol="0" anchor="t">
              <a:spAutoFit/>
            </a:bodyPr>
            <a:lstStyle/>
            <a:p>
              <a:pPr>
                <a:lnSpc>
                  <a:spcPts val="3960"/>
                </a:lnSpc>
              </a:pPr>
              <a:r>
                <a:rPr lang="en-US" sz="3300">
                  <a:solidFill>
                    <a:srgbClr val="000000"/>
                  </a:solidFill>
                  <a:latin typeface="Muli Bold"/>
                </a:rPr>
                <a:t>Contractual uncertainty </a:t>
              </a:r>
              <a:r>
                <a:rPr lang="en-US" sz="3300">
                  <a:solidFill>
                    <a:srgbClr val="000000"/>
                  </a:solidFill>
                  <a:latin typeface="Muli Bold Italics"/>
                </a:rPr>
                <a:t>(Gharar)</a:t>
              </a:r>
            </a:p>
          </p:txBody>
        </p:sp>
      </p:grpSp>
      <p:grpSp>
        <p:nvGrpSpPr>
          <p:cNvPr id="16" name="Group 16"/>
          <p:cNvGrpSpPr/>
          <p:nvPr/>
        </p:nvGrpSpPr>
        <p:grpSpPr>
          <a:xfrm>
            <a:off x="10180265" y="5169167"/>
            <a:ext cx="6615981" cy="1944398"/>
            <a:chOff x="0" y="0"/>
            <a:chExt cx="8821307" cy="2592531"/>
          </a:xfrm>
        </p:grpSpPr>
        <p:sp>
          <p:nvSpPr>
            <p:cNvPr id="17" name="TextBox 17"/>
            <p:cNvSpPr txBox="1"/>
            <p:nvPr/>
          </p:nvSpPr>
          <p:spPr>
            <a:xfrm>
              <a:off x="0" y="1003549"/>
              <a:ext cx="8821307" cy="1588982"/>
            </a:xfrm>
            <a:prstGeom prst="rect">
              <a:avLst/>
            </a:prstGeom>
          </p:spPr>
          <p:txBody>
            <a:bodyPr lIns="0" tIns="0" rIns="0" bIns="0" rtlCol="0" anchor="t">
              <a:spAutoFit/>
            </a:bodyPr>
            <a:lstStyle/>
            <a:p>
              <a:pPr>
                <a:lnSpc>
                  <a:spcPts val="3220"/>
                </a:lnSpc>
              </a:pPr>
              <a:r>
                <a:rPr lang="en-US" sz="2300">
                  <a:solidFill>
                    <a:srgbClr val="000000"/>
                  </a:solidFill>
                  <a:latin typeface="Muli Regular"/>
                </a:rPr>
                <a:t>A zero-sum game, such as gambling and derivatives, in which one gains at the expense </a:t>
              </a:r>
            </a:p>
            <a:p>
              <a:pPr>
                <a:lnSpc>
                  <a:spcPts val="3219"/>
                </a:lnSpc>
                <a:spcBef>
                  <a:spcPct val="0"/>
                </a:spcBef>
              </a:pPr>
              <a:r>
                <a:rPr lang="en-US" sz="2300">
                  <a:solidFill>
                    <a:srgbClr val="000000"/>
                  </a:solidFill>
                  <a:latin typeface="Muli Regular"/>
                </a:rPr>
                <a:t>of another is not sanctione</a:t>
              </a:r>
            </a:p>
          </p:txBody>
        </p:sp>
        <p:sp>
          <p:nvSpPr>
            <p:cNvPr id="18" name="TextBox 18"/>
            <p:cNvSpPr txBox="1"/>
            <p:nvPr/>
          </p:nvSpPr>
          <p:spPr>
            <a:xfrm>
              <a:off x="0" y="9525"/>
              <a:ext cx="8821307" cy="657225"/>
            </a:xfrm>
            <a:prstGeom prst="rect">
              <a:avLst/>
            </a:prstGeom>
          </p:spPr>
          <p:txBody>
            <a:bodyPr lIns="0" tIns="0" rIns="0" bIns="0" rtlCol="0" anchor="t">
              <a:spAutoFit/>
            </a:bodyPr>
            <a:lstStyle/>
            <a:p>
              <a:pPr>
                <a:lnSpc>
                  <a:spcPts val="3960"/>
                </a:lnSpc>
              </a:pPr>
              <a:r>
                <a:rPr lang="en-US" sz="3300">
                  <a:solidFill>
                    <a:srgbClr val="000000"/>
                  </a:solidFill>
                  <a:latin typeface="Muli Bold"/>
                </a:rPr>
                <a:t>Excessive speculation </a:t>
              </a:r>
              <a:r>
                <a:rPr lang="en-US" sz="3300">
                  <a:solidFill>
                    <a:srgbClr val="000000"/>
                  </a:solidFill>
                  <a:latin typeface="Muli Bold Italics"/>
                </a:rPr>
                <a:t>(Maysir)</a:t>
              </a:r>
            </a:p>
          </p:txBody>
        </p:sp>
      </p:grpSp>
      <p:grpSp>
        <p:nvGrpSpPr>
          <p:cNvPr id="19" name="Group 19"/>
          <p:cNvGrpSpPr/>
          <p:nvPr/>
        </p:nvGrpSpPr>
        <p:grpSpPr>
          <a:xfrm>
            <a:off x="10180265" y="7499591"/>
            <a:ext cx="6615981" cy="1539586"/>
            <a:chOff x="0" y="0"/>
            <a:chExt cx="8821307" cy="2052781"/>
          </a:xfrm>
        </p:grpSpPr>
        <p:sp>
          <p:nvSpPr>
            <p:cNvPr id="20" name="TextBox 20"/>
            <p:cNvSpPr txBox="1"/>
            <p:nvPr/>
          </p:nvSpPr>
          <p:spPr>
            <a:xfrm>
              <a:off x="0" y="1003549"/>
              <a:ext cx="8821307" cy="1049232"/>
            </a:xfrm>
            <a:prstGeom prst="rect">
              <a:avLst/>
            </a:prstGeom>
          </p:spPr>
          <p:txBody>
            <a:bodyPr lIns="0" tIns="0" rIns="0" bIns="0" rtlCol="0" anchor="t">
              <a:spAutoFit/>
            </a:bodyPr>
            <a:lstStyle/>
            <a:p>
              <a:pPr>
                <a:lnSpc>
                  <a:spcPts val="3219"/>
                </a:lnSpc>
                <a:spcBef>
                  <a:spcPct val="0"/>
                </a:spcBef>
              </a:pPr>
              <a:r>
                <a:rPr lang="en-US" sz="2300">
                  <a:solidFill>
                    <a:srgbClr val="000000"/>
                  </a:solidFill>
                  <a:latin typeface="Muli Regular"/>
                </a:rPr>
                <a:t>Act as safeguarding human well-being from harmful and immoral activities</a:t>
              </a:r>
            </a:p>
          </p:txBody>
        </p:sp>
        <p:sp>
          <p:nvSpPr>
            <p:cNvPr id="21" name="TextBox 21"/>
            <p:cNvSpPr txBox="1"/>
            <p:nvPr/>
          </p:nvSpPr>
          <p:spPr>
            <a:xfrm>
              <a:off x="0" y="9525"/>
              <a:ext cx="8821307" cy="657225"/>
            </a:xfrm>
            <a:prstGeom prst="rect">
              <a:avLst/>
            </a:prstGeom>
          </p:spPr>
          <p:txBody>
            <a:bodyPr lIns="0" tIns="0" rIns="0" bIns="0" rtlCol="0" anchor="t">
              <a:spAutoFit/>
            </a:bodyPr>
            <a:lstStyle/>
            <a:p>
              <a:pPr>
                <a:lnSpc>
                  <a:spcPts val="3960"/>
                </a:lnSpc>
              </a:pPr>
              <a:r>
                <a:rPr lang="en-US" sz="3300">
                  <a:solidFill>
                    <a:srgbClr val="000000"/>
                  </a:solidFill>
                  <a:latin typeface="Muli Bold"/>
                </a:rPr>
                <a:t>Financing illicit purposes</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135AB01E-248F-D340-B124-A855E7EB8ADB}"/>
              </a:ext>
            </a:extLst>
          </p:cNvPr>
          <p:cNvGrpSpPr/>
          <p:nvPr/>
        </p:nvGrpSpPr>
        <p:grpSpPr>
          <a:xfrm>
            <a:off x="9746109" y="1121941"/>
            <a:ext cx="7513191" cy="8043118"/>
            <a:chOff x="9746109" y="1121941"/>
            <a:chExt cx="7513191" cy="8043118"/>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746109" y="1210261"/>
              <a:ext cx="556391" cy="318660"/>
            </a:xfrm>
            <a:prstGeom prst="rect">
              <a:avLst/>
            </a:prstGeom>
          </p:spPr>
        </p:pic>
        <p:grpSp>
          <p:nvGrpSpPr>
            <p:cNvPr id="3" name="Group 3"/>
            <p:cNvGrpSpPr/>
            <p:nvPr/>
          </p:nvGrpSpPr>
          <p:grpSpPr>
            <a:xfrm>
              <a:off x="11060569" y="1121941"/>
              <a:ext cx="6198731" cy="1944398"/>
              <a:chOff x="0" y="0"/>
              <a:chExt cx="8264975" cy="2592531"/>
            </a:xfrm>
          </p:grpSpPr>
          <p:sp>
            <p:nvSpPr>
              <p:cNvPr id="4" name="TextBox 4"/>
              <p:cNvSpPr txBox="1"/>
              <p:nvPr/>
            </p:nvSpPr>
            <p:spPr>
              <a:xfrm>
                <a:off x="0" y="1003549"/>
                <a:ext cx="8264975" cy="1588982"/>
              </a:xfrm>
              <a:prstGeom prst="rect">
                <a:avLst/>
              </a:prstGeom>
            </p:spPr>
            <p:txBody>
              <a:bodyPr lIns="0" tIns="0" rIns="0" bIns="0" rtlCol="0" anchor="t">
                <a:spAutoFit/>
              </a:bodyPr>
              <a:lstStyle/>
              <a:p>
                <a:pPr>
                  <a:lnSpc>
                    <a:spcPts val="3219"/>
                  </a:lnSpc>
                  <a:spcBef>
                    <a:spcPct val="0"/>
                  </a:spcBef>
                </a:pPr>
                <a:r>
                  <a:rPr lang="en-US" sz="2300">
                    <a:solidFill>
                      <a:srgbClr val="000000"/>
                    </a:solidFill>
                    <a:latin typeface="Muli Regular"/>
                  </a:rPr>
                  <a:t>The principles and the spirits of Islamic financed, such as risk-sharing, etc. are derived from Muslim sacred book</a:t>
                </a:r>
              </a:p>
            </p:txBody>
          </p:sp>
          <p:sp>
            <p:nvSpPr>
              <p:cNvPr id="5" name="TextBox 5"/>
              <p:cNvSpPr txBox="1"/>
              <p:nvPr/>
            </p:nvSpPr>
            <p:spPr>
              <a:xfrm>
                <a:off x="0" y="9525"/>
                <a:ext cx="8264975" cy="657225"/>
              </a:xfrm>
              <a:prstGeom prst="rect">
                <a:avLst/>
              </a:prstGeom>
            </p:spPr>
            <p:txBody>
              <a:bodyPr lIns="0" tIns="0" rIns="0" bIns="0" rtlCol="0" anchor="t">
                <a:spAutoFit/>
              </a:bodyPr>
              <a:lstStyle/>
              <a:p>
                <a:pPr>
                  <a:lnSpc>
                    <a:spcPts val="3960"/>
                  </a:lnSpc>
                </a:pPr>
                <a:r>
                  <a:rPr lang="en-US" sz="3300" dirty="0">
                    <a:solidFill>
                      <a:srgbClr val="000000"/>
                    </a:solidFill>
                    <a:latin typeface="Muli Bold"/>
                  </a:rPr>
                  <a:t>Quran</a:t>
                </a:r>
              </a:p>
            </p:txBody>
          </p:sp>
        </p:gr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746109" y="4009589"/>
              <a:ext cx="556391" cy="318660"/>
            </a:xfrm>
            <a:prstGeom prst="rect">
              <a:avLst/>
            </a:prstGeom>
          </p:spPr>
        </p:pic>
        <p:grpSp>
          <p:nvGrpSpPr>
            <p:cNvPr id="7" name="Group 7"/>
            <p:cNvGrpSpPr/>
            <p:nvPr/>
          </p:nvGrpSpPr>
          <p:grpSpPr>
            <a:xfrm>
              <a:off x="11060569" y="3921270"/>
              <a:ext cx="6198731" cy="1944398"/>
              <a:chOff x="0" y="0"/>
              <a:chExt cx="8264975" cy="2592531"/>
            </a:xfrm>
          </p:grpSpPr>
          <p:sp>
            <p:nvSpPr>
              <p:cNvPr id="8" name="TextBox 8"/>
              <p:cNvSpPr txBox="1"/>
              <p:nvPr/>
            </p:nvSpPr>
            <p:spPr>
              <a:xfrm>
                <a:off x="0" y="1003549"/>
                <a:ext cx="8264975" cy="1588982"/>
              </a:xfrm>
              <a:prstGeom prst="rect">
                <a:avLst/>
              </a:prstGeom>
            </p:spPr>
            <p:txBody>
              <a:bodyPr lIns="0" tIns="0" rIns="0" bIns="0" rtlCol="0" anchor="t">
                <a:spAutoFit/>
              </a:bodyPr>
              <a:lstStyle/>
              <a:p>
                <a:pPr>
                  <a:lnSpc>
                    <a:spcPts val="3219"/>
                  </a:lnSpc>
                  <a:spcBef>
                    <a:spcPct val="0"/>
                  </a:spcBef>
                </a:pPr>
                <a:r>
                  <a:rPr lang="en-US" sz="2300">
                    <a:solidFill>
                      <a:srgbClr val="000000"/>
                    </a:solidFill>
                    <a:latin typeface="Muli Regular"/>
                  </a:rPr>
                  <a:t>Serve as clarifications, explanations, ideal examples of the principles and spirits of Islamic Finance</a:t>
                </a:r>
              </a:p>
            </p:txBody>
          </p:sp>
          <p:sp>
            <p:nvSpPr>
              <p:cNvPr id="9" name="TextBox 9"/>
              <p:cNvSpPr txBox="1"/>
              <p:nvPr/>
            </p:nvSpPr>
            <p:spPr>
              <a:xfrm>
                <a:off x="0" y="9525"/>
                <a:ext cx="8264975" cy="657225"/>
              </a:xfrm>
              <a:prstGeom prst="rect">
                <a:avLst/>
              </a:prstGeom>
            </p:spPr>
            <p:txBody>
              <a:bodyPr lIns="0" tIns="0" rIns="0" bIns="0" rtlCol="0" anchor="t">
                <a:spAutoFit/>
              </a:bodyPr>
              <a:lstStyle/>
              <a:p>
                <a:pPr>
                  <a:lnSpc>
                    <a:spcPts val="3960"/>
                  </a:lnSpc>
                </a:pPr>
                <a:r>
                  <a:rPr lang="en-US" sz="3300">
                    <a:solidFill>
                      <a:srgbClr val="000000"/>
                    </a:solidFill>
                    <a:latin typeface="Muli Bold"/>
                  </a:rPr>
                  <a:t>Prophet traditions (</a:t>
                </a:r>
                <a:r>
                  <a:rPr lang="en-US" sz="3300">
                    <a:solidFill>
                      <a:srgbClr val="000000"/>
                    </a:solidFill>
                    <a:latin typeface="Muli Bold Italics"/>
                  </a:rPr>
                  <a:t>Sunnah</a:t>
                </a:r>
                <a:r>
                  <a:rPr lang="en-US" sz="3300">
                    <a:solidFill>
                      <a:srgbClr val="000000"/>
                    </a:solidFill>
                    <a:latin typeface="Muli Bold"/>
                  </a:rPr>
                  <a:t>)</a:t>
                </a:r>
              </a:p>
            </p:txBody>
          </p:sp>
        </p:grpSp>
        <p:pic>
          <p:nvPicPr>
            <p:cNvPr id="10" name="Picture 10"/>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9746109" y="6808918"/>
              <a:ext cx="556391" cy="318660"/>
            </a:xfrm>
            <a:prstGeom prst="rect">
              <a:avLst/>
            </a:prstGeom>
          </p:spPr>
        </p:pic>
        <p:grpSp>
          <p:nvGrpSpPr>
            <p:cNvPr id="11" name="Group 11"/>
            <p:cNvGrpSpPr/>
            <p:nvPr/>
          </p:nvGrpSpPr>
          <p:grpSpPr>
            <a:xfrm>
              <a:off x="11060569" y="6720598"/>
              <a:ext cx="6198731" cy="2444461"/>
              <a:chOff x="0" y="0"/>
              <a:chExt cx="8264975" cy="3259281"/>
            </a:xfrm>
          </p:grpSpPr>
          <p:sp>
            <p:nvSpPr>
              <p:cNvPr id="12" name="TextBox 12"/>
              <p:cNvSpPr txBox="1"/>
              <p:nvPr/>
            </p:nvSpPr>
            <p:spPr>
              <a:xfrm>
                <a:off x="0" y="1670299"/>
                <a:ext cx="8264975" cy="1588982"/>
              </a:xfrm>
              <a:prstGeom prst="rect">
                <a:avLst/>
              </a:prstGeom>
            </p:spPr>
            <p:txBody>
              <a:bodyPr lIns="0" tIns="0" rIns="0" bIns="0" rtlCol="0" anchor="t">
                <a:spAutoFit/>
              </a:bodyPr>
              <a:lstStyle/>
              <a:p>
                <a:pPr>
                  <a:lnSpc>
                    <a:spcPts val="3219"/>
                  </a:lnSpc>
                  <a:spcBef>
                    <a:spcPct val="0"/>
                  </a:spcBef>
                </a:pPr>
                <a:r>
                  <a:rPr lang="en-US" sz="2300" dirty="0">
                    <a:solidFill>
                      <a:srgbClr val="000000"/>
                    </a:solidFill>
                    <a:latin typeface="Muli Regular"/>
                  </a:rPr>
                  <a:t>The universal and infallible agreement of either the Muslim community as a whole or Muslim scholars in particular</a:t>
                </a:r>
              </a:p>
            </p:txBody>
          </p:sp>
          <p:sp>
            <p:nvSpPr>
              <p:cNvPr id="13" name="TextBox 13"/>
              <p:cNvSpPr txBox="1"/>
              <p:nvPr/>
            </p:nvSpPr>
            <p:spPr>
              <a:xfrm>
                <a:off x="0" y="9525"/>
                <a:ext cx="8264975" cy="1323975"/>
              </a:xfrm>
              <a:prstGeom prst="rect">
                <a:avLst/>
              </a:prstGeom>
            </p:spPr>
            <p:txBody>
              <a:bodyPr lIns="0" tIns="0" rIns="0" bIns="0" rtlCol="0" anchor="t">
                <a:spAutoFit/>
              </a:bodyPr>
              <a:lstStyle/>
              <a:p>
                <a:pPr>
                  <a:lnSpc>
                    <a:spcPts val="3960"/>
                  </a:lnSpc>
                </a:pPr>
                <a:r>
                  <a:rPr lang="en-US" sz="3300" dirty="0">
                    <a:solidFill>
                      <a:srgbClr val="000000"/>
                    </a:solidFill>
                    <a:latin typeface="Muli Bold"/>
                  </a:rPr>
                  <a:t>Shariah Scholars </a:t>
                </a:r>
                <a:r>
                  <a:rPr lang="en-US" sz="3300" dirty="0" err="1">
                    <a:solidFill>
                      <a:srgbClr val="000000"/>
                    </a:solidFill>
                    <a:latin typeface="Muli Bold"/>
                  </a:rPr>
                  <a:t>Concensus</a:t>
                </a:r>
                <a:r>
                  <a:rPr lang="en-US" sz="3300" dirty="0">
                    <a:solidFill>
                      <a:srgbClr val="000000"/>
                    </a:solidFill>
                    <a:latin typeface="Muli Bold"/>
                  </a:rPr>
                  <a:t> </a:t>
                </a:r>
                <a:r>
                  <a:rPr lang="en-US" sz="3300" dirty="0">
                    <a:solidFill>
                      <a:srgbClr val="000000"/>
                    </a:solidFill>
                    <a:latin typeface="Muli Bold Italics"/>
                  </a:rPr>
                  <a:t>(Ijma')</a:t>
                </a:r>
              </a:p>
            </p:txBody>
          </p:sp>
        </p:grpSp>
      </p:grpSp>
      <p:pic>
        <p:nvPicPr>
          <p:cNvPr id="14" name="Picture 14"/>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654839" y="-255920"/>
            <a:ext cx="10798839" cy="10798839"/>
          </a:xfrm>
          <a:prstGeom prst="rect">
            <a:avLst/>
          </a:prstGeom>
        </p:spPr>
      </p:pic>
      <p:grpSp>
        <p:nvGrpSpPr>
          <p:cNvPr id="15" name="Group 15"/>
          <p:cNvGrpSpPr/>
          <p:nvPr/>
        </p:nvGrpSpPr>
        <p:grpSpPr>
          <a:xfrm>
            <a:off x="694100" y="2010189"/>
            <a:ext cx="7829427" cy="5117389"/>
            <a:chOff x="0" y="0"/>
            <a:chExt cx="10439236" cy="6823186"/>
          </a:xfrm>
        </p:grpSpPr>
        <p:sp>
          <p:nvSpPr>
            <p:cNvPr id="16" name="TextBox 16"/>
            <p:cNvSpPr txBox="1"/>
            <p:nvPr/>
          </p:nvSpPr>
          <p:spPr>
            <a:xfrm>
              <a:off x="0" y="85725"/>
              <a:ext cx="10439236" cy="4773084"/>
            </a:xfrm>
            <a:prstGeom prst="rect">
              <a:avLst/>
            </a:prstGeom>
          </p:spPr>
          <p:txBody>
            <a:bodyPr lIns="0" tIns="0" rIns="0" bIns="0" rtlCol="0" anchor="t">
              <a:spAutoFit/>
            </a:bodyPr>
            <a:lstStyle/>
            <a:p>
              <a:pPr>
                <a:lnSpc>
                  <a:spcPts val="9350"/>
                </a:lnSpc>
              </a:pPr>
              <a:r>
                <a:rPr lang="en-US" sz="8500" spc="-85">
                  <a:solidFill>
                    <a:srgbClr val="FFFFFF"/>
                  </a:solidFill>
                  <a:latin typeface="Muli Bold"/>
                </a:rPr>
                <a:t>What is</a:t>
              </a:r>
            </a:p>
            <a:p>
              <a:pPr>
                <a:lnSpc>
                  <a:spcPts val="9350"/>
                </a:lnSpc>
              </a:pPr>
              <a:r>
                <a:rPr lang="en-US" sz="8500" spc="-85">
                  <a:solidFill>
                    <a:srgbClr val="FFFFFF"/>
                  </a:solidFill>
                  <a:latin typeface="Muli Bold"/>
                </a:rPr>
                <a:t>Islamic Finance based on?</a:t>
              </a:r>
            </a:p>
          </p:txBody>
        </p:sp>
        <p:sp>
          <p:nvSpPr>
            <p:cNvPr id="17" name="TextBox 17"/>
            <p:cNvSpPr txBox="1"/>
            <p:nvPr/>
          </p:nvSpPr>
          <p:spPr>
            <a:xfrm>
              <a:off x="0" y="5416872"/>
              <a:ext cx="10439236" cy="1406313"/>
            </a:xfrm>
            <a:prstGeom prst="rect">
              <a:avLst/>
            </a:prstGeom>
          </p:spPr>
          <p:txBody>
            <a:bodyPr lIns="0" tIns="0" rIns="0" bIns="0" rtlCol="0" anchor="t">
              <a:spAutoFit/>
            </a:bodyPr>
            <a:lstStyle/>
            <a:p>
              <a:pPr>
                <a:lnSpc>
                  <a:spcPts val="4200"/>
                </a:lnSpc>
              </a:pPr>
              <a:r>
                <a:rPr lang="en-US" sz="3000">
                  <a:solidFill>
                    <a:srgbClr val="FFFFFF"/>
                  </a:solidFill>
                  <a:latin typeface="Quicksand"/>
                </a:rPr>
                <a:t>It is based on Shariah law that is </a:t>
              </a:r>
            </a:p>
            <a:p>
              <a:pPr>
                <a:lnSpc>
                  <a:spcPts val="4479"/>
                </a:lnSpc>
              </a:pPr>
              <a:r>
                <a:rPr lang="en-US" sz="3199" u="sng">
                  <a:solidFill>
                    <a:srgbClr val="FFFFFF"/>
                  </a:solidFill>
                  <a:latin typeface="Quicksand Bold"/>
                </a:rPr>
                <a:t>derived from 3 main references</a:t>
              </a:r>
            </a:p>
          </p:txBody>
        </p:sp>
      </p:grpSp>
      <p:sp>
        <p:nvSpPr>
          <p:cNvPr id="18" name="TextBox 17">
            <a:extLst>
              <a:ext uri="{FF2B5EF4-FFF2-40B4-BE49-F238E27FC236}">
                <a16:creationId xmlns:a16="http://schemas.microsoft.com/office/drawing/2014/main" id="{17318ECF-F97D-114D-A949-E6BB40E8A790}"/>
              </a:ext>
            </a:extLst>
          </p:cNvPr>
          <p:cNvSpPr txBox="1"/>
          <p:nvPr/>
        </p:nvSpPr>
        <p:spPr>
          <a:xfrm>
            <a:off x="9684327" y="983673"/>
            <a:ext cx="184731" cy="369332"/>
          </a:xfrm>
          <a:prstGeom prst="rect">
            <a:avLst/>
          </a:prstGeom>
          <a:noFill/>
        </p:spPr>
        <p:txBody>
          <a:bodyPr wrap="none" rtlCol="0">
            <a:spAutoFit/>
          </a:bodyPr>
          <a:lstStyle/>
          <a:p>
            <a:endParaRPr lang="en-QA"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769591" y="-84619"/>
            <a:ext cx="10798839" cy="10798839"/>
          </a:xfrm>
          <a:prstGeom prst="rect">
            <a:avLst/>
          </a:prstGeom>
        </p:spPr>
      </p:pic>
      <p:grpSp>
        <p:nvGrpSpPr>
          <p:cNvPr id="3" name="Group 3"/>
          <p:cNvGrpSpPr/>
          <p:nvPr/>
        </p:nvGrpSpPr>
        <p:grpSpPr>
          <a:xfrm>
            <a:off x="9891915" y="1329110"/>
            <a:ext cx="7367385" cy="1000125"/>
            <a:chOff x="0" y="0"/>
            <a:chExt cx="9823180" cy="1333500"/>
          </a:xfrm>
        </p:grpSpPr>
        <p:sp>
          <p:nvSpPr>
            <p:cNvPr id="4" name="TextBox 4"/>
            <p:cNvSpPr txBox="1"/>
            <p:nvPr/>
          </p:nvSpPr>
          <p:spPr>
            <a:xfrm>
              <a:off x="1558205" y="9525"/>
              <a:ext cx="8264975" cy="1323975"/>
            </a:xfrm>
            <a:prstGeom prst="rect">
              <a:avLst/>
            </a:prstGeom>
          </p:spPr>
          <p:txBody>
            <a:bodyPr lIns="0" tIns="0" rIns="0" bIns="0" rtlCol="0" anchor="t">
              <a:spAutoFit/>
            </a:bodyPr>
            <a:lstStyle/>
            <a:p>
              <a:pPr>
                <a:lnSpc>
                  <a:spcPts val="3960"/>
                </a:lnSpc>
              </a:pPr>
              <a:r>
                <a:rPr lang="en-US" sz="3300">
                  <a:solidFill>
                    <a:srgbClr val="000000"/>
                  </a:solidFill>
                  <a:latin typeface="Muli Bold"/>
                </a:rPr>
                <a:t>Independent oversight of shariah compliance </a:t>
              </a:r>
            </a:p>
          </p:txBody>
        </p:sp>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176072"/>
              <a:ext cx="981356" cy="981356"/>
            </a:xfrm>
            <a:prstGeom prst="rect">
              <a:avLst/>
            </a:prstGeom>
          </p:spPr>
        </p:pic>
      </p:grpSp>
      <p:grpSp>
        <p:nvGrpSpPr>
          <p:cNvPr id="6" name="Group 6"/>
          <p:cNvGrpSpPr/>
          <p:nvPr/>
        </p:nvGrpSpPr>
        <p:grpSpPr>
          <a:xfrm>
            <a:off x="861685" y="1329110"/>
            <a:ext cx="7829427" cy="6191492"/>
            <a:chOff x="0" y="0"/>
            <a:chExt cx="10439236" cy="8255323"/>
          </a:xfrm>
        </p:grpSpPr>
        <p:sp>
          <p:nvSpPr>
            <p:cNvPr id="7" name="TextBox 7"/>
            <p:cNvSpPr txBox="1"/>
            <p:nvPr/>
          </p:nvSpPr>
          <p:spPr>
            <a:xfrm>
              <a:off x="0" y="85725"/>
              <a:ext cx="10439236" cy="4773084"/>
            </a:xfrm>
            <a:prstGeom prst="rect">
              <a:avLst/>
            </a:prstGeom>
          </p:spPr>
          <p:txBody>
            <a:bodyPr lIns="0" tIns="0" rIns="0" bIns="0" rtlCol="0" anchor="t">
              <a:spAutoFit/>
            </a:bodyPr>
            <a:lstStyle/>
            <a:p>
              <a:pPr>
                <a:lnSpc>
                  <a:spcPts val="9350"/>
                </a:lnSpc>
              </a:pPr>
              <a:r>
                <a:rPr lang="en-US" sz="8500" spc="-85">
                  <a:solidFill>
                    <a:srgbClr val="FFFFFF"/>
                  </a:solidFill>
                  <a:latin typeface="Muli Bold"/>
                </a:rPr>
                <a:t>What is Shariah Governance? </a:t>
              </a:r>
            </a:p>
          </p:txBody>
        </p:sp>
        <p:sp>
          <p:nvSpPr>
            <p:cNvPr id="8" name="TextBox 8"/>
            <p:cNvSpPr txBox="1"/>
            <p:nvPr/>
          </p:nvSpPr>
          <p:spPr>
            <a:xfrm>
              <a:off x="0" y="5416873"/>
              <a:ext cx="10439236" cy="2838450"/>
            </a:xfrm>
            <a:prstGeom prst="rect">
              <a:avLst/>
            </a:prstGeom>
          </p:spPr>
          <p:txBody>
            <a:bodyPr lIns="0" tIns="0" rIns="0" bIns="0" rtlCol="0" anchor="t">
              <a:spAutoFit/>
            </a:bodyPr>
            <a:lstStyle/>
            <a:p>
              <a:pPr>
                <a:lnSpc>
                  <a:spcPts val="4200"/>
                </a:lnSpc>
              </a:pPr>
              <a:r>
                <a:rPr lang="en-US" sz="3000">
                  <a:solidFill>
                    <a:srgbClr val="FFFFFF"/>
                  </a:solidFill>
                  <a:latin typeface="Quicksand"/>
                </a:rPr>
                <a:t>The system of determining</a:t>
              </a:r>
            </a:p>
            <a:p>
              <a:pPr>
                <a:lnSpc>
                  <a:spcPts val="4619"/>
                </a:lnSpc>
              </a:pPr>
              <a:r>
                <a:rPr lang="en-US" sz="3299" u="sng">
                  <a:solidFill>
                    <a:srgbClr val="FFFFFF"/>
                  </a:solidFill>
                  <a:latin typeface="Quicksand Bold"/>
                </a:rPr>
                <a:t>how the shariah board is being</a:t>
              </a:r>
            </a:p>
            <a:p>
              <a:pPr>
                <a:lnSpc>
                  <a:spcPts val="4200"/>
                </a:lnSpc>
              </a:pPr>
              <a:r>
                <a:rPr lang="en-US" sz="3199">
                  <a:solidFill>
                    <a:srgbClr val="FFFFFF"/>
                  </a:solidFill>
                  <a:latin typeface="Quicksand"/>
                </a:rPr>
                <a:t>(1) </a:t>
              </a:r>
              <a:r>
                <a:rPr lang="en-US" sz="3000">
                  <a:solidFill>
                    <a:srgbClr val="FFFFFF"/>
                  </a:solidFill>
                  <a:latin typeface="Quicksand"/>
                </a:rPr>
                <a:t>controlled and (2) directed</a:t>
              </a:r>
            </a:p>
            <a:p>
              <a:pPr>
                <a:lnSpc>
                  <a:spcPts val="4200"/>
                </a:lnSpc>
              </a:pPr>
              <a:r>
                <a:rPr lang="en-US" sz="3000">
                  <a:solidFill>
                    <a:srgbClr val="FFFFFF"/>
                  </a:solidFill>
                  <a:latin typeface="Quicksand"/>
                </a:rPr>
                <a:t>for the purpose of shariah compliance</a:t>
              </a:r>
            </a:p>
          </p:txBody>
        </p:sp>
      </p:grpSp>
      <p:grpSp>
        <p:nvGrpSpPr>
          <p:cNvPr id="9" name="Group 9"/>
          <p:cNvGrpSpPr/>
          <p:nvPr/>
        </p:nvGrpSpPr>
        <p:grpSpPr>
          <a:xfrm>
            <a:off x="9891915" y="2782938"/>
            <a:ext cx="7367385" cy="1000125"/>
            <a:chOff x="0" y="0"/>
            <a:chExt cx="9823180" cy="1333500"/>
          </a:xfrm>
        </p:grpSpPr>
        <p:sp>
          <p:nvSpPr>
            <p:cNvPr id="10" name="TextBox 10"/>
            <p:cNvSpPr txBox="1"/>
            <p:nvPr/>
          </p:nvSpPr>
          <p:spPr>
            <a:xfrm>
              <a:off x="1558205" y="9525"/>
              <a:ext cx="8264975" cy="1323975"/>
            </a:xfrm>
            <a:prstGeom prst="rect">
              <a:avLst/>
            </a:prstGeom>
          </p:spPr>
          <p:txBody>
            <a:bodyPr lIns="0" tIns="0" rIns="0" bIns="0" rtlCol="0" anchor="t">
              <a:spAutoFit/>
            </a:bodyPr>
            <a:lstStyle/>
            <a:p>
              <a:pPr>
                <a:lnSpc>
                  <a:spcPts val="3960"/>
                </a:lnSpc>
              </a:pPr>
              <a:r>
                <a:rPr lang="en-US" sz="3300">
                  <a:solidFill>
                    <a:srgbClr val="000000"/>
                  </a:solidFill>
                  <a:latin typeface="Muli Bold"/>
                </a:rPr>
                <a:t>Issuance of relevant </a:t>
              </a:r>
              <a:r>
                <a:rPr lang="en-US" sz="3300">
                  <a:solidFill>
                    <a:srgbClr val="8F0000"/>
                  </a:solidFill>
                  <a:latin typeface="Muli Bold Bold"/>
                </a:rPr>
                <a:t>shariah pronouncements/resolutions</a:t>
              </a:r>
            </a:p>
          </p:txBody>
        </p:sp>
        <p:pic>
          <p:nvPicPr>
            <p:cNvPr id="11" name="Picture 11"/>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176072"/>
              <a:ext cx="981356" cy="981356"/>
            </a:xfrm>
            <a:prstGeom prst="rect">
              <a:avLst/>
            </a:prstGeom>
          </p:spPr>
        </p:pic>
      </p:grpSp>
      <p:grpSp>
        <p:nvGrpSpPr>
          <p:cNvPr id="12" name="Group 12"/>
          <p:cNvGrpSpPr/>
          <p:nvPr/>
        </p:nvGrpSpPr>
        <p:grpSpPr>
          <a:xfrm>
            <a:off x="9891915" y="4237329"/>
            <a:ext cx="7676772" cy="1500188"/>
            <a:chOff x="0" y="0"/>
            <a:chExt cx="10235695" cy="2000250"/>
          </a:xfrm>
        </p:grpSpPr>
        <p:sp>
          <p:nvSpPr>
            <p:cNvPr id="13" name="TextBox 13"/>
            <p:cNvSpPr txBox="1"/>
            <p:nvPr/>
          </p:nvSpPr>
          <p:spPr>
            <a:xfrm>
              <a:off x="1558205" y="9525"/>
              <a:ext cx="8677490" cy="1990725"/>
            </a:xfrm>
            <a:prstGeom prst="rect">
              <a:avLst/>
            </a:prstGeom>
          </p:spPr>
          <p:txBody>
            <a:bodyPr lIns="0" tIns="0" rIns="0" bIns="0" rtlCol="0" anchor="t">
              <a:spAutoFit/>
            </a:bodyPr>
            <a:lstStyle/>
            <a:p>
              <a:pPr>
                <a:lnSpc>
                  <a:spcPts val="3960"/>
                </a:lnSpc>
              </a:pPr>
              <a:r>
                <a:rPr lang="en-US" sz="3300" spc="-85">
                  <a:solidFill>
                    <a:srgbClr val="000000"/>
                  </a:solidFill>
                  <a:latin typeface="Muli Bold"/>
                </a:rPr>
                <a:t>Dissemination of shariah pronouncements information to the operative personnel of the IIFS</a:t>
              </a:r>
            </a:p>
          </p:txBody>
        </p:sp>
        <p:pic>
          <p:nvPicPr>
            <p:cNvPr id="14" name="Picture 1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250035"/>
              <a:ext cx="981356" cy="981356"/>
            </a:xfrm>
            <a:prstGeom prst="rect">
              <a:avLst/>
            </a:prstGeom>
          </p:spPr>
        </p:pic>
      </p:grpSp>
      <p:grpSp>
        <p:nvGrpSpPr>
          <p:cNvPr id="15" name="Group 15"/>
          <p:cNvGrpSpPr/>
          <p:nvPr/>
        </p:nvGrpSpPr>
        <p:grpSpPr>
          <a:xfrm>
            <a:off x="9966395" y="6134626"/>
            <a:ext cx="7292905" cy="1000125"/>
            <a:chOff x="0" y="0"/>
            <a:chExt cx="9723873" cy="1333500"/>
          </a:xfrm>
        </p:grpSpPr>
        <p:sp>
          <p:nvSpPr>
            <p:cNvPr id="16" name="TextBox 16"/>
            <p:cNvSpPr txBox="1"/>
            <p:nvPr/>
          </p:nvSpPr>
          <p:spPr>
            <a:xfrm>
              <a:off x="1458899" y="9525"/>
              <a:ext cx="8264975" cy="1323975"/>
            </a:xfrm>
            <a:prstGeom prst="rect">
              <a:avLst/>
            </a:prstGeom>
          </p:spPr>
          <p:txBody>
            <a:bodyPr lIns="0" tIns="0" rIns="0" bIns="0" rtlCol="0" anchor="t">
              <a:spAutoFit/>
            </a:bodyPr>
            <a:lstStyle/>
            <a:p>
              <a:pPr>
                <a:lnSpc>
                  <a:spcPts val="3960"/>
                </a:lnSpc>
              </a:pPr>
              <a:r>
                <a:rPr lang="en-US" sz="3300">
                  <a:solidFill>
                    <a:srgbClr val="000000"/>
                  </a:solidFill>
                  <a:latin typeface="Muli Bold"/>
                </a:rPr>
                <a:t>Internal shariah compliance review/audit</a:t>
              </a:r>
            </a:p>
          </p:txBody>
        </p:sp>
        <p:pic>
          <p:nvPicPr>
            <p:cNvPr id="17" name="Picture 17"/>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176072"/>
              <a:ext cx="981356" cy="981356"/>
            </a:xfrm>
            <a:prstGeom prst="rect">
              <a:avLst/>
            </a:prstGeom>
          </p:spPr>
        </p:pic>
      </p:grpSp>
      <p:grpSp>
        <p:nvGrpSpPr>
          <p:cNvPr id="18" name="Group 18"/>
          <p:cNvGrpSpPr/>
          <p:nvPr/>
        </p:nvGrpSpPr>
        <p:grpSpPr>
          <a:xfrm>
            <a:off x="9966395" y="7520602"/>
            <a:ext cx="7292905" cy="1000125"/>
            <a:chOff x="0" y="0"/>
            <a:chExt cx="9723873" cy="1333500"/>
          </a:xfrm>
        </p:grpSpPr>
        <p:sp>
          <p:nvSpPr>
            <p:cNvPr id="19" name="TextBox 19"/>
            <p:cNvSpPr txBox="1"/>
            <p:nvPr/>
          </p:nvSpPr>
          <p:spPr>
            <a:xfrm>
              <a:off x="1458899" y="9525"/>
              <a:ext cx="8264975" cy="1323975"/>
            </a:xfrm>
            <a:prstGeom prst="rect">
              <a:avLst/>
            </a:prstGeom>
          </p:spPr>
          <p:txBody>
            <a:bodyPr lIns="0" tIns="0" rIns="0" bIns="0" rtlCol="0" anchor="t">
              <a:spAutoFit/>
            </a:bodyPr>
            <a:lstStyle/>
            <a:p>
              <a:pPr>
                <a:lnSpc>
                  <a:spcPts val="3960"/>
                </a:lnSpc>
              </a:pPr>
              <a:r>
                <a:rPr lang="en-US" sz="3300">
                  <a:solidFill>
                    <a:srgbClr val="000000"/>
                  </a:solidFill>
                  <a:latin typeface="Muli Bold"/>
                </a:rPr>
                <a:t>Annual shariah compliance review/audit</a:t>
              </a:r>
            </a:p>
          </p:txBody>
        </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176072"/>
              <a:ext cx="981356" cy="981356"/>
            </a:xfrm>
            <a:prstGeom prst="rect">
              <a:avLst/>
            </a:prstGeom>
          </p:spPr>
        </p:pic>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4083569" y="7241841"/>
            <a:ext cx="15483562" cy="0"/>
          </a:xfrm>
          <a:prstGeom prst="line">
            <a:avLst/>
          </a:prstGeom>
          <a:ln w="28575" cap="rnd">
            <a:solidFill>
              <a:srgbClr val="1C3E88"/>
            </a:solidFill>
            <a:prstDash val="solid"/>
            <a:headEnd type="none" w="sm" len="sm"/>
            <a:tailEnd type="none" w="sm" len="sm"/>
          </a:ln>
        </p:spPr>
        <p:txBody>
          <a:bodyPr/>
          <a:lstStyle/>
          <a:p>
            <a:endParaRPr lang="en-US"/>
          </a:p>
        </p:txBody>
      </p:sp>
      <p:sp>
        <p:nvSpPr>
          <p:cNvPr id="3" name="AutoShape 3"/>
          <p:cNvSpPr/>
          <p:nvPr/>
        </p:nvSpPr>
        <p:spPr>
          <a:xfrm rot="5400000">
            <a:off x="-2185988" y="7483905"/>
            <a:ext cx="15483562" cy="0"/>
          </a:xfrm>
          <a:prstGeom prst="line">
            <a:avLst/>
          </a:prstGeom>
          <a:ln w="28575" cap="rnd">
            <a:solidFill>
              <a:srgbClr val="1C3E88"/>
            </a:solidFill>
            <a:prstDash val="solid"/>
            <a:headEnd type="none" w="sm" len="sm"/>
            <a:tailEnd type="none" w="sm" len="sm"/>
          </a:ln>
        </p:spPr>
        <p:txBody>
          <a:bodyPr/>
          <a:lstStyle/>
          <a:p>
            <a:endParaRPr lang="en-US"/>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13118835"/>
            <a:ext cx="18288000" cy="18288000"/>
          </a:xfrm>
          <a:prstGeom prst="rect">
            <a:avLst/>
          </a:prstGeom>
        </p:spPr>
      </p:pic>
      <p:pic>
        <p:nvPicPr>
          <p:cNvPr id="5" name="Picture 5"/>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55503" y="5814276"/>
            <a:ext cx="1046716" cy="1046716"/>
          </a:xfrm>
          <a:prstGeom prst="rect">
            <a:avLst/>
          </a:prstGeom>
        </p:spPr>
      </p:pic>
      <p:pic>
        <p:nvPicPr>
          <p:cNvPr id="6" name="Picture 6"/>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119622" y="5814276"/>
            <a:ext cx="687049" cy="934761"/>
          </a:xfrm>
          <a:prstGeom prst="rect">
            <a:avLst/>
          </a:prstGeom>
        </p:spPr>
      </p:pic>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12312654" y="5814276"/>
            <a:ext cx="1053521" cy="934761"/>
          </a:xfrm>
          <a:prstGeom prst="rect">
            <a:avLst/>
          </a:prstGeom>
        </p:spPr>
      </p:pic>
      <p:grpSp>
        <p:nvGrpSpPr>
          <p:cNvPr id="8" name="Group 8"/>
          <p:cNvGrpSpPr/>
          <p:nvPr/>
        </p:nvGrpSpPr>
        <p:grpSpPr>
          <a:xfrm>
            <a:off x="1402219" y="745096"/>
            <a:ext cx="15483562" cy="3983755"/>
            <a:chOff x="0" y="0"/>
            <a:chExt cx="20644749" cy="5311674"/>
          </a:xfrm>
        </p:grpSpPr>
        <p:sp>
          <p:nvSpPr>
            <p:cNvPr id="9" name="TextBox 9"/>
            <p:cNvSpPr txBox="1"/>
            <p:nvPr/>
          </p:nvSpPr>
          <p:spPr>
            <a:xfrm>
              <a:off x="0" y="85725"/>
              <a:ext cx="20644749" cy="3201458"/>
            </a:xfrm>
            <a:prstGeom prst="rect">
              <a:avLst/>
            </a:prstGeom>
          </p:spPr>
          <p:txBody>
            <a:bodyPr lIns="0" tIns="0" rIns="0" bIns="0" rtlCol="0" anchor="t">
              <a:spAutoFit/>
            </a:bodyPr>
            <a:lstStyle/>
            <a:p>
              <a:pPr>
                <a:lnSpc>
                  <a:spcPts val="9349"/>
                </a:lnSpc>
              </a:pPr>
              <a:r>
                <a:rPr lang="en-US" sz="8499" spc="-84">
                  <a:solidFill>
                    <a:srgbClr val="FFFFFF"/>
                  </a:solidFill>
                  <a:latin typeface="Muli Bold"/>
                </a:rPr>
                <a:t>What are shariah pronouncements?</a:t>
              </a:r>
            </a:p>
          </p:txBody>
        </p:sp>
        <p:sp>
          <p:nvSpPr>
            <p:cNvPr id="10" name="TextBox 10"/>
            <p:cNvSpPr txBox="1"/>
            <p:nvPr/>
          </p:nvSpPr>
          <p:spPr>
            <a:xfrm>
              <a:off x="0" y="3845247"/>
              <a:ext cx="20644749" cy="1466427"/>
            </a:xfrm>
            <a:prstGeom prst="rect">
              <a:avLst/>
            </a:prstGeom>
          </p:spPr>
          <p:txBody>
            <a:bodyPr lIns="0" tIns="0" rIns="0" bIns="0" rtlCol="0" anchor="t">
              <a:spAutoFit/>
            </a:bodyPr>
            <a:lstStyle/>
            <a:p>
              <a:pPr>
                <a:lnSpc>
                  <a:spcPts val="4619"/>
                </a:lnSpc>
              </a:pPr>
              <a:r>
                <a:rPr lang="en-US" sz="3299" u="sng">
                  <a:solidFill>
                    <a:srgbClr val="FFFFFF"/>
                  </a:solidFill>
                  <a:latin typeface="Quicksand"/>
                </a:rPr>
                <a:t>I</a:t>
              </a:r>
              <a:r>
                <a:rPr lang="en-US" sz="3299" u="sng">
                  <a:solidFill>
                    <a:srgbClr val="FFFFFF"/>
                  </a:solidFill>
                  <a:latin typeface="Quicksand Bold"/>
                </a:rPr>
                <a:t>slamic legal opinions (fatwas)</a:t>
              </a:r>
            </a:p>
            <a:p>
              <a:pPr algn="just">
                <a:lnSpc>
                  <a:spcPts val="4339"/>
                </a:lnSpc>
                <a:spcBef>
                  <a:spcPct val="0"/>
                </a:spcBef>
              </a:pPr>
              <a:r>
                <a:rPr lang="en-US" sz="3099" spc="-99">
                  <a:solidFill>
                    <a:srgbClr val="FFFFFF"/>
                  </a:solidFill>
                  <a:latin typeface="Quicksand"/>
                </a:rPr>
                <a:t>issued by Shariah Supervisory Board (SSB) on an IFI’s operations, products, and services</a:t>
              </a:r>
            </a:p>
          </p:txBody>
        </p:sp>
      </p:grpSp>
      <p:grpSp>
        <p:nvGrpSpPr>
          <p:cNvPr id="11" name="Group 11"/>
          <p:cNvGrpSpPr/>
          <p:nvPr/>
        </p:nvGrpSpPr>
        <p:grpSpPr>
          <a:xfrm>
            <a:off x="1801843" y="5814276"/>
            <a:ext cx="3394395" cy="2444461"/>
            <a:chOff x="0" y="0"/>
            <a:chExt cx="4525860" cy="3259281"/>
          </a:xfrm>
        </p:grpSpPr>
        <p:sp>
          <p:nvSpPr>
            <p:cNvPr id="12" name="TextBox 12"/>
            <p:cNvSpPr txBox="1"/>
            <p:nvPr/>
          </p:nvSpPr>
          <p:spPr>
            <a:xfrm>
              <a:off x="0" y="1670299"/>
              <a:ext cx="4525860" cy="1588982"/>
            </a:xfrm>
            <a:prstGeom prst="rect">
              <a:avLst/>
            </a:prstGeom>
          </p:spPr>
          <p:txBody>
            <a:bodyPr lIns="0" tIns="0" rIns="0" bIns="0" rtlCol="0" anchor="t">
              <a:spAutoFit/>
            </a:bodyPr>
            <a:lstStyle/>
            <a:p>
              <a:pPr>
                <a:lnSpc>
                  <a:spcPts val="3219"/>
                </a:lnSpc>
              </a:pPr>
              <a:r>
                <a:rPr lang="en-US" sz="2300">
                  <a:solidFill>
                    <a:srgbClr val="000000"/>
                  </a:solidFill>
                  <a:latin typeface="Muli Regular"/>
                </a:rPr>
                <a:t>Perceived as 'Halal Certification' of Islamic Finance world</a:t>
              </a:r>
            </a:p>
          </p:txBody>
        </p:sp>
        <p:sp>
          <p:nvSpPr>
            <p:cNvPr id="13" name="TextBox 13"/>
            <p:cNvSpPr txBox="1"/>
            <p:nvPr/>
          </p:nvSpPr>
          <p:spPr>
            <a:xfrm>
              <a:off x="0" y="9525"/>
              <a:ext cx="4525860" cy="1323975"/>
            </a:xfrm>
            <a:prstGeom prst="rect">
              <a:avLst/>
            </a:prstGeom>
          </p:spPr>
          <p:txBody>
            <a:bodyPr lIns="0" tIns="0" rIns="0" bIns="0" rtlCol="0" anchor="t">
              <a:spAutoFit/>
            </a:bodyPr>
            <a:lstStyle/>
            <a:p>
              <a:pPr>
                <a:lnSpc>
                  <a:spcPts val="3960"/>
                </a:lnSpc>
              </a:pPr>
              <a:r>
                <a:rPr lang="en-US" sz="3300">
                  <a:solidFill>
                    <a:srgbClr val="000000"/>
                  </a:solidFill>
                  <a:latin typeface="Muli Bold"/>
                </a:rPr>
                <a:t>Form of</a:t>
              </a:r>
            </a:p>
            <a:p>
              <a:pPr>
                <a:lnSpc>
                  <a:spcPts val="3960"/>
                </a:lnSpc>
              </a:pPr>
              <a:r>
                <a:rPr lang="en-US" sz="3300">
                  <a:solidFill>
                    <a:srgbClr val="000000"/>
                  </a:solidFill>
                  <a:latin typeface="Muli Bold"/>
                </a:rPr>
                <a:t>an Endorsement</a:t>
              </a:r>
            </a:p>
          </p:txBody>
        </p:sp>
      </p:grpSp>
      <p:grpSp>
        <p:nvGrpSpPr>
          <p:cNvPr id="14" name="Group 14"/>
          <p:cNvGrpSpPr/>
          <p:nvPr/>
        </p:nvGrpSpPr>
        <p:grpSpPr>
          <a:xfrm>
            <a:off x="7395238" y="5814276"/>
            <a:ext cx="4167862" cy="3658898"/>
            <a:chOff x="0" y="0"/>
            <a:chExt cx="5557149" cy="4878531"/>
          </a:xfrm>
        </p:grpSpPr>
        <p:sp>
          <p:nvSpPr>
            <p:cNvPr id="15" name="TextBox 15"/>
            <p:cNvSpPr txBox="1"/>
            <p:nvPr/>
          </p:nvSpPr>
          <p:spPr>
            <a:xfrm>
              <a:off x="0" y="1670299"/>
              <a:ext cx="5557149" cy="3208232"/>
            </a:xfrm>
            <a:prstGeom prst="rect">
              <a:avLst/>
            </a:prstGeom>
          </p:spPr>
          <p:txBody>
            <a:bodyPr lIns="0" tIns="0" rIns="0" bIns="0" rtlCol="0" anchor="t">
              <a:spAutoFit/>
            </a:bodyPr>
            <a:lstStyle/>
            <a:p>
              <a:pPr>
                <a:lnSpc>
                  <a:spcPts val="3220"/>
                </a:lnSpc>
              </a:pPr>
              <a:r>
                <a:rPr lang="en-US" sz="2300">
                  <a:solidFill>
                    <a:srgbClr val="000000"/>
                  </a:solidFill>
                  <a:latin typeface="Muli Regular"/>
                </a:rPr>
                <a:t>Does not serve as </a:t>
              </a:r>
              <a:r>
                <a:rPr lang="en-US" sz="2300">
                  <a:solidFill>
                    <a:srgbClr val="000000"/>
                  </a:solidFill>
                  <a:latin typeface="Muli Regular Bold"/>
                </a:rPr>
                <a:t>"the law"</a:t>
              </a:r>
              <a:r>
                <a:rPr lang="en-US" sz="2300">
                  <a:solidFill>
                    <a:srgbClr val="000000"/>
                  </a:solidFill>
                  <a:latin typeface="Muli Regular"/>
                </a:rPr>
                <a:t> but as the source for deriving ethical principles</a:t>
              </a:r>
            </a:p>
            <a:p>
              <a:pPr>
                <a:lnSpc>
                  <a:spcPts val="3220"/>
                </a:lnSpc>
              </a:pPr>
              <a:endParaRPr lang="en-US" sz="2300">
                <a:solidFill>
                  <a:srgbClr val="000000"/>
                </a:solidFill>
                <a:latin typeface="Muli Regular"/>
              </a:endParaRPr>
            </a:p>
            <a:p>
              <a:pPr>
                <a:lnSpc>
                  <a:spcPts val="3219"/>
                </a:lnSpc>
              </a:pPr>
              <a:r>
                <a:rPr lang="en-US" sz="2300">
                  <a:solidFill>
                    <a:srgbClr val="000000"/>
                  </a:solidFill>
                  <a:latin typeface="Muli Regular"/>
                </a:rPr>
                <a:t>"Legal validity" is provided by other legal order</a:t>
              </a:r>
            </a:p>
          </p:txBody>
        </p:sp>
        <p:sp>
          <p:nvSpPr>
            <p:cNvPr id="16" name="TextBox 16"/>
            <p:cNvSpPr txBox="1"/>
            <p:nvPr/>
          </p:nvSpPr>
          <p:spPr>
            <a:xfrm>
              <a:off x="0" y="9525"/>
              <a:ext cx="5557149" cy="1323975"/>
            </a:xfrm>
            <a:prstGeom prst="rect">
              <a:avLst/>
            </a:prstGeom>
          </p:spPr>
          <p:txBody>
            <a:bodyPr lIns="0" tIns="0" rIns="0" bIns="0" rtlCol="0" anchor="t">
              <a:spAutoFit/>
            </a:bodyPr>
            <a:lstStyle/>
            <a:p>
              <a:pPr>
                <a:lnSpc>
                  <a:spcPts val="3960"/>
                </a:lnSpc>
              </a:pPr>
              <a:r>
                <a:rPr lang="en-US" sz="3300">
                  <a:solidFill>
                    <a:srgbClr val="000000"/>
                  </a:solidFill>
                  <a:latin typeface="Muli Bold"/>
                </a:rPr>
                <a:t>May be </a:t>
              </a:r>
            </a:p>
            <a:p>
              <a:pPr>
                <a:lnSpc>
                  <a:spcPts val="3960"/>
                </a:lnSpc>
              </a:pPr>
              <a:r>
                <a:rPr lang="en-US" sz="3300">
                  <a:solidFill>
                    <a:srgbClr val="000000"/>
                  </a:solidFill>
                  <a:latin typeface="Muli Bold"/>
                </a:rPr>
                <a:t>Non-Binding</a:t>
              </a:r>
            </a:p>
          </p:txBody>
        </p:sp>
      </p:grpSp>
      <p:grpSp>
        <p:nvGrpSpPr>
          <p:cNvPr id="17" name="Group 17"/>
          <p:cNvGrpSpPr/>
          <p:nvPr/>
        </p:nvGrpSpPr>
        <p:grpSpPr>
          <a:xfrm>
            <a:off x="13736317" y="5814276"/>
            <a:ext cx="4167862" cy="3658898"/>
            <a:chOff x="0" y="0"/>
            <a:chExt cx="5557149" cy="4878531"/>
          </a:xfrm>
        </p:grpSpPr>
        <p:sp>
          <p:nvSpPr>
            <p:cNvPr id="18" name="TextBox 18"/>
            <p:cNvSpPr txBox="1"/>
            <p:nvPr/>
          </p:nvSpPr>
          <p:spPr>
            <a:xfrm>
              <a:off x="0" y="1670299"/>
              <a:ext cx="5557149" cy="3208232"/>
            </a:xfrm>
            <a:prstGeom prst="rect">
              <a:avLst/>
            </a:prstGeom>
          </p:spPr>
          <p:txBody>
            <a:bodyPr lIns="0" tIns="0" rIns="0" bIns="0" rtlCol="0" anchor="t">
              <a:spAutoFit/>
            </a:bodyPr>
            <a:lstStyle/>
            <a:p>
              <a:pPr>
                <a:lnSpc>
                  <a:spcPts val="3220"/>
                </a:lnSpc>
              </a:pPr>
              <a:r>
                <a:rPr lang="en-US" sz="2300">
                  <a:solidFill>
                    <a:srgbClr val="000000"/>
                  </a:solidFill>
                  <a:latin typeface="Muli Regular"/>
                </a:rPr>
                <a:t>Referred to as ‘shari‘ah risk’, </a:t>
              </a:r>
            </a:p>
            <a:p>
              <a:pPr>
                <a:lnSpc>
                  <a:spcPts val="3220"/>
                </a:lnSpc>
              </a:pPr>
              <a:endParaRPr lang="en-US" sz="2300">
                <a:solidFill>
                  <a:srgbClr val="000000"/>
                </a:solidFill>
                <a:latin typeface="Muli Regular"/>
              </a:endParaRPr>
            </a:p>
            <a:p>
              <a:pPr>
                <a:lnSpc>
                  <a:spcPts val="3219"/>
                </a:lnSpc>
                <a:spcBef>
                  <a:spcPct val="0"/>
                </a:spcBef>
              </a:pPr>
              <a:r>
                <a:rPr lang="en-US" sz="2300">
                  <a:solidFill>
                    <a:srgbClr val="000000"/>
                  </a:solidFill>
                  <a:latin typeface="Muli Regular"/>
                </a:rPr>
                <a:t>Products or services to be attacked on the basis that it did not conform to Islamic legal principles.</a:t>
              </a:r>
            </a:p>
          </p:txBody>
        </p:sp>
        <p:sp>
          <p:nvSpPr>
            <p:cNvPr id="19" name="TextBox 19"/>
            <p:cNvSpPr txBox="1"/>
            <p:nvPr/>
          </p:nvSpPr>
          <p:spPr>
            <a:xfrm>
              <a:off x="0" y="9525"/>
              <a:ext cx="5557149" cy="1323975"/>
            </a:xfrm>
            <a:prstGeom prst="rect">
              <a:avLst/>
            </a:prstGeom>
          </p:spPr>
          <p:txBody>
            <a:bodyPr lIns="0" tIns="0" rIns="0" bIns="0" rtlCol="0" anchor="t">
              <a:spAutoFit/>
            </a:bodyPr>
            <a:lstStyle/>
            <a:p>
              <a:pPr>
                <a:lnSpc>
                  <a:spcPts val="3960"/>
                </a:lnSpc>
              </a:pPr>
              <a:r>
                <a:rPr lang="en-US" sz="3300">
                  <a:solidFill>
                    <a:srgbClr val="000000"/>
                  </a:solidFill>
                  <a:latin typeface="Muli Bold"/>
                </a:rPr>
                <a:t>Perceived</a:t>
              </a:r>
            </a:p>
            <a:p>
              <a:pPr>
                <a:lnSpc>
                  <a:spcPts val="3960"/>
                </a:lnSpc>
              </a:pPr>
              <a:r>
                <a:rPr lang="en-US" sz="3300">
                  <a:solidFill>
                    <a:srgbClr val="000000"/>
                  </a:solidFill>
                  <a:latin typeface="Muli Bold"/>
                </a:rPr>
                <a:t>as a risk</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7268755" y="1359686"/>
            <a:ext cx="2747947" cy="0"/>
          </a:xfrm>
          <a:prstGeom prst="line">
            <a:avLst/>
          </a:prstGeom>
          <a:ln w="28575" cap="rnd">
            <a:solidFill>
              <a:srgbClr val="1C3E88"/>
            </a:solidFill>
            <a:prstDash val="solid"/>
            <a:headEnd type="none" w="sm" len="sm"/>
            <a:tailEnd type="none" w="sm" len="sm"/>
          </a:ln>
        </p:spPr>
        <p:txBody>
          <a:bodyPr/>
          <a:lstStyle/>
          <a:p>
            <a:endParaRPr lang="en-US"/>
          </a:p>
        </p:txBody>
      </p:sp>
      <p:sp>
        <p:nvSpPr>
          <p:cNvPr id="3" name="TextBox 3"/>
          <p:cNvSpPr txBox="1"/>
          <p:nvPr/>
        </p:nvSpPr>
        <p:spPr>
          <a:xfrm>
            <a:off x="9658587" y="380394"/>
            <a:ext cx="6700879" cy="641826"/>
          </a:xfrm>
          <a:prstGeom prst="rect">
            <a:avLst/>
          </a:prstGeom>
        </p:spPr>
        <p:txBody>
          <a:bodyPr lIns="0" tIns="0" rIns="0" bIns="0" rtlCol="0" anchor="t">
            <a:spAutoFit/>
          </a:bodyPr>
          <a:lstStyle/>
          <a:p>
            <a:pPr>
              <a:lnSpc>
                <a:spcPts val="5060"/>
              </a:lnSpc>
            </a:pPr>
            <a:r>
              <a:rPr lang="en-US" sz="4600" spc="-46">
                <a:solidFill>
                  <a:srgbClr val="000000"/>
                </a:solidFill>
                <a:latin typeface="Muli Bold"/>
              </a:rPr>
              <a:t>Internal shariah board</a:t>
            </a:r>
          </a:p>
        </p:txBody>
      </p:sp>
      <p:sp>
        <p:nvSpPr>
          <p:cNvPr id="4" name="TextBox 4"/>
          <p:cNvSpPr txBox="1"/>
          <p:nvPr/>
        </p:nvSpPr>
        <p:spPr>
          <a:xfrm>
            <a:off x="9452330" y="1189427"/>
            <a:ext cx="7152634" cy="286303"/>
          </a:xfrm>
          <a:prstGeom prst="rect">
            <a:avLst/>
          </a:prstGeom>
        </p:spPr>
        <p:txBody>
          <a:bodyPr lIns="0" tIns="0" rIns="0" bIns="0" rtlCol="0" anchor="t">
            <a:spAutoFit/>
          </a:bodyPr>
          <a:lstStyle/>
          <a:p>
            <a:pPr marL="437866" lvl="1" indent="-218933">
              <a:lnSpc>
                <a:spcPts val="2230"/>
              </a:lnSpc>
              <a:buFont typeface="Arial"/>
              <a:buChar char="•"/>
            </a:pPr>
            <a:r>
              <a:rPr lang="en-US" sz="2028" spc="-20">
                <a:solidFill>
                  <a:srgbClr val="000000"/>
                </a:solidFill>
                <a:latin typeface="Muli Bold"/>
              </a:rPr>
              <a:t>At the level of individual IFIs</a:t>
            </a:r>
          </a:p>
        </p:txBody>
      </p:sp>
      <p:sp>
        <p:nvSpPr>
          <p:cNvPr id="5" name="AutoShape 5"/>
          <p:cNvSpPr/>
          <p:nvPr/>
        </p:nvSpPr>
        <p:spPr>
          <a:xfrm>
            <a:off x="8670005" y="723900"/>
            <a:ext cx="684972" cy="0"/>
          </a:xfrm>
          <a:prstGeom prst="line">
            <a:avLst/>
          </a:prstGeom>
          <a:ln w="28575" cap="rnd">
            <a:solidFill>
              <a:srgbClr val="1C3E88"/>
            </a:solidFill>
            <a:prstDash val="solid"/>
            <a:headEnd type="none" w="sm" len="sm"/>
            <a:tailEnd type="none" w="sm" len="sm"/>
          </a:ln>
        </p:spPr>
        <p:txBody>
          <a:bodyPr/>
          <a:lstStyle/>
          <a:p>
            <a:endParaRPr lang="en-US"/>
          </a:p>
        </p:txBody>
      </p:sp>
      <p:sp>
        <p:nvSpPr>
          <p:cNvPr id="6" name="AutoShape 6"/>
          <p:cNvSpPr/>
          <p:nvPr/>
        </p:nvSpPr>
        <p:spPr>
          <a:xfrm>
            <a:off x="9687162" y="3508416"/>
            <a:ext cx="684972" cy="0"/>
          </a:xfrm>
          <a:prstGeom prst="line">
            <a:avLst/>
          </a:prstGeom>
          <a:ln w="28575" cap="rnd">
            <a:solidFill>
              <a:srgbClr val="1C3E88"/>
            </a:solidFill>
            <a:prstDash val="solid"/>
            <a:headEnd type="none" w="sm" len="sm"/>
            <a:tailEnd type="none" w="sm" len="sm"/>
          </a:ln>
        </p:spPr>
        <p:txBody>
          <a:bodyPr/>
          <a:lstStyle/>
          <a:p>
            <a:endParaRPr lang="en-US"/>
          </a:p>
        </p:txBody>
      </p:sp>
      <p:sp>
        <p:nvSpPr>
          <p:cNvPr id="7" name="AutoShape 7"/>
          <p:cNvSpPr/>
          <p:nvPr/>
        </p:nvSpPr>
        <p:spPr>
          <a:xfrm>
            <a:off x="8970927" y="7184163"/>
            <a:ext cx="684972" cy="0"/>
          </a:xfrm>
          <a:prstGeom prst="line">
            <a:avLst/>
          </a:prstGeom>
          <a:ln w="28575" cap="rnd">
            <a:solidFill>
              <a:srgbClr val="1C3E88"/>
            </a:solidFill>
            <a:prstDash val="solid"/>
            <a:headEnd type="none" w="sm" len="sm"/>
            <a:tailEnd type="none" w="sm" len="sm"/>
          </a:ln>
        </p:spPr>
        <p:txBody>
          <a:bodyPr/>
          <a:lstStyle/>
          <a:p>
            <a:endParaRPr lang="en-US"/>
          </a:p>
        </p:txBody>
      </p:sp>
      <p:grpSp>
        <p:nvGrpSpPr>
          <p:cNvPr id="8" name="Group 8"/>
          <p:cNvGrpSpPr/>
          <p:nvPr/>
        </p:nvGrpSpPr>
        <p:grpSpPr>
          <a:xfrm>
            <a:off x="565189" y="516675"/>
            <a:ext cx="7829427" cy="4462546"/>
            <a:chOff x="0" y="0"/>
            <a:chExt cx="10439236" cy="5950061"/>
          </a:xfrm>
        </p:grpSpPr>
        <p:sp>
          <p:nvSpPr>
            <p:cNvPr id="9" name="TextBox 9"/>
            <p:cNvSpPr txBox="1"/>
            <p:nvPr/>
          </p:nvSpPr>
          <p:spPr>
            <a:xfrm>
              <a:off x="0" y="85725"/>
              <a:ext cx="10439236" cy="3201459"/>
            </a:xfrm>
            <a:prstGeom prst="rect">
              <a:avLst/>
            </a:prstGeom>
          </p:spPr>
          <p:txBody>
            <a:bodyPr lIns="0" tIns="0" rIns="0" bIns="0" rtlCol="0" anchor="t">
              <a:spAutoFit/>
            </a:bodyPr>
            <a:lstStyle/>
            <a:p>
              <a:pPr>
                <a:lnSpc>
                  <a:spcPts val="9350"/>
                </a:lnSpc>
              </a:pPr>
              <a:r>
                <a:rPr lang="en-US" sz="8500" spc="-85">
                  <a:solidFill>
                    <a:srgbClr val="02155A"/>
                  </a:solidFill>
                  <a:latin typeface="Muli Bold"/>
                </a:rPr>
                <a:t>Variety Levels of SSB</a:t>
              </a:r>
            </a:p>
          </p:txBody>
        </p:sp>
        <p:sp>
          <p:nvSpPr>
            <p:cNvPr id="10" name="TextBox 10"/>
            <p:cNvSpPr txBox="1"/>
            <p:nvPr/>
          </p:nvSpPr>
          <p:spPr>
            <a:xfrm>
              <a:off x="0" y="3845248"/>
              <a:ext cx="10439236" cy="2104813"/>
            </a:xfrm>
            <a:prstGeom prst="rect">
              <a:avLst/>
            </a:prstGeom>
          </p:spPr>
          <p:txBody>
            <a:bodyPr lIns="0" tIns="0" rIns="0" bIns="0" rtlCol="0" anchor="t">
              <a:spAutoFit/>
            </a:bodyPr>
            <a:lstStyle/>
            <a:p>
              <a:pPr>
                <a:lnSpc>
                  <a:spcPts val="4200"/>
                </a:lnSpc>
              </a:pPr>
              <a:r>
                <a:rPr lang="en-US" sz="3000">
                  <a:solidFill>
                    <a:srgbClr val="02155A"/>
                  </a:solidFill>
                  <a:latin typeface="Quicksand"/>
                </a:rPr>
                <a:t>SSBs exist at a variety of levels, and this affects th</a:t>
              </a:r>
              <a:r>
                <a:rPr lang="en-US" sz="3199" u="none">
                  <a:solidFill>
                    <a:srgbClr val="02155A"/>
                  </a:solidFill>
                  <a:latin typeface="Quicksand"/>
                </a:rPr>
                <a:t>e ro</a:t>
              </a:r>
              <a:r>
                <a:rPr lang="en-US" sz="3199">
                  <a:solidFill>
                    <a:srgbClr val="02155A"/>
                  </a:solidFill>
                  <a:latin typeface="Quicksand"/>
                </a:rPr>
                <a:t>les</a:t>
              </a:r>
              <a:r>
                <a:rPr lang="en-US" sz="3199" u="none">
                  <a:solidFill>
                    <a:srgbClr val="02155A"/>
                  </a:solidFill>
                  <a:latin typeface="Quicksand"/>
                </a:rPr>
                <a:t> </a:t>
              </a:r>
              <a:r>
                <a:rPr lang="en-US" sz="3199">
                  <a:solidFill>
                    <a:srgbClr val="02155A"/>
                  </a:solidFill>
                  <a:latin typeface="Quicksand"/>
                </a:rPr>
                <a:t>th</a:t>
              </a:r>
              <a:r>
                <a:rPr lang="en-US" sz="3199" u="none">
                  <a:solidFill>
                    <a:srgbClr val="02155A"/>
                  </a:solidFill>
                  <a:latin typeface="Quicksand"/>
                </a:rPr>
                <a:t>a</a:t>
              </a:r>
              <a:r>
                <a:rPr lang="en-US" sz="3199">
                  <a:solidFill>
                    <a:srgbClr val="02155A"/>
                  </a:solidFill>
                  <a:latin typeface="Quicksand"/>
                </a:rPr>
                <a:t>t</a:t>
              </a:r>
              <a:r>
                <a:rPr lang="en-US" sz="3199" u="none">
                  <a:solidFill>
                    <a:srgbClr val="02155A"/>
                  </a:solidFill>
                  <a:latin typeface="Quicksand"/>
                </a:rPr>
                <a:t> </a:t>
              </a:r>
              <a:r>
                <a:rPr lang="en-US" sz="3199">
                  <a:solidFill>
                    <a:srgbClr val="02155A"/>
                  </a:solidFill>
                  <a:latin typeface="Quicksand"/>
                </a:rPr>
                <a:t>th</a:t>
              </a:r>
              <a:r>
                <a:rPr lang="en-US" sz="3199" u="none">
                  <a:solidFill>
                    <a:srgbClr val="02155A"/>
                  </a:solidFill>
                  <a:latin typeface="Quicksand"/>
                </a:rPr>
                <a:t>e</a:t>
              </a:r>
              <a:r>
                <a:rPr lang="en-US" sz="3199">
                  <a:solidFill>
                    <a:srgbClr val="02155A"/>
                  </a:solidFill>
                  <a:latin typeface="Quicksand"/>
                </a:rPr>
                <a:t>y assum</a:t>
              </a:r>
              <a:r>
                <a:rPr lang="en-US" sz="3199" u="none">
                  <a:solidFill>
                    <a:srgbClr val="02155A"/>
                  </a:solidFill>
                  <a:latin typeface="Quicksand"/>
                </a:rPr>
                <a:t>e</a:t>
              </a:r>
            </a:p>
            <a:p>
              <a:pPr>
                <a:lnSpc>
                  <a:spcPts val="4479"/>
                </a:lnSpc>
              </a:pPr>
              <a:endParaRPr lang="en-US" sz="3199" u="none">
                <a:solidFill>
                  <a:srgbClr val="02155A"/>
                </a:solidFill>
                <a:latin typeface="Quicksand"/>
              </a:endParaRPr>
            </a:p>
          </p:txBody>
        </p:sp>
      </p:grpSp>
      <p:sp>
        <p:nvSpPr>
          <p:cNvPr id="11" name="TextBox 11"/>
          <p:cNvSpPr txBox="1"/>
          <p:nvPr/>
        </p:nvSpPr>
        <p:spPr>
          <a:xfrm>
            <a:off x="9658587" y="2450847"/>
            <a:ext cx="7358326" cy="641826"/>
          </a:xfrm>
          <a:prstGeom prst="rect">
            <a:avLst/>
          </a:prstGeom>
        </p:spPr>
        <p:txBody>
          <a:bodyPr lIns="0" tIns="0" rIns="0" bIns="0" rtlCol="0" anchor="t">
            <a:spAutoFit/>
          </a:bodyPr>
          <a:lstStyle/>
          <a:p>
            <a:pPr>
              <a:lnSpc>
                <a:spcPts val="5060"/>
              </a:lnSpc>
            </a:pPr>
            <a:r>
              <a:rPr lang="en-US" sz="4600" spc="-46">
                <a:solidFill>
                  <a:srgbClr val="000000"/>
                </a:solidFill>
                <a:latin typeface="Muli Bold"/>
              </a:rPr>
              <a:t>External shariah board</a:t>
            </a:r>
          </a:p>
        </p:txBody>
      </p:sp>
      <p:sp>
        <p:nvSpPr>
          <p:cNvPr id="12" name="AutoShape 12"/>
          <p:cNvSpPr/>
          <p:nvPr/>
        </p:nvSpPr>
        <p:spPr>
          <a:xfrm>
            <a:off x="8670005" y="2733660"/>
            <a:ext cx="684972" cy="0"/>
          </a:xfrm>
          <a:prstGeom prst="line">
            <a:avLst/>
          </a:prstGeom>
          <a:ln w="28575" cap="rnd">
            <a:solidFill>
              <a:srgbClr val="1C3E88"/>
            </a:solidFill>
            <a:prstDash val="solid"/>
            <a:headEnd type="none" w="sm" len="sm"/>
            <a:tailEnd type="none" w="sm" len="sm"/>
          </a:ln>
        </p:spPr>
        <p:txBody>
          <a:bodyPr/>
          <a:lstStyle/>
          <a:p>
            <a:endParaRPr lang="en-US"/>
          </a:p>
        </p:txBody>
      </p:sp>
      <p:sp>
        <p:nvSpPr>
          <p:cNvPr id="13" name="AutoShape 13"/>
          <p:cNvSpPr/>
          <p:nvPr/>
        </p:nvSpPr>
        <p:spPr>
          <a:xfrm rot="-5400000">
            <a:off x="6075711" y="6675549"/>
            <a:ext cx="7194327" cy="0"/>
          </a:xfrm>
          <a:prstGeom prst="line">
            <a:avLst/>
          </a:prstGeom>
          <a:ln w="28575" cap="rnd">
            <a:solidFill>
              <a:srgbClr val="1C3E88"/>
            </a:solidFill>
            <a:prstDash val="solid"/>
            <a:headEnd type="none" w="sm" len="sm"/>
            <a:tailEnd type="none" w="sm" len="sm"/>
          </a:ln>
        </p:spPr>
        <p:txBody>
          <a:bodyPr/>
          <a:lstStyle/>
          <a:p>
            <a:endParaRPr lang="en-US"/>
          </a:p>
        </p:txBody>
      </p:sp>
      <p:sp>
        <p:nvSpPr>
          <p:cNvPr id="14" name="TextBox 14"/>
          <p:cNvSpPr txBox="1"/>
          <p:nvPr/>
        </p:nvSpPr>
        <p:spPr>
          <a:xfrm>
            <a:off x="10555832" y="3331569"/>
            <a:ext cx="7358326" cy="439420"/>
          </a:xfrm>
          <a:prstGeom prst="rect">
            <a:avLst/>
          </a:prstGeom>
        </p:spPr>
        <p:txBody>
          <a:bodyPr lIns="0" tIns="0" rIns="0" bIns="0" rtlCol="0" anchor="t">
            <a:spAutoFit/>
          </a:bodyPr>
          <a:lstStyle/>
          <a:p>
            <a:pPr>
              <a:lnSpc>
                <a:spcPts val="3410"/>
              </a:lnSpc>
            </a:pPr>
            <a:r>
              <a:rPr lang="en-US" sz="3100" spc="-31">
                <a:solidFill>
                  <a:srgbClr val="000000"/>
                </a:solidFill>
                <a:latin typeface="Muli Bold"/>
              </a:rPr>
              <a:t>National Level</a:t>
            </a:r>
          </a:p>
        </p:txBody>
      </p:sp>
      <p:sp>
        <p:nvSpPr>
          <p:cNvPr id="15" name="TextBox 15"/>
          <p:cNvSpPr txBox="1"/>
          <p:nvPr/>
        </p:nvSpPr>
        <p:spPr>
          <a:xfrm>
            <a:off x="10555832" y="4065792"/>
            <a:ext cx="7326047" cy="866457"/>
          </a:xfrm>
          <a:prstGeom prst="rect">
            <a:avLst/>
          </a:prstGeom>
        </p:spPr>
        <p:txBody>
          <a:bodyPr lIns="0" tIns="0" rIns="0" bIns="0" rtlCol="0" anchor="t">
            <a:spAutoFit/>
          </a:bodyPr>
          <a:lstStyle/>
          <a:p>
            <a:pPr>
              <a:lnSpc>
                <a:spcPts val="2284"/>
              </a:lnSpc>
            </a:pPr>
            <a:r>
              <a:rPr lang="en-US" sz="2077" spc="-20">
                <a:solidFill>
                  <a:srgbClr val="000000"/>
                </a:solidFill>
                <a:latin typeface="Muli Bold"/>
              </a:rPr>
              <a:t>1) In the form of a </a:t>
            </a:r>
            <a:r>
              <a:rPr lang="en-US" sz="2077" u="sng" spc="-20">
                <a:solidFill>
                  <a:srgbClr val="000000"/>
                </a:solidFill>
                <a:latin typeface="Muli Bold Bold"/>
              </a:rPr>
              <a:t>centralized shariah board</a:t>
            </a:r>
            <a:r>
              <a:rPr lang="en-US" sz="2077" spc="-20">
                <a:solidFill>
                  <a:srgbClr val="000000"/>
                </a:solidFill>
                <a:latin typeface="Muli Bold"/>
              </a:rPr>
              <a:t> situated</a:t>
            </a:r>
          </a:p>
          <a:p>
            <a:pPr>
              <a:lnSpc>
                <a:spcPts val="2284"/>
              </a:lnSpc>
            </a:pPr>
            <a:r>
              <a:rPr lang="en-US" sz="2077" spc="-20">
                <a:solidFill>
                  <a:srgbClr val="000000"/>
                </a:solidFill>
                <a:latin typeface="Muli Bold"/>
              </a:rPr>
              <a:t>     at the national central bank or securities exchange</a:t>
            </a:r>
          </a:p>
          <a:p>
            <a:pPr>
              <a:lnSpc>
                <a:spcPts val="2284"/>
              </a:lnSpc>
            </a:pPr>
            <a:r>
              <a:rPr lang="en-US" sz="2077" spc="-20">
                <a:solidFill>
                  <a:srgbClr val="000000"/>
                </a:solidFill>
                <a:latin typeface="Muli Bold"/>
              </a:rPr>
              <a:t>     commission.</a:t>
            </a:r>
          </a:p>
        </p:txBody>
      </p:sp>
      <p:sp>
        <p:nvSpPr>
          <p:cNvPr id="16" name="TextBox 16"/>
          <p:cNvSpPr txBox="1"/>
          <p:nvPr/>
        </p:nvSpPr>
        <p:spPr>
          <a:xfrm>
            <a:off x="10555832" y="5051987"/>
            <a:ext cx="7326047" cy="866457"/>
          </a:xfrm>
          <a:prstGeom prst="rect">
            <a:avLst/>
          </a:prstGeom>
        </p:spPr>
        <p:txBody>
          <a:bodyPr lIns="0" tIns="0" rIns="0" bIns="0" rtlCol="0" anchor="t">
            <a:spAutoFit/>
          </a:bodyPr>
          <a:lstStyle/>
          <a:p>
            <a:pPr marL="448482" lvl="1" indent="-224241">
              <a:lnSpc>
                <a:spcPts val="2284"/>
              </a:lnSpc>
              <a:buFont typeface="Arial"/>
              <a:buChar char="•"/>
            </a:pPr>
            <a:r>
              <a:rPr lang="en-US" sz="2077" spc="-20">
                <a:solidFill>
                  <a:srgbClr val="000000"/>
                </a:solidFill>
                <a:latin typeface="Muli Bold"/>
              </a:rPr>
              <a:t>Rather than auditing, their primary role is usually to </a:t>
            </a:r>
            <a:r>
              <a:rPr lang="en-US" sz="2077" u="sng" spc="-20">
                <a:solidFill>
                  <a:srgbClr val="000000"/>
                </a:solidFill>
                <a:latin typeface="Muli Bold Bold"/>
              </a:rPr>
              <a:t>issue binding fatwas</a:t>
            </a:r>
            <a:r>
              <a:rPr lang="en-US" sz="2077" spc="-20">
                <a:solidFill>
                  <a:srgbClr val="000000"/>
                </a:solidFill>
                <a:latin typeface="Muli Bold"/>
              </a:rPr>
              <a:t> for the local Islamic finance industry to adhere to.</a:t>
            </a:r>
          </a:p>
        </p:txBody>
      </p:sp>
      <p:sp>
        <p:nvSpPr>
          <p:cNvPr id="17" name="TextBox 17"/>
          <p:cNvSpPr txBox="1"/>
          <p:nvPr/>
        </p:nvSpPr>
        <p:spPr>
          <a:xfrm>
            <a:off x="9452330" y="1673051"/>
            <a:ext cx="7256827" cy="565900"/>
          </a:xfrm>
          <a:prstGeom prst="rect">
            <a:avLst/>
          </a:prstGeom>
        </p:spPr>
        <p:txBody>
          <a:bodyPr lIns="0" tIns="0" rIns="0" bIns="0" rtlCol="0" anchor="t">
            <a:spAutoFit/>
          </a:bodyPr>
          <a:lstStyle/>
          <a:p>
            <a:pPr marL="437868" lvl="1" indent="-218934" algn="l">
              <a:lnSpc>
                <a:spcPts val="2230"/>
              </a:lnSpc>
              <a:spcBef>
                <a:spcPct val="0"/>
              </a:spcBef>
              <a:buFont typeface="Arial"/>
              <a:buChar char="•"/>
            </a:pPr>
            <a:r>
              <a:rPr lang="en-US" sz="2028" u="none" spc="-20">
                <a:solidFill>
                  <a:srgbClr val="000000"/>
                </a:solidFill>
                <a:latin typeface="Muli Bold"/>
              </a:rPr>
              <a:t>Main role: the issuance of fatwas, supervision (raqabah) and audit (mutabaah).</a:t>
            </a:r>
          </a:p>
        </p:txBody>
      </p:sp>
      <p:sp>
        <p:nvSpPr>
          <p:cNvPr id="18" name="TextBox 18"/>
          <p:cNvSpPr txBox="1"/>
          <p:nvPr/>
        </p:nvSpPr>
        <p:spPr>
          <a:xfrm>
            <a:off x="10658011" y="6287982"/>
            <a:ext cx="7326047" cy="293707"/>
          </a:xfrm>
          <a:prstGeom prst="rect">
            <a:avLst/>
          </a:prstGeom>
        </p:spPr>
        <p:txBody>
          <a:bodyPr lIns="0" tIns="0" rIns="0" bIns="0" rtlCol="0" anchor="t">
            <a:spAutoFit/>
          </a:bodyPr>
          <a:lstStyle/>
          <a:p>
            <a:pPr>
              <a:lnSpc>
                <a:spcPts val="2284"/>
              </a:lnSpc>
            </a:pPr>
            <a:r>
              <a:rPr lang="en-US" sz="2077" spc="-20">
                <a:solidFill>
                  <a:srgbClr val="000000"/>
                </a:solidFill>
                <a:latin typeface="Muli Bold"/>
              </a:rPr>
              <a:t>2) Consultant shariah board</a:t>
            </a:r>
          </a:p>
        </p:txBody>
      </p:sp>
      <p:sp>
        <p:nvSpPr>
          <p:cNvPr id="19" name="TextBox 19"/>
          <p:cNvSpPr txBox="1"/>
          <p:nvPr/>
        </p:nvSpPr>
        <p:spPr>
          <a:xfrm>
            <a:off x="10555832" y="6756372"/>
            <a:ext cx="7326047" cy="296427"/>
          </a:xfrm>
          <a:prstGeom prst="rect">
            <a:avLst/>
          </a:prstGeom>
        </p:spPr>
        <p:txBody>
          <a:bodyPr lIns="0" tIns="0" rIns="0" bIns="0" rtlCol="0" anchor="t">
            <a:spAutoFit/>
          </a:bodyPr>
          <a:lstStyle/>
          <a:p>
            <a:pPr marL="448482" lvl="1" indent="-224241">
              <a:lnSpc>
                <a:spcPts val="2284"/>
              </a:lnSpc>
              <a:buFont typeface="Arial"/>
              <a:buChar char="•"/>
            </a:pPr>
            <a:r>
              <a:rPr lang="en-US" sz="2077" spc="-20">
                <a:solidFill>
                  <a:srgbClr val="000000"/>
                </a:solidFill>
                <a:latin typeface="Muli Bold Bold"/>
              </a:rPr>
              <a:t>Ad-hoc basis</a:t>
            </a:r>
            <a:r>
              <a:rPr lang="en-US" sz="2077" spc="-20">
                <a:solidFill>
                  <a:srgbClr val="000000"/>
                </a:solidFill>
                <a:latin typeface="Muli Bold"/>
              </a:rPr>
              <a:t> for advice on specific issues or products. </a:t>
            </a:r>
          </a:p>
        </p:txBody>
      </p:sp>
      <p:sp>
        <p:nvSpPr>
          <p:cNvPr id="20" name="TextBox 20"/>
          <p:cNvSpPr txBox="1"/>
          <p:nvPr/>
        </p:nvSpPr>
        <p:spPr>
          <a:xfrm>
            <a:off x="10555832" y="7229386"/>
            <a:ext cx="7326047" cy="1163713"/>
          </a:xfrm>
          <a:prstGeom prst="rect">
            <a:avLst/>
          </a:prstGeom>
        </p:spPr>
        <p:txBody>
          <a:bodyPr lIns="0" tIns="0" rIns="0" bIns="0" rtlCol="0" anchor="t">
            <a:spAutoFit/>
          </a:bodyPr>
          <a:lstStyle/>
          <a:p>
            <a:pPr marL="448482" lvl="1" indent="-224241">
              <a:lnSpc>
                <a:spcPts val="2284"/>
              </a:lnSpc>
              <a:buFont typeface="Arial"/>
              <a:buChar char="•"/>
            </a:pPr>
            <a:r>
              <a:rPr lang="en-US" sz="2077" spc="-20">
                <a:solidFill>
                  <a:srgbClr val="000000"/>
                </a:solidFill>
                <a:latin typeface="Muli Bold Bold"/>
              </a:rPr>
              <a:t>In case the IFI does not have an in-house SSB</a:t>
            </a:r>
            <a:r>
              <a:rPr lang="en-US" sz="2077" spc="-20">
                <a:solidFill>
                  <a:srgbClr val="000000"/>
                </a:solidFill>
                <a:latin typeface="Muli Bold"/>
              </a:rPr>
              <a:t>, it could use the services of a consultant SSB for the purposes of conducting shariah reviews and issuing fatwas certifying the shariah-compliance of the IFI.</a:t>
            </a:r>
          </a:p>
        </p:txBody>
      </p:sp>
      <p:sp>
        <p:nvSpPr>
          <p:cNvPr id="21" name="TextBox 21"/>
          <p:cNvSpPr txBox="1"/>
          <p:nvPr/>
        </p:nvSpPr>
        <p:spPr>
          <a:xfrm>
            <a:off x="1451843" y="6972691"/>
            <a:ext cx="7358326" cy="439420"/>
          </a:xfrm>
          <a:prstGeom prst="rect">
            <a:avLst/>
          </a:prstGeom>
        </p:spPr>
        <p:txBody>
          <a:bodyPr lIns="0" tIns="0" rIns="0" bIns="0" rtlCol="0" anchor="t">
            <a:spAutoFit/>
          </a:bodyPr>
          <a:lstStyle/>
          <a:p>
            <a:pPr algn="r">
              <a:lnSpc>
                <a:spcPts val="3410"/>
              </a:lnSpc>
            </a:pPr>
            <a:r>
              <a:rPr lang="en-US" sz="3100" spc="-31">
                <a:solidFill>
                  <a:srgbClr val="000000"/>
                </a:solidFill>
                <a:latin typeface="Muli Bold"/>
              </a:rPr>
              <a:t>International Level</a:t>
            </a:r>
          </a:p>
        </p:txBody>
      </p:sp>
      <p:sp>
        <p:nvSpPr>
          <p:cNvPr id="22" name="TextBox 22"/>
          <p:cNvSpPr txBox="1"/>
          <p:nvPr/>
        </p:nvSpPr>
        <p:spPr>
          <a:xfrm>
            <a:off x="1831947" y="7570636"/>
            <a:ext cx="7620383" cy="606327"/>
          </a:xfrm>
          <a:prstGeom prst="rect">
            <a:avLst/>
          </a:prstGeom>
        </p:spPr>
        <p:txBody>
          <a:bodyPr lIns="0" tIns="0" rIns="0" bIns="0" rtlCol="0" anchor="t">
            <a:spAutoFit/>
          </a:bodyPr>
          <a:lstStyle/>
          <a:p>
            <a:pPr marL="463915" lvl="1" indent="-231958">
              <a:lnSpc>
                <a:spcPts val="2363"/>
              </a:lnSpc>
              <a:buFont typeface="Arial"/>
              <a:buChar char="•"/>
            </a:pPr>
            <a:r>
              <a:rPr lang="en-US" sz="2148" spc="-21">
                <a:solidFill>
                  <a:srgbClr val="000000"/>
                </a:solidFill>
                <a:latin typeface="Muli Bold"/>
              </a:rPr>
              <a:t>Cooperation of governments of different countries or of IFIs operating in different countries.</a:t>
            </a:r>
          </a:p>
        </p:txBody>
      </p:sp>
      <p:sp>
        <p:nvSpPr>
          <p:cNvPr id="23" name="TextBox 23"/>
          <p:cNvSpPr txBox="1"/>
          <p:nvPr/>
        </p:nvSpPr>
        <p:spPr>
          <a:xfrm>
            <a:off x="1831947" y="8412149"/>
            <a:ext cx="7620383" cy="307283"/>
          </a:xfrm>
          <a:prstGeom prst="rect">
            <a:avLst/>
          </a:prstGeom>
        </p:spPr>
        <p:txBody>
          <a:bodyPr lIns="0" tIns="0" rIns="0" bIns="0" rtlCol="0" anchor="t">
            <a:spAutoFit/>
          </a:bodyPr>
          <a:lstStyle/>
          <a:p>
            <a:pPr marL="463915" lvl="1" indent="-231958">
              <a:lnSpc>
                <a:spcPts val="2363"/>
              </a:lnSpc>
              <a:buFont typeface="Arial"/>
              <a:buChar char="•"/>
            </a:pPr>
            <a:r>
              <a:rPr lang="en-US" sz="2148" spc="-21">
                <a:solidFill>
                  <a:srgbClr val="000000"/>
                </a:solidFill>
                <a:latin typeface="Muli Bold"/>
              </a:rPr>
              <a:t>AAOIFI as prominent example</a:t>
            </a:r>
          </a:p>
        </p:txBody>
      </p:sp>
      <p:sp>
        <p:nvSpPr>
          <p:cNvPr id="24" name="TextBox 24"/>
          <p:cNvSpPr txBox="1"/>
          <p:nvPr/>
        </p:nvSpPr>
        <p:spPr>
          <a:xfrm>
            <a:off x="1831947" y="8972197"/>
            <a:ext cx="7620383" cy="905371"/>
          </a:xfrm>
          <a:prstGeom prst="rect">
            <a:avLst/>
          </a:prstGeom>
        </p:spPr>
        <p:txBody>
          <a:bodyPr lIns="0" tIns="0" rIns="0" bIns="0" rtlCol="0" anchor="t">
            <a:spAutoFit/>
          </a:bodyPr>
          <a:lstStyle/>
          <a:p>
            <a:pPr marL="463915" lvl="1" indent="-231958">
              <a:lnSpc>
                <a:spcPts val="2363"/>
              </a:lnSpc>
              <a:buFont typeface="Arial"/>
              <a:buChar char="•"/>
            </a:pPr>
            <a:r>
              <a:rPr lang="en-US" sz="2148" spc="-21">
                <a:solidFill>
                  <a:srgbClr val="000000"/>
                </a:solidFill>
                <a:latin typeface="Muli Bold"/>
              </a:rPr>
              <a:t>Primary role is to draft shari‘ah standards and to give input on accounting and governance standards with the aim of harmonizing the practice of Islamic finance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155A"/>
        </a:solidFill>
        <a:effectLst/>
      </p:bgPr>
    </p:bg>
    <p:spTree>
      <p:nvGrpSpPr>
        <p:cNvPr id="1" name=""/>
        <p:cNvGrpSpPr/>
        <p:nvPr/>
      </p:nvGrpSpPr>
      <p:grpSpPr>
        <a:xfrm>
          <a:off x="0" y="0"/>
          <a:ext cx="0" cy="0"/>
          <a:chOff x="0" y="0"/>
          <a:chExt cx="0" cy="0"/>
        </a:xfrm>
      </p:grpSpPr>
      <p:grpSp>
        <p:nvGrpSpPr>
          <p:cNvPr id="2" name="Group 2"/>
          <p:cNvGrpSpPr/>
          <p:nvPr/>
        </p:nvGrpSpPr>
        <p:grpSpPr>
          <a:xfrm>
            <a:off x="1120834" y="4889576"/>
            <a:ext cx="4167862" cy="3688146"/>
            <a:chOff x="0" y="0"/>
            <a:chExt cx="5557149" cy="4917528"/>
          </a:xfrm>
        </p:grpSpPr>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1228451" cy="962659"/>
            </a:xfrm>
            <a:prstGeom prst="rect">
              <a:avLst/>
            </a:prstGeom>
          </p:spPr>
        </p:pic>
        <p:sp>
          <p:nvSpPr>
            <p:cNvPr id="4" name="TextBox 4"/>
            <p:cNvSpPr txBox="1"/>
            <p:nvPr/>
          </p:nvSpPr>
          <p:spPr>
            <a:xfrm>
              <a:off x="0" y="3328546"/>
              <a:ext cx="5557149" cy="1588982"/>
            </a:xfrm>
            <a:prstGeom prst="rect">
              <a:avLst/>
            </a:prstGeom>
          </p:spPr>
          <p:txBody>
            <a:bodyPr lIns="0" tIns="0" rIns="0" bIns="0" rtlCol="0" anchor="t">
              <a:spAutoFit/>
            </a:bodyPr>
            <a:lstStyle/>
            <a:p>
              <a:pPr>
                <a:lnSpc>
                  <a:spcPts val="3219"/>
                </a:lnSpc>
                <a:spcBef>
                  <a:spcPct val="0"/>
                </a:spcBef>
              </a:pPr>
              <a:r>
                <a:rPr lang="en-US" sz="2300">
                  <a:solidFill>
                    <a:srgbClr val="FFFFFF"/>
                  </a:solidFill>
                  <a:latin typeface="Muli Regular"/>
                </a:rPr>
                <a:t>In many jurisdictions, the regulatory authority issues the IFI its license to operate</a:t>
              </a:r>
            </a:p>
          </p:txBody>
        </p:sp>
        <p:sp>
          <p:nvSpPr>
            <p:cNvPr id="5" name="TextBox 5"/>
            <p:cNvSpPr txBox="1"/>
            <p:nvPr/>
          </p:nvSpPr>
          <p:spPr>
            <a:xfrm>
              <a:off x="0" y="1540772"/>
              <a:ext cx="5557149" cy="1323975"/>
            </a:xfrm>
            <a:prstGeom prst="rect">
              <a:avLst/>
            </a:prstGeom>
          </p:spPr>
          <p:txBody>
            <a:bodyPr lIns="0" tIns="0" rIns="0" bIns="0" rtlCol="0" anchor="t">
              <a:spAutoFit/>
            </a:bodyPr>
            <a:lstStyle/>
            <a:p>
              <a:pPr>
                <a:lnSpc>
                  <a:spcPts val="3960"/>
                </a:lnSpc>
              </a:pPr>
              <a:r>
                <a:rPr lang="en-US" sz="3300">
                  <a:solidFill>
                    <a:srgbClr val="FFFFFF"/>
                  </a:solidFill>
                  <a:latin typeface="Muli Bold"/>
                </a:rPr>
                <a:t>Mandated by regulatory authority</a:t>
              </a:r>
            </a:p>
          </p:txBody>
        </p:sp>
      </p:grpSp>
      <p:pic>
        <p:nvPicPr>
          <p:cNvPr id="6" name="Picture 6"/>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699118" y="4889576"/>
            <a:ext cx="706432" cy="794556"/>
          </a:xfrm>
          <a:prstGeom prst="rect">
            <a:avLst/>
          </a:prstGeom>
        </p:spPr>
      </p:pic>
      <p:pic>
        <p:nvPicPr>
          <p:cNvPr id="7" name="Picture 7"/>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2393422" y="4848719"/>
            <a:ext cx="1255074" cy="876270"/>
          </a:xfrm>
          <a:prstGeom prst="rect">
            <a:avLst/>
          </a:prstGeom>
        </p:spPr>
      </p:pic>
      <p:sp>
        <p:nvSpPr>
          <p:cNvPr id="8" name="TextBox 8"/>
          <p:cNvSpPr txBox="1"/>
          <p:nvPr/>
        </p:nvSpPr>
        <p:spPr>
          <a:xfrm>
            <a:off x="12393422" y="7374079"/>
            <a:ext cx="4865878" cy="1608455"/>
          </a:xfrm>
          <a:prstGeom prst="rect">
            <a:avLst/>
          </a:prstGeom>
        </p:spPr>
        <p:txBody>
          <a:bodyPr lIns="0" tIns="0" rIns="0" bIns="0" rtlCol="0" anchor="t">
            <a:spAutoFit/>
          </a:bodyPr>
          <a:lstStyle/>
          <a:p>
            <a:pPr>
              <a:lnSpc>
                <a:spcPts val="3219"/>
              </a:lnSpc>
              <a:spcBef>
                <a:spcPct val="0"/>
              </a:spcBef>
            </a:pPr>
            <a:r>
              <a:rPr lang="en-US" sz="2300">
                <a:solidFill>
                  <a:srgbClr val="FFFFFF"/>
                </a:solidFill>
                <a:latin typeface="Muli Regular"/>
              </a:rPr>
              <a:t>In few jurisdiction, , IFIs  rely on the centralized shariah board for shariah supervision, and may be prohibited to form its own SSB</a:t>
            </a:r>
          </a:p>
        </p:txBody>
      </p:sp>
      <p:sp>
        <p:nvSpPr>
          <p:cNvPr id="9" name="TextBox 9"/>
          <p:cNvSpPr txBox="1"/>
          <p:nvPr/>
        </p:nvSpPr>
        <p:spPr>
          <a:xfrm>
            <a:off x="12393422" y="6028486"/>
            <a:ext cx="5027368" cy="965055"/>
          </a:xfrm>
          <a:prstGeom prst="rect">
            <a:avLst/>
          </a:prstGeom>
        </p:spPr>
        <p:txBody>
          <a:bodyPr lIns="0" tIns="0" rIns="0" bIns="0" rtlCol="0" anchor="t">
            <a:spAutoFit/>
          </a:bodyPr>
          <a:lstStyle/>
          <a:p>
            <a:pPr>
              <a:lnSpc>
                <a:spcPts val="3801"/>
              </a:lnSpc>
            </a:pPr>
            <a:r>
              <a:rPr lang="en-US" sz="3167" spc="-95">
                <a:solidFill>
                  <a:srgbClr val="FFFFFF"/>
                </a:solidFill>
                <a:latin typeface="Muli Bold"/>
              </a:rPr>
              <a:t>State-endorsed centralized shariah committee</a:t>
            </a:r>
          </a:p>
        </p:txBody>
      </p:sp>
      <p:sp>
        <p:nvSpPr>
          <p:cNvPr id="10" name="TextBox 10"/>
          <p:cNvSpPr txBox="1"/>
          <p:nvPr/>
        </p:nvSpPr>
        <p:spPr>
          <a:xfrm>
            <a:off x="6699118" y="7386970"/>
            <a:ext cx="4167862" cy="2013267"/>
          </a:xfrm>
          <a:prstGeom prst="rect">
            <a:avLst/>
          </a:prstGeom>
        </p:spPr>
        <p:txBody>
          <a:bodyPr lIns="0" tIns="0" rIns="0" bIns="0" rtlCol="0" anchor="t">
            <a:spAutoFit/>
          </a:bodyPr>
          <a:lstStyle/>
          <a:p>
            <a:pPr>
              <a:lnSpc>
                <a:spcPts val="3219"/>
              </a:lnSpc>
              <a:spcBef>
                <a:spcPct val="0"/>
              </a:spcBef>
            </a:pPr>
            <a:r>
              <a:rPr lang="en-US" sz="2300">
                <a:solidFill>
                  <a:srgbClr val="FFFFFF"/>
                </a:solidFill>
                <a:latin typeface="Muli Regular"/>
              </a:rPr>
              <a:t>In other jurisdictions, IFI Articles of Association specifies IFI to form an SSB, regardless of whether or not the regulator mandates it</a:t>
            </a:r>
          </a:p>
        </p:txBody>
      </p:sp>
      <p:sp>
        <p:nvSpPr>
          <p:cNvPr id="11" name="TextBox 11"/>
          <p:cNvSpPr txBox="1"/>
          <p:nvPr/>
        </p:nvSpPr>
        <p:spPr>
          <a:xfrm>
            <a:off x="6699118" y="6060427"/>
            <a:ext cx="4167862" cy="990600"/>
          </a:xfrm>
          <a:prstGeom prst="rect">
            <a:avLst/>
          </a:prstGeom>
        </p:spPr>
        <p:txBody>
          <a:bodyPr lIns="0" tIns="0" rIns="0" bIns="0" rtlCol="0" anchor="t">
            <a:spAutoFit/>
          </a:bodyPr>
          <a:lstStyle/>
          <a:p>
            <a:pPr>
              <a:lnSpc>
                <a:spcPts val="3960"/>
              </a:lnSpc>
            </a:pPr>
            <a:r>
              <a:rPr lang="en-US" sz="3300" spc="-108">
                <a:solidFill>
                  <a:srgbClr val="FFFFFF"/>
                </a:solidFill>
                <a:latin typeface="Muli Bold"/>
              </a:rPr>
              <a:t>Formed under IFI Articles of Association</a:t>
            </a:r>
          </a:p>
        </p:txBody>
      </p:sp>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0" y="-14498183"/>
            <a:ext cx="18288000" cy="18288000"/>
          </a:xfrm>
          <a:prstGeom prst="rect">
            <a:avLst/>
          </a:prstGeom>
        </p:spPr>
      </p:pic>
      <p:sp>
        <p:nvSpPr>
          <p:cNvPr id="13" name="TextBox 13"/>
          <p:cNvSpPr txBox="1"/>
          <p:nvPr/>
        </p:nvSpPr>
        <p:spPr>
          <a:xfrm>
            <a:off x="1120834" y="703162"/>
            <a:ext cx="14283816" cy="1356519"/>
          </a:xfrm>
          <a:prstGeom prst="rect">
            <a:avLst/>
          </a:prstGeom>
        </p:spPr>
        <p:txBody>
          <a:bodyPr lIns="0" tIns="0" rIns="0" bIns="0" rtlCol="0" anchor="t">
            <a:spAutoFit/>
          </a:bodyPr>
          <a:lstStyle/>
          <a:p>
            <a:pPr>
              <a:lnSpc>
                <a:spcPts val="10450"/>
              </a:lnSpc>
            </a:pPr>
            <a:r>
              <a:rPr lang="en-US" sz="9500" spc="-95">
                <a:solidFill>
                  <a:srgbClr val="02155A"/>
                </a:solidFill>
                <a:latin typeface="Muli Bold"/>
              </a:rPr>
              <a:t>Types of SSB Formation</a:t>
            </a:r>
          </a:p>
        </p:txBody>
      </p:sp>
      <p:sp>
        <p:nvSpPr>
          <p:cNvPr id="14" name="TextBox 14"/>
          <p:cNvSpPr txBox="1"/>
          <p:nvPr/>
        </p:nvSpPr>
        <p:spPr>
          <a:xfrm>
            <a:off x="1120834" y="2337663"/>
            <a:ext cx="16138466" cy="1014413"/>
          </a:xfrm>
          <a:prstGeom prst="rect">
            <a:avLst/>
          </a:prstGeom>
        </p:spPr>
        <p:txBody>
          <a:bodyPr lIns="0" tIns="0" rIns="0" bIns="0" rtlCol="0" anchor="t">
            <a:spAutoFit/>
          </a:bodyPr>
          <a:lstStyle/>
          <a:p>
            <a:pPr>
              <a:lnSpc>
                <a:spcPts val="3960"/>
              </a:lnSpc>
            </a:pPr>
            <a:r>
              <a:rPr lang="en-US" sz="3300">
                <a:solidFill>
                  <a:srgbClr val="02155A"/>
                </a:solidFill>
                <a:latin typeface="Muli Bold"/>
              </a:rPr>
              <a:t>Variations in the types, compositions, and operation</a:t>
            </a:r>
          </a:p>
          <a:p>
            <a:pPr>
              <a:lnSpc>
                <a:spcPts val="4199"/>
              </a:lnSpc>
              <a:spcBef>
                <a:spcPct val="0"/>
              </a:spcBef>
            </a:pPr>
            <a:r>
              <a:rPr lang="en-US" sz="3499">
                <a:solidFill>
                  <a:srgbClr val="8F0000"/>
                </a:solidFill>
                <a:latin typeface="Muli Bold"/>
              </a:rPr>
              <a:t>due to comparative political economy dimensions influence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16161136"/>
            <a:ext cx="18288000" cy="18288000"/>
          </a:xfrm>
          <a:prstGeom prst="rect">
            <a:avLst/>
          </a:prstGeom>
        </p:spPr>
      </p:pic>
      <p:sp>
        <p:nvSpPr>
          <p:cNvPr id="3" name="TextBox 3"/>
          <p:cNvSpPr txBox="1"/>
          <p:nvPr/>
        </p:nvSpPr>
        <p:spPr>
          <a:xfrm>
            <a:off x="1260478" y="425717"/>
            <a:ext cx="15738468" cy="1442550"/>
          </a:xfrm>
          <a:prstGeom prst="rect">
            <a:avLst/>
          </a:prstGeom>
        </p:spPr>
        <p:txBody>
          <a:bodyPr lIns="0" tIns="0" rIns="0" bIns="0" rtlCol="0" anchor="t">
            <a:spAutoFit/>
          </a:bodyPr>
          <a:lstStyle/>
          <a:p>
            <a:pPr>
              <a:lnSpc>
                <a:spcPts val="5605"/>
              </a:lnSpc>
            </a:pPr>
            <a:r>
              <a:rPr lang="en-US" sz="5605" spc="-56">
                <a:solidFill>
                  <a:srgbClr val="FFFFFF"/>
                </a:solidFill>
                <a:latin typeface="Muli Bold"/>
              </a:rPr>
              <a:t>Types of Shariah Governance Systems</a:t>
            </a:r>
          </a:p>
          <a:p>
            <a:pPr>
              <a:lnSpc>
                <a:spcPts val="5605"/>
              </a:lnSpc>
            </a:pPr>
            <a:r>
              <a:rPr lang="en-US" sz="5605" spc="-56">
                <a:solidFill>
                  <a:srgbClr val="FFFFFF"/>
                </a:solidFill>
                <a:latin typeface="Muli Bold"/>
              </a:rPr>
              <a:t>and Relevant Stakeholders</a:t>
            </a:r>
          </a:p>
        </p:txBody>
      </p:sp>
      <p:grpSp>
        <p:nvGrpSpPr>
          <p:cNvPr id="4" name="Group 4"/>
          <p:cNvGrpSpPr/>
          <p:nvPr/>
        </p:nvGrpSpPr>
        <p:grpSpPr>
          <a:xfrm>
            <a:off x="1289053" y="2330057"/>
            <a:ext cx="7840659" cy="3443912"/>
            <a:chOff x="0" y="0"/>
            <a:chExt cx="10454212" cy="4591883"/>
          </a:xfrm>
        </p:grpSpPr>
        <p:sp>
          <p:nvSpPr>
            <p:cNvPr id="5" name="TextBox 5"/>
            <p:cNvSpPr txBox="1"/>
            <p:nvPr/>
          </p:nvSpPr>
          <p:spPr>
            <a:xfrm>
              <a:off x="863233" y="1566994"/>
              <a:ext cx="9590979" cy="1362214"/>
            </a:xfrm>
            <a:prstGeom prst="rect">
              <a:avLst/>
            </a:prstGeom>
          </p:spPr>
          <p:txBody>
            <a:bodyPr lIns="0" tIns="0" rIns="0" bIns="0" rtlCol="0" anchor="t">
              <a:spAutoFit/>
            </a:bodyPr>
            <a:lstStyle/>
            <a:p>
              <a:pPr marL="424164" lvl="1" indent="-212082">
                <a:lnSpc>
                  <a:spcPts val="2750"/>
                </a:lnSpc>
                <a:buFont typeface="Arial"/>
                <a:buChar char="•"/>
              </a:pPr>
              <a:r>
                <a:rPr lang="en-US" sz="1964" dirty="0">
                  <a:solidFill>
                    <a:srgbClr val="000000"/>
                  </a:solidFill>
                  <a:latin typeface="Muli Regular"/>
                </a:rPr>
                <a:t>Those where the national banking law determines the operations of IFIs, with no supporting SSBs at the national level or at the individual IFI-level.</a:t>
              </a:r>
            </a:p>
          </p:txBody>
        </p:sp>
        <p:sp>
          <p:nvSpPr>
            <p:cNvPr id="6" name="TextBox 6"/>
            <p:cNvSpPr txBox="1"/>
            <p:nvPr/>
          </p:nvSpPr>
          <p:spPr>
            <a:xfrm>
              <a:off x="948117" y="9525"/>
              <a:ext cx="6841886" cy="1323975"/>
            </a:xfrm>
            <a:prstGeom prst="rect">
              <a:avLst/>
            </a:prstGeom>
          </p:spPr>
          <p:txBody>
            <a:bodyPr lIns="0" tIns="0" rIns="0" bIns="0" rtlCol="0" anchor="t">
              <a:spAutoFit/>
            </a:bodyPr>
            <a:lstStyle/>
            <a:p>
              <a:pPr>
                <a:lnSpc>
                  <a:spcPts val="3960"/>
                </a:lnSpc>
              </a:pPr>
              <a:r>
                <a:rPr lang="en-US" sz="3300">
                  <a:solidFill>
                    <a:srgbClr val="000000"/>
                  </a:solidFill>
                  <a:latin typeface="Muli Bold"/>
                </a:rPr>
                <a:t>Legally</a:t>
              </a:r>
            </a:p>
            <a:p>
              <a:pPr>
                <a:lnSpc>
                  <a:spcPts val="3960"/>
                </a:lnSpc>
              </a:pPr>
              <a:r>
                <a:rPr lang="en-US" sz="3300">
                  <a:solidFill>
                    <a:srgbClr val="000000"/>
                  </a:solidFill>
                  <a:latin typeface="Muli Bold"/>
                </a:rPr>
                <a:t>constructed regimes</a:t>
              </a:r>
            </a:p>
          </p:txBody>
        </p:sp>
        <p:sp>
          <p:nvSpPr>
            <p:cNvPr id="7" name="AutoShape 7"/>
            <p:cNvSpPr/>
            <p:nvPr/>
          </p:nvSpPr>
          <p:spPr>
            <a:xfrm rot="-5400000">
              <a:off x="-2276891" y="2276891"/>
              <a:ext cx="4591883" cy="0"/>
            </a:xfrm>
            <a:prstGeom prst="line">
              <a:avLst/>
            </a:prstGeom>
            <a:ln w="38100" cap="rnd">
              <a:solidFill>
                <a:srgbClr val="1C3E88"/>
              </a:solidFill>
              <a:prstDash val="solid"/>
              <a:headEnd type="none" w="sm" len="sm"/>
              <a:tailEnd type="none" w="sm" len="sm"/>
            </a:ln>
          </p:spPr>
          <p:txBody>
            <a:bodyPr/>
            <a:lstStyle/>
            <a:p>
              <a:endParaRPr lang="en-US"/>
            </a:p>
          </p:txBody>
        </p:sp>
        <p:sp>
          <p:nvSpPr>
            <p:cNvPr id="8" name="TextBox 8"/>
            <p:cNvSpPr txBox="1"/>
            <p:nvPr/>
          </p:nvSpPr>
          <p:spPr>
            <a:xfrm>
              <a:off x="863233" y="3229668"/>
              <a:ext cx="9590979" cy="1362214"/>
            </a:xfrm>
            <a:prstGeom prst="rect">
              <a:avLst/>
            </a:prstGeom>
          </p:spPr>
          <p:txBody>
            <a:bodyPr lIns="0" tIns="0" rIns="0" bIns="0" rtlCol="0" anchor="t">
              <a:spAutoFit/>
            </a:bodyPr>
            <a:lstStyle/>
            <a:p>
              <a:pPr marL="424164" lvl="1" indent="-212082">
                <a:lnSpc>
                  <a:spcPts val="2750"/>
                </a:lnSpc>
                <a:buFont typeface="Arial"/>
                <a:buChar char="•"/>
              </a:pPr>
              <a:r>
                <a:rPr lang="en-US" sz="1964">
                  <a:solidFill>
                    <a:srgbClr val="000000"/>
                  </a:solidFill>
                  <a:latin typeface="Muli Regular"/>
                </a:rPr>
                <a:t>An example of this is Iran where all banks are governed by the Usury Free Banking Act 1983 and therefore all banks are Islamic according to the law.</a:t>
              </a:r>
            </a:p>
          </p:txBody>
        </p:sp>
      </p:grpSp>
      <p:sp>
        <p:nvSpPr>
          <p:cNvPr id="9" name="TextBox 9"/>
          <p:cNvSpPr txBox="1"/>
          <p:nvPr/>
        </p:nvSpPr>
        <p:spPr>
          <a:xfrm>
            <a:off x="10501541" y="2326633"/>
            <a:ext cx="6348036" cy="990600"/>
          </a:xfrm>
          <a:prstGeom prst="rect">
            <a:avLst/>
          </a:prstGeom>
        </p:spPr>
        <p:txBody>
          <a:bodyPr lIns="0" tIns="0" rIns="0" bIns="0" rtlCol="0" anchor="t">
            <a:spAutoFit/>
          </a:bodyPr>
          <a:lstStyle/>
          <a:p>
            <a:pPr>
              <a:lnSpc>
                <a:spcPts val="3960"/>
              </a:lnSpc>
            </a:pPr>
            <a:r>
              <a:rPr lang="en-US" sz="3300">
                <a:solidFill>
                  <a:srgbClr val="000000"/>
                </a:solidFill>
                <a:latin typeface="Muli Bold"/>
              </a:rPr>
              <a:t>Robust shariah</a:t>
            </a:r>
          </a:p>
          <a:p>
            <a:pPr>
              <a:lnSpc>
                <a:spcPts val="3960"/>
              </a:lnSpc>
            </a:pPr>
            <a:r>
              <a:rPr lang="en-US" sz="3300">
                <a:solidFill>
                  <a:srgbClr val="000000"/>
                </a:solidFill>
                <a:latin typeface="Muli Bold"/>
              </a:rPr>
              <a:t>governance regimes</a:t>
            </a:r>
          </a:p>
        </p:txBody>
      </p:sp>
      <p:grpSp>
        <p:nvGrpSpPr>
          <p:cNvPr id="10" name="Group 10"/>
          <p:cNvGrpSpPr/>
          <p:nvPr/>
        </p:nvGrpSpPr>
        <p:grpSpPr>
          <a:xfrm>
            <a:off x="9752093" y="2317108"/>
            <a:ext cx="7507207" cy="3443912"/>
            <a:chOff x="0" y="0"/>
            <a:chExt cx="10009609" cy="4591883"/>
          </a:xfrm>
        </p:grpSpPr>
        <p:sp>
          <p:nvSpPr>
            <p:cNvPr id="11" name="TextBox 11"/>
            <p:cNvSpPr txBox="1"/>
            <p:nvPr/>
          </p:nvSpPr>
          <p:spPr>
            <a:xfrm>
              <a:off x="863233" y="1566994"/>
              <a:ext cx="9146376" cy="1362214"/>
            </a:xfrm>
            <a:prstGeom prst="rect">
              <a:avLst/>
            </a:prstGeom>
          </p:spPr>
          <p:txBody>
            <a:bodyPr lIns="0" tIns="0" rIns="0" bIns="0" rtlCol="0" anchor="t">
              <a:spAutoFit/>
            </a:bodyPr>
            <a:lstStyle/>
            <a:p>
              <a:pPr marL="424164" lvl="1" indent="-212082">
                <a:lnSpc>
                  <a:spcPts val="2750"/>
                </a:lnSpc>
                <a:buFont typeface="Arial"/>
                <a:buChar char="•"/>
              </a:pPr>
              <a:r>
                <a:rPr lang="en-US" sz="1964">
                  <a:solidFill>
                    <a:srgbClr val="000000"/>
                  </a:solidFill>
                  <a:latin typeface="Muli Regular"/>
                </a:rPr>
                <a:t>Islamic banking laws would exist that would provide clear guidelines and rules for individual SSBs as well as for the national shariah authority.</a:t>
              </a:r>
            </a:p>
          </p:txBody>
        </p:sp>
        <p:sp>
          <p:nvSpPr>
            <p:cNvPr id="12" name="AutoShape 12"/>
            <p:cNvSpPr/>
            <p:nvPr/>
          </p:nvSpPr>
          <p:spPr>
            <a:xfrm rot="-5400000">
              <a:off x="-2276891" y="2276891"/>
              <a:ext cx="4591883" cy="0"/>
            </a:xfrm>
            <a:prstGeom prst="line">
              <a:avLst/>
            </a:prstGeom>
            <a:ln w="38100" cap="rnd">
              <a:solidFill>
                <a:srgbClr val="1C3E88"/>
              </a:solidFill>
              <a:prstDash val="solid"/>
              <a:headEnd type="none" w="sm" len="sm"/>
              <a:tailEnd type="none" w="sm" len="sm"/>
            </a:ln>
          </p:spPr>
          <p:txBody>
            <a:bodyPr/>
            <a:lstStyle/>
            <a:p>
              <a:endParaRPr lang="en-US"/>
            </a:p>
          </p:txBody>
        </p:sp>
        <p:sp>
          <p:nvSpPr>
            <p:cNvPr id="13" name="TextBox 13"/>
            <p:cNvSpPr txBox="1"/>
            <p:nvPr/>
          </p:nvSpPr>
          <p:spPr>
            <a:xfrm>
              <a:off x="863233" y="3229668"/>
              <a:ext cx="9146376" cy="901839"/>
            </a:xfrm>
            <a:prstGeom prst="rect">
              <a:avLst/>
            </a:prstGeom>
          </p:spPr>
          <p:txBody>
            <a:bodyPr lIns="0" tIns="0" rIns="0" bIns="0" rtlCol="0" anchor="t">
              <a:spAutoFit/>
            </a:bodyPr>
            <a:lstStyle/>
            <a:p>
              <a:pPr marL="424164" lvl="1" indent="-212082">
                <a:lnSpc>
                  <a:spcPts val="2750"/>
                </a:lnSpc>
                <a:buFont typeface="Arial"/>
                <a:buChar char="•"/>
              </a:pPr>
              <a:r>
                <a:rPr lang="en-US" sz="1964">
                  <a:solidFill>
                    <a:srgbClr val="000000"/>
                  </a:solidFill>
                  <a:latin typeface="Muli Regular"/>
                </a:rPr>
                <a:t>Malaysia, Pakistan, and Indonesia are examples of countries that fall under this classification.</a:t>
              </a:r>
            </a:p>
          </p:txBody>
        </p:sp>
      </p:grpSp>
      <p:sp>
        <p:nvSpPr>
          <p:cNvPr id="14" name="TextBox 14"/>
          <p:cNvSpPr txBox="1"/>
          <p:nvPr/>
        </p:nvSpPr>
        <p:spPr>
          <a:xfrm>
            <a:off x="10472966" y="6229772"/>
            <a:ext cx="6348036" cy="990600"/>
          </a:xfrm>
          <a:prstGeom prst="rect">
            <a:avLst/>
          </a:prstGeom>
        </p:spPr>
        <p:txBody>
          <a:bodyPr lIns="0" tIns="0" rIns="0" bIns="0" rtlCol="0" anchor="t">
            <a:spAutoFit/>
          </a:bodyPr>
          <a:lstStyle/>
          <a:p>
            <a:pPr>
              <a:lnSpc>
                <a:spcPts val="3960"/>
              </a:lnSpc>
            </a:pPr>
            <a:r>
              <a:rPr lang="en-US" sz="3300">
                <a:solidFill>
                  <a:srgbClr val="000000"/>
                </a:solidFill>
                <a:latin typeface="Muli Bold"/>
              </a:rPr>
              <a:t>Market-driven shariah</a:t>
            </a:r>
          </a:p>
          <a:p>
            <a:pPr>
              <a:lnSpc>
                <a:spcPts val="3960"/>
              </a:lnSpc>
            </a:pPr>
            <a:r>
              <a:rPr lang="en-US" sz="3300">
                <a:solidFill>
                  <a:srgbClr val="000000"/>
                </a:solidFill>
                <a:latin typeface="Muli Bold"/>
              </a:rPr>
              <a:t>governance regimes</a:t>
            </a:r>
          </a:p>
        </p:txBody>
      </p:sp>
      <p:grpSp>
        <p:nvGrpSpPr>
          <p:cNvPr id="15" name="Group 15"/>
          <p:cNvGrpSpPr/>
          <p:nvPr/>
        </p:nvGrpSpPr>
        <p:grpSpPr>
          <a:xfrm>
            <a:off x="1260478" y="6233196"/>
            <a:ext cx="7883522" cy="3443912"/>
            <a:chOff x="0" y="0"/>
            <a:chExt cx="10511362" cy="4591883"/>
          </a:xfrm>
        </p:grpSpPr>
        <p:sp>
          <p:nvSpPr>
            <p:cNvPr id="16" name="TextBox 16"/>
            <p:cNvSpPr txBox="1"/>
            <p:nvPr/>
          </p:nvSpPr>
          <p:spPr>
            <a:xfrm>
              <a:off x="742916" y="1566994"/>
              <a:ext cx="9768446" cy="2282964"/>
            </a:xfrm>
            <a:prstGeom prst="rect">
              <a:avLst/>
            </a:prstGeom>
          </p:spPr>
          <p:txBody>
            <a:bodyPr lIns="0" tIns="0" rIns="0" bIns="0" rtlCol="0" anchor="t">
              <a:spAutoFit/>
            </a:bodyPr>
            <a:lstStyle/>
            <a:p>
              <a:pPr marL="424164" lvl="1" indent="-212082">
                <a:lnSpc>
                  <a:spcPts val="2750"/>
                </a:lnSpc>
                <a:buFont typeface="Arial"/>
                <a:buChar char="•"/>
              </a:pPr>
              <a:r>
                <a:rPr lang="en-US" sz="1964" spc="68">
                  <a:solidFill>
                    <a:srgbClr val="000000"/>
                  </a:solidFill>
                  <a:latin typeface="Muli Regular"/>
                </a:rPr>
                <a:t>May possess Islamic banking laws and regulations. They may have active SSBs at each IFI. They might even have a national shariah authority based at the central bank, although the role of the national shari‘ah authority is either limited or ambiguous.</a:t>
              </a:r>
            </a:p>
          </p:txBody>
        </p:sp>
        <p:sp>
          <p:nvSpPr>
            <p:cNvPr id="17" name="TextBox 17"/>
            <p:cNvSpPr txBox="1"/>
            <p:nvPr/>
          </p:nvSpPr>
          <p:spPr>
            <a:xfrm>
              <a:off x="986217" y="9525"/>
              <a:ext cx="6841886" cy="1323975"/>
            </a:xfrm>
            <a:prstGeom prst="rect">
              <a:avLst/>
            </a:prstGeom>
          </p:spPr>
          <p:txBody>
            <a:bodyPr lIns="0" tIns="0" rIns="0" bIns="0" rtlCol="0" anchor="t">
              <a:spAutoFit/>
            </a:bodyPr>
            <a:lstStyle/>
            <a:p>
              <a:pPr>
                <a:lnSpc>
                  <a:spcPts val="3960"/>
                </a:lnSpc>
              </a:pPr>
              <a:r>
                <a:rPr lang="en-US" sz="3300">
                  <a:solidFill>
                    <a:srgbClr val="000000"/>
                  </a:solidFill>
                  <a:latin typeface="Muli Bold"/>
                </a:rPr>
                <a:t>Passive shariah</a:t>
              </a:r>
            </a:p>
            <a:p>
              <a:pPr>
                <a:lnSpc>
                  <a:spcPts val="3960"/>
                </a:lnSpc>
              </a:pPr>
              <a:r>
                <a:rPr lang="en-US" sz="3300">
                  <a:solidFill>
                    <a:srgbClr val="000000"/>
                  </a:solidFill>
                  <a:latin typeface="Muli Bold"/>
                </a:rPr>
                <a:t>governance regimes</a:t>
              </a:r>
            </a:p>
          </p:txBody>
        </p:sp>
        <p:sp>
          <p:nvSpPr>
            <p:cNvPr id="18" name="AutoShape 18"/>
            <p:cNvSpPr/>
            <p:nvPr/>
          </p:nvSpPr>
          <p:spPr>
            <a:xfrm rot="-5400000">
              <a:off x="-2276891" y="2276891"/>
              <a:ext cx="4591883" cy="0"/>
            </a:xfrm>
            <a:prstGeom prst="line">
              <a:avLst/>
            </a:prstGeom>
            <a:ln w="38100" cap="rnd">
              <a:solidFill>
                <a:srgbClr val="1C3E88"/>
              </a:solidFill>
              <a:prstDash val="solid"/>
              <a:headEnd type="none" w="sm" len="sm"/>
              <a:tailEnd type="none" w="sm" len="sm"/>
            </a:ln>
          </p:spPr>
          <p:txBody>
            <a:bodyPr/>
            <a:lstStyle/>
            <a:p>
              <a:endParaRPr lang="en-US"/>
            </a:p>
          </p:txBody>
        </p:sp>
        <p:sp>
          <p:nvSpPr>
            <p:cNvPr id="19" name="TextBox 19"/>
            <p:cNvSpPr txBox="1"/>
            <p:nvPr/>
          </p:nvSpPr>
          <p:spPr>
            <a:xfrm>
              <a:off x="742916" y="4133153"/>
              <a:ext cx="8777879" cy="441464"/>
            </a:xfrm>
            <a:prstGeom prst="rect">
              <a:avLst/>
            </a:prstGeom>
          </p:spPr>
          <p:txBody>
            <a:bodyPr lIns="0" tIns="0" rIns="0" bIns="0" rtlCol="0" anchor="t">
              <a:spAutoFit/>
            </a:bodyPr>
            <a:lstStyle/>
            <a:p>
              <a:pPr marL="424164" lvl="1" indent="-212082">
                <a:lnSpc>
                  <a:spcPts val="2750"/>
                </a:lnSpc>
                <a:buFont typeface="Arial"/>
                <a:buChar char="•"/>
              </a:pPr>
              <a:r>
                <a:rPr lang="en-US" sz="1964">
                  <a:solidFill>
                    <a:srgbClr val="000000"/>
                  </a:solidFill>
                  <a:latin typeface="Muli Regular"/>
                </a:rPr>
                <a:t>The Gulf countries such as Kuwait and the UAE.</a:t>
              </a:r>
            </a:p>
          </p:txBody>
        </p:sp>
      </p:grpSp>
      <p:grpSp>
        <p:nvGrpSpPr>
          <p:cNvPr id="20" name="Group 20"/>
          <p:cNvGrpSpPr/>
          <p:nvPr/>
        </p:nvGrpSpPr>
        <p:grpSpPr>
          <a:xfrm>
            <a:off x="9723518" y="6220247"/>
            <a:ext cx="7535782" cy="3443912"/>
            <a:chOff x="0" y="0"/>
            <a:chExt cx="10047709" cy="4591883"/>
          </a:xfrm>
        </p:grpSpPr>
        <p:sp>
          <p:nvSpPr>
            <p:cNvPr id="21" name="TextBox 21"/>
            <p:cNvSpPr txBox="1"/>
            <p:nvPr/>
          </p:nvSpPr>
          <p:spPr>
            <a:xfrm>
              <a:off x="863233" y="1566994"/>
              <a:ext cx="9184476" cy="1822589"/>
            </a:xfrm>
            <a:prstGeom prst="rect">
              <a:avLst/>
            </a:prstGeom>
          </p:spPr>
          <p:txBody>
            <a:bodyPr lIns="0" tIns="0" rIns="0" bIns="0" rtlCol="0" anchor="t">
              <a:spAutoFit/>
            </a:bodyPr>
            <a:lstStyle/>
            <a:p>
              <a:pPr marL="424164" lvl="1" indent="-212082">
                <a:lnSpc>
                  <a:spcPts val="2750"/>
                </a:lnSpc>
                <a:buFont typeface="Arial"/>
                <a:buChar char="•"/>
              </a:pPr>
              <a:r>
                <a:rPr lang="en-US" sz="1964">
                  <a:solidFill>
                    <a:srgbClr val="000000"/>
                  </a:solidFill>
                  <a:latin typeface="Muli Regular"/>
                </a:rPr>
                <a:t>No laws are specific to Islamic banking. The market determines the form of shari‘ah governance, and usually, each IFI will form their own SSB on their own initiative due to market pressures.</a:t>
              </a:r>
            </a:p>
          </p:txBody>
        </p:sp>
        <p:sp>
          <p:nvSpPr>
            <p:cNvPr id="22" name="AutoShape 22"/>
            <p:cNvSpPr/>
            <p:nvPr/>
          </p:nvSpPr>
          <p:spPr>
            <a:xfrm rot="-5400000">
              <a:off x="-2276891" y="2276891"/>
              <a:ext cx="4591883" cy="0"/>
            </a:xfrm>
            <a:prstGeom prst="line">
              <a:avLst/>
            </a:prstGeom>
            <a:ln w="38100" cap="rnd">
              <a:solidFill>
                <a:srgbClr val="1C3E88"/>
              </a:solidFill>
              <a:prstDash val="solid"/>
              <a:headEnd type="none" w="sm" len="sm"/>
              <a:tailEnd type="none" w="sm" len="sm"/>
            </a:ln>
          </p:spPr>
          <p:txBody>
            <a:bodyPr/>
            <a:lstStyle/>
            <a:p>
              <a:endParaRPr lang="en-US"/>
            </a:p>
          </p:txBody>
        </p:sp>
        <p:sp>
          <p:nvSpPr>
            <p:cNvPr id="23" name="TextBox 23"/>
            <p:cNvSpPr txBox="1"/>
            <p:nvPr/>
          </p:nvSpPr>
          <p:spPr>
            <a:xfrm>
              <a:off x="863233" y="3786331"/>
              <a:ext cx="8600079" cy="441464"/>
            </a:xfrm>
            <a:prstGeom prst="rect">
              <a:avLst/>
            </a:prstGeom>
          </p:spPr>
          <p:txBody>
            <a:bodyPr lIns="0" tIns="0" rIns="0" bIns="0" rtlCol="0" anchor="t">
              <a:spAutoFit/>
            </a:bodyPr>
            <a:lstStyle/>
            <a:p>
              <a:pPr marL="424164" lvl="1" indent="-212082">
                <a:lnSpc>
                  <a:spcPts val="2750"/>
                </a:lnSpc>
                <a:buFont typeface="Arial"/>
                <a:buChar char="•"/>
              </a:pPr>
              <a:r>
                <a:rPr lang="en-US" sz="1964">
                  <a:solidFill>
                    <a:srgbClr val="000000"/>
                  </a:solidFill>
                  <a:latin typeface="Muli Regular"/>
                </a:rPr>
                <a:t>Saudi Arabia, Singapore and the United Kingdom</a:t>
              </a:r>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5400000">
            <a:off x="4083569" y="7241841"/>
            <a:ext cx="15483562" cy="0"/>
          </a:xfrm>
          <a:prstGeom prst="line">
            <a:avLst/>
          </a:prstGeom>
          <a:ln w="28575" cap="rnd">
            <a:solidFill>
              <a:srgbClr val="1C3E88"/>
            </a:solidFill>
            <a:prstDash val="solid"/>
            <a:headEnd type="none" w="sm" len="sm"/>
            <a:tailEnd type="none" w="sm" len="sm"/>
          </a:ln>
        </p:spPr>
        <p:txBody>
          <a:bodyPr/>
          <a:lstStyle/>
          <a:p>
            <a:endParaRPr lang="en-US"/>
          </a:p>
        </p:txBody>
      </p:sp>
      <p:sp>
        <p:nvSpPr>
          <p:cNvPr id="3" name="AutoShape 3"/>
          <p:cNvSpPr/>
          <p:nvPr/>
        </p:nvSpPr>
        <p:spPr>
          <a:xfrm rot="5400000">
            <a:off x="-2176352" y="7727493"/>
            <a:ext cx="15483562" cy="0"/>
          </a:xfrm>
          <a:prstGeom prst="line">
            <a:avLst/>
          </a:prstGeom>
          <a:ln w="28575" cap="rnd">
            <a:solidFill>
              <a:srgbClr val="1C3E88"/>
            </a:solidFill>
            <a:prstDash val="solid"/>
            <a:headEnd type="none" w="sm" len="sm"/>
            <a:tailEnd type="none" w="sm" len="sm"/>
          </a:ln>
        </p:spPr>
        <p:txBody>
          <a:bodyPr/>
          <a:lstStyle/>
          <a:p>
            <a:endParaRPr lang="en-US"/>
          </a:p>
        </p:txBody>
      </p:sp>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15207194"/>
            <a:ext cx="18288000" cy="18288000"/>
          </a:xfrm>
          <a:prstGeom prst="rect">
            <a:avLst/>
          </a:prstGeom>
        </p:spPr>
      </p:pic>
      <p:sp>
        <p:nvSpPr>
          <p:cNvPr id="5" name="TextBox 5"/>
          <p:cNvSpPr txBox="1"/>
          <p:nvPr/>
        </p:nvSpPr>
        <p:spPr>
          <a:xfrm>
            <a:off x="1028700" y="366741"/>
            <a:ext cx="16230600" cy="2379662"/>
          </a:xfrm>
          <a:prstGeom prst="rect">
            <a:avLst/>
          </a:prstGeom>
        </p:spPr>
        <p:txBody>
          <a:bodyPr lIns="0" tIns="0" rIns="0" bIns="0" rtlCol="0" anchor="t">
            <a:spAutoFit/>
          </a:bodyPr>
          <a:lstStyle/>
          <a:p>
            <a:pPr>
              <a:lnSpc>
                <a:spcPts val="9349"/>
              </a:lnSpc>
            </a:pPr>
            <a:r>
              <a:rPr lang="en-US" sz="8499" spc="-84">
                <a:solidFill>
                  <a:srgbClr val="FFFFFF"/>
                </a:solidFill>
                <a:latin typeface="Muli Bold"/>
              </a:rPr>
              <a:t>Sociological dimension issues</a:t>
            </a:r>
          </a:p>
          <a:p>
            <a:pPr>
              <a:lnSpc>
                <a:spcPts val="9349"/>
              </a:lnSpc>
            </a:pPr>
            <a:r>
              <a:rPr lang="en-US" sz="8499" spc="-84">
                <a:solidFill>
                  <a:srgbClr val="FFFFFF"/>
                </a:solidFill>
                <a:latin typeface="Muli Bold"/>
              </a:rPr>
              <a:t>of SSB and shariah governance</a:t>
            </a:r>
          </a:p>
        </p:txBody>
      </p:sp>
      <p:sp>
        <p:nvSpPr>
          <p:cNvPr id="6" name="AutoShape 6"/>
          <p:cNvSpPr/>
          <p:nvPr/>
        </p:nvSpPr>
        <p:spPr>
          <a:xfrm rot="-10800000">
            <a:off x="0" y="6771001"/>
            <a:ext cx="18306285" cy="0"/>
          </a:xfrm>
          <a:prstGeom prst="line">
            <a:avLst/>
          </a:prstGeom>
          <a:ln w="28575" cap="rnd">
            <a:solidFill>
              <a:srgbClr val="1C3E88"/>
            </a:solidFill>
            <a:prstDash val="solid"/>
            <a:headEnd type="none" w="sm" len="sm"/>
            <a:tailEnd type="none" w="sm" len="sm"/>
          </a:ln>
        </p:spPr>
        <p:txBody>
          <a:bodyPr/>
          <a:lstStyle/>
          <a:p>
            <a:endParaRPr lang="en-US"/>
          </a:p>
        </p:txBody>
      </p:sp>
      <p:grpSp>
        <p:nvGrpSpPr>
          <p:cNvPr id="7" name="Group 7"/>
          <p:cNvGrpSpPr/>
          <p:nvPr/>
        </p:nvGrpSpPr>
        <p:grpSpPr>
          <a:xfrm>
            <a:off x="303219" y="3494097"/>
            <a:ext cx="4781293" cy="2547462"/>
            <a:chOff x="0" y="0"/>
            <a:chExt cx="6375057" cy="3396615"/>
          </a:xfrm>
        </p:grpSpPr>
        <p:sp>
          <p:nvSpPr>
            <p:cNvPr id="8" name="TextBox 8"/>
            <p:cNvSpPr txBox="1"/>
            <p:nvPr/>
          </p:nvSpPr>
          <p:spPr>
            <a:xfrm>
              <a:off x="0" y="2049409"/>
              <a:ext cx="6375057" cy="1347206"/>
            </a:xfrm>
            <a:prstGeom prst="rect">
              <a:avLst/>
            </a:prstGeom>
          </p:spPr>
          <p:txBody>
            <a:bodyPr lIns="0" tIns="0" rIns="0" bIns="0" rtlCol="0" anchor="t">
              <a:spAutoFit/>
            </a:bodyPr>
            <a:lstStyle/>
            <a:p>
              <a:pPr marL="410209" lvl="1" indent="-205105">
                <a:lnSpc>
                  <a:spcPts val="2659"/>
                </a:lnSpc>
                <a:buFont typeface="Arial"/>
                <a:buChar char="•"/>
              </a:pPr>
              <a:r>
                <a:rPr lang="en-US" sz="1899" dirty="0">
                  <a:solidFill>
                    <a:srgbClr val="000000"/>
                  </a:solidFill>
                  <a:latin typeface="Muli Regular"/>
                </a:rPr>
                <a:t>Only looked to </a:t>
              </a:r>
              <a:r>
                <a:rPr lang="en-US" sz="1899" dirty="0" err="1">
                  <a:solidFill>
                    <a:srgbClr val="000000"/>
                  </a:solidFill>
                  <a:latin typeface="Muli Regular"/>
                </a:rPr>
                <a:t>fiqh</a:t>
              </a:r>
              <a:r>
                <a:rPr lang="en-US" sz="1899" dirty="0">
                  <a:solidFill>
                    <a:srgbClr val="000000"/>
                  </a:solidFill>
                  <a:latin typeface="Muli Regular"/>
                </a:rPr>
                <a:t> and </a:t>
              </a:r>
              <a:r>
                <a:rPr lang="en-US" sz="1899" b="1" dirty="0">
                  <a:solidFill>
                    <a:srgbClr val="000000"/>
                  </a:solidFill>
                  <a:latin typeface="Muli Regular"/>
                </a:rPr>
                <a:t>ignored the other branches of shariah</a:t>
              </a:r>
              <a:r>
                <a:rPr lang="en-US" sz="1899" dirty="0">
                  <a:solidFill>
                    <a:srgbClr val="000000"/>
                  </a:solidFill>
                  <a:latin typeface="Muli Regular"/>
                </a:rPr>
                <a:t>: tawhid and </a:t>
              </a:r>
              <a:r>
                <a:rPr lang="en-US" sz="1899" dirty="0" err="1">
                  <a:solidFill>
                    <a:srgbClr val="000000"/>
                  </a:solidFill>
                  <a:latin typeface="Muli Regular"/>
                </a:rPr>
                <a:t>tasawwuf</a:t>
              </a:r>
              <a:endParaRPr lang="en-US" sz="1899" dirty="0">
                <a:solidFill>
                  <a:srgbClr val="000000"/>
                </a:solidFill>
                <a:latin typeface="Muli Regular"/>
              </a:endParaRPr>
            </a:p>
          </p:txBody>
        </p:sp>
        <p:sp>
          <p:nvSpPr>
            <p:cNvPr id="9" name="TextBox 9"/>
            <p:cNvSpPr txBox="1"/>
            <p:nvPr/>
          </p:nvSpPr>
          <p:spPr>
            <a:xfrm>
              <a:off x="0" y="0"/>
              <a:ext cx="6375057" cy="539750"/>
            </a:xfrm>
            <a:prstGeom prst="rect">
              <a:avLst/>
            </a:prstGeom>
          </p:spPr>
          <p:txBody>
            <a:bodyPr lIns="0" tIns="0" rIns="0" bIns="0" rtlCol="0" anchor="t">
              <a:spAutoFit/>
            </a:bodyPr>
            <a:lstStyle/>
            <a:p>
              <a:pPr>
                <a:lnSpc>
                  <a:spcPts val="3195"/>
                </a:lnSpc>
              </a:pPr>
              <a:r>
                <a:rPr lang="en-US" sz="2662">
                  <a:solidFill>
                    <a:srgbClr val="8F0000"/>
                  </a:solidFill>
                  <a:latin typeface="Muli Bold"/>
                </a:rPr>
                <a:t>Forms versus subtance</a:t>
              </a:r>
            </a:p>
          </p:txBody>
        </p:sp>
        <p:sp>
          <p:nvSpPr>
            <p:cNvPr id="10" name="TextBox 10"/>
            <p:cNvSpPr txBox="1"/>
            <p:nvPr/>
          </p:nvSpPr>
          <p:spPr>
            <a:xfrm>
              <a:off x="0" y="911169"/>
              <a:ext cx="6375057" cy="885541"/>
            </a:xfrm>
            <a:prstGeom prst="rect">
              <a:avLst/>
            </a:prstGeom>
          </p:spPr>
          <p:txBody>
            <a:bodyPr lIns="0" tIns="0" rIns="0" bIns="0" rtlCol="0" anchor="t">
              <a:spAutoFit/>
            </a:bodyPr>
            <a:lstStyle/>
            <a:p>
              <a:pPr marL="410209" lvl="1" indent="-205105">
                <a:lnSpc>
                  <a:spcPts val="2659"/>
                </a:lnSpc>
                <a:buFont typeface="Arial"/>
                <a:buChar char="•"/>
              </a:pPr>
              <a:r>
                <a:rPr lang="en-US" sz="1899" dirty="0">
                  <a:solidFill>
                    <a:srgbClr val="000000"/>
                  </a:solidFill>
                  <a:latin typeface="Muli Regular"/>
                </a:rPr>
                <a:t>Shariah Governance is deduced to only focus on </a:t>
              </a:r>
              <a:r>
                <a:rPr lang="en-US" sz="1899" b="1" dirty="0">
                  <a:solidFill>
                    <a:srgbClr val="000000"/>
                  </a:solidFill>
                  <a:latin typeface="Muli Regular"/>
                </a:rPr>
                <a:t>strict contractual compliance</a:t>
              </a:r>
            </a:p>
          </p:txBody>
        </p:sp>
      </p:grpSp>
      <p:grpSp>
        <p:nvGrpSpPr>
          <p:cNvPr id="11" name="Group 11"/>
          <p:cNvGrpSpPr/>
          <p:nvPr/>
        </p:nvGrpSpPr>
        <p:grpSpPr>
          <a:xfrm>
            <a:off x="5793968" y="3494097"/>
            <a:ext cx="5864146" cy="2893710"/>
            <a:chOff x="0" y="0"/>
            <a:chExt cx="7818861" cy="3858279"/>
          </a:xfrm>
        </p:grpSpPr>
        <p:sp>
          <p:nvSpPr>
            <p:cNvPr id="12" name="TextBox 12"/>
            <p:cNvSpPr txBox="1"/>
            <p:nvPr/>
          </p:nvSpPr>
          <p:spPr>
            <a:xfrm>
              <a:off x="0" y="2049409"/>
              <a:ext cx="7818861" cy="1808870"/>
            </a:xfrm>
            <a:prstGeom prst="rect">
              <a:avLst/>
            </a:prstGeom>
          </p:spPr>
          <p:txBody>
            <a:bodyPr lIns="0" tIns="0" rIns="0" bIns="0" rtlCol="0" anchor="t">
              <a:spAutoFit/>
            </a:bodyPr>
            <a:lstStyle/>
            <a:p>
              <a:pPr marL="410209" lvl="1" indent="-205105">
                <a:lnSpc>
                  <a:spcPts val="2659"/>
                </a:lnSpc>
                <a:buFont typeface="Arial"/>
                <a:buChar char="•"/>
              </a:pPr>
              <a:r>
                <a:rPr lang="en-US" sz="1899" spc="-56" dirty="0">
                  <a:solidFill>
                    <a:srgbClr val="000000"/>
                  </a:solidFill>
                  <a:latin typeface="Muli Regular"/>
                </a:rPr>
                <a:t>On the other hand, they are </a:t>
              </a:r>
              <a:r>
                <a:rPr lang="en-US" sz="1899" b="1" spc="-56" dirty="0">
                  <a:solidFill>
                    <a:srgbClr val="000000"/>
                  </a:solidFill>
                  <a:latin typeface="Muli Regular"/>
                </a:rPr>
                <a:t>accountable to the IFIs </a:t>
              </a:r>
              <a:r>
                <a:rPr lang="en-US" sz="1899" spc="-56" dirty="0">
                  <a:solidFill>
                    <a:srgbClr val="000000"/>
                  </a:solidFill>
                  <a:latin typeface="Muli Regular"/>
                </a:rPr>
                <a:t>that pay for their services as well as to the industry at large, ensuring its growth, sustainability, and competitiveness.</a:t>
              </a:r>
              <a:r>
                <a:rPr lang="en-US" sz="1200" spc="-36" dirty="0">
                  <a:solidFill>
                    <a:srgbClr val="000000"/>
                  </a:solidFill>
                  <a:latin typeface="Arimo"/>
                </a:rPr>
                <a:t> </a:t>
              </a:r>
            </a:p>
          </p:txBody>
        </p:sp>
        <p:sp>
          <p:nvSpPr>
            <p:cNvPr id="13" name="TextBox 13"/>
            <p:cNvSpPr txBox="1"/>
            <p:nvPr/>
          </p:nvSpPr>
          <p:spPr>
            <a:xfrm>
              <a:off x="100458" y="0"/>
              <a:ext cx="7188242" cy="539750"/>
            </a:xfrm>
            <a:prstGeom prst="rect">
              <a:avLst/>
            </a:prstGeom>
          </p:spPr>
          <p:txBody>
            <a:bodyPr lIns="0" tIns="0" rIns="0" bIns="0" rtlCol="0" anchor="t">
              <a:spAutoFit/>
            </a:bodyPr>
            <a:lstStyle/>
            <a:p>
              <a:pPr>
                <a:lnSpc>
                  <a:spcPts val="3195"/>
                </a:lnSpc>
              </a:pPr>
              <a:r>
                <a:rPr lang="en-US" sz="2662" dirty="0">
                  <a:solidFill>
                    <a:srgbClr val="8F0000"/>
                  </a:solidFill>
                  <a:latin typeface="Muli Bold"/>
                </a:rPr>
                <a:t>Gatekeeper versus wage labor</a:t>
              </a:r>
            </a:p>
          </p:txBody>
        </p:sp>
        <p:sp>
          <p:nvSpPr>
            <p:cNvPr id="14" name="TextBox 14"/>
            <p:cNvSpPr txBox="1"/>
            <p:nvPr/>
          </p:nvSpPr>
          <p:spPr>
            <a:xfrm>
              <a:off x="0" y="911169"/>
              <a:ext cx="7818861" cy="885541"/>
            </a:xfrm>
            <a:prstGeom prst="rect">
              <a:avLst/>
            </a:prstGeom>
          </p:spPr>
          <p:txBody>
            <a:bodyPr lIns="0" tIns="0" rIns="0" bIns="0" rtlCol="0" anchor="t">
              <a:spAutoFit/>
            </a:bodyPr>
            <a:lstStyle/>
            <a:p>
              <a:pPr marL="410209" lvl="1" indent="-205105">
                <a:lnSpc>
                  <a:spcPts val="2659"/>
                </a:lnSpc>
                <a:buFont typeface="Arial"/>
                <a:buChar char="•"/>
              </a:pPr>
              <a:r>
                <a:rPr lang="en-US" sz="1899" dirty="0">
                  <a:solidFill>
                    <a:srgbClr val="000000"/>
                  </a:solidFill>
                  <a:latin typeface="Muli Regular"/>
                </a:rPr>
                <a:t>SSBs </a:t>
              </a:r>
              <a:r>
                <a:rPr lang="en-US" sz="1899" b="1" dirty="0">
                  <a:solidFill>
                    <a:srgbClr val="000000"/>
                  </a:solidFill>
                  <a:latin typeface="Muli Regular"/>
                </a:rPr>
                <a:t>are viewed as stewards of the religion </a:t>
              </a:r>
              <a:r>
                <a:rPr lang="en-US" sz="1899" dirty="0">
                  <a:solidFill>
                    <a:srgbClr val="000000"/>
                  </a:solidFill>
                  <a:latin typeface="Muli Regular"/>
                </a:rPr>
                <a:t>and must ensure compliance with the shariah. </a:t>
              </a:r>
            </a:p>
          </p:txBody>
        </p:sp>
      </p:grpSp>
      <p:grpSp>
        <p:nvGrpSpPr>
          <p:cNvPr id="15" name="Group 15"/>
          <p:cNvGrpSpPr/>
          <p:nvPr/>
        </p:nvGrpSpPr>
        <p:grpSpPr>
          <a:xfrm>
            <a:off x="12120635" y="3494097"/>
            <a:ext cx="5864147" cy="2855421"/>
            <a:chOff x="0" y="0"/>
            <a:chExt cx="7818862" cy="3807229"/>
          </a:xfrm>
        </p:grpSpPr>
        <p:sp>
          <p:nvSpPr>
            <p:cNvPr id="16" name="TextBox 16"/>
            <p:cNvSpPr txBox="1"/>
            <p:nvPr/>
          </p:nvSpPr>
          <p:spPr>
            <a:xfrm>
              <a:off x="0" y="2460022"/>
              <a:ext cx="7818861" cy="1347207"/>
            </a:xfrm>
            <a:prstGeom prst="rect">
              <a:avLst/>
            </a:prstGeom>
          </p:spPr>
          <p:txBody>
            <a:bodyPr lIns="0" tIns="0" rIns="0" bIns="0" rtlCol="0" anchor="t">
              <a:spAutoFit/>
            </a:bodyPr>
            <a:lstStyle/>
            <a:p>
              <a:pPr marL="410209" lvl="1" indent="-205105">
                <a:lnSpc>
                  <a:spcPts val="2659"/>
                </a:lnSpc>
                <a:buFont typeface="Arial"/>
                <a:buChar char="•"/>
              </a:pPr>
              <a:r>
                <a:rPr lang="en-US" sz="1899" b="1" spc="-56" dirty="0">
                  <a:solidFill>
                    <a:srgbClr val="000000"/>
                  </a:solidFill>
                  <a:latin typeface="Muli Regular"/>
                </a:rPr>
                <a:t>Conflicts of interest </a:t>
              </a:r>
              <a:r>
                <a:rPr lang="en-US" sz="1899" spc="-56" dirty="0">
                  <a:solidFill>
                    <a:srgbClr val="000000"/>
                  </a:solidFill>
                  <a:latin typeface="Muli Regular"/>
                </a:rPr>
                <a:t>could occur where a scholar has a financial interest in ensuring the commercial success of the IFI.</a:t>
              </a:r>
              <a:endParaRPr lang="en-US" sz="1200" spc="-36" dirty="0">
                <a:solidFill>
                  <a:srgbClr val="000000"/>
                </a:solidFill>
                <a:latin typeface="Arimo"/>
              </a:endParaRPr>
            </a:p>
          </p:txBody>
        </p:sp>
        <p:sp>
          <p:nvSpPr>
            <p:cNvPr id="17" name="TextBox 17"/>
            <p:cNvSpPr txBox="1"/>
            <p:nvPr/>
          </p:nvSpPr>
          <p:spPr>
            <a:xfrm>
              <a:off x="100458" y="0"/>
              <a:ext cx="7718404" cy="539750"/>
            </a:xfrm>
            <a:prstGeom prst="rect">
              <a:avLst/>
            </a:prstGeom>
          </p:spPr>
          <p:txBody>
            <a:bodyPr lIns="0" tIns="0" rIns="0" bIns="0" rtlCol="0" anchor="t">
              <a:spAutoFit/>
            </a:bodyPr>
            <a:lstStyle/>
            <a:p>
              <a:pPr>
                <a:lnSpc>
                  <a:spcPts val="3195"/>
                </a:lnSpc>
              </a:pPr>
              <a:r>
                <a:rPr lang="en-US" sz="2662" spc="-133">
                  <a:solidFill>
                    <a:srgbClr val="8F0000"/>
                  </a:solidFill>
                  <a:latin typeface="Muli Bold"/>
                </a:rPr>
                <a:t>Monopoly on top of high remuneration</a:t>
              </a:r>
            </a:p>
          </p:txBody>
        </p:sp>
        <p:sp>
          <p:nvSpPr>
            <p:cNvPr id="18" name="TextBox 18"/>
            <p:cNvSpPr txBox="1"/>
            <p:nvPr/>
          </p:nvSpPr>
          <p:spPr>
            <a:xfrm>
              <a:off x="0" y="909456"/>
              <a:ext cx="7818861" cy="1347207"/>
            </a:xfrm>
            <a:prstGeom prst="rect">
              <a:avLst/>
            </a:prstGeom>
          </p:spPr>
          <p:txBody>
            <a:bodyPr lIns="0" tIns="0" rIns="0" bIns="0" rtlCol="0" anchor="t">
              <a:spAutoFit/>
            </a:bodyPr>
            <a:lstStyle/>
            <a:p>
              <a:pPr marL="410209" lvl="1" indent="-205105">
                <a:lnSpc>
                  <a:spcPts val="2659"/>
                </a:lnSpc>
                <a:buFont typeface="Arial"/>
                <a:buChar char="•"/>
              </a:pPr>
              <a:r>
                <a:rPr lang="en-US" sz="1899" spc="5" dirty="0">
                  <a:solidFill>
                    <a:srgbClr val="000000"/>
                  </a:solidFill>
                  <a:latin typeface="Muli Regular"/>
                </a:rPr>
                <a:t>An </a:t>
              </a:r>
              <a:r>
                <a:rPr lang="en-US" sz="1899" b="1" spc="5" dirty="0">
                  <a:solidFill>
                    <a:srgbClr val="000000"/>
                  </a:solidFill>
                  <a:latin typeface="Muli Regular"/>
                </a:rPr>
                <a:t>exclusive group of shariah scholars</a:t>
              </a:r>
              <a:r>
                <a:rPr lang="en-US" sz="1899" spc="5" dirty="0">
                  <a:solidFill>
                    <a:srgbClr val="000000"/>
                  </a:solidFill>
                  <a:latin typeface="Muli Regular"/>
                </a:rPr>
                <a:t> has dominated the global financial industry by serving on the SSBs of dozens of IFIs worldwide. </a:t>
              </a:r>
            </a:p>
          </p:txBody>
        </p:sp>
      </p:grpSp>
      <p:sp>
        <p:nvSpPr>
          <p:cNvPr id="19" name="AutoShape 19"/>
          <p:cNvSpPr/>
          <p:nvPr/>
        </p:nvSpPr>
        <p:spPr>
          <a:xfrm rot="5400000">
            <a:off x="-2167210" y="11347028"/>
            <a:ext cx="15483562" cy="0"/>
          </a:xfrm>
          <a:prstGeom prst="line">
            <a:avLst/>
          </a:prstGeom>
          <a:ln w="28575" cap="rnd">
            <a:solidFill>
              <a:srgbClr val="1C3E88"/>
            </a:solidFill>
            <a:prstDash val="solid"/>
            <a:headEnd type="none" w="sm" len="sm"/>
            <a:tailEnd type="none" w="sm" len="sm"/>
          </a:ln>
        </p:spPr>
        <p:txBody>
          <a:bodyPr/>
          <a:lstStyle/>
          <a:p>
            <a:endParaRPr lang="en-US"/>
          </a:p>
        </p:txBody>
      </p:sp>
      <p:grpSp>
        <p:nvGrpSpPr>
          <p:cNvPr id="20" name="Group 20"/>
          <p:cNvGrpSpPr/>
          <p:nvPr/>
        </p:nvGrpSpPr>
        <p:grpSpPr>
          <a:xfrm>
            <a:off x="312361" y="7113632"/>
            <a:ext cx="4781293" cy="2517497"/>
            <a:chOff x="0" y="0"/>
            <a:chExt cx="6375057" cy="3356662"/>
          </a:xfrm>
        </p:grpSpPr>
        <p:sp>
          <p:nvSpPr>
            <p:cNvPr id="21" name="TextBox 21"/>
            <p:cNvSpPr txBox="1"/>
            <p:nvPr/>
          </p:nvSpPr>
          <p:spPr>
            <a:xfrm>
              <a:off x="0" y="2938409"/>
              <a:ext cx="6375057" cy="418253"/>
            </a:xfrm>
            <a:prstGeom prst="rect">
              <a:avLst/>
            </a:prstGeom>
          </p:spPr>
          <p:txBody>
            <a:bodyPr lIns="0" tIns="0" rIns="0" bIns="0" rtlCol="0" anchor="t">
              <a:spAutoFit/>
            </a:bodyPr>
            <a:lstStyle/>
            <a:p>
              <a:pPr>
                <a:lnSpc>
                  <a:spcPts val="2659"/>
                </a:lnSpc>
              </a:pPr>
              <a:endParaRPr/>
            </a:p>
          </p:txBody>
        </p:sp>
        <p:sp>
          <p:nvSpPr>
            <p:cNvPr id="22" name="TextBox 22"/>
            <p:cNvSpPr txBox="1"/>
            <p:nvPr/>
          </p:nvSpPr>
          <p:spPr>
            <a:xfrm>
              <a:off x="0" y="0"/>
              <a:ext cx="6375057" cy="539750"/>
            </a:xfrm>
            <a:prstGeom prst="rect">
              <a:avLst/>
            </a:prstGeom>
          </p:spPr>
          <p:txBody>
            <a:bodyPr lIns="0" tIns="0" rIns="0" bIns="0" rtlCol="0" anchor="t">
              <a:spAutoFit/>
            </a:bodyPr>
            <a:lstStyle/>
            <a:p>
              <a:pPr>
                <a:lnSpc>
                  <a:spcPts val="3195"/>
                </a:lnSpc>
              </a:pPr>
              <a:r>
                <a:rPr lang="en-US" sz="2662" dirty="0">
                  <a:solidFill>
                    <a:srgbClr val="8F0000"/>
                  </a:solidFill>
                  <a:latin typeface="Muli Bold"/>
                </a:rPr>
                <a:t>Lack of Diversity</a:t>
              </a:r>
            </a:p>
          </p:txBody>
        </p:sp>
        <p:sp>
          <p:nvSpPr>
            <p:cNvPr id="23" name="TextBox 23"/>
            <p:cNvSpPr txBox="1"/>
            <p:nvPr/>
          </p:nvSpPr>
          <p:spPr>
            <a:xfrm>
              <a:off x="0" y="911169"/>
              <a:ext cx="6375057" cy="1808870"/>
            </a:xfrm>
            <a:prstGeom prst="rect">
              <a:avLst/>
            </a:prstGeom>
          </p:spPr>
          <p:txBody>
            <a:bodyPr lIns="0" tIns="0" rIns="0" bIns="0" rtlCol="0" anchor="t">
              <a:spAutoFit/>
            </a:bodyPr>
            <a:lstStyle/>
            <a:p>
              <a:pPr marL="410209" lvl="1" indent="-205105">
                <a:lnSpc>
                  <a:spcPts val="2659"/>
                </a:lnSpc>
                <a:buFont typeface="Arial"/>
                <a:buChar char="•"/>
              </a:pPr>
              <a:r>
                <a:rPr lang="en-US" sz="1899" dirty="0">
                  <a:solidFill>
                    <a:srgbClr val="000000"/>
                  </a:solidFill>
                  <a:latin typeface="Muli Regular"/>
                </a:rPr>
                <a:t>Can financial experts who are not formally trained in the shariah be part of the SSB? To what extent do women participate in SSBs?</a:t>
              </a:r>
            </a:p>
          </p:txBody>
        </p:sp>
      </p:grpSp>
      <p:grpSp>
        <p:nvGrpSpPr>
          <p:cNvPr id="24" name="Group 24"/>
          <p:cNvGrpSpPr/>
          <p:nvPr/>
        </p:nvGrpSpPr>
        <p:grpSpPr>
          <a:xfrm>
            <a:off x="5803110" y="7113632"/>
            <a:ext cx="5864146" cy="2880837"/>
            <a:chOff x="0" y="0"/>
            <a:chExt cx="7818861" cy="3841115"/>
          </a:xfrm>
        </p:grpSpPr>
        <p:sp>
          <p:nvSpPr>
            <p:cNvPr id="25" name="TextBox 25"/>
            <p:cNvSpPr txBox="1"/>
            <p:nvPr/>
          </p:nvSpPr>
          <p:spPr>
            <a:xfrm>
              <a:off x="0" y="2493909"/>
              <a:ext cx="7818861" cy="1347206"/>
            </a:xfrm>
            <a:prstGeom prst="rect">
              <a:avLst/>
            </a:prstGeom>
          </p:spPr>
          <p:txBody>
            <a:bodyPr lIns="0" tIns="0" rIns="0" bIns="0" rtlCol="0" anchor="t">
              <a:spAutoFit/>
            </a:bodyPr>
            <a:lstStyle/>
            <a:p>
              <a:pPr marL="410209" lvl="1" indent="-205105">
                <a:lnSpc>
                  <a:spcPts val="2659"/>
                </a:lnSpc>
                <a:buFont typeface="Arial"/>
                <a:buChar char="•"/>
              </a:pPr>
              <a:r>
                <a:rPr lang="en-US" sz="1899" spc="-56" dirty="0">
                  <a:solidFill>
                    <a:srgbClr val="000000"/>
                  </a:solidFill>
                  <a:latin typeface="Muli Regular"/>
                </a:rPr>
                <a:t>IFIs may hide certain details of a transaction from their SSB </a:t>
              </a:r>
              <a:r>
                <a:rPr lang="en-US" sz="1899" b="1" spc="-56" dirty="0">
                  <a:solidFill>
                    <a:srgbClr val="000000"/>
                  </a:solidFill>
                  <a:latin typeface="Muli Regular"/>
                </a:rPr>
                <a:t>to secure a favorable fatwa </a:t>
              </a:r>
              <a:r>
                <a:rPr lang="en-US" sz="1899" spc="-56" dirty="0">
                  <a:solidFill>
                    <a:srgbClr val="000000"/>
                  </a:solidFill>
                  <a:latin typeface="Muli Regular"/>
                </a:rPr>
                <a:t>or to hide any shariah non-compliant transactions.</a:t>
              </a:r>
            </a:p>
          </p:txBody>
        </p:sp>
        <p:sp>
          <p:nvSpPr>
            <p:cNvPr id="26" name="TextBox 26"/>
            <p:cNvSpPr txBox="1"/>
            <p:nvPr/>
          </p:nvSpPr>
          <p:spPr>
            <a:xfrm>
              <a:off x="100458" y="0"/>
              <a:ext cx="7188242" cy="539750"/>
            </a:xfrm>
            <a:prstGeom prst="rect">
              <a:avLst/>
            </a:prstGeom>
          </p:spPr>
          <p:txBody>
            <a:bodyPr lIns="0" tIns="0" rIns="0" bIns="0" rtlCol="0" anchor="t">
              <a:spAutoFit/>
            </a:bodyPr>
            <a:lstStyle/>
            <a:p>
              <a:pPr>
                <a:lnSpc>
                  <a:spcPts val="3195"/>
                </a:lnSpc>
              </a:pPr>
              <a:r>
                <a:rPr lang="en-US" sz="2662" spc="-101">
                  <a:solidFill>
                    <a:srgbClr val="8F0000"/>
                  </a:solidFill>
                  <a:latin typeface="Muli Bold"/>
                </a:rPr>
                <a:t>Scholar shopping - Fatwa shopping</a:t>
              </a:r>
            </a:p>
          </p:txBody>
        </p:sp>
        <p:sp>
          <p:nvSpPr>
            <p:cNvPr id="27" name="TextBox 27"/>
            <p:cNvSpPr txBox="1"/>
            <p:nvPr/>
          </p:nvSpPr>
          <p:spPr>
            <a:xfrm>
              <a:off x="0" y="911169"/>
              <a:ext cx="7818861" cy="1347206"/>
            </a:xfrm>
            <a:prstGeom prst="rect">
              <a:avLst/>
            </a:prstGeom>
          </p:spPr>
          <p:txBody>
            <a:bodyPr lIns="0" tIns="0" rIns="0" bIns="0" rtlCol="0" anchor="t">
              <a:spAutoFit/>
            </a:bodyPr>
            <a:lstStyle/>
            <a:p>
              <a:pPr marL="410209" lvl="1" indent="-205105">
                <a:lnSpc>
                  <a:spcPts val="2659"/>
                </a:lnSpc>
                <a:buFont typeface="Arial"/>
                <a:buChar char="•"/>
              </a:pPr>
              <a:r>
                <a:rPr lang="en-US" sz="1899" dirty="0">
                  <a:solidFill>
                    <a:srgbClr val="000000"/>
                  </a:solidFill>
                  <a:latin typeface="Muli Regular"/>
                </a:rPr>
                <a:t>IFIs use their preferred SSB to issue fatwas that </a:t>
              </a:r>
              <a:r>
                <a:rPr lang="en-US" sz="1899" b="1" dirty="0">
                  <a:solidFill>
                    <a:srgbClr val="000000"/>
                  </a:solidFill>
                  <a:latin typeface="Muli Regular"/>
                </a:rPr>
                <a:t>serve to rubber-stamp </a:t>
              </a:r>
              <a:r>
                <a:rPr lang="en-US" sz="1899" dirty="0">
                  <a:solidFill>
                    <a:srgbClr val="000000"/>
                  </a:solidFill>
                  <a:latin typeface="Muli Regular"/>
                </a:rPr>
                <a:t>the bank management’s decisions </a:t>
              </a:r>
            </a:p>
          </p:txBody>
        </p:sp>
      </p:grpSp>
      <p:sp>
        <p:nvSpPr>
          <p:cNvPr id="28" name="TextBox 28"/>
          <p:cNvSpPr txBox="1"/>
          <p:nvPr/>
        </p:nvSpPr>
        <p:spPr>
          <a:xfrm>
            <a:off x="12205121" y="7113632"/>
            <a:ext cx="5788803" cy="404812"/>
          </a:xfrm>
          <a:prstGeom prst="rect">
            <a:avLst/>
          </a:prstGeom>
        </p:spPr>
        <p:txBody>
          <a:bodyPr lIns="0" tIns="0" rIns="0" bIns="0" rtlCol="0" anchor="t">
            <a:spAutoFit/>
          </a:bodyPr>
          <a:lstStyle/>
          <a:p>
            <a:pPr>
              <a:lnSpc>
                <a:spcPts val="3195"/>
              </a:lnSpc>
            </a:pPr>
            <a:r>
              <a:rPr lang="en-US" sz="2662" spc="-151" dirty="0">
                <a:solidFill>
                  <a:srgbClr val="8F0000"/>
                </a:solidFill>
                <a:latin typeface="Muli Bold"/>
              </a:rPr>
              <a:t>Shariah governance &amp; state relationship</a:t>
            </a:r>
          </a:p>
        </p:txBody>
      </p:sp>
      <p:sp>
        <p:nvSpPr>
          <p:cNvPr id="29" name="TextBox 29"/>
          <p:cNvSpPr txBox="1"/>
          <p:nvPr/>
        </p:nvSpPr>
        <p:spPr>
          <a:xfrm>
            <a:off x="12129777" y="7786198"/>
            <a:ext cx="5864146" cy="1356653"/>
          </a:xfrm>
          <a:prstGeom prst="rect">
            <a:avLst/>
          </a:prstGeom>
        </p:spPr>
        <p:txBody>
          <a:bodyPr lIns="0" tIns="0" rIns="0" bIns="0" rtlCol="0" anchor="t">
            <a:spAutoFit/>
          </a:bodyPr>
          <a:lstStyle/>
          <a:p>
            <a:pPr marL="410209" lvl="1" indent="-205105">
              <a:lnSpc>
                <a:spcPts val="2659"/>
              </a:lnSpc>
              <a:buFont typeface="Arial"/>
              <a:buChar char="•"/>
            </a:pPr>
            <a:r>
              <a:rPr lang="en-US" sz="1899" spc="5" dirty="0">
                <a:solidFill>
                  <a:srgbClr val="000000"/>
                </a:solidFill>
                <a:latin typeface="Muli Regular"/>
              </a:rPr>
              <a:t>A natural result of centralizing the process of shariah governance is that shariah governance ends up being deeply </a:t>
            </a:r>
            <a:r>
              <a:rPr lang="en-US" sz="1899" b="1" spc="5" dirty="0">
                <a:solidFill>
                  <a:srgbClr val="000000"/>
                </a:solidFill>
                <a:latin typeface="Muli Regular"/>
              </a:rPr>
              <a:t>entangled with the state’s agenda.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 calcmode="lin" valueType="num">
                                      <p:cBhvr additive="base">
                                        <p:cTn id="25" dur="500" fill="hold"/>
                                        <p:tgtEl>
                                          <p:spTgt spid="20"/>
                                        </p:tgtEl>
                                        <p:attrNameLst>
                                          <p:attrName>ppt_x</p:attrName>
                                        </p:attrNameLst>
                                      </p:cBhvr>
                                      <p:tavLst>
                                        <p:tav tm="0">
                                          <p:val>
                                            <p:strVal val="#ppt_x"/>
                                          </p:val>
                                        </p:tav>
                                        <p:tav tm="100000">
                                          <p:val>
                                            <p:strVal val="#ppt_x"/>
                                          </p:val>
                                        </p:tav>
                                      </p:tavLst>
                                    </p:anim>
                                    <p:anim calcmode="lin" valueType="num">
                                      <p:cBhvr additive="base">
                                        <p:cTn id="2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1426</Words>
  <Application>Microsoft Office PowerPoint</Application>
  <PresentationFormat>Custom</PresentationFormat>
  <Paragraphs>138</Paragraphs>
  <Slides>11</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11</vt:i4>
      </vt:variant>
    </vt:vector>
  </HeadingPairs>
  <TitlesOfParts>
    <vt:vector size="26" baseType="lpstr">
      <vt:lpstr>Muli Regular</vt:lpstr>
      <vt:lpstr>Helveticish Italics</vt:lpstr>
      <vt:lpstr>Quicksand</vt:lpstr>
      <vt:lpstr>Muli Bold</vt:lpstr>
      <vt:lpstr>Muli Bold Italics</vt:lpstr>
      <vt:lpstr>Helveticish Bold</vt:lpstr>
      <vt:lpstr>Quicksand Bold</vt:lpstr>
      <vt:lpstr>Calibri</vt:lpstr>
      <vt:lpstr>Archivo Black</vt:lpstr>
      <vt:lpstr>Muli Bold Bold</vt:lpstr>
      <vt:lpstr>Arimo</vt:lpstr>
      <vt:lpstr>Quicksand Bold Italics</vt:lpstr>
      <vt:lpstr>Muli Regular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Ageto Tek</dc:title>
  <dc:creator>Syed Ali</dc:creator>
  <cp:lastModifiedBy>Syed Ali</cp:lastModifiedBy>
  <cp:revision>2</cp:revision>
  <dcterms:created xsi:type="dcterms:W3CDTF">2006-08-16T00:00:00Z</dcterms:created>
  <dcterms:modified xsi:type="dcterms:W3CDTF">2025-06-11T19:27:44Z</dcterms:modified>
  <dc:identifier>DAEqBNV6TyQ</dc:identifier>
</cp:coreProperties>
</file>