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71993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888"/>
            <a:ext cx="12192000" cy="720820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524204"/>
            <a:ext cx="7766936" cy="1728236"/>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252438"/>
            <a:ext cx="7766936" cy="1151490"/>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3F8479-CF0D-4E03-A683-E880613D9735}"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BE84-8675-4464-8595-D4D7ABBDF87E}" type="slidenum">
              <a:rPr lang="en-IN" smtClean="0"/>
              <a:t>‹#›</a:t>
            </a:fld>
            <a:endParaRPr lang="en-IN"/>
          </a:p>
        </p:txBody>
      </p:sp>
    </p:spTree>
    <p:extLst>
      <p:ext uri="{BB962C8B-B14F-4D97-AF65-F5344CB8AC3E}">
        <p14:creationId xmlns:p14="http://schemas.microsoft.com/office/powerpoint/2010/main" val="2175182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39939"/>
            <a:ext cx="8596668" cy="3572992"/>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692885"/>
            <a:ext cx="8596668" cy="1649147"/>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3F8479-CF0D-4E03-A683-E880613D9735}"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BE84-8675-4464-8595-D4D7ABBDF87E}" type="slidenum">
              <a:rPr lang="en-IN" smtClean="0"/>
              <a:t>‹#›</a:t>
            </a:fld>
            <a:endParaRPr lang="en-IN"/>
          </a:p>
        </p:txBody>
      </p:sp>
    </p:spTree>
    <p:extLst>
      <p:ext uri="{BB962C8B-B14F-4D97-AF65-F5344CB8AC3E}">
        <p14:creationId xmlns:p14="http://schemas.microsoft.com/office/powerpoint/2010/main" val="4275061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39939"/>
            <a:ext cx="8094134" cy="3173031"/>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812969"/>
            <a:ext cx="7224524" cy="399962"/>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692885"/>
            <a:ext cx="8596668" cy="1649147"/>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3F8479-CF0D-4E03-A683-E880613D9735}"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BE84-8675-4464-8595-D4D7ABBDF87E}" type="slidenum">
              <a:rPr lang="en-IN" smtClean="0"/>
              <a:t>‹#›</a:t>
            </a:fld>
            <a:endParaRPr lang="en-IN"/>
          </a:p>
        </p:txBody>
      </p:sp>
      <p:sp>
        <p:nvSpPr>
          <p:cNvPr id="20" name="TextBox 19"/>
          <p:cNvSpPr txBox="1"/>
          <p:nvPr/>
        </p:nvSpPr>
        <p:spPr>
          <a:xfrm>
            <a:off x="541870" y="829714"/>
            <a:ext cx="609600" cy="613879"/>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3030216"/>
            <a:ext cx="609600" cy="613879"/>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65056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2028141"/>
            <a:ext cx="8596668" cy="2724632"/>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752773"/>
            <a:ext cx="8596668" cy="1589259"/>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3F8479-CF0D-4E03-A683-E880613D9735}"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BE84-8675-4464-8595-D4D7ABBDF87E}" type="slidenum">
              <a:rPr lang="en-IN" smtClean="0"/>
              <a:t>‹#›</a:t>
            </a:fld>
            <a:endParaRPr lang="en-IN"/>
          </a:p>
        </p:txBody>
      </p:sp>
    </p:spTree>
    <p:extLst>
      <p:ext uri="{BB962C8B-B14F-4D97-AF65-F5344CB8AC3E}">
        <p14:creationId xmlns:p14="http://schemas.microsoft.com/office/powerpoint/2010/main" val="3101093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39939"/>
            <a:ext cx="8094134" cy="3173031"/>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3" y="4212932"/>
            <a:ext cx="8596669" cy="539841"/>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752773"/>
            <a:ext cx="8596668" cy="1589259"/>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3F8479-CF0D-4E03-A683-E880613D9735}"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BE84-8675-4464-8595-D4D7ABBDF87E}" type="slidenum">
              <a:rPr lang="en-IN" smtClean="0"/>
              <a:t>‹#›</a:t>
            </a:fld>
            <a:endParaRPr lang="en-IN"/>
          </a:p>
        </p:txBody>
      </p:sp>
      <p:sp>
        <p:nvSpPr>
          <p:cNvPr id="24" name="TextBox 23"/>
          <p:cNvSpPr txBox="1"/>
          <p:nvPr/>
        </p:nvSpPr>
        <p:spPr>
          <a:xfrm>
            <a:off x="541870" y="829714"/>
            <a:ext cx="609600" cy="613879"/>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3030216"/>
            <a:ext cx="609600" cy="613879"/>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57384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39939"/>
            <a:ext cx="8588203" cy="3173031"/>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3" y="4212932"/>
            <a:ext cx="8596669" cy="539841"/>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752773"/>
            <a:ext cx="8596668" cy="1589259"/>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3F8479-CF0D-4E03-A683-E880613D9735}"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BE84-8675-4464-8595-D4D7ABBDF87E}" type="slidenum">
              <a:rPr lang="en-IN" smtClean="0"/>
              <a:t>‹#›</a:t>
            </a:fld>
            <a:endParaRPr lang="en-IN"/>
          </a:p>
        </p:txBody>
      </p:sp>
    </p:spTree>
    <p:extLst>
      <p:ext uri="{BB962C8B-B14F-4D97-AF65-F5344CB8AC3E}">
        <p14:creationId xmlns:p14="http://schemas.microsoft.com/office/powerpoint/2010/main" val="1939971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3F8479-CF0D-4E03-A683-E880613D9735}"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BE84-8675-4464-8595-D4D7ABBDF87E}" type="slidenum">
              <a:rPr lang="en-IN" smtClean="0"/>
              <a:t>‹#›</a:t>
            </a:fld>
            <a:endParaRPr lang="en-IN"/>
          </a:p>
        </p:txBody>
      </p:sp>
    </p:spTree>
    <p:extLst>
      <p:ext uri="{BB962C8B-B14F-4D97-AF65-F5344CB8AC3E}">
        <p14:creationId xmlns:p14="http://schemas.microsoft.com/office/powerpoint/2010/main" val="3270497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39939"/>
            <a:ext cx="1304743" cy="551280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39939"/>
            <a:ext cx="7060150" cy="55128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3F8479-CF0D-4E03-A683-E880613D9735}"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BE84-8675-4464-8595-D4D7ABBDF87E}" type="slidenum">
              <a:rPr lang="en-IN" smtClean="0"/>
              <a:t>‹#›</a:t>
            </a:fld>
            <a:endParaRPr lang="en-IN"/>
          </a:p>
        </p:txBody>
      </p:sp>
    </p:spTree>
    <p:extLst>
      <p:ext uri="{BB962C8B-B14F-4D97-AF65-F5344CB8AC3E}">
        <p14:creationId xmlns:p14="http://schemas.microsoft.com/office/powerpoint/2010/main" val="2180305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3F8479-CF0D-4E03-A683-E880613D9735}"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BE84-8675-4464-8595-D4D7ABBDF87E}" type="slidenum">
              <a:rPr lang="en-IN" smtClean="0"/>
              <a:t>‹#›</a:t>
            </a:fld>
            <a:endParaRPr lang="en-IN"/>
          </a:p>
        </p:txBody>
      </p:sp>
    </p:spTree>
    <p:extLst>
      <p:ext uri="{BB962C8B-B14F-4D97-AF65-F5344CB8AC3E}">
        <p14:creationId xmlns:p14="http://schemas.microsoft.com/office/powerpoint/2010/main" val="3299973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835286"/>
            <a:ext cx="8596668" cy="191748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752773"/>
            <a:ext cx="8596668" cy="903221"/>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3F8479-CF0D-4E03-A683-E880613D9735}"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BE84-8675-4464-8595-D4D7ABBDF87E}" type="slidenum">
              <a:rPr lang="en-IN" smtClean="0"/>
              <a:t>‹#›</a:t>
            </a:fld>
            <a:endParaRPr lang="en-IN"/>
          </a:p>
        </p:txBody>
      </p:sp>
    </p:spTree>
    <p:extLst>
      <p:ext uri="{BB962C8B-B14F-4D97-AF65-F5344CB8AC3E}">
        <p14:creationId xmlns:p14="http://schemas.microsoft.com/office/powerpoint/2010/main" val="373336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5" y="2268118"/>
            <a:ext cx="4184035" cy="407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268119"/>
            <a:ext cx="4184034" cy="4073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3F8479-CF0D-4E03-A683-E880613D9735}"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57BE84-8675-4464-8595-D4D7ABBDF87E}" type="slidenum">
              <a:rPr lang="en-IN" smtClean="0"/>
              <a:t>‹#›</a:t>
            </a:fld>
            <a:endParaRPr lang="en-IN"/>
          </a:p>
        </p:txBody>
      </p:sp>
    </p:spTree>
    <p:extLst>
      <p:ext uri="{BB962C8B-B14F-4D97-AF65-F5344CB8AC3E}">
        <p14:creationId xmlns:p14="http://schemas.microsoft.com/office/powerpoint/2010/main" val="3993221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6" y="2268532"/>
            <a:ext cx="4185623" cy="60494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6" y="2873474"/>
            <a:ext cx="4185623" cy="346855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268532"/>
            <a:ext cx="4185618" cy="60494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5" y="2873474"/>
            <a:ext cx="4185617" cy="346855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3F8479-CF0D-4E03-A683-E880613D9735}" type="datetimeFigureOut">
              <a:rPr lang="en-IN" smtClean="0"/>
              <a:t>10-04-2024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57BE84-8675-4464-8595-D4D7ABBDF87E}" type="slidenum">
              <a:rPr lang="en-IN" smtClean="0"/>
              <a:t>‹#›</a:t>
            </a:fld>
            <a:endParaRPr lang="en-IN"/>
          </a:p>
        </p:txBody>
      </p:sp>
    </p:spTree>
    <p:extLst>
      <p:ext uri="{BB962C8B-B14F-4D97-AF65-F5344CB8AC3E}">
        <p14:creationId xmlns:p14="http://schemas.microsoft.com/office/powerpoint/2010/main" val="2657088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39939"/>
            <a:ext cx="8596668" cy="1386534"/>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3F8479-CF0D-4E03-A683-E880613D9735}" type="datetimeFigureOut">
              <a:rPr lang="en-IN" smtClean="0"/>
              <a:t>10-04-2024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57BE84-8675-4464-8595-D4D7ABBDF87E}" type="slidenum">
              <a:rPr lang="en-IN" smtClean="0"/>
              <a:t>‹#›</a:t>
            </a:fld>
            <a:endParaRPr lang="en-IN"/>
          </a:p>
        </p:txBody>
      </p:sp>
    </p:spTree>
    <p:extLst>
      <p:ext uri="{BB962C8B-B14F-4D97-AF65-F5344CB8AC3E}">
        <p14:creationId xmlns:p14="http://schemas.microsoft.com/office/powerpoint/2010/main" val="252258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F8479-CF0D-4E03-A683-E880613D9735}" type="datetimeFigureOut">
              <a:rPr lang="en-IN" smtClean="0"/>
              <a:t>10-04-2024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57BE84-8675-4464-8595-D4D7ABBDF87E}" type="slidenum">
              <a:rPr lang="en-IN" smtClean="0"/>
              <a:t>‹#›</a:t>
            </a:fld>
            <a:endParaRPr lang="en-IN"/>
          </a:p>
        </p:txBody>
      </p:sp>
    </p:spTree>
    <p:extLst>
      <p:ext uri="{BB962C8B-B14F-4D97-AF65-F5344CB8AC3E}">
        <p14:creationId xmlns:p14="http://schemas.microsoft.com/office/powerpoint/2010/main" val="1393772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573188"/>
            <a:ext cx="3854528" cy="1342093"/>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2" y="540552"/>
            <a:ext cx="4513541" cy="580148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915281"/>
            <a:ext cx="3854528" cy="2713073"/>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3F8479-CF0D-4E03-A683-E880613D9735}"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57BE84-8675-4464-8595-D4D7ABBDF87E}" type="slidenum">
              <a:rPr lang="en-IN" smtClean="0"/>
              <a:t>‹#›</a:t>
            </a:fld>
            <a:endParaRPr lang="en-IN"/>
          </a:p>
        </p:txBody>
      </p:sp>
    </p:spTree>
    <p:extLst>
      <p:ext uri="{BB962C8B-B14F-4D97-AF65-F5344CB8AC3E}">
        <p14:creationId xmlns:p14="http://schemas.microsoft.com/office/powerpoint/2010/main" val="4188981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5039519"/>
            <a:ext cx="8596667" cy="594944"/>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39939"/>
            <a:ext cx="8596668" cy="4037114"/>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5" y="5634463"/>
            <a:ext cx="8596667" cy="707569"/>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3F8479-CF0D-4E03-A683-E880613D9735}"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57BE84-8675-4464-8595-D4D7ABBDF87E}" type="slidenum">
              <a:rPr lang="en-IN" smtClean="0"/>
              <a:t>‹#›</a:t>
            </a:fld>
            <a:endParaRPr lang="en-IN"/>
          </a:p>
        </p:txBody>
      </p:sp>
    </p:spTree>
    <p:extLst>
      <p:ext uri="{BB962C8B-B14F-4D97-AF65-F5344CB8AC3E}">
        <p14:creationId xmlns:p14="http://schemas.microsoft.com/office/powerpoint/2010/main" val="2841292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888"/>
            <a:ext cx="12192000" cy="720820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39939"/>
            <a:ext cx="8596668" cy="1386534"/>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268119"/>
            <a:ext cx="8596668" cy="40739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342032"/>
            <a:ext cx="911939" cy="383297"/>
          </a:xfrm>
          <a:prstGeom prst="rect">
            <a:avLst/>
          </a:prstGeom>
        </p:spPr>
        <p:txBody>
          <a:bodyPr vert="horz" lIns="91440" tIns="45720" rIns="91440" bIns="45720" rtlCol="0" anchor="ctr"/>
          <a:lstStyle>
            <a:lvl1pPr algn="r">
              <a:defRPr sz="900">
                <a:solidFill>
                  <a:schemeClr val="tx1">
                    <a:tint val="75000"/>
                  </a:schemeClr>
                </a:solidFill>
              </a:defRPr>
            </a:lvl1pPr>
          </a:lstStyle>
          <a:p>
            <a:fld id="{273F8479-CF0D-4E03-A683-E880613D9735}" type="datetimeFigureOut">
              <a:rPr lang="en-IN" smtClean="0"/>
              <a:t>10-04-2024</a:t>
            </a:fld>
            <a:endParaRPr lang="en-IN"/>
          </a:p>
        </p:txBody>
      </p:sp>
      <p:sp>
        <p:nvSpPr>
          <p:cNvPr id="5" name="Footer Placeholder 4"/>
          <p:cNvSpPr>
            <a:spLocks noGrp="1"/>
          </p:cNvSpPr>
          <p:nvPr>
            <p:ph type="ftr" sz="quarter" idx="3"/>
          </p:nvPr>
        </p:nvSpPr>
        <p:spPr>
          <a:xfrm>
            <a:off x="677334" y="6342032"/>
            <a:ext cx="6297612" cy="383297"/>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4" y="6342032"/>
            <a:ext cx="683339" cy="383297"/>
          </a:xfrm>
          <a:prstGeom prst="rect">
            <a:avLst/>
          </a:prstGeom>
        </p:spPr>
        <p:txBody>
          <a:bodyPr vert="horz" lIns="91440" tIns="45720" rIns="91440" bIns="45720" rtlCol="0" anchor="ctr"/>
          <a:lstStyle>
            <a:lvl1pPr algn="r">
              <a:defRPr sz="900">
                <a:solidFill>
                  <a:schemeClr val="accent1"/>
                </a:solidFill>
              </a:defRPr>
            </a:lvl1pPr>
          </a:lstStyle>
          <a:p>
            <a:fld id="{2457BE84-8675-4464-8595-D4D7ABBDF87E}" type="slidenum">
              <a:rPr lang="en-IN" smtClean="0"/>
              <a:t>‹#›</a:t>
            </a:fld>
            <a:endParaRPr lang="en-IN"/>
          </a:p>
        </p:txBody>
      </p:sp>
    </p:spTree>
    <p:extLst>
      <p:ext uri="{BB962C8B-B14F-4D97-AF65-F5344CB8AC3E}">
        <p14:creationId xmlns:p14="http://schemas.microsoft.com/office/powerpoint/2010/main" val="3166531490"/>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AE9CAF-6C96-F8C0-FE30-25009951AD82}"/>
              </a:ext>
            </a:extLst>
          </p:cNvPr>
          <p:cNvSpPr>
            <a:spLocks noGrp="1"/>
          </p:cNvSpPr>
          <p:nvPr>
            <p:ph type="title"/>
          </p:nvPr>
        </p:nvSpPr>
        <p:spPr>
          <a:xfrm>
            <a:off x="0" y="170659"/>
            <a:ext cx="10515600" cy="1325563"/>
          </a:xfrm>
        </p:spPr>
        <p:txBody>
          <a:bodyPr>
            <a:normAutofit/>
          </a:bodyPr>
          <a:lstStyle/>
          <a:p>
            <a:r>
              <a:rPr lang="en-US" sz="3600" dirty="0">
                <a:solidFill>
                  <a:srgbClr val="FF0000"/>
                </a:solidFill>
                <a:highlight>
                  <a:srgbClr val="FFFF00"/>
                </a:highlight>
              </a:rPr>
              <a:t>1.Bulid a simple webpage that displays text as shown in the below image.</a:t>
            </a:r>
            <a:endParaRPr lang="en-IN" sz="3600" dirty="0">
              <a:solidFill>
                <a:srgbClr val="FF0000"/>
              </a:solidFill>
              <a:highlight>
                <a:srgbClr val="FFFF00"/>
              </a:highlight>
            </a:endParaRPr>
          </a:p>
        </p:txBody>
      </p:sp>
      <p:sp>
        <p:nvSpPr>
          <p:cNvPr id="8" name="TextBox 7">
            <a:extLst>
              <a:ext uri="{FF2B5EF4-FFF2-40B4-BE49-F238E27FC236}">
                <a16:creationId xmlns:a16="http://schemas.microsoft.com/office/drawing/2014/main" id="{417F4E93-EFED-70B2-69A5-11E4BA34DCCF}"/>
              </a:ext>
            </a:extLst>
          </p:cNvPr>
          <p:cNvSpPr txBox="1"/>
          <p:nvPr/>
        </p:nvSpPr>
        <p:spPr>
          <a:xfrm>
            <a:off x="619433" y="1396345"/>
            <a:ext cx="9566786" cy="5355312"/>
          </a:xfrm>
          <a:prstGeom prst="rect">
            <a:avLst/>
          </a:prstGeom>
          <a:noFill/>
        </p:spPr>
        <p:txBody>
          <a:bodyPr wrap="square">
            <a:spAutoFit/>
          </a:bodyPr>
          <a:lstStyle/>
          <a:p>
            <a:r>
              <a:rPr lang="en-IN" dirty="0"/>
              <a:t>&lt;!DOCTYPE html&gt;</a:t>
            </a:r>
          </a:p>
          <a:p>
            <a:r>
              <a:rPr lang="en-IN" dirty="0"/>
              <a:t>&lt;html lang="</a:t>
            </a:r>
            <a:r>
              <a:rPr lang="en-IN" dirty="0" err="1"/>
              <a:t>en</a:t>
            </a:r>
            <a:r>
              <a:rPr lang="en-IN" dirty="0"/>
              <a:t>"&gt;</a:t>
            </a:r>
          </a:p>
          <a:p>
            <a:endParaRPr lang="en-IN" dirty="0"/>
          </a:p>
          <a:p>
            <a:r>
              <a:rPr lang="en-IN" dirty="0"/>
              <a:t>&lt;head&gt;</a:t>
            </a:r>
          </a:p>
          <a:p>
            <a:r>
              <a:rPr lang="en-IN" dirty="0"/>
              <a:t>    &lt;meta charset="utf-8"&gt;</a:t>
            </a:r>
          </a:p>
          <a:p>
            <a:r>
              <a:rPr lang="en-IN" dirty="0"/>
              <a:t>    &lt;title&gt;title&lt;/title&gt;</a:t>
            </a:r>
          </a:p>
          <a:p>
            <a:r>
              <a:rPr lang="en-IN" dirty="0"/>
              <a:t>&lt;/head&gt;</a:t>
            </a:r>
          </a:p>
          <a:p>
            <a:endParaRPr lang="en-IN" dirty="0"/>
          </a:p>
          <a:p>
            <a:r>
              <a:rPr lang="en-IN" dirty="0"/>
              <a:t>&lt;body&gt;</a:t>
            </a:r>
          </a:p>
          <a:p>
            <a:r>
              <a:rPr lang="en-IN" dirty="0"/>
              <a:t>    &lt;h1&gt;&lt;b&gt;This is a book&lt;/b&gt;&lt;/h1&gt;</a:t>
            </a:r>
          </a:p>
          <a:p>
            <a:r>
              <a:rPr lang="en-IN" dirty="0"/>
              <a:t>    &lt;h1&gt;&lt;</a:t>
            </a:r>
            <a:r>
              <a:rPr lang="en-IN" dirty="0" err="1"/>
              <a:t>i</a:t>
            </a:r>
            <a:r>
              <a:rPr lang="en-IN" dirty="0"/>
              <a:t>&gt;This is a book&lt;/</a:t>
            </a:r>
            <a:r>
              <a:rPr lang="en-IN" dirty="0" err="1"/>
              <a:t>i</a:t>
            </a:r>
            <a:r>
              <a:rPr lang="en-IN" dirty="0"/>
              <a:t>&gt;&lt;/h1&gt;</a:t>
            </a:r>
          </a:p>
          <a:p>
            <a:r>
              <a:rPr lang="en-IN" dirty="0"/>
              <a:t>    &lt;h1&gt;&lt;u&gt;This is a book&lt;/u&gt;&lt;/h1&gt;</a:t>
            </a:r>
          </a:p>
          <a:p>
            <a:r>
              <a:rPr lang="en-IN" dirty="0"/>
              <a:t>    &lt;h1&gt;&lt;mark&gt;This is a book&lt;/mark&gt;&lt;/h1&gt;</a:t>
            </a:r>
          </a:p>
          <a:p>
            <a:r>
              <a:rPr lang="en-IN" dirty="0"/>
              <a:t>    &lt;h2&gt;&lt;sub&gt;text book&lt;/sub&gt;&lt;sup&gt;book text&lt;/sup&gt;&lt;sub&gt;text book&lt;/sub&gt;&lt;/h2&gt;</a:t>
            </a:r>
          </a:p>
          <a:p>
            <a:r>
              <a:rPr lang="en-IN" dirty="0"/>
              <a:t>    &lt;sup&gt;This is my friend&lt;/sup&gt; &lt;sub&gt;This is my friend&lt;/sub&gt;</a:t>
            </a:r>
          </a:p>
          <a:p>
            <a:r>
              <a:rPr lang="en-IN" dirty="0"/>
              <a:t>    &lt;h3&gt;Normal text small text&lt;/h3&gt;</a:t>
            </a:r>
          </a:p>
          <a:p>
            <a:r>
              <a:rPr lang="en-IN" dirty="0"/>
              <a:t>    &lt;del&gt;This line  </a:t>
            </a:r>
            <a:r>
              <a:rPr lang="en-IN" dirty="0" err="1"/>
              <a:t>shold</a:t>
            </a:r>
            <a:r>
              <a:rPr lang="en-IN" dirty="0"/>
              <a:t> be </a:t>
            </a:r>
            <a:r>
              <a:rPr lang="en-IN" dirty="0" err="1"/>
              <a:t>delted</a:t>
            </a:r>
            <a:r>
              <a:rPr lang="en-IN" dirty="0"/>
              <a:t>&lt;/del&gt;</a:t>
            </a:r>
          </a:p>
          <a:p>
            <a:r>
              <a:rPr lang="en-IN" dirty="0"/>
              <a:t>&lt;/body&gt;</a:t>
            </a:r>
          </a:p>
          <a:p>
            <a:r>
              <a:rPr lang="en-IN" dirty="0"/>
              <a:t>&lt;/html&gt;</a:t>
            </a:r>
          </a:p>
        </p:txBody>
      </p:sp>
    </p:spTree>
    <p:extLst>
      <p:ext uri="{BB962C8B-B14F-4D97-AF65-F5344CB8AC3E}">
        <p14:creationId xmlns:p14="http://schemas.microsoft.com/office/powerpoint/2010/main" val="400295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EA9942-8CFE-3368-3245-E97AD9AC28D3}"/>
              </a:ext>
            </a:extLst>
          </p:cNvPr>
          <p:cNvSpPr txBox="1"/>
          <p:nvPr/>
        </p:nvSpPr>
        <p:spPr>
          <a:xfrm>
            <a:off x="1514168" y="1049228"/>
            <a:ext cx="7098890" cy="4832092"/>
          </a:xfrm>
          <a:prstGeom prst="rect">
            <a:avLst/>
          </a:prstGeom>
          <a:noFill/>
        </p:spPr>
        <p:txBody>
          <a:bodyPr wrap="square">
            <a:spAutoFit/>
          </a:bodyPr>
          <a:lstStyle/>
          <a:p>
            <a:r>
              <a:rPr lang="en-IN" dirty="0"/>
              <a:t> </a:t>
            </a:r>
            <a:r>
              <a:rPr lang="en-IN" sz="2800" dirty="0"/>
              <a:t>&lt;td&gt;Orange&lt;/td&gt;</a:t>
            </a:r>
          </a:p>
          <a:p>
            <a:r>
              <a:rPr lang="en-IN" sz="2800" dirty="0"/>
              <a:t>                &lt;td&gt;1L&lt;/td&gt;</a:t>
            </a:r>
          </a:p>
          <a:p>
            <a:r>
              <a:rPr lang="en-IN" sz="2800" dirty="0"/>
              <a:t>                &lt;tr&gt;</a:t>
            </a:r>
          </a:p>
          <a:p>
            <a:r>
              <a:rPr lang="en-IN" sz="2800" dirty="0"/>
              <a:t>                    &lt;td&gt;Lime&lt;/td&gt;</a:t>
            </a:r>
          </a:p>
          <a:p>
            <a:r>
              <a:rPr lang="en-IN" sz="2800" dirty="0"/>
              <a:t>                    &lt;td&gt;2L&lt;/td&gt;</a:t>
            </a:r>
          </a:p>
          <a:p>
            <a:r>
              <a:rPr lang="en-IN" sz="2800" dirty="0"/>
              <a:t>                &lt;/tr&gt;</a:t>
            </a:r>
          </a:p>
          <a:p>
            <a:r>
              <a:rPr lang="en-IN" sz="2800" dirty="0"/>
              <a:t>            &lt;/</a:t>
            </a:r>
            <a:r>
              <a:rPr lang="en-IN" sz="2800" dirty="0" err="1"/>
              <a:t>tfoot</a:t>
            </a:r>
            <a:r>
              <a:rPr lang="en-IN" sz="2800" dirty="0"/>
              <a:t>&gt;</a:t>
            </a:r>
          </a:p>
          <a:p>
            <a:r>
              <a:rPr lang="en-IN" sz="2800" dirty="0"/>
              <a:t>        &lt;/table&gt;</a:t>
            </a:r>
          </a:p>
          <a:p>
            <a:r>
              <a:rPr lang="en-IN" sz="2800" dirty="0"/>
              <a:t>    &lt;/body&gt;</a:t>
            </a:r>
          </a:p>
          <a:p>
            <a:endParaRPr lang="en-IN" sz="2800" dirty="0"/>
          </a:p>
          <a:p>
            <a:r>
              <a:rPr lang="en-IN" sz="2800" dirty="0"/>
              <a:t>&lt;/html&gt;</a:t>
            </a:r>
            <a:endParaRPr lang="en-IN" dirty="0"/>
          </a:p>
        </p:txBody>
      </p:sp>
    </p:spTree>
    <p:extLst>
      <p:ext uri="{BB962C8B-B14F-4D97-AF65-F5344CB8AC3E}">
        <p14:creationId xmlns:p14="http://schemas.microsoft.com/office/powerpoint/2010/main" val="1711359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5BFC-04E1-70ED-3CD3-A3DA0780381C}"/>
              </a:ext>
            </a:extLst>
          </p:cNvPr>
          <p:cNvSpPr>
            <a:spLocks noGrp="1"/>
          </p:cNvSpPr>
          <p:nvPr>
            <p:ph type="title"/>
          </p:nvPr>
        </p:nvSpPr>
        <p:spPr>
          <a:xfrm>
            <a:off x="533400" y="289977"/>
            <a:ext cx="10515600" cy="1325563"/>
          </a:xfrm>
        </p:spPr>
        <p:txBody>
          <a:bodyPr>
            <a:noAutofit/>
          </a:bodyPr>
          <a:lstStyle/>
          <a:p>
            <a:r>
              <a:rPr lang="en-US" sz="2000" dirty="0">
                <a:solidFill>
                  <a:srgbClr val="FF0000"/>
                </a:solidFill>
              </a:rPr>
              <a:t>4.Bulid a simple blog web page with 3 pages home, web development, and web design. Each page</a:t>
            </a:r>
            <a:br>
              <a:rPr lang="en-US" sz="2000" dirty="0">
                <a:solidFill>
                  <a:srgbClr val="FF0000"/>
                </a:solidFill>
              </a:rPr>
            </a:br>
            <a:r>
              <a:rPr lang="en-US" sz="2000" dirty="0">
                <a:solidFill>
                  <a:srgbClr val="FF0000"/>
                </a:solidFill>
              </a:rPr>
              <a:t>must contain hyperlinks to other pages in the top, a heading of the page topic and a paragraph of</a:t>
            </a:r>
            <a:br>
              <a:rPr lang="en-US" sz="2000" dirty="0">
                <a:solidFill>
                  <a:srgbClr val="FF0000"/>
                </a:solidFill>
              </a:rPr>
            </a:br>
            <a:r>
              <a:rPr lang="en-US" sz="2000" dirty="0">
                <a:solidFill>
                  <a:srgbClr val="FF0000"/>
                </a:solidFill>
              </a:rPr>
              <a:t>information. or home page you can add some information about yourself</a:t>
            </a:r>
            <a:endParaRPr lang="en-IN" sz="2000" dirty="0">
              <a:solidFill>
                <a:srgbClr val="FF0000"/>
              </a:solidFill>
            </a:endParaRPr>
          </a:p>
        </p:txBody>
      </p:sp>
      <p:sp>
        <p:nvSpPr>
          <p:cNvPr id="6" name="TextBox 5">
            <a:extLst>
              <a:ext uri="{FF2B5EF4-FFF2-40B4-BE49-F238E27FC236}">
                <a16:creationId xmlns:a16="http://schemas.microsoft.com/office/drawing/2014/main" id="{4C837D8E-E155-AAC1-9B9C-6D7D5563F4FB}"/>
              </a:ext>
            </a:extLst>
          </p:cNvPr>
          <p:cNvSpPr txBox="1"/>
          <p:nvPr/>
        </p:nvSpPr>
        <p:spPr>
          <a:xfrm>
            <a:off x="1474839" y="1786651"/>
            <a:ext cx="6096000" cy="4524315"/>
          </a:xfrm>
          <a:prstGeom prst="rect">
            <a:avLst/>
          </a:prstGeom>
          <a:noFill/>
        </p:spPr>
        <p:txBody>
          <a:bodyPr wrap="square">
            <a:spAutoFit/>
          </a:bodyPr>
          <a:lstStyle/>
          <a:p>
            <a:r>
              <a:rPr lang="en-IN" sz="2400" dirty="0"/>
              <a:t>&lt;!DOCTYPE html&gt;</a:t>
            </a:r>
          </a:p>
          <a:p>
            <a:r>
              <a:rPr lang="en-IN" sz="2400" dirty="0"/>
              <a:t>&lt;html lang="</a:t>
            </a:r>
            <a:r>
              <a:rPr lang="en-IN" sz="2400" dirty="0" err="1"/>
              <a:t>en</a:t>
            </a:r>
            <a:r>
              <a:rPr lang="en-IN" sz="2400" dirty="0"/>
              <a:t>"&gt;</a:t>
            </a:r>
          </a:p>
          <a:p>
            <a:endParaRPr lang="en-IN" sz="2400" dirty="0"/>
          </a:p>
          <a:p>
            <a:r>
              <a:rPr lang="en-IN" sz="2400" dirty="0"/>
              <a:t>&lt;head&gt;</a:t>
            </a:r>
          </a:p>
          <a:p>
            <a:r>
              <a:rPr lang="en-IN" sz="2400" dirty="0"/>
              <a:t>    &lt;meta charset="UTF-8"&gt;</a:t>
            </a:r>
          </a:p>
          <a:p>
            <a:r>
              <a:rPr lang="en-IN" sz="2400" dirty="0"/>
              <a:t>    &lt;meta name="viewport" content="width=device-width, initial-scale=1.0"&gt;</a:t>
            </a:r>
          </a:p>
          <a:p>
            <a:r>
              <a:rPr lang="en-IN" sz="2400" dirty="0"/>
              <a:t>    &lt;title&gt;My Blog&lt;/title&gt;</a:t>
            </a:r>
          </a:p>
          <a:p>
            <a:r>
              <a:rPr lang="en-IN" sz="2400" dirty="0"/>
              <a:t>&lt;/head&gt;</a:t>
            </a:r>
          </a:p>
          <a:p>
            <a:endParaRPr lang="en-IN" sz="2400" dirty="0"/>
          </a:p>
          <a:p>
            <a:r>
              <a:rPr lang="en-IN" sz="2400" dirty="0"/>
              <a:t>&lt;body&gt;</a:t>
            </a:r>
          </a:p>
        </p:txBody>
      </p:sp>
    </p:spTree>
    <p:extLst>
      <p:ext uri="{BB962C8B-B14F-4D97-AF65-F5344CB8AC3E}">
        <p14:creationId xmlns:p14="http://schemas.microsoft.com/office/powerpoint/2010/main" val="3030173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2896B2-7410-1EEC-E010-08D86AEAF062}"/>
              </a:ext>
            </a:extLst>
          </p:cNvPr>
          <p:cNvSpPr txBox="1"/>
          <p:nvPr/>
        </p:nvSpPr>
        <p:spPr>
          <a:xfrm>
            <a:off x="1691149" y="971419"/>
            <a:ext cx="6096000" cy="4154984"/>
          </a:xfrm>
          <a:prstGeom prst="rect">
            <a:avLst/>
          </a:prstGeom>
          <a:noFill/>
        </p:spPr>
        <p:txBody>
          <a:bodyPr wrap="square">
            <a:spAutoFit/>
          </a:bodyPr>
          <a:lstStyle/>
          <a:p>
            <a:r>
              <a:rPr lang="en-IN" sz="2400" dirty="0"/>
              <a:t>&lt;header&gt;</a:t>
            </a:r>
          </a:p>
          <a:p>
            <a:r>
              <a:rPr lang="en-IN" sz="2400" dirty="0"/>
              <a:t>        &lt;nav&gt;</a:t>
            </a:r>
          </a:p>
          <a:p>
            <a:r>
              <a:rPr lang="en-IN" sz="2400" dirty="0"/>
              <a:t>            &lt;</a:t>
            </a:r>
            <a:r>
              <a:rPr lang="en-IN" sz="2400" dirty="0" err="1"/>
              <a:t>ul</a:t>
            </a:r>
            <a:r>
              <a:rPr lang="en-IN" sz="2400" dirty="0"/>
              <a:t>&gt;</a:t>
            </a:r>
          </a:p>
          <a:p>
            <a:r>
              <a:rPr lang="en-IN" sz="2400" dirty="0"/>
              <a:t>     &lt;li&gt;&lt;a </a:t>
            </a:r>
            <a:r>
              <a:rPr lang="en-IN" sz="2400" dirty="0" err="1"/>
              <a:t>href</a:t>
            </a:r>
            <a:r>
              <a:rPr lang="en-IN" sz="2400" dirty="0"/>
              <a:t>="index.html"&gt;Home&lt;/a&gt;&lt;/li&gt;</a:t>
            </a:r>
          </a:p>
          <a:p>
            <a:r>
              <a:rPr lang="en-IN" sz="2400" dirty="0"/>
              <a:t>        &lt;li&gt;&lt;a </a:t>
            </a:r>
            <a:r>
              <a:rPr lang="en-IN" sz="2400" dirty="0" err="1"/>
              <a:t>href</a:t>
            </a:r>
            <a:r>
              <a:rPr lang="en-IN" sz="2400" dirty="0"/>
              <a:t>="web-development.html"&gt;Web      Development&lt;/a&gt;&lt;/li&gt;</a:t>
            </a:r>
          </a:p>
          <a:p>
            <a:r>
              <a:rPr lang="en-IN" sz="2400" dirty="0"/>
              <a:t>                &lt;li&gt;&lt;a </a:t>
            </a:r>
            <a:r>
              <a:rPr lang="en-IN" sz="2400" dirty="0" err="1"/>
              <a:t>href</a:t>
            </a:r>
            <a:r>
              <a:rPr lang="en-IN" sz="2400" dirty="0"/>
              <a:t>="web-design.html"&gt;Web Design&lt;/a&gt;&lt;/li&gt;</a:t>
            </a:r>
          </a:p>
          <a:p>
            <a:r>
              <a:rPr lang="en-IN" sz="2400" dirty="0"/>
              <a:t>            &lt;/</a:t>
            </a:r>
            <a:r>
              <a:rPr lang="en-IN" sz="2400" dirty="0" err="1"/>
              <a:t>ul</a:t>
            </a:r>
            <a:r>
              <a:rPr lang="en-IN" sz="2400" dirty="0"/>
              <a:t>&gt;</a:t>
            </a:r>
          </a:p>
          <a:p>
            <a:r>
              <a:rPr lang="en-IN" sz="2400" dirty="0"/>
              <a:t>        &lt;/nav&gt;</a:t>
            </a:r>
          </a:p>
          <a:p>
            <a:r>
              <a:rPr lang="en-IN" sz="2400" dirty="0"/>
              <a:t>    &lt;/header&gt;</a:t>
            </a:r>
            <a:endParaRPr lang="en-IN" dirty="0"/>
          </a:p>
        </p:txBody>
      </p:sp>
    </p:spTree>
    <p:extLst>
      <p:ext uri="{BB962C8B-B14F-4D97-AF65-F5344CB8AC3E}">
        <p14:creationId xmlns:p14="http://schemas.microsoft.com/office/powerpoint/2010/main" val="797622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3207EE-E04E-58F0-B4DC-45B7A091CF55}"/>
              </a:ext>
            </a:extLst>
          </p:cNvPr>
          <p:cNvSpPr txBox="1"/>
          <p:nvPr/>
        </p:nvSpPr>
        <p:spPr>
          <a:xfrm>
            <a:off x="1288026" y="773928"/>
            <a:ext cx="6096000" cy="4524315"/>
          </a:xfrm>
          <a:prstGeom prst="rect">
            <a:avLst/>
          </a:prstGeom>
          <a:noFill/>
        </p:spPr>
        <p:txBody>
          <a:bodyPr wrap="square">
            <a:spAutoFit/>
          </a:bodyPr>
          <a:lstStyle/>
          <a:p>
            <a:r>
              <a:rPr lang="en-IN" sz="2400" dirty="0"/>
              <a:t>&lt;main&gt;</a:t>
            </a:r>
          </a:p>
          <a:p>
            <a:r>
              <a:rPr lang="en-IN" sz="2400" dirty="0"/>
              <a:t>        &lt;section id="home"&gt;</a:t>
            </a:r>
          </a:p>
          <a:p>
            <a:r>
              <a:rPr lang="en-IN" sz="2400" dirty="0"/>
              <a:t>            &lt;h1&gt;Welcome to My Blog&lt;/h1&gt;</a:t>
            </a:r>
          </a:p>
          <a:p>
            <a:r>
              <a:rPr lang="en-IN" sz="2400" dirty="0"/>
              <a:t>            &lt;p&gt;Hi, I'm [Your Name]. I love exploring web development and design. This blog is my platform to share my experiences, tips, and insights with you.&lt;/p&gt;</a:t>
            </a:r>
          </a:p>
          <a:p>
            <a:r>
              <a:rPr lang="en-IN" sz="2400" dirty="0"/>
              <a:t>        &lt;/section&gt;</a:t>
            </a:r>
          </a:p>
          <a:p>
            <a:r>
              <a:rPr lang="en-IN" sz="2400" dirty="0"/>
              <a:t>    &lt;/main&gt;</a:t>
            </a:r>
          </a:p>
          <a:p>
            <a:r>
              <a:rPr lang="en-IN" sz="2400" dirty="0"/>
              <a:t>&lt;/body&gt;</a:t>
            </a:r>
          </a:p>
          <a:p>
            <a:endParaRPr lang="en-IN" sz="2400" dirty="0"/>
          </a:p>
          <a:p>
            <a:r>
              <a:rPr lang="en-IN" sz="2400" dirty="0"/>
              <a:t>&lt;/html&gt;</a:t>
            </a:r>
          </a:p>
        </p:txBody>
      </p:sp>
    </p:spTree>
    <p:extLst>
      <p:ext uri="{BB962C8B-B14F-4D97-AF65-F5344CB8AC3E}">
        <p14:creationId xmlns:p14="http://schemas.microsoft.com/office/powerpoint/2010/main" val="2773207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B96C4E-5725-9159-BF9B-1A99E4D9FFF2}"/>
              </a:ext>
            </a:extLst>
          </p:cNvPr>
          <p:cNvSpPr txBox="1"/>
          <p:nvPr/>
        </p:nvSpPr>
        <p:spPr>
          <a:xfrm>
            <a:off x="1072860" y="163568"/>
            <a:ext cx="10035021" cy="1015663"/>
          </a:xfrm>
          <a:prstGeom prst="rect">
            <a:avLst/>
          </a:prstGeom>
          <a:noFill/>
        </p:spPr>
        <p:txBody>
          <a:bodyPr wrap="square">
            <a:spAutoFit/>
          </a:bodyPr>
          <a:lstStyle/>
          <a:p>
            <a:r>
              <a:rPr lang="en-IN" dirty="0"/>
              <a:t>5.</a:t>
            </a:r>
            <a:r>
              <a:rPr lang="en-IN" sz="2000" dirty="0">
                <a:solidFill>
                  <a:srgbClr val="0070C0"/>
                </a:solidFill>
              </a:rPr>
              <a:t>build a simple webpage that helps users navigate different web development-related websites.</a:t>
            </a:r>
          </a:p>
          <a:p>
            <a:r>
              <a:rPr lang="en-IN" sz="2000" dirty="0">
                <a:solidFill>
                  <a:srgbClr val="0070C0"/>
                </a:solidFill>
              </a:rPr>
              <a:t>note: on clicking the hyperlink the webpages should open in a new tab. below is a reference image.</a:t>
            </a:r>
          </a:p>
        </p:txBody>
      </p:sp>
      <p:sp>
        <p:nvSpPr>
          <p:cNvPr id="5" name="TextBox 4">
            <a:extLst>
              <a:ext uri="{FF2B5EF4-FFF2-40B4-BE49-F238E27FC236}">
                <a16:creationId xmlns:a16="http://schemas.microsoft.com/office/drawing/2014/main" id="{C3CAE862-424F-7E43-F05E-FC70DD94F9A1}"/>
              </a:ext>
            </a:extLst>
          </p:cNvPr>
          <p:cNvSpPr txBox="1"/>
          <p:nvPr/>
        </p:nvSpPr>
        <p:spPr>
          <a:xfrm>
            <a:off x="1405371" y="1324623"/>
            <a:ext cx="6094268" cy="5632311"/>
          </a:xfrm>
          <a:prstGeom prst="rect">
            <a:avLst/>
          </a:prstGeom>
          <a:noFill/>
        </p:spPr>
        <p:txBody>
          <a:bodyPr wrap="square">
            <a:spAutoFit/>
          </a:bodyPr>
          <a:lstStyle/>
          <a:p>
            <a:r>
              <a:rPr lang="en-IN" dirty="0"/>
              <a:t>&lt;!DOCTYPE html&gt;</a:t>
            </a:r>
          </a:p>
          <a:p>
            <a:r>
              <a:rPr lang="en-IN" dirty="0"/>
              <a:t>&lt;html lang="</a:t>
            </a:r>
            <a:r>
              <a:rPr lang="en-IN" dirty="0" err="1"/>
              <a:t>en</a:t>
            </a:r>
            <a:r>
              <a:rPr lang="en-IN" dirty="0"/>
              <a:t>"&gt;</a:t>
            </a:r>
          </a:p>
          <a:p>
            <a:endParaRPr lang="en-IN" dirty="0"/>
          </a:p>
          <a:p>
            <a:r>
              <a:rPr lang="en-IN" dirty="0"/>
              <a:t>&lt;head&gt;</a:t>
            </a:r>
          </a:p>
          <a:p>
            <a:r>
              <a:rPr lang="en-IN" dirty="0"/>
              <a:t>    &lt;meta charset="UTF-8"&gt;</a:t>
            </a:r>
          </a:p>
          <a:p>
            <a:r>
              <a:rPr lang="en-IN" dirty="0"/>
              <a:t>    &lt;meta name="viewport" content="width=device-width, initial-scale=1.0"&gt;</a:t>
            </a:r>
          </a:p>
          <a:p>
            <a:r>
              <a:rPr lang="en-IN" dirty="0"/>
              <a:t>    &lt;title&gt;Web Development Resources&lt;/title&gt;</a:t>
            </a:r>
          </a:p>
          <a:p>
            <a:r>
              <a:rPr lang="en-IN" dirty="0"/>
              <a:t>    &lt;style&gt;</a:t>
            </a:r>
          </a:p>
          <a:p>
            <a:r>
              <a:rPr lang="en-IN" dirty="0"/>
              <a:t>        body {</a:t>
            </a:r>
          </a:p>
          <a:p>
            <a:r>
              <a:rPr lang="en-IN" dirty="0"/>
              <a:t>            font-family: Arial, sans-serif;</a:t>
            </a:r>
          </a:p>
          <a:p>
            <a:r>
              <a:rPr lang="en-IN" dirty="0"/>
              <a:t>            max-width: 800px;</a:t>
            </a:r>
          </a:p>
          <a:p>
            <a:r>
              <a:rPr lang="en-IN" dirty="0"/>
              <a:t>            margin: 0 auto;</a:t>
            </a:r>
          </a:p>
          <a:p>
            <a:r>
              <a:rPr lang="en-IN" dirty="0"/>
              <a:t>            padding: 20px;</a:t>
            </a:r>
          </a:p>
          <a:p>
            <a:r>
              <a:rPr lang="en-IN" dirty="0"/>
              <a:t>        }</a:t>
            </a:r>
          </a:p>
          <a:p>
            <a:r>
              <a:rPr lang="en-IN" dirty="0"/>
              <a:t>        </a:t>
            </a:r>
          </a:p>
          <a:p>
            <a:r>
              <a:rPr lang="en-IN" dirty="0"/>
              <a:t>        h1 {</a:t>
            </a:r>
          </a:p>
          <a:p>
            <a:r>
              <a:rPr lang="en-IN" dirty="0"/>
              <a:t>            text-align: </a:t>
            </a:r>
            <a:r>
              <a:rPr lang="en-IN" dirty="0" err="1"/>
              <a:t>center</a:t>
            </a:r>
            <a:r>
              <a:rPr lang="en-IN" dirty="0"/>
              <a:t>;</a:t>
            </a:r>
          </a:p>
          <a:p>
            <a:r>
              <a:rPr lang="en-IN" dirty="0"/>
              <a:t>            </a:t>
            </a:r>
            <a:r>
              <a:rPr lang="en-IN" dirty="0" err="1"/>
              <a:t>color</a:t>
            </a:r>
            <a:r>
              <a:rPr lang="en-IN" dirty="0"/>
              <a:t>: #333;</a:t>
            </a:r>
          </a:p>
          <a:p>
            <a:r>
              <a:rPr lang="en-IN" dirty="0"/>
              <a:t>        }</a:t>
            </a:r>
          </a:p>
        </p:txBody>
      </p:sp>
    </p:spTree>
    <p:extLst>
      <p:ext uri="{BB962C8B-B14F-4D97-AF65-F5344CB8AC3E}">
        <p14:creationId xmlns:p14="http://schemas.microsoft.com/office/powerpoint/2010/main" val="601868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1DB710-DF12-ACBC-58C8-8439F7816E56}"/>
              </a:ext>
            </a:extLst>
          </p:cNvPr>
          <p:cNvSpPr txBox="1"/>
          <p:nvPr/>
        </p:nvSpPr>
        <p:spPr>
          <a:xfrm>
            <a:off x="355888" y="354712"/>
            <a:ext cx="6094268" cy="6740307"/>
          </a:xfrm>
          <a:prstGeom prst="rect">
            <a:avLst/>
          </a:prstGeom>
          <a:noFill/>
        </p:spPr>
        <p:txBody>
          <a:bodyPr wrap="square">
            <a:spAutoFit/>
          </a:bodyPr>
          <a:lstStyle/>
          <a:p>
            <a:r>
              <a:rPr lang="en-IN" sz="2400" dirty="0"/>
              <a:t> </a:t>
            </a:r>
            <a:r>
              <a:rPr lang="en-IN" sz="2400" dirty="0" err="1"/>
              <a:t>ul</a:t>
            </a:r>
            <a:r>
              <a:rPr lang="en-IN" sz="2400" dirty="0"/>
              <a:t> {</a:t>
            </a:r>
          </a:p>
          <a:p>
            <a:r>
              <a:rPr lang="en-IN" sz="2400" dirty="0"/>
              <a:t>            list-style-type: none;</a:t>
            </a:r>
          </a:p>
          <a:p>
            <a:r>
              <a:rPr lang="en-IN" sz="2400" dirty="0"/>
              <a:t>            padding: 0;</a:t>
            </a:r>
          </a:p>
          <a:p>
            <a:r>
              <a:rPr lang="en-IN" sz="2400" dirty="0"/>
              <a:t>        }</a:t>
            </a:r>
          </a:p>
          <a:p>
            <a:r>
              <a:rPr lang="en-IN" sz="2400" dirty="0"/>
              <a:t>        </a:t>
            </a:r>
          </a:p>
          <a:p>
            <a:r>
              <a:rPr lang="en-IN" sz="2400" dirty="0"/>
              <a:t>        li {</a:t>
            </a:r>
          </a:p>
          <a:p>
            <a:r>
              <a:rPr lang="en-IN" sz="2400" dirty="0"/>
              <a:t>            margin-bottom: 10px;</a:t>
            </a:r>
          </a:p>
          <a:p>
            <a:r>
              <a:rPr lang="en-IN" sz="2400" dirty="0"/>
              <a:t>        }</a:t>
            </a:r>
          </a:p>
          <a:p>
            <a:r>
              <a:rPr lang="en-IN" sz="2400" dirty="0"/>
              <a:t>        </a:t>
            </a:r>
          </a:p>
          <a:p>
            <a:r>
              <a:rPr lang="en-IN" sz="2400" dirty="0"/>
              <a:t>        a {</a:t>
            </a:r>
          </a:p>
          <a:p>
            <a:r>
              <a:rPr lang="en-IN" sz="2400" dirty="0"/>
              <a:t>            text-decoration: none;</a:t>
            </a:r>
          </a:p>
          <a:p>
            <a:r>
              <a:rPr lang="en-IN" sz="2400" dirty="0"/>
              <a:t>            </a:t>
            </a:r>
            <a:r>
              <a:rPr lang="en-IN" sz="2400" dirty="0" err="1"/>
              <a:t>color</a:t>
            </a:r>
            <a:r>
              <a:rPr lang="en-IN" sz="2400" dirty="0"/>
              <a:t>: #007bff;</a:t>
            </a:r>
          </a:p>
          <a:p>
            <a:r>
              <a:rPr lang="en-IN" sz="2400" dirty="0"/>
              <a:t>        }</a:t>
            </a:r>
          </a:p>
          <a:p>
            <a:r>
              <a:rPr lang="en-IN" sz="2400" dirty="0"/>
              <a:t>    &lt;/style&gt;</a:t>
            </a:r>
          </a:p>
          <a:p>
            <a:r>
              <a:rPr lang="en-IN" sz="2400" dirty="0"/>
              <a:t>&lt;/head&gt;</a:t>
            </a:r>
          </a:p>
          <a:p>
            <a:endParaRPr lang="en-IN" sz="2400" dirty="0"/>
          </a:p>
          <a:p>
            <a:r>
              <a:rPr lang="en-IN" sz="2400" dirty="0"/>
              <a:t>&lt;body&gt;</a:t>
            </a:r>
          </a:p>
          <a:p>
            <a:r>
              <a:rPr lang="en-IN" sz="2400" dirty="0"/>
              <a:t>    &lt;h1&gt;Web Development Resources&lt;/h1&gt;</a:t>
            </a:r>
          </a:p>
        </p:txBody>
      </p:sp>
    </p:spTree>
    <p:extLst>
      <p:ext uri="{BB962C8B-B14F-4D97-AF65-F5344CB8AC3E}">
        <p14:creationId xmlns:p14="http://schemas.microsoft.com/office/powerpoint/2010/main" val="3109145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639844-2A2A-811F-BE69-720BD98B1451}"/>
              </a:ext>
            </a:extLst>
          </p:cNvPr>
          <p:cNvSpPr txBox="1"/>
          <p:nvPr/>
        </p:nvSpPr>
        <p:spPr>
          <a:xfrm>
            <a:off x="979343" y="89674"/>
            <a:ext cx="6094268" cy="7109639"/>
          </a:xfrm>
          <a:prstGeom prst="rect">
            <a:avLst/>
          </a:prstGeom>
          <a:noFill/>
        </p:spPr>
        <p:txBody>
          <a:bodyPr wrap="square">
            <a:spAutoFit/>
          </a:bodyPr>
          <a:lstStyle/>
          <a:p>
            <a:r>
              <a:rPr lang="en-IN" sz="2400" dirty="0"/>
              <a:t>&lt;</a:t>
            </a:r>
            <a:r>
              <a:rPr lang="en-IN" sz="2400" dirty="0" err="1"/>
              <a:t>ul</a:t>
            </a:r>
            <a:r>
              <a:rPr lang="en-IN" sz="2400" dirty="0"/>
              <a:t>&gt;</a:t>
            </a:r>
          </a:p>
          <a:p>
            <a:r>
              <a:rPr lang="en-IN" sz="2400" dirty="0"/>
              <a:t>        &lt;li&gt;&lt;a </a:t>
            </a:r>
            <a:r>
              <a:rPr lang="en-IN" sz="2400" dirty="0" err="1"/>
              <a:t>href</a:t>
            </a:r>
            <a:r>
              <a:rPr lang="en-IN" sz="2400" dirty="0"/>
              <a:t>="https://developer.mozilla.org/</a:t>
            </a:r>
            <a:r>
              <a:rPr lang="en-IN" sz="2400" dirty="0" err="1"/>
              <a:t>en</a:t>
            </a:r>
            <a:r>
              <a:rPr lang="en-IN" sz="2400" dirty="0"/>
              <a:t>-us/docs/web" target="_blank"&gt;</a:t>
            </a:r>
            <a:r>
              <a:rPr lang="en-IN" sz="2400" dirty="0" err="1"/>
              <a:t>mdn</a:t>
            </a:r>
            <a:r>
              <a:rPr lang="en-IN" sz="2400" dirty="0"/>
              <a:t> web docs&lt;/a&gt;&lt;/li&gt;</a:t>
            </a:r>
          </a:p>
          <a:p>
            <a:r>
              <a:rPr lang="en-IN" sz="2400" dirty="0"/>
              <a:t>        &lt;li&gt;&lt;a </a:t>
            </a:r>
            <a:r>
              <a:rPr lang="en-IN" sz="2400" dirty="0" err="1"/>
              <a:t>href</a:t>
            </a:r>
            <a:r>
              <a:rPr lang="en-IN" sz="2400" dirty="0"/>
              <a:t>="https://www.w3schools.com/" target="_blank"&gt;w3schools&lt;/a&gt;&lt;/li&gt;</a:t>
            </a:r>
          </a:p>
          <a:p>
            <a:r>
              <a:rPr lang="en-IN" sz="2400" dirty="0"/>
              <a:t>        &lt;li&gt;&lt;a   </a:t>
            </a:r>
            <a:r>
              <a:rPr lang="en-IN" sz="2400" dirty="0" err="1"/>
              <a:t>href</a:t>
            </a:r>
            <a:r>
              <a:rPr lang="en-IN" sz="2400" dirty="0"/>
              <a:t>="https://pwskills.com/learn/&gt;" target="_blank"&gt;pw skills&lt;/a&gt;&lt;/li&gt;</a:t>
            </a:r>
          </a:p>
          <a:p>
            <a:r>
              <a:rPr lang="en-IN" sz="2400" dirty="0"/>
              <a:t>        &lt;li&gt;&lt;a </a:t>
            </a:r>
            <a:r>
              <a:rPr lang="en-IN" sz="2400" dirty="0" err="1"/>
              <a:t>href</a:t>
            </a:r>
            <a:r>
              <a:rPr lang="en-IN" sz="2400" dirty="0"/>
              <a:t>="https://github.com/" target="_blank"&gt;</a:t>
            </a:r>
            <a:r>
              <a:rPr lang="en-IN" sz="2400" dirty="0" err="1"/>
              <a:t>github</a:t>
            </a:r>
            <a:r>
              <a:rPr lang="en-IN" sz="2400" dirty="0"/>
              <a:t>&lt;/a&gt;&lt;/li&gt;</a:t>
            </a:r>
          </a:p>
          <a:p>
            <a:r>
              <a:rPr lang="en-IN" sz="2400" dirty="0"/>
              <a:t>        &lt;li&gt;&lt;a </a:t>
            </a:r>
            <a:r>
              <a:rPr lang="en-IN" sz="2400" dirty="0" err="1"/>
              <a:t>href</a:t>
            </a:r>
            <a:r>
              <a:rPr lang="en-IN" sz="2400" dirty="0"/>
              <a:t>="https://css-tricks.com/" target="_blank"&gt;</a:t>
            </a:r>
            <a:r>
              <a:rPr lang="en-IN" sz="2400" dirty="0" err="1"/>
              <a:t>css</a:t>
            </a:r>
            <a:r>
              <a:rPr lang="en-IN" sz="2400" dirty="0"/>
              <a:t>-tricks&lt;/a&gt;&lt;/li&gt;</a:t>
            </a:r>
          </a:p>
          <a:p>
            <a:r>
              <a:rPr lang="en-IN" sz="2400" dirty="0"/>
              <a:t>    &lt;/</a:t>
            </a:r>
            <a:r>
              <a:rPr lang="en-IN" sz="2400" dirty="0" err="1"/>
              <a:t>ul</a:t>
            </a:r>
            <a:r>
              <a:rPr lang="en-IN" sz="2400" dirty="0"/>
              <a:t>&gt;</a:t>
            </a:r>
          </a:p>
          <a:p>
            <a:r>
              <a:rPr lang="en-IN" sz="2400" dirty="0"/>
              <a:t>&lt;/body&gt;</a:t>
            </a:r>
          </a:p>
          <a:p>
            <a:endParaRPr lang="en-IN" sz="2400" dirty="0"/>
          </a:p>
          <a:p>
            <a:r>
              <a:rPr lang="en-IN" sz="2400" dirty="0"/>
              <a:t>&lt;/html&gt;</a:t>
            </a:r>
            <a:endParaRPr lang="en-IN" dirty="0"/>
          </a:p>
        </p:txBody>
      </p:sp>
    </p:spTree>
    <p:extLst>
      <p:ext uri="{BB962C8B-B14F-4D97-AF65-F5344CB8AC3E}">
        <p14:creationId xmlns:p14="http://schemas.microsoft.com/office/powerpoint/2010/main" val="1379295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B4DF-047C-4EED-ED9E-421FCD97480E}"/>
              </a:ext>
            </a:extLst>
          </p:cNvPr>
          <p:cNvSpPr>
            <a:spLocks noGrp="1"/>
          </p:cNvSpPr>
          <p:nvPr>
            <p:ph type="title"/>
          </p:nvPr>
        </p:nvSpPr>
        <p:spPr>
          <a:xfrm>
            <a:off x="1024128" y="0"/>
            <a:ext cx="9720072" cy="1091045"/>
          </a:xfrm>
        </p:spPr>
        <p:txBody>
          <a:bodyPr>
            <a:noAutofit/>
          </a:bodyPr>
          <a:lstStyle/>
          <a:p>
            <a:r>
              <a:rPr lang="en-US" sz="2000" dirty="0"/>
              <a:t>6</a:t>
            </a:r>
            <a:r>
              <a:rPr lang="en-US" sz="2000" dirty="0">
                <a:solidFill>
                  <a:srgbClr val="C00000"/>
                </a:solidFill>
                <a:highlight>
                  <a:srgbClr val="FF0000"/>
                </a:highlight>
              </a:rPr>
              <a:t>.Create an ordered list of HTML tags. Each list item must include the tag name and some information</a:t>
            </a:r>
            <a:br>
              <a:rPr lang="en-US" sz="2000" dirty="0">
                <a:solidFill>
                  <a:srgbClr val="C00000"/>
                </a:solidFill>
                <a:highlight>
                  <a:srgbClr val="FF0000"/>
                </a:highlight>
              </a:rPr>
            </a:br>
            <a:r>
              <a:rPr lang="en-US" sz="2000" dirty="0">
                <a:solidFill>
                  <a:srgbClr val="C00000"/>
                </a:solidFill>
                <a:highlight>
                  <a:srgbClr val="FF0000"/>
                </a:highlight>
              </a:rPr>
              <a:t>about the ta</a:t>
            </a:r>
            <a:endParaRPr lang="en-IN" sz="2000" dirty="0">
              <a:solidFill>
                <a:srgbClr val="C00000"/>
              </a:solidFill>
              <a:highlight>
                <a:srgbClr val="FF0000"/>
              </a:highlight>
            </a:endParaRPr>
          </a:p>
        </p:txBody>
      </p:sp>
      <p:sp>
        <p:nvSpPr>
          <p:cNvPr id="4" name="TextBox 3">
            <a:extLst>
              <a:ext uri="{FF2B5EF4-FFF2-40B4-BE49-F238E27FC236}">
                <a16:creationId xmlns:a16="http://schemas.microsoft.com/office/drawing/2014/main" id="{4747E9D3-011D-F484-10C3-36678ACE2A53}"/>
              </a:ext>
            </a:extLst>
          </p:cNvPr>
          <p:cNvSpPr txBox="1"/>
          <p:nvPr/>
        </p:nvSpPr>
        <p:spPr>
          <a:xfrm>
            <a:off x="2548370" y="1196375"/>
            <a:ext cx="6094268" cy="5078313"/>
          </a:xfrm>
          <a:prstGeom prst="rect">
            <a:avLst/>
          </a:prstGeom>
          <a:noFill/>
        </p:spPr>
        <p:txBody>
          <a:bodyPr wrap="square">
            <a:spAutoFit/>
          </a:bodyPr>
          <a:lstStyle/>
          <a:p>
            <a:r>
              <a:rPr lang="en-IN" dirty="0"/>
              <a:t>&lt;!DOCTYPE html&gt;</a:t>
            </a:r>
          </a:p>
          <a:p>
            <a:r>
              <a:rPr lang="en-IN" dirty="0"/>
              <a:t>&lt;html lang="</a:t>
            </a:r>
            <a:r>
              <a:rPr lang="en-IN" dirty="0" err="1"/>
              <a:t>en</a:t>
            </a:r>
            <a:r>
              <a:rPr lang="en-IN" dirty="0"/>
              <a:t>"&gt;</a:t>
            </a:r>
          </a:p>
          <a:p>
            <a:endParaRPr lang="en-IN" dirty="0"/>
          </a:p>
          <a:p>
            <a:r>
              <a:rPr lang="en-IN" dirty="0"/>
              <a:t>&lt;head&gt;</a:t>
            </a:r>
          </a:p>
          <a:p>
            <a:r>
              <a:rPr lang="en-IN" dirty="0"/>
              <a:t>    &lt;meta charset="UTF-8"&gt;</a:t>
            </a:r>
          </a:p>
          <a:p>
            <a:r>
              <a:rPr lang="en-IN" dirty="0"/>
              <a:t>    &lt;meta name="viewport" content="width=device-width, initial-scale=1.0"&gt;</a:t>
            </a:r>
          </a:p>
          <a:p>
            <a:r>
              <a:rPr lang="en-IN" dirty="0"/>
              <a:t>    &lt;title&gt;HTML Tags&lt;/title&gt;</a:t>
            </a:r>
          </a:p>
          <a:p>
            <a:r>
              <a:rPr lang="en-IN" dirty="0"/>
              <a:t>&lt;/head&gt;</a:t>
            </a:r>
          </a:p>
          <a:p>
            <a:endParaRPr lang="en-IN" dirty="0"/>
          </a:p>
          <a:p>
            <a:r>
              <a:rPr lang="en-IN" dirty="0"/>
              <a:t>&lt;body&gt;</a:t>
            </a:r>
          </a:p>
          <a:p>
            <a:r>
              <a:rPr lang="en-IN" dirty="0"/>
              <a:t>    &lt;h1&gt;List of HTML Tags&lt;/h1&gt;</a:t>
            </a:r>
          </a:p>
          <a:p>
            <a:r>
              <a:rPr lang="en-IN" dirty="0"/>
              <a:t>    &lt;</a:t>
            </a:r>
            <a:r>
              <a:rPr lang="en-IN" dirty="0" err="1"/>
              <a:t>ol</a:t>
            </a:r>
            <a:r>
              <a:rPr lang="en-IN" dirty="0"/>
              <a:t>&gt;</a:t>
            </a:r>
          </a:p>
          <a:p>
            <a:r>
              <a:rPr lang="en-IN" dirty="0"/>
              <a:t>        &lt;li&gt;</a:t>
            </a:r>
          </a:p>
          <a:p>
            <a:r>
              <a:rPr lang="en-IN" dirty="0"/>
              <a:t>            &lt;code&gt;&amp;</a:t>
            </a:r>
            <a:r>
              <a:rPr lang="en-IN" dirty="0" err="1"/>
              <a:t>lt</a:t>
            </a:r>
            <a:r>
              <a:rPr lang="en-IN" dirty="0"/>
              <a:t>;!</a:t>
            </a:r>
            <a:r>
              <a:rPr lang="en-IN" dirty="0" err="1"/>
              <a:t>DOCTYPE&amp;gt</a:t>
            </a:r>
            <a:r>
              <a:rPr lang="en-IN" dirty="0"/>
              <a:t>;&lt;/code&gt;</a:t>
            </a:r>
          </a:p>
          <a:p>
            <a:r>
              <a:rPr lang="en-IN" dirty="0"/>
              <a:t>            &lt;p&gt;The document type declaration tag defines the document type and version of HTML used in the webpage.&lt;/p&gt;</a:t>
            </a:r>
          </a:p>
          <a:p>
            <a:r>
              <a:rPr lang="en-IN" dirty="0"/>
              <a:t>        &lt;/li&gt;</a:t>
            </a:r>
          </a:p>
        </p:txBody>
      </p:sp>
    </p:spTree>
    <p:extLst>
      <p:ext uri="{BB962C8B-B14F-4D97-AF65-F5344CB8AC3E}">
        <p14:creationId xmlns:p14="http://schemas.microsoft.com/office/powerpoint/2010/main" val="4094157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087466-830B-F488-2482-568F1D147D2F}"/>
              </a:ext>
            </a:extLst>
          </p:cNvPr>
          <p:cNvSpPr txBox="1"/>
          <p:nvPr/>
        </p:nvSpPr>
        <p:spPr>
          <a:xfrm>
            <a:off x="1384588" y="1854145"/>
            <a:ext cx="6094268" cy="369332"/>
          </a:xfrm>
          <a:prstGeom prst="rect">
            <a:avLst/>
          </a:prstGeom>
          <a:noFill/>
        </p:spPr>
        <p:txBody>
          <a:bodyPr wrap="square">
            <a:spAutoFit/>
          </a:bodyPr>
          <a:lstStyle/>
          <a:p>
            <a:r>
              <a:rPr lang="en-IN" dirty="0"/>
              <a:t> </a:t>
            </a:r>
          </a:p>
        </p:txBody>
      </p:sp>
      <p:sp>
        <p:nvSpPr>
          <p:cNvPr id="6" name="TextBox 5">
            <a:extLst>
              <a:ext uri="{FF2B5EF4-FFF2-40B4-BE49-F238E27FC236}">
                <a16:creationId xmlns:a16="http://schemas.microsoft.com/office/drawing/2014/main" id="{7B4DE864-8D00-78AF-2DB4-AF97078A9007}"/>
              </a:ext>
            </a:extLst>
          </p:cNvPr>
          <p:cNvSpPr txBox="1"/>
          <p:nvPr/>
        </p:nvSpPr>
        <p:spPr>
          <a:xfrm>
            <a:off x="2288598" y="368002"/>
            <a:ext cx="6094268" cy="6463308"/>
          </a:xfrm>
          <a:prstGeom prst="rect">
            <a:avLst/>
          </a:prstGeom>
          <a:noFill/>
        </p:spPr>
        <p:txBody>
          <a:bodyPr wrap="square">
            <a:spAutoFit/>
          </a:bodyPr>
          <a:lstStyle/>
          <a:p>
            <a:r>
              <a:rPr lang="en-IN" dirty="0"/>
              <a:t> &lt;li&gt;</a:t>
            </a:r>
          </a:p>
          <a:p>
            <a:r>
              <a:rPr lang="en-IN" dirty="0"/>
              <a:t>            &lt;code&gt;&amp;</a:t>
            </a:r>
            <a:r>
              <a:rPr lang="en-IN" dirty="0" err="1"/>
              <a:t>lt;html&amp;gt</a:t>
            </a:r>
            <a:r>
              <a:rPr lang="en-IN" dirty="0"/>
              <a:t>;&lt;/code&gt;</a:t>
            </a:r>
          </a:p>
          <a:p>
            <a:r>
              <a:rPr lang="en-IN" dirty="0"/>
              <a:t>            &lt;p&gt;The root element of an HTML document that contains all other HTML elements.&lt;/p&gt;</a:t>
            </a:r>
          </a:p>
          <a:p>
            <a:r>
              <a:rPr lang="en-IN" dirty="0"/>
              <a:t>        &lt;/li&gt;</a:t>
            </a:r>
          </a:p>
          <a:p>
            <a:r>
              <a:rPr lang="en-IN" dirty="0"/>
              <a:t>        &lt;li&gt;</a:t>
            </a:r>
          </a:p>
          <a:p>
            <a:r>
              <a:rPr lang="en-IN" dirty="0"/>
              <a:t>            &lt;code&gt;&amp;</a:t>
            </a:r>
            <a:r>
              <a:rPr lang="en-IN" dirty="0" err="1"/>
              <a:t>lt;head&amp;gt</a:t>
            </a:r>
            <a:r>
              <a:rPr lang="en-IN" dirty="0"/>
              <a:t>;&lt;/code&gt;</a:t>
            </a:r>
          </a:p>
          <a:p>
            <a:r>
              <a:rPr lang="en-IN" dirty="0"/>
              <a:t>            &lt;p&gt;The head element contains meta-information about the HTML document, such as title, metadata, stylesheets, and scripts.&lt;/p&gt;</a:t>
            </a:r>
          </a:p>
          <a:p>
            <a:r>
              <a:rPr lang="en-IN" dirty="0"/>
              <a:t>        &lt;/li&gt;</a:t>
            </a:r>
          </a:p>
          <a:p>
            <a:r>
              <a:rPr lang="en-IN" dirty="0"/>
              <a:t>        &lt;li&gt;</a:t>
            </a:r>
          </a:p>
          <a:p>
            <a:r>
              <a:rPr lang="en-IN" dirty="0"/>
              <a:t>            &lt;code&gt;&amp;</a:t>
            </a:r>
            <a:r>
              <a:rPr lang="en-IN" dirty="0" err="1"/>
              <a:t>lt;title&amp;gt</a:t>
            </a:r>
            <a:r>
              <a:rPr lang="en-IN" dirty="0"/>
              <a:t>;&lt;/code&gt;</a:t>
            </a:r>
          </a:p>
          <a:p>
            <a:r>
              <a:rPr lang="en-IN" dirty="0"/>
              <a:t>            &lt;p&gt;The title element sets the title of the HTML document, which appears in the browser's title bar or tab.&lt;/p&gt;</a:t>
            </a:r>
          </a:p>
          <a:p>
            <a:r>
              <a:rPr lang="en-IN" dirty="0"/>
              <a:t>        &lt;/li&gt;</a:t>
            </a:r>
          </a:p>
          <a:p>
            <a:r>
              <a:rPr lang="en-IN" dirty="0"/>
              <a:t>        &lt;li&gt;</a:t>
            </a:r>
          </a:p>
          <a:p>
            <a:r>
              <a:rPr lang="en-IN" dirty="0"/>
              <a:t>            &lt;code&gt;&amp;</a:t>
            </a:r>
            <a:r>
              <a:rPr lang="en-IN" dirty="0" err="1"/>
              <a:t>lt;body&amp;gt</a:t>
            </a:r>
            <a:r>
              <a:rPr lang="en-IN" dirty="0"/>
              <a:t>;&lt;/code&gt;</a:t>
            </a:r>
          </a:p>
          <a:p>
            <a:r>
              <a:rPr lang="en-IN" dirty="0"/>
              <a:t>            &lt;p&gt;The body element contains the content of the HTML document, including text, images, links, and other elements displayed in the browser.&lt;/p&gt;</a:t>
            </a:r>
          </a:p>
          <a:p>
            <a:r>
              <a:rPr lang="en-IN" dirty="0"/>
              <a:t>        &lt;/li&gt;</a:t>
            </a:r>
          </a:p>
          <a:p>
            <a:r>
              <a:rPr lang="en-IN" dirty="0"/>
              <a:t>        </a:t>
            </a:r>
          </a:p>
        </p:txBody>
      </p:sp>
    </p:spTree>
    <p:extLst>
      <p:ext uri="{BB962C8B-B14F-4D97-AF65-F5344CB8AC3E}">
        <p14:creationId xmlns:p14="http://schemas.microsoft.com/office/powerpoint/2010/main" val="1689843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7F5765-5044-3C78-3DCA-C7F5AD259DF5}"/>
              </a:ext>
            </a:extLst>
          </p:cNvPr>
          <p:cNvSpPr txBox="1"/>
          <p:nvPr/>
        </p:nvSpPr>
        <p:spPr>
          <a:xfrm>
            <a:off x="2153516" y="502946"/>
            <a:ext cx="6094268" cy="5632311"/>
          </a:xfrm>
          <a:prstGeom prst="rect">
            <a:avLst/>
          </a:prstGeom>
          <a:noFill/>
        </p:spPr>
        <p:txBody>
          <a:bodyPr wrap="square">
            <a:spAutoFit/>
          </a:bodyPr>
          <a:lstStyle/>
          <a:p>
            <a:r>
              <a:rPr lang="en-IN" dirty="0"/>
              <a:t>&lt;li&gt;</a:t>
            </a:r>
          </a:p>
          <a:p>
            <a:r>
              <a:rPr lang="en-IN" dirty="0"/>
              <a:t>            &lt;code&gt;&amp;lt;h1&amp;gt; to &amp;lt;h6&amp;gt;&lt;/code&gt;</a:t>
            </a:r>
          </a:p>
          <a:p>
            <a:r>
              <a:rPr lang="en-IN" dirty="0"/>
              <a:t>            &lt;p&gt;Heading elements define headings of different levels, with h1 being the highest level and h6 the lowest.&lt;/p&gt;</a:t>
            </a:r>
          </a:p>
          <a:p>
            <a:r>
              <a:rPr lang="en-IN" dirty="0"/>
              <a:t>        &lt;/li&gt;</a:t>
            </a:r>
          </a:p>
          <a:p>
            <a:r>
              <a:rPr lang="en-IN" dirty="0"/>
              <a:t>        &lt;li&gt;</a:t>
            </a:r>
          </a:p>
          <a:p>
            <a:r>
              <a:rPr lang="en-IN" dirty="0"/>
              <a:t>            &lt;code&gt;&amp;</a:t>
            </a:r>
            <a:r>
              <a:rPr lang="en-IN" dirty="0" err="1"/>
              <a:t>lt;p&amp;gt</a:t>
            </a:r>
            <a:r>
              <a:rPr lang="en-IN" dirty="0"/>
              <a:t>;&lt;/code&gt;</a:t>
            </a:r>
          </a:p>
          <a:p>
            <a:r>
              <a:rPr lang="en-IN" dirty="0"/>
              <a:t>            &lt;p&gt;The paragraph element is used to define paragraphs of text in the HTML document.&lt;/p&gt;</a:t>
            </a:r>
          </a:p>
          <a:p>
            <a:r>
              <a:rPr lang="en-IN" dirty="0"/>
              <a:t>        &lt;/li&gt;</a:t>
            </a:r>
          </a:p>
          <a:p>
            <a:r>
              <a:rPr lang="en-IN" dirty="0"/>
              <a:t>        &lt;li&gt;</a:t>
            </a:r>
          </a:p>
          <a:p>
            <a:r>
              <a:rPr lang="en-IN" dirty="0"/>
              <a:t>            &lt;code&gt;&amp;</a:t>
            </a:r>
            <a:r>
              <a:rPr lang="en-IN" dirty="0" err="1"/>
              <a:t>lt;a&amp;gt</a:t>
            </a:r>
            <a:r>
              <a:rPr lang="en-IN" dirty="0"/>
              <a:t>;&lt;/code&gt;</a:t>
            </a:r>
          </a:p>
          <a:p>
            <a:r>
              <a:rPr lang="en-IN" dirty="0"/>
              <a:t>            &lt;p&gt;The anchor element creates hyperlinks to other webpages or resources.&lt;/p&gt;</a:t>
            </a:r>
          </a:p>
          <a:p>
            <a:r>
              <a:rPr lang="en-IN" dirty="0"/>
              <a:t>        &lt;/li&gt;</a:t>
            </a:r>
          </a:p>
          <a:p>
            <a:r>
              <a:rPr lang="en-IN" dirty="0"/>
              <a:t>        &lt;li&gt;</a:t>
            </a:r>
          </a:p>
          <a:p>
            <a:r>
              <a:rPr lang="en-IN" dirty="0"/>
              <a:t>            &lt;code&gt;&amp;</a:t>
            </a:r>
            <a:r>
              <a:rPr lang="en-IN" dirty="0" err="1"/>
              <a:t>lt;img&amp;gt</a:t>
            </a:r>
            <a:r>
              <a:rPr lang="en-IN" dirty="0"/>
              <a:t>;&lt;/code&gt;</a:t>
            </a:r>
          </a:p>
          <a:p>
            <a:r>
              <a:rPr lang="en-IN" dirty="0"/>
              <a:t>            &lt;p&gt;The image element inserts images into the HTML document.&lt;/p&gt;</a:t>
            </a:r>
          </a:p>
          <a:p>
            <a:r>
              <a:rPr lang="en-IN" dirty="0"/>
              <a:t>        &lt;/li&gt;</a:t>
            </a:r>
          </a:p>
        </p:txBody>
      </p:sp>
    </p:spTree>
    <p:extLst>
      <p:ext uri="{BB962C8B-B14F-4D97-AF65-F5344CB8AC3E}">
        <p14:creationId xmlns:p14="http://schemas.microsoft.com/office/powerpoint/2010/main" val="785940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CE0BA-0289-1BBC-B9AF-B4595CA38571}"/>
              </a:ext>
            </a:extLst>
          </p:cNvPr>
          <p:cNvSpPr>
            <a:spLocks noGrp="1"/>
          </p:cNvSpPr>
          <p:nvPr>
            <p:ph type="title"/>
          </p:nvPr>
        </p:nvSpPr>
        <p:spPr>
          <a:xfrm>
            <a:off x="405580" y="298476"/>
            <a:ext cx="10055942" cy="806246"/>
          </a:xfrm>
        </p:spPr>
        <p:txBody>
          <a:bodyPr>
            <a:normAutofit fontScale="90000"/>
          </a:bodyPr>
          <a:lstStyle/>
          <a:p>
            <a:r>
              <a:rPr lang="en-US" sz="3600" dirty="0">
                <a:solidFill>
                  <a:srgbClr val="FF0000"/>
                </a:solidFill>
                <a:highlight>
                  <a:srgbClr val="FFFF00"/>
                </a:highlight>
              </a:rPr>
              <a:t>2. Build a simple webpage that displays the table as shown below.</a:t>
            </a:r>
            <a:endParaRPr lang="en-IN" sz="3600" dirty="0">
              <a:solidFill>
                <a:srgbClr val="FF0000"/>
              </a:solidFill>
              <a:highlight>
                <a:srgbClr val="FFFF00"/>
              </a:highlight>
            </a:endParaRPr>
          </a:p>
        </p:txBody>
      </p:sp>
      <p:sp>
        <p:nvSpPr>
          <p:cNvPr id="6" name="TextBox 5">
            <a:extLst>
              <a:ext uri="{FF2B5EF4-FFF2-40B4-BE49-F238E27FC236}">
                <a16:creationId xmlns:a16="http://schemas.microsoft.com/office/drawing/2014/main" id="{0A7BF927-5903-5F03-EE54-9976F876769C}"/>
              </a:ext>
            </a:extLst>
          </p:cNvPr>
          <p:cNvSpPr txBox="1"/>
          <p:nvPr/>
        </p:nvSpPr>
        <p:spPr>
          <a:xfrm>
            <a:off x="3523413" y="848190"/>
            <a:ext cx="6096000" cy="6463308"/>
          </a:xfrm>
          <a:prstGeom prst="rect">
            <a:avLst/>
          </a:prstGeom>
          <a:noFill/>
        </p:spPr>
        <p:txBody>
          <a:bodyPr wrap="square">
            <a:spAutoFit/>
          </a:bodyPr>
          <a:lstStyle/>
          <a:p>
            <a:r>
              <a:rPr lang="en-IN" dirty="0"/>
              <a:t>&lt;!DOCTYPE html&gt;</a:t>
            </a:r>
          </a:p>
          <a:p>
            <a:r>
              <a:rPr lang="en-IN" dirty="0"/>
              <a:t>&lt;html lang="</a:t>
            </a:r>
            <a:r>
              <a:rPr lang="en-IN" dirty="0" err="1"/>
              <a:t>en</a:t>
            </a:r>
            <a:r>
              <a:rPr lang="en-IN" dirty="0"/>
              <a:t>"&gt;</a:t>
            </a:r>
          </a:p>
          <a:p>
            <a:endParaRPr lang="en-IN" dirty="0"/>
          </a:p>
          <a:p>
            <a:r>
              <a:rPr lang="en-IN" dirty="0"/>
              <a:t>&lt;head&gt;</a:t>
            </a:r>
          </a:p>
          <a:p>
            <a:r>
              <a:rPr lang="en-IN" dirty="0"/>
              <a:t>    &lt;meta charset="utf-8"&gt;</a:t>
            </a:r>
          </a:p>
          <a:p>
            <a:r>
              <a:rPr lang="en-IN" dirty="0"/>
              <a:t>    &lt;title&gt;Table&lt;/title&gt;</a:t>
            </a:r>
          </a:p>
          <a:p>
            <a:r>
              <a:rPr lang="en-IN" dirty="0"/>
              <a:t>&lt;/head&gt;</a:t>
            </a:r>
          </a:p>
          <a:p>
            <a:endParaRPr lang="en-IN" dirty="0"/>
          </a:p>
          <a:p>
            <a:r>
              <a:rPr lang="en-IN" dirty="0"/>
              <a:t>&lt;body style="background-</a:t>
            </a:r>
            <a:r>
              <a:rPr lang="en-IN" dirty="0" err="1"/>
              <a:t>color</a:t>
            </a:r>
            <a:r>
              <a:rPr lang="en-IN" dirty="0"/>
              <a:t>: aqua; "&gt;</a:t>
            </a:r>
          </a:p>
          <a:p>
            <a:r>
              <a:rPr lang="en-IN" dirty="0"/>
              <a:t>    &lt;table border="1"&gt;</a:t>
            </a:r>
          </a:p>
          <a:p>
            <a:r>
              <a:rPr lang="en-IN" dirty="0"/>
              <a:t>        &lt;tr&gt;</a:t>
            </a:r>
          </a:p>
          <a:p>
            <a:r>
              <a:rPr lang="en-IN" dirty="0"/>
              <a:t>            &lt;</a:t>
            </a:r>
            <a:r>
              <a:rPr lang="en-IN" dirty="0" err="1"/>
              <a:t>th</a:t>
            </a:r>
            <a:r>
              <a:rPr lang="en-IN" dirty="0"/>
              <a:t>&gt;</a:t>
            </a:r>
            <a:r>
              <a:rPr lang="en-IN" dirty="0" err="1"/>
              <a:t>Sl</a:t>
            </a:r>
            <a:r>
              <a:rPr lang="en-IN" dirty="0"/>
              <a:t> No&lt;/</a:t>
            </a:r>
            <a:r>
              <a:rPr lang="en-IN" dirty="0" err="1"/>
              <a:t>th</a:t>
            </a:r>
            <a:r>
              <a:rPr lang="en-IN" dirty="0"/>
              <a:t>&gt;</a:t>
            </a:r>
          </a:p>
          <a:p>
            <a:r>
              <a:rPr lang="en-IN" dirty="0"/>
              <a:t>            &lt;</a:t>
            </a:r>
            <a:r>
              <a:rPr lang="en-IN" dirty="0" err="1"/>
              <a:t>th</a:t>
            </a:r>
            <a:r>
              <a:rPr lang="en-IN" dirty="0"/>
              <a:t>&gt;Name&lt;/</a:t>
            </a:r>
            <a:r>
              <a:rPr lang="en-IN" dirty="0" err="1"/>
              <a:t>th</a:t>
            </a:r>
            <a:r>
              <a:rPr lang="en-IN" dirty="0"/>
              <a:t>&gt;</a:t>
            </a:r>
          </a:p>
          <a:p>
            <a:r>
              <a:rPr lang="en-IN" dirty="0"/>
              <a:t>            &lt;</a:t>
            </a:r>
            <a:r>
              <a:rPr lang="en-IN" dirty="0" err="1"/>
              <a:t>th</a:t>
            </a:r>
            <a:r>
              <a:rPr lang="en-IN" dirty="0"/>
              <a:t>&gt;Course&lt;/</a:t>
            </a:r>
            <a:r>
              <a:rPr lang="en-IN" dirty="0" err="1"/>
              <a:t>th</a:t>
            </a:r>
            <a:r>
              <a:rPr lang="en-IN" dirty="0"/>
              <a:t>&gt;</a:t>
            </a:r>
          </a:p>
          <a:p>
            <a:r>
              <a:rPr lang="en-IN" dirty="0"/>
              <a:t>            &lt;</a:t>
            </a:r>
            <a:r>
              <a:rPr lang="en-IN" dirty="0" err="1"/>
              <a:t>th</a:t>
            </a:r>
            <a:r>
              <a:rPr lang="en-IN" dirty="0"/>
              <a:t>&gt;Email&lt;/</a:t>
            </a:r>
            <a:r>
              <a:rPr lang="en-IN" dirty="0" err="1"/>
              <a:t>th</a:t>
            </a:r>
            <a:r>
              <a:rPr lang="en-IN" dirty="0"/>
              <a:t>&gt;</a:t>
            </a:r>
          </a:p>
          <a:p>
            <a:r>
              <a:rPr lang="en-IN" dirty="0"/>
              <a:t>        &lt;/tr&gt;</a:t>
            </a:r>
          </a:p>
          <a:p>
            <a:r>
              <a:rPr lang="en-IN" dirty="0"/>
              <a:t>        &lt;</a:t>
            </a:r>
            <a:r>
              <a:rPr lang="en-IN" dirty="0" err="1"/>
              <a:t>tfoot</a:t>
            </a:r>
            <a:r>
              <a:rPr lang="en-IN" dirty="0"/>
              <a:t> style="text-align: </a:t>
            </a:r>
            <a:r>
              <a:rPr lang="en-IN" dirty="0" err="1"/>
              <a:t>center</a:t>
            </a:r>
            <a:r>
              <a:rPr lang="en-IN" dirty="0"/>
              <a:t>;"&gt;</a:t>
            </a:r>
          </a:p>
          <a:p>
            <a:r>
              <a:rPr lang="en-IN" dirty="0"/>
              <a:t>            &lt;tr&gt;</a:t>
            </a:r>
          </a:p>
          <a:p>
            <a:r>
              <a:rPr lang="en-IN" dirty="0"/>
              <a:t>                &lt;td&gt;1&lt;/td&gt;</a:t>
            </a:r>
          </a:p>
          <a:p>
            <a:r>
              <a:rPr lang="en-IN" dirty="0"/>
              <a:t>                &lt;td&gt;Rahul Kumar &lt;/td&gt;</a:t>
            </a:r>
          </a:p>
          <a:p>
            <a:r>
              <a:rPr lang="en-IN" dirty="0"/>
              <a:t>                &lt;td&gt;BCA&lt;/td&gt;</a:t>
            </a:r>
          </a:p>
          <a:p>
            <a:r>
              <a:rPr lang="en-IN" dirty="0"/>
              <a:t>                &lt;td&gt;rahulkumar@gmail.com&lt;/td&gt;</a:t>
            </a:r>
          </a:p>
          <a:p>
            <a:r>
              <a:rPr lang="en-IN" dirty="0"/>
              <a:t>            &lt;/tr&gt;</a:t>
            </a:r>
          </a:p>
        </p:txBody>
      </p:sp>
    </p:spTree>
    <p:extLst>
      <p:ext uri="{BB962C8B-B14F-4D97-AF65-F5344CB8AC3E}">
        <p14:creationId xmlns:p14="http://schemas.microsoft.com/office/powerpoint/2010/main" val="3376631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26ABEA-7785-D412-205F-EE853EBD0535}"/>
              </a:ext>
            </a:extLst>
          </p:cNvPr>
          <p:cNvSpPr txBox="1"/>
          <p:nvPr/>
        </p:nvSpPr>
        <p:spPr>
          <a:xfrm>
            <a:off x="2091170" y="486375"/>
            <a:ext cx="6094268" cy="5355312"/>
          </a:xfrm>
          <a:prstGeom prst="rect">
            <a:avLst/>
          </a:prstGeom>
          <a:noFill/>
        </p:spPr>
        <p:txBody>
          <a:bodyPr wrap="square">
            <a:spAutoFit/>
          </a:bodyPr>
          <a:lstStyle/>
          <a:p>
            <a:r>
              <a:rPr lang="en-IN" dirty="0"/>
              <a:t> &lt;li&gt;</a:t>
            </a:r>
          </a:p>
          <a:p>
            <a:r>
              <a:rPr lang="en-IN" dirty="0"/>
              <a:t>            &lt;code&gt;&amp;</a:t>
            </a:r>
            <a:r>
              <a:rPr lang="en-IN" dirty="0" err="1"/>
              <a:t>lt;ul&amp;gt</a:t>
            </a:r>
            <a:r>
              <a:rPr lang="en-IN" dirty="0"/>
              <a:t>;&lt;/code&gt; and &lt;code&gt;&amp;</a:t>
            </a:r>
            <a:r>
              <a:rPr lang="en-IN" dirty="0" err="1"/>
              <a:t>lt;ol&amp;gt</a:t>
            </a:r>
            <a:r>
              <a:rPr lang="en-IN" dirty="0"/>
              <a:t>;&lt;/code&gt;</a:t>
            </a:r>
          </a:p>
          <a:p>
            <a:r>
              <a:rPr lang="en-IN" dirty="0"/>
              <a:t>            &lt;p&gt;Unordered list and ordered list elements create lists with bullet points or numbers, respectively.&lt;/p&gt;</a:t>
            </a:r>
          </a:p>
          <a:p>
            <a:r>
              <a:rPr lang="en-IN" dirty="0"/>
              <a:t>        &lt;/li&gt;</a:t>
            </a:r>
          </a:p>
          <a:p>
            <a:r>
              <a:rPr lang="en-IN" dirty="0"/>
              <a:t>        &lt;li&gt;</a:t>
            </a:r>
          </a:p>
          <a:p>
            <a:r>
              <a:rPr lang="en-IN" dirty="0"/>
              <a:t>            &lt;code&gt;&amp;</a:t>
            </a:r>
            <a:r>
              <a:rPr lang="en-IN" dirty="0" err="1"/>
              <a:t>lt;li&amp;gt</a:t>
            </a:r>
            <a:r>
              <a:rPr lang="en-IN" dirty="0"/>
              <a:t>;&lt;/code&gt;</a:t>
            </a:r>
          </a:p>
          <a:p>
            <a:r>
              <a:rPr lang="en-IN" dirty="0"/>
              <a:t>            &lt;p&gt;The list item element is used within </a:t>
            </a:r>
            <a:r>
              <a:rPr lang="en-IN" dirty="0" err="1"/>
              <a:t>ul</a:t>
            </a:r>
            <a:r>
              <a:rPr lang="en-IN" dirty="0"/>
              <a:t> or </a:t>
            </a:r>
            <a:r>
              <a:rPr lang="en-IN" dirty="0" err="1"/>
              <a:t>ol</a:t>
            </a:r>
            <a:r>
              <a:rPr lang="en-IN" dirty="0"/>
              <a:t> to define individual list items.&lt;/p&gt;</a:t>
            </a:r>
          </a:p>
          <a:p>
            <a:r>
              <a:rPr lang="en-IN" dirty="0"/>
              <a:t>        &lt;/li&gt;</a:t>
            </a:r>
          </a:p>
          <a:p>
            <a:r>
              <a:rPr lang="en-IN" dirty="0"/>
              <a:t>        &lt;li&gt;</a:t>
            </a:r>
          </a:p>
          <a:p>
            <a:r>
              <a:rPr lang="en-IN" dirty="0"/>
              <a:t>            &lt;code&gt;&amp;</a:t>
            </a:r>
            <a:r>
              <a:rPr lang="en-IN" dirty="0" err="1"/>
              <a:t>lt;table&amp;gt</a:t>
            </a:r>
            <a:r>
              <a:rPr lang="en-IN" dirty="0"/>
              <a:t>;&lt;/code&gt;, &lt;code&gt;&amp;</a:t>
            </a:r>
            <a:r>
              <a:rPr lang="en-IN" dirty="0" err="1"/>
              <a:t>lt;tr&amp;gt</a:t>
            </a:r>
            <a:r>
              <a:rPr lang="en-IN" dirty="0"/>
              <a:t>;&lt;/code&gt;, &lt;code&gt;&amp;</a:t>
            </a:r>
            <a:r>
              <a:rPr lang="en-IN" dirty="0" err="1"/>
              <a:t>lt;th&amp;gt</a:t>
            </a:r>
            <a:r>
              <a:rPr lang="en-IN" dirty="0"/>
              <a:t>;&lt;/code&gt;, &lt;code&gt;&amp;</a:t>
            </a:r>
            <a:r>
              <a:rPr lang="en-IN" dirty="0" err="1"/>
              <a:t>lt;td&amp;gt</a:t>
            </a:r>
            <a:r>
              <a:rPr lang="en-IN" dirty="0"/>
              <a:t>;&lt;/code&gt;</a:t>
            </a:r>
          </a:p>
          <a:p>
            <a:r>
              <a:rPr lang="en-IN" dirty="0"/>
              <a:t>            &lt;p&gt;These elements are used to create tables and define table rows, headers, and data cells.&lt;/p&gt;</a:t>
            </a:r>
          </a:p>
          <a:p>
            <a:r>
              <a:rPr lang="en-IN" dirty="0"/>
              <a:t>        &lt;/li&gt;</a:t>
            </a:r>
          </a:p>
          <a:p>
            <a:r>
              <a:rPr lang="en-IN" dirty="0"/>
              <a:t>        &lt;li&gt;</a:t>
            </a:r>
          </a:p>
        </p:txBody>
      </p:sp>
    </p:spTree>
    <p:extLst>
      <p:ext uri="{BB962C8B-B14F-4D97-AF65-F5344CB8AC3E}">
        <p14:creationId xmlns:p14="http://schemas.microsoft.com/office/powerpoint/2010/main" val="4059214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7A1C50-62E0-9111-241B-84588D95A28A}"/>
              </a:ext>
            </a:extLst>
          </p:cNvPr>
          <p:cNvSpPr txBox="1"/>
          <p:nvPr/>
        </p:nvSpPr>
        <p:spPr>
          <a:xfrm>
            <a:off x="2621107" y="506501"/>
            <a:ext cx="6094268" cy="6186309"/>
          </a:xfrm>
          <a:prstGeom prst="rect">
            <a:avLst/>
          </a:prstGeom>
          <a:noFill/>
        </p:spPr>
        <p:txBody>
          <a:bodyPr wrap="square">
            <a:spAutoFit/>
          </a:bodyPr>
          <a:lstStyle/>
          <a:p>
            <a:r>
              <a:rPr lang="en-IN" dirty="0"/>
              <a:t>&lt;li&gt;</a:t>
            </a:r>
          </a:p>
          <a:p>
            <a:r>
              <a:rPr lang="en-IN" dirty="0"/>
              <a:t>            &lt;code&gt;&amp;</a:t>
            </a:r>
            <a:r>
              <a:rPr lang="en-IN" dirty="0" err="1"/>
              <a:t>lt;form&amp;gt</a:t>
            </a:r>
            <a:r>
              <a:rPr lang="en-IN" dirty="0"/>
              <a:t>;&lt;/code&gt;, &lt;code&gt;&amp;</a:t>
            </a:r>
            <a:r>
              <a:rPr lang="en-IN" dirty="0" err="1"/>
              <a:t>lt;input&amp;gt</a:t>
            </a:r>
            <a:r>
              <a:rPr lang="en-IN" dirty="0"/>
              <a:t>;&lt;/code&gt;, &lt;code&gt;&amp;</a:t>
            </a:r>
            <a:r>
              <a:rPr lang="en-IN" dirty="0" err="1"/>
              <a:t>lt;button&amp;gt</a:t>
            </a:r>
            <a:r>
              <a:rPr lang="en-IN" dirty="0"/>
              <a:t>;&lt;/code&gt;, &lt;code&gt;&amp;</a:t>
            </a:r>
            <a:r>
              <a:rPr lang="en-IN" dirty="0" err="1"/>
              <a:t>lt;textarea&amp;gt</a:t>
            </a:r>
            <a:r>
              <a:rPr lang="en-IN" dirty="0"/>
              <a:t>;&lt;/code&gt;, &lt;code&gt;&amp;</a:t>
            </a:r>
            <a:r>
              <a:rPr lang="en-IN" dirty="0" err="1"/>
              <a:t>lt;select&amp;gt</a:t>
            </a:r>
            <a:r>
              <a:rPr lang="en-IN" dirty="0"/>
              <a:t>;&lt;/code&gt;</a:t>
            </a:r>
          </a:p>
          <a:p>
            <a:r>
              <a:rPr lang="en-IN" dirty="0"/>
              <a:t>            &lt;p&gt;Form elements are used to create interactive forms for user input, including text inputs, buttons, text areas, and dropdown menus.&lt;/p&gt;</a:t>
            </a:r>
          </a:p>
          <a:p>
            <a:r>
              <a:rPr lang="en-IN" dirty="0"/>
              <a:t>        &lt;/li&gt;</a:t>
            </a:r>
          </a:p>
          <a:p>
            <a:r>
              <a:rPr lang="en-IN" dirty="0"/>
              <a:t>        &lt;li&gt;</a:t>
            </a:r>
          </a:p>
          <a:p>
            <a:r>
              <a:rPr lang="en-IN" dirty="0"/>
              <a:t>            &lt;code&gt;&amp;</a:t>
            </a:r>
            <a:r>
              <a:rPr lang="en-IN" dirty="0" err="1"/>
              <a:t>lt;div&amp;gt</a:t>
            </a:r>
            <a:r>
              <a:rPr lang="en-IN" dirty="0"/>
              <a:t>;&lt;/code&gt; and &lt;code&gt;&amp;</a:t>
            </a:r>
            <a:r>
              <a:rPr lang="en-IN" dirty="0" err="1"/>
              <a:t>lt;span&amp;gt</a:t>
            </a:r>
            <a:r>
              <a:rPr lang="en-IN" dirty="0"/>
              <a:t>;&lt;/code&gt;</a:t>
            </a:r>
          </a:p>
          <a:p>
            <a:r>
              <a:rPr lang="en-IN" dirty="0"/>
              <a:t>            &lt;p&gt;Div and span elements are used as container elements for grouping and styling other elements without any inherent semantic meaning.&lt;/p&gt;</a:t>
            </a:r>
          </a:p>
          <a:p>
            <a:r>
              <a:rPr lang="en-IN" dirty="0"/>
              <a:t>        &lt;/li&gt;</a:t>
            </a:r>
          </a:p>
          <a:p>
            <a:r>
              <a:rPr lang="en-IN" dirty="0"/>
              <a:t>        &lt;li&gt;</a:t>
            </a:r>
          </a:p>
          <a:p>
            <a:r>
              <a:rPr lang="en-IN" dirty="0"/>
              <a:t>            &lt;code&gt;&amp;</a:t>
            </a:r>
            <a:r>
              <a:rPr lang="en-IN" dirty="0" err="1"/>
              <a:t>lt;style&amp;gt</a:t>
            </a:r>
            <a:r>
              <a:rPr lang="en-IN" dirty="0"/>
              <a:t>;&lt;/code&gt; and &lt;code&gt;&amp;</a:t>
            </a:r>
            <a:r>
              <a:rPr lang="en-IN" dirty="0" err="1"/>
              <a:t>lt;link&amp;gt</a:t>
            </a:r>
            <a:r>
              <a:rPr lang="en-IN" dirty="0"/>
              <a:t>;&lt;/code&gt;</a:t>
            </a:r>
          </a:p>
          <a:p>
            <a:r>
              <a:rPr lang="en-IN" dirty="0"/>
              <a:t>            &lt;p&gt;These elements are used to include CSS stylesheets in the HTML document for styling.&lt;/p&gt;</a:t>
            </a:r>
          </a:p>
          <a:p>
            <a:r>
              <a:rPr lang="en-IN" dirty="0"/>
              <a:t>        &lt;/li&gt;</a:t>
            </a:r>
          </a:p>
        </p:txBody>
      </p:sp>
    </p:spTree>
    <p:extLst>
      <p:ext uri="{BB962C8B-B14F-4D97-AF65-F5344CB8AC3E}">
        <p14:creationId xmlns:p14="http://schemas.microsoft.com/office/powerpoint/2010/main" val="2272521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2AF970-A24F-5F5C-FEFE-779AF1D154BB}"/>
              </a:ext>
            </a:extLst>
          </p:cNvPr>
          <p:cNvSpPr txBox="1"/>
          <p:nvPr/>
        </p:nvSpPr>
        <p:spPr>
          <a:xfrm>
            <a:off x="2891270" y="510438"/>
            <a:ext cx="6094268" cy="4247317"/>
          </a:xfrm>
          <a:prstGeom prst="rect">
            <a:avLst/>
          </a:prstGeom>
          <a:noFill/>
        </p:spPr>
        <p:txBody>
          <a:bodyPr wrap="square">
            <a:spAutoFit/>
          </a:bodyPr>
          <a:lstStyle/>
          <a:p>
            <a:r>
              <a:rPr lang="en-IN" dirty="0"/>
              <a:t>&lt;li&gt;</a:t>
            </a:r>
          </a:p>
          <a:p>
            <a:r>
              <a:rPr lang="en-IN" dirty="0"/>
              <a:t>            &lt;code&gt;&amp;</a:t>
            </a:r>
            <a:r>
              <a:rPr lang="en-IN" dirty="0" err="1"/>
              <a:t>lt;script&amp;gt</a:t>
            </a:r>
            <a:r>
              <a:rPr lang="en-IN" dirty="0"/>
              <a:t>;&lt;/code&gt;</a:t>
            </a:r>
          </a:p>
          <a:p>
            <a:r>
              <a:rPr lang="en-IN" dirty="0"/>
              <a:t>            &lt;p&gt;The script element is used to embed or reference JavaScript code in the HTML document.&lt;/p&gt;</a:t>
            </a:r>
          </a:p>
          <a:p>
            <a:r>
              <a:rPr lang="en-IN" dirty="0"/>
              <a:t>        &lt;/li&gt;</a:t>
            </a:r>
          </a:p>
          <a:p>
            <a:r>
              <a:rPr lang="en-IN" dirty="0"/>
              <a:t>        &lt;li&gt;</a:t>
            </a:r>
          </a:p>
          <a:p>
            <a:r>
              <a:rPr lang="en-IN" dirty="0"/>
              <a:t>            &lt;code&gt;&amp;</a:t>
            </a:r>
            <a:r>
              <a:rPr lang="en-IN" dirty="0" err="1"/>
              <a:t>lt;meta&amp;gt</a:t>
            </a:r>
            <a:r>
              <a:rPr lang="en-IN" dirty="0"/>
              <a:t>;&lt;/code&gt;</a:t>
            </a:r>
          </a:p>
          <a:p>
            <a:r>
              <a:rPr lang="en-IN" dirty="0"/>
              <a:t>            &lt;p&gt;The meta element provides metadata about the HTML document, such as character encoding, viewport settings, and author information.&lt;/p&gt;</a:t>
            </a:r>
          </a:p>
          <a:p>
            <a:r>
              <a:rPr lang="en-IN" dirty="0"/>
              <a:t>        &lt;/li&gt;</a:t>
            </a:r>
          </a:p>
          <a:p>
            <a:r>
              <a:rPr lang="en-IN" dirty="0"/>
              <a:t>    &lt;/</a:t>
            </a:r>
            <a:r>
              <a:rPr lang="en-IN" dirty="0" err="1"/>
              <a:t>ol</a:t>
            </a:r>
            <a:r>
              <a:rPr lang="en-IN" dirty="0"/>
              <a:t>&gt;</a:t>
            </a:r>
          </a:p>
          <a:p>
            <a:r>
              <a:rPr lang="en-IN" dirty="0"/>
              <a:t>&lt;/body&gt;</a:t>
            </a:r>
          </a:p>
          <a:p>
            <a:endParaRPr lang="en-IN" dirty="0"/>
          </a:p>
          <a:p>
            <a:r>
              <a:rPr lang="en-IN" dirty="0"/>
              <a:t>&lt;/html&gt;</a:t>
            </a:r>
          </a:p>
        </p:txBody>
      </p:sp>
    </p:spTree>
    <p:extLst>
      <p:ext uri="{BB962C8B-B14F-4D97-AF65-F5344CB8AC3E}">
        <p14:creationId xmlns:p14="http://schemas.microsoft.com/office/powerpoint/2010/main" val="804876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AD3F-6A90-7ECB-080B-F163AC4E36B5}"/>
              </a:ext>
            </a:extLst>
          </p:cNvPr>
          <p:cNvSpPr>
            <a:spLocks noGrp="1"/>
          </p:cNvSpPr>
          <p:nvPr>
            <p:ph type="title"/>
          </p:nvPr>
        </p:nvSpPr>
        <p:spPr>
          <a:xfrm>
            <a:off x="1024128" y="0"/>
            <a:ext cx="9720072" cy="852055"/>
          </a:xfrm>
        </p:spPr>
        <p:txBody>
          <a:bodyPr>
            <a:normAutofit fontScale="90000"/>
          </a:bodyPr>
          <a:lstStyle/>
          <a:p>
            <a:r>
              <a:rPr lang="en-US" sz="3200" cap="none" dirty="0"/>
              <a:t>7</a:t>
            </a:r>
            <a:r>
              <a:rPr lang="en-US" sz="3200" cap="none" dirty="0">
                <a:solidFill>
                  <a:srgbClr val="002060"/>
                </a:solidFill>
              </a:rPr>
              <a:t>.create an unordered list of 5 programming </a:t>
            </a:r>
            <a:r>
              <a:rPr lang="en-US" sz="3200" cap="none" dirty="0" err="1">
                <a:solidFill>
                  <a:srgbClr val="002060"/>
                </a:solidFill>
              </a:rPr>
              <a:t>huotes</a:t>
            </a:r>
            <a:r>
              <a:rPr lang="en-US" sz="3200" cap="none" dirty="0">
                <a:solidFill>
                  <a:srgbClr val="002060"/>
                </a:solidFill>
              </a:rPr>
              <a:t>, using the &lt;</a:t>
            </a:r>
            <a:r>
              <a:rPr lang="en-US" sz="3200" cap="none" dirty="0" err="1">
                <a:solidFill>
                  <a:srgbClr val="002060"/>
                </a:solidFill>
              </a:rPr>
              <a:t>ul</a:t>
            </a:r>
            <a:r>
              <a:rPr lang="en-US" sz="3200" cap="none" dirty="0">
                <a:solidFill>
                  <a:srgbClr val="002060"/>
                </a:solidFill>
              </a:rPr>
              <a:t>&gt; tag</a:t>
            </a:r>
            <a:endParaRPr lang="en-IN" sz="3200" cap="none" dirty="0">
              <a:solidFill>
                <a:srgbClr val="002060"/>
              </a:solidFill>
            </a:endParaRPr>
          </a:p>
        </p:txBody>
      </p:sp>
      <p:sp>
        <p:nvSpPr>
          <p:cNvPr id="4" name="TextBox 3">
            <a:extLst>
              <a:ext uri="{FF2B5EF4-FFF2-40B4-BE49-F238E27FC236}">
                <a16:creationId xmlns:a16="http://schemas.microsoft.com/office/drawing/2014/main" id="{9076B0D4-0568-B354-17F3-EE6E95037534}"/>
              </a:ext>
            </a:extLst>
          </p:cNvPr>
          <p:cNvSpPr txBox="1"/>
          <p:nvPr/>
        </p:nvSpPr>
        <p:spPr>
          <a:xfrm>
            <a:off x="2517197" y="1296591"/>
            <a:ext cx="6094268" cy="5262979"/>
          </a:xfrm>
          <a:prstGeom prst="rect">
            <a:avLst/>
          </a:prstGeom>
          <a:noFill/>
        </p:spPr>
        <p:txBody>
          <a:bodyPr wrap="square">
            <a:spAutoFit/>
          </a:bodyPr>
          <a:lstStyle/>
          <a:p>
            <a:r>
              <a:rPr lang="en-IN" sz="2400" dirty="0"/>
              <a:t>&lt;</a:t>
            </a:r>
            <a:r>
              <a:rPr lang="en-IN" sz="2400" dirty="0" err="1"/>
              <a:t>ul</a:t>
            </a:r>
            <a:r>
              <a:rPr lang="en-IN" sz="2400" dirty="0"/>
              <a:t>&gt;</a:t>
            </a:r>
          </a:p>
          <a:p>
            <a:r>
              <a:rPr lang="en-IN" sz="2400" dirty="0"/>
              <a:t>    &lt;li&gt;"The best error message is the one that never shows up." - Thomas Fuchs&lt;/li&gt;</a:t>
            </a:r>
          </a:p>
          <a:p>
            <a:r>
              <a:rPr lang="en-IN" sz="2400" dirty="0"/>
              <a:t>    &lt;li&gt;"Programming is thinking, not typing." - Casey Patton&lt;/li&gt;</a:t>
            </a:r>
          </a:p>
          <a:p>
            <a:r>
              <a:rPr lang="en-IN" sz="2400" dirty="0"/>
              <a:t>    &lt;li&gt;"The best thing about a </a:t>
            </a:r>
            <a:r>
              <a:rPr lang="en-IN" sz="2400" dirty="0" err="1"/>
              <a:t>boolean</a:t>
            </a:r>
            <a:r>
              <a:rPr lang="en-IN" sz="2400" dirty="0"/>
              <a:t> is even if you are wrong, you are only off by a bit." - Anonymous&lt;/li&gt;</a:t>
            </a:r>
          </a:p>
          <a:p>
            <a:r>
              <a:rPr lang="en-IN" sz="2400" dirty="0"/>
              <a:t>    &lt;li&gt;"First, solve the problem. Then, write the code." - John Johnson&lt;/li&gt;</a:t>
            </a:r>
          </a:p>
          <a:p>
            <a:r>
              <a:rPr lang="en-IN" sz="2400" dirty="0"/>
              <a:t>    &lt;li&gt;"Don't worry if it doesn't work right. If everything did, you'd be out of a job." - Mosher's Law of Software Engineering&lt;/li&gt;</a:t>
            </a:r>
          </a:p>
          <a:p>
            <a:r>
              <a:rPr lang="en-IN" sz="2400" dirty="0"/>
              <a:t>&lt;/</a:t>
            </a:r>
            <a:r>
              <a:rPr lang="en-IN" sz="2400" dirty="0" err="1"/>
              <a:t>ul</a:t>
            </a:r>
            <a:r>
              <a:rPr lang="en-IN" sz="2400" dirty="0"/>
              <a:t>&gt;</a:t>
            </a:r>
          </a:p>
        </p:txBody>
      </p:sp>
    </p:spTree>
    <p:extLst>
      <p:ext uri="{BB962C8B-B14F-4D97-AF65-F5344CB8AC3E}">
        <p14:creationId xmlns:p14="http://schemas.microsoft.com/office/powerpoint/2010/main" val="166348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00821-91A6-FE5D-CB1B-739BFF2951F4}"/>
              </a:ext>
            </a:extLst>
          </p:cNvPr>
          <p:cNvSpPr>
            <a:spLocks noGrp="1"/>
          </p:cNvSpPr>
          <p:nvPr>
            <p:ph type="title"/>
          </p:nvPr>
        </p:nvSpPr>
        <p:spPr>
          <a:xfrm>
            <a:off x="1024128" y="218209"/>
            <a:ext cx="9720072" cy="904009"/>
          </a:xfrm>
        </p:spPr>
        <p:txBody>
          <a:bodyPr>
            <a:noAutofit/>
          </a:bodyPr>
          <a:lstStyle/>
          <a:p>
            <a:r>
              <a:rPr lang="en-US" sz="2000" cap="none" dirty="0"/>
              <a:t>8. </a:t>
            </a:r>
            <a:r>
              <a:rPr lang="en-US" sz="2000" cap="none" dirty="0">
                <a:solidFill>
                  <a:srgbClr val="FF0000"/>
                </a:solidFill>
              </a:rPr>
              <a:t>create a description list of full stack web development tech stack, using the &lt;dl&gt; tag. each term</a:t>
            </a:r>
            <a:br>
              <a:rPr lang="en-US" sz="2000" cap="none" dirty="0">
                <a:solidFill>
                  <a:srgbClr val="FF0000"/>
                </a:solidFill>
              </a:rPr>
            </a:br>
            <a:r>
              <a:rPr lang="en-US" sz="2000" cap="none" dirty="0">
                <a:solidFill>
                  <a:srgbClr val="FF0000"/>
                </a:solidFill>
              </a:rPr>
              <a:t>should be a tech stack name and each description should be a brief explanation of what the tech</a:t>
            </a:r>
            <a:br>
              <a:rPr lang="en-US" sz="2000" cap="none" dirty="0">
                <a:solidFill>
                  <a:srgbClr val="FF0000"/>
                </a:solidFill>
              </a:rPr>
            </a:br>
            <a:r>
              <a:rPr lang="en-US" sz="2000" cap="none" dirty="0">
                <a:solidFill>
                  <a:srgbClr val="FF0000"/>
                </a:solidFill>
              </a:rPr>
              <a:t>stack is used </a:t>
            </a:r>
            <a:r>
              <a:rPr lang="en-US" sz="2000" cap="none" dirty="0" err="1">
                <a:solidFill>
                  <a:srgbClr val="FF0000"/>
                </a:solidFill>
              </a:rPr>
              <a:t>for.f</a:t>
            </a:r>
            <a:endParaRPr lang="en-IN" sz="2000" cap="none" dirty="0">
              <a:solidFill>
                <a:srgbClr val="FF0000"/>
              </a:solidFill>
            </a:endParaRPr>
          </a:p>
        </p:txBody>
      </p:sp>
      <p:sp>
        <p:nvSpPr>
          <p:cNvPr id="6" name="TextBox 5">
            <a:extLst>
              <a:ext uri="{FF2B5EF4-FFF2-40B4-BE49-F238E27FC236}">
                <a16:creationId xmlns:a16="http://schemas.microsoft.com/office/drawing/2014/main" id="{630E8F71-2CA9-454C-C451-D730FDF5C5E5}"/>
              </a:ext>
            </a:extLst>
          </p:cNvPr>
          <p:cNvSpPr txBox="1"/>
          <p:nvPr/>
        </p:nvSpPr>
        <p:spPr>
          <a:xfrm>
            <a:off x="1779443" y="1632656"/>
            <a:ext cx="6094268" cy="4247317"/>
          </a:xfrm>
          <a:prstGeom prst="rect">
            <a:avLst/>
          </a:prstGeom>
          <a:noFill/>
        </p:spPr>
        <p:txBody>
          <a:bodyPr wrap="square">
            <a:spAutoFit/>
          </a:bodyPr>
          <a:lstStyle/>
          <a:p>
            <a:r>
              <a:rPr lang="en-IN" dirty="0"/>
              <a:t>&lt;dl&gt;</a:t>
            </a:r>
          </a:p>
          <a:p>
            <a:r>
              <a:rPr lang="en-IN" dirty="0"/>
              <a:t>    &lt;dt&gt;HTML/CSS/JavaScript&lt;/dt&gt;</a:t>
            </a:r>
          </a:p>
          <a:p>
            <a:r>
              <a:rPr lang="en-IN" dirty="0"/>
              <a:t>    &lt;dd&gt;A combination of markup, styling, and client-side scripting used to create the structure, design, and interactivity of web pages.&lt;/dd&gt;</a:t>
            </a:r>
          </a:p>
          <a:p>
            <a:endParaRPr lang="en-IN" dirty="0"/>
          </a:p>
          <a:p>
            <a:r>
              <a:rPr lang="en-IN" dirty="0"/>
              <a:t>    &lt;dt&gt;Node.js/Express.js&lt;/dt&gt;</a:t>
            </a:r>
          </a:p>
          <a:p>
            <a:r>
              <a:rPr lang="en-IN" dirty="0"/>
              <a:t>    &lt;dd&gt;Node.js is a JavaScript runtime used for server-side development, and Express.js is a framework built on top of Node.js for building web applications and APIs.&lt;/dd&gt;</a:t>
            </a:r>
          </a:p>
          <a:p>
            <a:endParaRPr lang="en-IN" dirty="0"/>
          </a:p>
          <a:p>
            <a:r>
              <a:rPr lang="en-IN" dirty="0"/>
              <a:t>    &lt;dt&gt;React.js&lt;/dt&gt;</a:t>
            </a:r>
          </a:p>
          <a:p>
            <a:r>
              <a:rPr lang="en-IN" dirty="0"/>
              <a:t>    &lt;dd&gt;A JavaScript library used for building user interfaces, particularly for single-page applications, with a focus on component-based development.&lt;/dd&gt;</a:t>
            </a:r>
          </a:p>
        </p:txBody>
      </p:sp>
    </p:spTree>
    <p:extLst>
      <p:ext uri="{BB962C8B-B14F-4D97-AF65-F5344CB8AC3E}">
        <p14:creationId xmlns:p14="http://schemas.microsoft.com/office/powerpoint/2010/main" val="3111824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AD5D21-4A72-F8A0-7B3F-87D1FC99B66A}"/>
              </a:ext>
            </a:extLst>
          </p:cNvPr>
          <p:cNvSpPr txBox="1"/>
          <p:nvPr/>
        </p:nvSpPr>
        <p:spPr>
          <a:xfrm>
            <a:off x="1602798" y="1029983"/>
            <a:ext cx="6094268" cy="4247317"/>
          </a:xfrm>
          <a:prstGeom prst="rect">
            <a:avLst/>
          </a:prstGeom>
          <a:noFill/>
        </p:spPr>
        <p:txBody>
          <a:bodyPr wrap="square">
            <a:spAutoFit/>
          </a:bodyPr>
          <a:lstStyle/>
          <a:p>
            <a:r>
              <a:rPr lang="en-IN" dirty="0"/>
              <a:t>&lt;dt&gt;MySQL/PostgreSQL&lt;/dt&gt;</a:t>
            </a:r>
          </a:p>
          <a:p>
            <a:r>
              <a:rPr lang="en-IN" dirty="0"/>
              <a:t>    &lt;dd&gt;Relational database management systems used for storing and managing structured data in web applications.&lt;/dd&gt;</a:t>
            </a:r>
          </a:p>
          <a:p>
            <a:endParaRPr lang="en-IN" dirty="0"/>
          </a:p>
          <a:p>
            <a:r>
              <a:rPr lang="en-IN" dirty="0"/>
              <a:t>    &lt;dt&gt;MongoDB&lt;/dt&gt;</a:t>
            </a:r>
          </a:p>
          <a:p>
            <a:r>
              <a:rPr lang="en-IN" dirty="0"/>
              <a:t>    &lt;dd&gt;A NoSQL database used for handling unstructured or semi-structured data, often used in combination with Node.js for full stack JavaScript development.&lt;/dd&gt;</a:t>
            </a:r>
          </a:p>
          <a:p>
            <a:endParaRPr lang="en-IN" dirty="0"/>
          </a:p>
          <a:p>
            <a:r>
              <a:rPr lang="en-IN" dirty="0"/>
              <a:t>    &lt;dt&gt;Git/GitHub&lt;/dt&gt;</a:t>
            </a:r>
          </a:p>
          <a:p>
            <a:r>
              <a:rPr lang="en-IN" dirty="0"/>
              <a:t>    &lt;dd&gt;Version control system (Git) and a platform (GitHub) used for collaborative development, code management, and version tracking.&lt;/dd&gt;</a:t>
            </a:r>
          </a:p>
          <a:p>
            <a:r>
              <a:rPr lang="en-IN" dirty="0"/>
              <a:t>&lt;/dl&gt;</a:t>
            </a:r>
          </a:p>
        </p:txBody>
      </p:sp>
    </p:spTree>
    <p:extLst>
      <p:ext uri="{BB962C8B-B14F-4D97-AF65-F5344CB8AC3E}">
        <p14:creationId xmlns:p14="http://schemas.microsoft.com/office/powerpoint/2010/main" val="207470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9981-BA43-20CC-0CFF-F4260B8FD901}"/>
              </a:ext>
            </a:extLst>
          </p:cNvPr>
          <p:cNvSpPr>
            <a:spLocks noGrp="1"/>
          </p:cNvSpPr>
          <p:nvPr>
            <p:ph type="title"/>
          </p:nvPr>
        </p:nvSpPr>
        <p:spPr>
          <a:xfrm>
            <a:off x="1117646" y="105186"/>
            <a:ext cx="9720072" cy="850777"/>
          </a:xfrm>
        </p:spPr>
        <p:txBody>
          <a:bodyPr>
            <a:noAutofit/>
          </a:bodyPr>
          <a:lstStyle/>
          <a:p>
            <a:r>
              <a:rPr lang="en-US" sz="2400" cap="none" dirty="0"/>
              <a:t>9</a:t>
            </a:r>
            <a:r>
              <a:rPr lang="en-US" sz="2400" cap="none" dirty="0">
                <a:solidFill>
                  <a:srgbClr val="FF0000"/>
                </a:solidFill>
              </a:rPr>
              <a:t>. create an ordered list of the most common text formatting tags in html. within each list item, use an</a:t>
            </a:r>
            <a:br>
              <a:rPr lang="en-US" sz="2400" cap="none" dirty="0">
                <a:solidFill>
                  <a:srgbClr val="FF0000"/>
                </a:solidFill>
              </a:rPr>
            </a:br>
            <a:r>
              <a:rPr lang="en-US" sz="2400" cap="none" dirty="0">
                <a:solidFill>
                  <a:srgbClr val="FF0000"/>
                </a:solidFill>
              </a:rPr>
              <a:t>unordered list to list the specific use cases and best practices for that tag</a:t>
            </a:r>
            <a:endParaRPr lang="en-IN" sz="2400" cap="none" dirty="0">
              <a:solidFill>
                <a:srgbClr val="FF0000"/>
              </a:solidFill>
            </a:endParaRPr>
          </a:p>
        </p:txBody>
      </p:sp>
      <p:sp>
        <p:nvSpPr>
          <p:cNvPr id="3" name="Rectangle 1">
            <a:extLst>
              <a:ext uri="{FF2B5EF4-FFF2-40B4-BE49-F238E27FC236}">
                <a16:creationId xmlns:a16="http://schemas.microsoft.com/office/drawing/2014/main" id="{278630BE-2CFC-7188-CBAA-0F301A3EB2E9}"/>
              </a:ext>
            </a:extLst>
          </p:cNvPr>
          <p:cNvSpPr>
            <a:spLocks noChangeArrowheads="1"/>
          </p:cNvSpPr>
          <p:nvPr/>
        </p:nvSpPr>
        <p:spPr bwMode="auto">
          <a:xfrm>
            <a:off x="0" y="-338812"/>
            <a:ext cx="65" cy="6776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31C216D-54A4-841C-992C-AE0A24DCDBA1}"/>
              </a:ext>
            </a:extLst>
          </p:cNvPr>
          <p:cNvSpPr txBox="1"/>
          <p:nvPr/>
        </p:nvSpPr>
        <p:spPr>
          <a:xfrm>
            <a:off x="1789834" y="1205126"/>
            <a:ext cx="6094268" cy="5632311"/>
          </a:xfrm>
          <a:prstGeom prst="rect">
            <a:avLst/>
          </a:prstGeom>
          <a:noFill/>
        </p:spPr>
        <p:txBody>
          <a:bodyPr wrap="square">
            <a:spAutoFit/>
          </a:bodyPr>
          <a:lstStyle/>
          <a:p>
            <a:r>
              <a:rPr lang="en-IN" dirty="0"/>
              <a:t>&lt;strong&gt; Tag</a:t>
            </a:r>
          </a:p>
          <a:p>
            <a:endParaRPr lang="en-IN" dirty="0"/>
          </a:p>
          <a:p>
            <a:r>
              <a:rPr lang="en-IN" dirty="0"/>
              <a:t>Use Cases:</a:t>
            </a:r>
          </a:p>
          <a:p>
            <a:r>
              <a:rPr lang="en-IN" dirty="0"/>
              <a:t>Emphasize strong importance or seriousness of text.</a:t>
            </a:r>
          </a:p>
          <a:p>
            <a:r>
              <a:rPr lang="en-IN" dirty="0"/>
              <a:t>Highlight key points.</a:t>
            </a:r>
          </a:p>
          <a:p>
            <a:r>
              <a:rPr lang="en-IN" dirty="0"/>
              <a:t>Provide emphasis without changing the meaning.</a:t>
            </a:r>
          </a:p>
          <a:p>
            <a:r>
              <a:rPr lang="en-IN" dirty="0"/>
              <a:t>Best Practices:</a:t>
            </a:r>
          </a:p>
          <a:p>
            <a:r>
              <a:rPr lang="en-IN" dirty="0"/>
              <a:t>Avoid using it just for visual styling; reserve for actual semantic importance.</a:t>
            </a:r>
          </a:p>
          <a:p>
            <a:r>
              <a:rPr lang="en-IN" dirty="0"/>
              <a:t>Don't overuse; use sparingly to maintain impact.</a:t>
            </a:r>
          </a:p>
          <a:p>
            <a:r>
              <a:rPr lang="en-IN" dirty="0"/>
              <a:t>&lt;</a:t>
            </a:r>
            <a:r>
              <a:rPr lang="en-IN" dirty="0" err="1"/>
              <a:t>em</a:t>
            </a:r>
            <a:r>
              <a:rPr lang="en-IN" dirty="0"/>
              <a:t>&gt; Tag</a:t>
            </a:r>
          </a:p>
          <a:p>
            <a:endParaRPr lang="en-IN" dirty="0"/>
          </a:p>
          <a:p>
            <a:r>
              <a:rPr lang="en-IN" dirty="0"/>
              <a:t>Use Cases:</a:t>
            </a:r>
          </a:p>
          <a:p>
            <a:r>
              <a:rPr lang="en-IN" dirty="0"/>
              <a:t>Emphasize text to convey stress or importance.</a:t>
            </a:r>
          </a:p>
          <a:p>
            <a:r>
              <a:rPr lang="en-IN" dirty="0"/>
              <a:t>Differentiate text from surrounding content.</a:t>
            </a:r>
          </a:p>
          <a:p>
            <a:r>
              <a:rPr lang="en-IN" dirty="0"/>
              <a:t>Indicate alternative voice or mood.</a:t>
            </a:r>
          </a:p>
          <a:p>
            <a:r>
              <a:rPr lang="en-IN" dirty="0"/>
              <a:t>Best Practices:</a:t>
            </a:r>
          </a:p>
          <a:p>
            <a:r>
              <a:rPr lang="en-IN" dirty="0"/>
              <a:t>Use it for semantic emphasis, not just for italicizing text.</a:t>
            </a:r>
          </a:p>
          <a:p>
            <a:r>
              <a:rPr lang="en-IN" dirty="0"/>
              <a:t>Use in moderation to maintain readability.</a:t>
            </a:r>
          </a:p>
          <a:p>
            <a:r>
              <a:rPr lang="en-IN" dirty="0"/>
              <a:t>&lt;u&gt; Tag</a:t>
            </a:r>
          </a:p>
        </p:txBody>
      </p:sp>
    </p:spTree>
    <p:extLst>
      <p:ext uri="{BB962C8B-B14F-4D97-AF65-F5344CB8AC3E}">
        <p14:creationId xmlns:p14="http://schemas.microsoft.com/office/powerpoint/2010/main" val="3157693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113376-67FD-7D70-3AFC-F0BB0764B3C2}"/>
              </a:ext>
            </a:extLst>
          </p:cNvPr>
          <p:cNvSpPr txBox="1"/>
          <p:nvPr/>
        </p:nvSpPr>
        <p:spPr>
          <a:xfrm>
            <a:off x="1862570" y="628431"/>
            <a:ext cx="6094268" cy="5632311"/>
          </a:xfrm>
          <a:prstGeom prst="rect">
            <a:avLst/>
          </a:prstGeom>
          <a:noFill/>
        </p:spPr>
        <p:txBody>
          <a:bodyPr wrap="square">
            <a:spAutoFit/>
          </a:bodyPr>
          <a:lstStyle/>
          <a:p>
            <a:r>
              <a:rPr lang="en-IN" dirty="0"/>
              <a:t>&lt;u&gt; Tag</a:t>
            </a:r>
          </a:p>
          <a:p>
            <a:endParaRPr lang="en-IN" dirty="0"/>
          </a:p>
          <a:p>
            <a:r>
              <a:rPr lang="en-IN" dirty="0"/>
              <a:t>Use Cases:</a:t>
            </a:r>
          </a:p>
          <a:p>
            <a:r>
              <a:rPr lang="en-IN" dirty="0"/>
              <a:t>Underline text to indicate a hyperlink.</a:t>
            </a:r>
          </a:p>
          <a:p>
            <a:r>
              <a:rPr lang="en-IN" dirty="0"/>
              <a:t>Highlight specific sections for emphasis.</a:t>
            </a:r>
          </a:p>
          <a:p>
            <a:r>
              <a:rPr lang="en-IN" dirty="0"/>
              <a:t>Marking up text that needs to stand out.</a:t>
            </a:r>
          </a:p>
          <a:p>
            <a:r>
              <a:rPr lang="en-IN" dirty="0"/>
              <a:t>Best Practices:</a:t>
            </a:r>
          </a:p>
          <a:p>
            <a:r>
              <a:rPr lang="en-IN" dirty="0"/>
              <a:t>Avoid using &lt;u&gt; for non-hyperlink text, as it may confuse users accustomed to underlined hyperlinks.</a:t>
            </a:r>
          </a:p>
          <a:p>
            <a:r>
              <a:rPr lang="en-IN" dirty="0"/>
              <a:t>Use CSS for more precise control over underlining.</a:t>
            </a:r>
          </a:p>
          <a:p>
            <a:r>
              <a:rPr lang="en-IN" dirty="0"/>
              <a:t>&lt;strike&gt; Tag</a:t>
            </a:r>
          </a:p>
          <a:p>
            <a:endParaRPr lang="en-IN" dirty="0"/>
          </a:p>
          <a:p>
            <a:r>
              <a:rPr lang="en-IN" dirty="0"/>
              <a:t>Use Cases:</a:t>
            </a:r>
          </a:p>
          <a:p>
            <a:r>
              <a:rPr lang="en-IN" dirty="0"/>
              <a:t>Mark text as deleted or no longer relevant.</a:t>
            </a:r>
          </a:p>
          <a:p>
            <a:r>
              <a:rPr lang="en-IN" dirty="0"/>
              <a:t>Show suggested changes or edits.</a:t>
            </a:r>
          </a:p>
          <a:p>
            <a:r>
              <a:rPr lang="en-IN" dirty="0"/>
              <a:t>Indicate that content is obsolete.</a:t>
            </a:r>
          </a:p>
          <a:p>
            <a:r>
              <a:rPr lang="en-IN" dirty="0"/>
              <a:t>Best Practices:</a:t>
            </a:r>
          </a:p>
          <a:p>
            <a:r>
              <a:rPr lang="en-IN" dirty="0"/>
              <a:t>Prefer &lt;del&gt; for indicating deleted text, as it's more semantically correct.</a:t>
            </a:r>
          </a:p>
          <a:p>
            <a:r>
              <a:rPr lang="en-IN" dirty="0"/>
              <a:t>Use CSS for strike-through effects in modern web design.</a:t>
            </a:r>
          </a:p>
        </p:txBody>
      </p:sp>
    </p:spTree>
    <p:extLst>
      <p:ext uri="{BB962C8B-B14F-4D97-AF65-F5344CB8AC3E}">
        <p14:creationId xmlns:p14="http://schemas.microsoft.com/office/powerpoint/2010/main" val="1000685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943D0B-6758-33BE-0A10-2340D22C0016}"/>
              </a:ext>
            </a:extLst>
          </p:cNvPr>
          <p:cNvSpPr txBox="1"/>
          <p:nvPr/>
        </p:nvSpPr>
        <p:spPr>
          <a:xfrm>
            <a:off x="1769052" y="832694"/>
            <a:ext cx="6094268" cy="5078313"/>
          </a:xfrm>
          <a:prstGeom prst="rect">
            <a:avLst/>
          </a:prstGeom>
          <a:noFill/>
        </p:spPr>
        <p:txBody>
          <a:bodyPr wrap="square">
            <a:spAutoFit/>
          </a:bodyPr>
          <a:lstStyle/>
          <a:p>
            <a:r>
              <a:rPr lang="en-IN" dirty="0"/>
              <a:t>&lt;sup&gt; and &lt;sub&gt; Tags</a:t>
            </a:r>
          </a:p>
          <a:p>
            <a:endParaRPr lang="en-IN" dirty="0"/>
          </a:p>
          <a:p>
            <a:r>
              <a:rPr lang="en-IN" dirty="0"/>
              <a:t>Use Cases:</a:t>
            </a:r>
          </a:p>
          <a:p>
            <a:r>
              <a:rPr lang="en-IN" dirty="0"/>
              <a:t>&lt;sup&gt; for superscript text (e.g., exponents, footnotes).</a:t>
            </a:r>
          </a:p>
          <a:p>
            <a:r>
              <a:rPr lang="en-IN" dirty="0"/>
              <a:t>&lt;sub&gt; for subscript text (e.g., chemical formulas, footnotes).</a:t>
            </a:r>
          </a:p>
          <a:p>
            <a:r>
              <a:rPr lang="en-IN" dirty="0"/>
              <a:t>Best Practices:</a:t>
            </a:r>
          </a:p>
          <a:p>
            <a:r>
              <a:rPr lang="en-IN" dirty="0"/>
              <a:t>Use them in appropriate contexts to maintain readability.</a:t>
            </a:r>
          </a:p>
          <a:p>
            <a:r>
              <a:rPr lang="en-IN" dirty="0"/>
              <a:t>Avoid overusing, especially in long paragraphs.</a:t>
            </a:r>
          </a:p>
          <a:p>
            <a:r>
              <a:rPr lang="en-IN" dirty="0"/>
              <a:t>&lt;code&gt; Tag</a:t>
            </a:r>
          </a:p>
          <a:p>
            <a:endParaRPr lang="en-IN" dirty="0"/>
          </a:p>
          <a:p>
            <a:r>
              <a:rPr lang="en-IN" dirty="0"/>
              <a:t>Use Cases:</a:t>
            </a:r>
          </a:p>
          <a:p>
            <a:r>
              <a:rPr lang="en-IN" dirty="0"/>
              <a:t>Display inline code snippets.</a:t>
            </a:r>
          </a:p>
          <a:p>
            <a:r>
              <a:rPr lang="en-IN" dirty="0"/>
              <a:t>Highlight programming code within text.</a:t>
            </a:r>
          </a:p>
          <a:p>
            <a:r>
              <a:rPr lang="en-IN" dirty="0"/>
              <a:t>Indicate computer output or user input.</a:t>
            </a:r>
          </a:p>
          <a:p>
            <a:r>
              <a:rPr lang="en-IN" dirty="0"/>
              <a:t>Best Practices:</a:t>
            </a:r>
          </a:p>
          <a:p>
            <a:r>
              <a:rPr lang="en-IN" dirty="0"/>
              <a:t>Use monospaced fonts for &lt;code&gt; content to distinguish it from regular text.</a:t>
            </a:r>
          </a:p>
          <a:p>
            <a:r>
              <a:rPr lang="en-IN" dirty="0"/>
              <a:t>Combine with &lt;pre&gt; for displaying blocks of code.</a:t>
            </a:r>
          </a:p>
        </p:txBody>
      </p:sp>
    </p:spTree>
    <p:extLst>
      <p:ext uri="{BB962C8B-B14F-4D97-AF65-F5344CB8AC3E}">
        <p14:creationId xmlns:p14="http://schemas.microsoft.com/office/powerpoint/2010/main" val="3418790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FA821C-B50E-9984-58E3-0D6FC17D4F6F}"/>
              </a:ext>
            </a:extLst>
          </p:cNvPr>
          <p:cNvSpPr txBox="1"/>
          <p:nvPr/>
        </p:nvSpPr>
        <p:spPr>
          <a:xfrm>
            <a:off x="1031298" y="738899"/>
            <a:ext cx="6094268" cy="3416320"/>
          </a:xfrm>
          <a:prstGeom prst="rect">
            <a:avLst/>
          </a:prstGeom>
          <a:noFill/>
        </p:spPr>
        <p:txBody>
          <a:bodyPr wrap="square">
            <a:spAutoFit/>
          </a:bodyPr>
          <a:lstStyle/>
          <a:p>
            <a:r>
              <a:rPr lang="en-IN" dirty="0"/>
              <a:t>&lt;blockquote&gt; Tag</a:t>
            </a:r>
          </a:p>
          <a:p>
            <a:endParaRPr lang="en-IN" dirty="0"/>
          </a:p>
          <a:p>
            <a:r>
              <a:rPr lang="en-IN" dirty="0"/>
              <a:t>Use Cases:</a:t>
            </a:r>
          </a:p>
          <a:p>
            <a:r>
              <a:rPr lang="en-IN" dirty="0"/>
              <a:t>Indicate quoted text from another source.</a:t>
            </a:r>
          </a:p>
          <a:p>
            <a:r>
              <a:rPr lang="en-IN" dirty="0"/>
              <a:t>Highlight long quotations.</a:t>
            </a:r>
          </a:p>
          <a:p>
            <a:r>
              <a:rPr lang="en-IN" dirty="0"/>
              <a:t>Create visual distinction for quoted content.</a:t>
            </a:r>
          </a:p>
          <a:p>
            <a:r>
              <a:rPr lang="en-IN" dirty="0"/>
              <a:t>Best Practices:</a:t>
            </a:r>
          </a:p>
          <a:p>
            <a:r>
              <a:rPr lang="en-IN" dirty="0"/>
              <a:t>Use &lt;cite&gt; inside &lt;blockquote&gt; to attribute the source.</a:t>
            </a:r>
          </a:p>
          <a:p>
            <a:r>
              <a:rPr lang="en-IN" dirty="0"/>
              <a:t>Avoid nesting &lt;blockquote&gt; unnecessarily.</a:t>
            </a:r>
          </a:p>
          <a:p>
            <a:r>
              <a:rPr lang="en-IN" dirty="0"/>
              <a:t>These tags cover a range of text formatting needs and can be combined with CSS for more advanced styling while maintaining semantic correctness.</a:t>
            </a:r>
          </a:p>
        </p:txBody>
      </p:sp>
    </p:spTree>
    <p:extLst>
      <p:ext uri="{BB962C8B-B14F-4D97-AF65-F5344CB8AC3E}">
        <p14:creationId xmlns:p14="http://schemas.microsoft.com/office/powerpoint/2010/main" val="1990159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41BC98-BECD-03FE-E2A9-DC2549810434}"/>
              </a:ext>
            </a:extLst>
          </p:cNvPr>
          <p:cNvSpPr txBox="1"/>
          <p:nvPr/>
        </p:nvSpPr>
        <p:spPr>
          <a:xfrm>
            <a:off x="1995948" y="170656"/>
            <a:ext cx="6096000" cy="7017306"/>
          </a:xfrm>
          <a:prstGeom prst="rect">
            <a:avLst/>
          </a:prstGeom>
          <a:noFill/>
        </p:spPr>
        <p:txBody>
          <a:bodyPr wrap="square">
            <a:spAutoFit/>
          </a:bodyPr>
          <a:lstStyle/>
          <a:p>
            <a:r>
              <a:rPr lang="en-IN" dirty="0"/>
              <a:t>&lt;tr&gt;</a:t>
            </a:r>
          </a:p>
          <a:p>
            <a:r>
              <a:rPr lang="en-IN" dirty="0"/>
              <a:t>                &lt;td&gt;2&lt;/td&gt;</a:t>
            </a:r>
          </a:p>
          <a:p>
            <a:r>
              <a:rPr lang="en-IN" dirty="0"/>
              <a:t>                &lt;td&gt;Mohan Jha&lt;/td&gt;</a:t>
            </a:r>
          </a:p>
          <a:p>
            <a:r>
              <a:rPr lang="en-IN" dirty="0"/>
              <a:t>                &lt;td&gt;SSC&lt;/td&gt;</a:t>
            </a:r>
          </a:p>
          <a:p>
            <a:r>
              <a:rPr lang="en-IN" dirty="0"/>
              <a:t>                &lt;td&gt;mohankumar@gmail.com&lt;/td&gt;</a:t>
            </a:r>
          </a:p>
          <a:p>
            <a:r>
              <a:rPr lang="en-IN" dirty="0"/>
              <a:t>            &lt;/tr&gt;</a:t>
            </a:r>
          </a:p>
          <a:p>
            <a:r>
              <a:rPr lang="en-IN" dirty="0"/>
              <a:t>            &lt;tr&gt;</a:t>
            </a:r>
          </a:p>
          <a:p>
            <a:r>
              <a:rPr lang="en-IN" dirty="0"/>
              <a:t>                &lt;td&gt;3&lt;/td&gt;</a:t>
            </a:r>
          </a:p>
          <a:p>
            <a:r>
              <a:rPr lang="en-IN" dirty="0"/>
              <a:t>                &lt;td&gt;Pooja Jha&lt;/td&gt;</a:t>
            </a:r>
          </a:p>
          <a:p>
            <a:r>
              <a:rPr lang="en-IN" dirty="0"/>
              <a:t>                &lt;td&gt;BBA&lt;/td&gt;</a:t>
            </a:r>
          </a:p>
          <a:p>
            <a:r>
              <a:rPr lang="en-IN" dirty="0"/>
              <a:t>                &lt;td&gt;poojajha@gmail.com&lt;/td&gt;</a:t>
            </a:r>
          </a:p>
          <a:p>
            <a:r>
              <a:rPr lang="en-IN" dirty="0"/>
              <a:t>            &lt;/tr&gt;</a:t>
            </a:r>
          </a:p>
          <a:p>
            <a:r>
              <a:rPr lang="en-IN" dirty="0"/>
              <a:t>            &lt;tr&gt;</a:t>
            </a:r>
          </a:p>
          <a:p>
            <a:r>
              <a:rPr lang="en-IN" dirty="0"/>
              <a:t>                &lt;td&gt;4&lt;/td&gt;</a:t>
            </a:r>
          </a:p>
          <a:p>
            <a:r>
              <a:rPr lang="en-IN" dirty="0"/>
              <a:t>                &lt;td&gt;Radha Kumari&lt;/td&gt;</a:t>
            </a:r>
          </a:p>
          <a:p>
            <a:r>
              <a:rPr lang="en-IN" dirty="0"/>
              <a:t>                &lt;td&gt;</a:t>
            </a:r>
            <a:r>
              <a:rPr lang="en-IN" dirty="0" err="1"/>
              <a:t>BscAg</a:t>
            </a:r>
            <a:r>
              <a:rPr lang="en-IN" dirty="0"/>
              <a:t>&lt;/td&gt;</a:t>
            </a:r>
          </a:p>
          <a:p>
            <a:r>
              <a:rPr lang="en-IN" dirty="0"/>
              <a:t>                &lt;td&gt;radhakumari@gmail.com&lt;/td&gt;</a:t>
            </a:r>
          </a:p>
          <a:p>
            <a:r>
              <a:rPr lang="en-IN" dirty="0"/>
              <a:t>            &lt;/tr&gt;</a:t>
            </a:r>
          </a:p>
          <a:p>
            <a:r>
              <a:rPr lang="en-IN" dirty="0"/>
              <a:t>            &lt;tr&gt;</a:t>
            </a:r>
          </a:p>
          <a:p>
            <a:r>
              <a:rPr lang="en-IN" dirty="0"/>
              <a:t>                &lt;td&gt;5&lt;/td&gt;</a:t>
            </a:r>
          </a:p>
          <a:p>
            <a:r>
              <a:rPr lang="en-IN" dirty="0"/>
              <a:t>                &lt;td&gt;</a:t>
            </a:r>
            <a:r>
              <a:rPr lang="en-IN" dirty="0" err="1"/>
              <a:t>manisha</a:t>
            </a:r>
            <a:r>
              <a:rPr lang="en-IN" dirty="0"/>
              <a:t> Kumari&lt;/td&gt;</a:t>
            </a:r>
          </a:p>
          <a:p>
            <a:r>
              <a:rPr lang="en-IN" dirty="0"/>
              <a:t>                &lt;td&gt;Art&lt;/td&gt;</a:t>
            </a:r>
          </a:p>
          <a:p>
            <a:r>
              <a:rPr lang="en-IN" dirty="0"/>
              <a:t>                &lt;td&gt;manishakumari@gmail.com&lt;/td&gt;</a:t>
            </a:r>
          </a:p>
          <a:p>
            <a:r>
              <a:rPr lang="en-IN" dirty="0"/>
              <a:t>            &lt;/tr&gt;</a:t>
            </a:r>
          </a:p>
          <a:p>
            <a:r>
              <a:rPr lang="en-IN" dirty="0"/>
              <a:t>            </a:t>
            </a:r>
          </a:p>
        </p:txBody>
      </p:sp>
    </p:spTree>
    <p:extLst>
      <p:ext uri="{BB962C8B-B14F-4D97-AF65-F5344CB8AC3E}">
        <p14:creationId xmlns:p14="http://schemas.microsoft.com/office/powerpoint/2010/main" val="446485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0ECCB-C29A-313E-F9D1-8BC3EC18DDD6}"/>
              </a:ext>
            </a:extLst>
          </p:cNvPr>
          <p:cNvSpPr>
            <a:spLocks noGrp="1"/>
          </p:cNvSpPr>
          <p:nvPr>
            <p:ph type="title"/>
          </p:nvPr>
        </p:nvSpPr>
        <p:spPr>
          <a:xfrm>
            <a:off x="941001" y="105187"/>
            <a:ext cx="9720072" cy="850777"/>
          </a:xfrm>
        </p:spPr>
        <p:txBody>
          <a:bodyPr>
            <a:noAutofit/>
          </a:bodyPr>
          <a:lstStyle/>
          <a:p>
            <a:r>
              <a:rPr lang="en-US" sz="2000" cap="none" dirty="0">
                <a:solidFill>
                  <a:srgbClr val="00B0F0"/>
                </a:solidFill>
              </a:rPr>
              <a:t>10.create an ordered list of the full stack web development tech stack html, </a:t>
            </a:r>
            <a:r>
              <a:rPr lang="en-US" sz="2000" cap="none" dirty="0" err="1">
                <a:solidFill>
                  <a:srgbClr val="00B0F0"/>
                </a:solidFill>
              </a:rPr>
              <a:t>css</a:t>
            </a:r>
            <a:r>
              <a:rPr lang="en-US" sz="2000" cap="none" dirty="0">
                <a:solidFill>
                  <a:srgbClr val="00B0F0"/>
                </a:solidFill>
              </a:rPr>
              <a:t>, and </a:t>
            </a:r>
            <a:r>
              <a:rPr lang="en-US" sz="2000" cap="none" dirty="0" err="1">
                <a:solidFill>
                  <a:srgbClr val="00B0F0"/>
                </a:solidFill>
              </a:rPr>
              <a:t>js</a:t>
            </a:r>
            <a:r>
              <a:rPr lang="en-US" sz="2000" cap="none" dirty="0">
                <a:solidFill>
                  <a:srgbClr val="00B0F0"/>
                </a:solidFill>
              </a:rPr>
              <a:t>. or each tech</a:t>
            </a:r>
            <a:br>
              <a:rPr lang="en-US" sz="2000" cap="none" dirty="0">
                <a:solidFill>
                  <a:srgbClr val="00B0F0"/>
                </a:solidFill>
              </a:rPr>
            </a:br>
            <a:r>
              <a:rPr lang="en-US" sz="2000" cap="none" dirty="0">
                <a:solidFill>
                  <a:srgbClr val="00B0F0"/>
                </a:solidFill>
              </a:rPr>
              <a:t>stack, create a table that lists the tech stack name, its primary use cases, and some key features or</a:t>
            </a:r>
            <a:br>
              <a:rPr lang="en-US" sz="2000" cap="none" dirty="0">
                <a:solidFill>
                  <a:srgbClr val="00B0F0"/>
                </a:solidFill>
              </a:rPr>
            </a:br>
            <a:r>
              <a:rPr lang="en-US" sz="2000" cap="none" dirty="0">
                <a:solidFill>
                  <a:srgbClr val="00B0F0"/>
                </a:solidFill>
              </a:rPr>
              <a:t>benefits. below is a reference image.</a:t>
            </a:r>
            <a:endParaRPr lang="en-IN" sz="2000" cap="none" dirty="0">
              <a:solidFill>
                <a:srgbClr val="00B0F0"/>
              </a:solidFill>
            </a:endParaRPr>
          </a:p>
        </p:txBody>
      </p:sp>
      <p:sp>
        <p:nvSpPr>
          <p:cNvPr id="6" name="TextBox 5">
            <a:extLst>
              <a:ext uri="{FF2B5EF4-FFF2-40B4-BE49-F238E27FC236}">
                <a16:creationId xmlns:a16="http://schemas.microsoft.com/office/drawing/2014/main" id="{834C2456-0ED3-576C-5E31-4DB835507711}"/>
              </a:ext>
            </a:extLst>
          </p:cNvPr>
          <p:cNvSpPr txBox="1"/>
          <p:nvPr/>
        </p:nvSpPr>
        <p:spPr>
          <a:xfrm>
            <a:off x="1436543" y="1483903"/>
            <a:ext cx="6094268" cy="5355312"/>
          </a:xfrm>
          <a:prstGeom prst="rect">
            <a:avLst/>
          </a:prstGeom>
          <a:noFill/>
        </p:spPr>
        <p:txBody>
          <a:bodyPr wrap="square">
            <a:spAutoFit/>
          </a:bodyPr>
          <a:lstStyle/>
          <a:p>
            <a:r>
              <a:rPr lang="en-IN" dirty="0"/>
              <a:t>&lt;!DOCTYPE html&gt;</a:t>
            </a:r>
          </a:p>
          <a:p>
            <a:r>
              <a:rPr lang="en-IN" dirty="0"/>
              <a:t>&lt;html lang="</a:t>
            </a:r>
            <a:r>
              <a:rPr lang="en-IN" dirty="0" err="1"/>
              <a:t>en</a:t>
            </a:r>
            <a:r>
              <a:rPr lang="en-IN" dirty="0"/>
              <a:t>"&gt;</a:t>
            </a:r>
          </a:p>
          <a:p>
            <a:endParaRPr lang="en-IN" dirty="0"/>
          </a:p>
          <a:p>
            <a:r>
              <a:rPr lang="en-IN" dirty="0"/>
              <a:t>&lt;head&gt;</a:t>
            </a:r>
          </a:p>
          <a:p>
            <a:r>
              <a:rPr lang="en-IN" dirty="0"/>
              <a:t>    &lt;meta charset="utf-8"&gt;</a:t>
            </a:r>
          </a:p>
          <a:p>
            <a:r>
              <a:rPr lang="en-IN" dirty="0"/>
              <a:t>    &lt;title&gt;title&lt;/title&gt;</a:t>
            </a:r>
          </a:p>
          <a:p>
            <a:r>
              <a:rPr lang="en-IN" dirty="0"/>
              <a:t>&lt;/head&gt;</a:t>
            </a:r>
          </a:p>
          <a:p>
            <a:endParaRPr lang="en-IN" dirty="0"/>
          </a:p>
          <a:p>
            <a:r>
              <a:rPr lang="en-IN" dirty="0"/>
              <a:t>&lt;body&gt;</a:t>
            </a:r>
          </a:p>
          <a:p>
            <a:r>
              <a:rPr lang="en-IN" dirty="0"/>
              <a:t>    &lt;</a:t>
            </a:r>
            <a:r>
              <a:rPr lang="en-IN" dirty="0" err="1"/>
              <a:t>ul</a:t>
            </a:r>
            <a:r>
              <a:rPr lang="en-IN" dirty="0"/>
              <a:t>&gt;</a:t>
            </a:r>
          </a:p>
          <a:p>
            <a:r>
              <a:rPr lang="en-IN" dirty="0"/>
              <a:t>        &lt;</a:t>
            </a:r>
            <a:r>
              <a:rPr lang="en-IN" dirty="0" err="1"/>
              <a:t>ol</a:t>
            </a:r>
            <a:r>
              <a:rPr lang="en-IN" dirty="0"/>
              <a:t>&gt;</a:t>
            </a:r>
          </a:p>
          <a:p>
            <a:r>
              <a:rPr lang="en-IN" dirty="0"/>
              <a:t>            &lt;li&gt;HTML&lt;/li&gt;</a:t>
            </a:r>
          </a:p>
          <a:p>
            <a:r>
              <a:rPr lang="en-IN" dirty="0"/>
              <a:t>        &lt;/</a:t>
            </a:r>
            <a:r>
              <a:rPr lang="en-IN" dirty="0" err="1"/>
              <a:t>ol</a:t>
            </a:r>
            <a:r>
              <a:rPr lang="en-IN" dirty="0"/>
              <a:t>&gt;</a:t>
            </a:r>
          </a:p>
          <a:p>
            <a:r>
              <a:rPr lang="en-IN" dirty="0"/>
              <a:t>    &lt;/</a:t>
            </a:r>
            <a:r>
              <a:rPr lang="en-IN" dirty="0" err="1"/>
              <a:t>ul</a:t>
            </a:r>
            <a:r>
              <a:rPr lang="en-IN" dirty="0"/>
              <a:t>&gt;</a:t>
            </a:r>
          </a:p>
          <a:p>
            <a:r>
              <a:rPr lang="en-IN" dirty="0"/>
              <a:t>    &lt;table border="2"&gt;</a:t>
            </a:r>
          </a:p>
          <a:p>
            <a:r>
              <a:rPr lang="en-IN" dirty="0"/>
              <a:t>        &lt;tr style="text-align: </a:t>
            </a:r>
            <a:r>
              <a:rPr lang="en-IN" dirty="0" err="1"/>
              <a:t>center</a:t>
            </a:r>
            <a:r>
              <a:rPr lang="en-IN" dirty="0"/>
              <a:t>;"&gt;</a:t>
            </a:r>
          </a:p>
          <a:p>
            <a:r>
              <a:rPr lang="en-IN" dirty="0"/>
              <a:t>            &lt;</a:t>
            </a:r>
            <a:r>
              <a:rPr lang="en-IN" dirty="0" err="1"/>
              <a:t>th</a:t>
            </a:r>
            <a:r>
              <a:rPr lang="en-IN" dirty="0"/>
              <a:t>&gt;</a:t>
            </a:r>
            <a:r>
              <a:rPr lang="en-IN" dirty="0" err="1"/>
              <a:t>Primery</a:t>
            </a:r>
            <a:r>
              <a:rPr lang="en-IN" dirty="0"/>
              <a:t> use case&lt;/</a:t>
            </a:r>
            <a:r>
              <a:rPr lang="en-IN" dirty="0" err="1"/>
              <a:t>th</a:t>
            </a:r>
            <a:r>
              <a:rPr lang="en-IN" dirty="0"/>
              <a:t>&gt;</a:t>
            </a:r>
          </a:p>
          <a:p>
            <a:r>
              <a:rPr lang="en-IN" dirty="0"/>
              <a:t>            &lt;</a:t>
            </a:r>
            <a:r>
              <a:rPr lang="en-IN" dirty="0" err="1"/>
              <a:t>th</a:t>
            </a:r>
            <a:r>
              <a:rPr lang="en-IN" dirty="0"/>
              <a:t>&gt;key Feature/&gt;Benefits&lt;/</a:t>
            </a:r>
            <a:r>
              <a:rPr lang="en-IN" dirty="0" err="1"/>
              <a:t>th</a:t>
            </a:r>
            <a:r>
              <a:rPr lang="en-IN" dirty="0"/>
              <a:t>&gt;</a:t>
            </a:r>
          </a:p>
          <a:p>
            <a:r>
              <a:rPr lang="en-IN" dirty="0"/>
              <a:t>        &lt;/tr&gt;</a:t>
            </a:r>
          </a:p>
        </p:txBody>
      </p:sp>
    </p:spTree>
    <p:extLst>
      <p:ext uri="{BB962C8B-B14F-4D97-AF65-F5344CB8AC3E}">
        <p14:creationId xmlns:p14="http://schemas.microsoft.com/office/powerpoint/2010/main" val="3657366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5F6D7B-2044-0FA9-D3B0-F318FC7B1E0D}"/>
              </a:ext>
            </a:extLst>
          </p:cNvPr>
          <p:cNvSpPr txBox="1"/>
          <p:nvPr/>
        </p:nvSpPr>
        <p:spPr>
          <a:xfrm>
            <a:off x="1197553" y="1327764"/>
            <a:ext cx="6094268" cy="3693319"/>
          </a:xfrm>
          <a:prstGeom prst="rect">
            <a:avLst/>
          </a:prstGeom>
          <a:noFill/>
        </p:spPr>
        <p:txBody>
          <a:bodyPr wrap="square">
            <a:spAutoFit/>
          </a:bodyPr>
          <a:lstStyle/>
          <a:p>
            <a:r>
              <a:rPr lang="en-IN" dirty="0"/>
              <a:t> &lt;tr&gt;</a:t>
            </a:r>
          </a:p>
          <a:p>
            <a:r>
              <a:rPr lang="en-IN" dirty="0"/>
              <a:t>            &lt;td </a:t>
            </a:r>
            <a:r>
              <a:rPr lang="en-IN" dirty="0" err="1"/>
              <a:t>rowspan</a:t>
            </a:r>
            <a:r>
              <a:rPr lang="en-IN" dirty="0"/>
              <a:t>="3"&gt;</a:t>
            </a:r>
            <a:r>
              <a:rPr lang="en-IN" dirty="0" err="1"/>
              <a:t>Bulinding</a:t>
            </a:r>
            <a:r>
              <a:rPr lang="en-IN" dirty="0"/>
              <a:t> the Structure of web page &lt;/td&gt;</a:t>
            </a:r>
          </a:p>
          <a:p>
            <a:r>
              <a:rPr lang="en-IN" dirty="0"/>
              <a:t>            &lt;td&gt; .Simple to easy to learn&lt;/td&gt;</a:t>
            </a:r>
          </a:p>
          <a:p>
            <a:r>
              <a:rPr lang="en-IN" dirty="0"/>
              <a:t>        &lt;/tr&gt;</a:t>
            </a:r>
          </a:p>
          <a:p>
            <a:r>
              <a:rPr lang="en-IN" dirty="0"/>
              <a:t>        &lt;td&gt;</a:t>
            </a:r>
            <a:r>
              <a:rPr lang="en-IN" dirty="0" err="1"/>
              <a:t>Complited</a:t>
            </a:r>
            <a:r>
              <a:rPr lang="en-IN" dirty="0"/>
              <a:t> the all web page&lt;/td&gt;</a:t>
            </a:r>
          </a:p>
          <a:p>
            <a:r>
              <a:rPr lang="en-IN" dirty="0"/>
              <a:t>        &lt;tr&gt;</a:t>
            </a:r>
          </a:p>
          <a:p>
            <a:r>
              <a:rPr lang="en-IN" dirty="0"/>
              <a:t>            &lt;td&gt;.Allow to Markup&lt;/td&gt;</a:t>
            </a:r>
          </a:p>
          <a:p>
            <a:r>
              <a:rPr lang="en-IN" dirty="0"/>
              <a:t>        &lt;/tr&gt;</a:t>
            </a:r>
          </a:p>
          <a:p>
            <a:r>
              <a:rPr lang="en-IN" dirty="0"/>
              <a:t>    &lt;/table&gt;</a:t>
            </a:r>
          </a:p>
          <a:p>
            <a:r>
              <a:rPr lang="en-IN" dirty="0"/>
              <a:t>&lt;/body&gt;</a:t>
            </a:r>
          </a:p>
          <a:p>
            <a:endParaRPr lang="en-IN" dirty="0"/>
          </a:p>
          <a:p>
            <a:r>
              <a:rPr lang="en-IN" dirty="0"/>
              <a:t>&lt;/html&gt;</a:t>
            </a:r>
          </a:p>
        </p:txBody>
      </p:sp>
    </p:spTree>
    <p:extLst>
      <p:ext uri="{BB962C8B-B14F-4D97-AF65-F5344CB8AC3E}">
        <p14:creationId xmlns:p14="http://schemas.microsoft.com/office/powerpoint/2010/main" val="3643622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C05643-5B4E-F2A4-75B1-3B3099C7CCC1}"/>
              </a:ext>
            </a:extLst>
          </p:cNvPr>
          <p:cNvSpPr txBox="1"/>
          <p:nvPr/>
        </p:nvSpPr>
        <p:spPr>
          <a:xfrm>
            <a:off x="953729" y="482858"/>
            <a:ext cx="6096000" cy="5632311"/>
          </a:xfrm>
          <a:prstGeom prst="rect">
            <a:avLst/>
          </a:prstGeom>
          <a:noFill/>
        </p:spPr>
        <p:txBody>
          <a:bodyPr wrap="square">
            <a:spAutoFit/>
          </a:bodyPr>
          <a:lstStyle/>
          <a:p>
            <a:r>
              <a:rPr lang="en-IN" sz="2000" dirty="0"/>
              <a:t>&lt;tr&gt;</a:t>
            </a:r>
          </a:p>
          <a:p>
            <a:r>
              <a:rPr lang="en-IN" sz="2000" dirty="0"/>
              <a:t>                &lt;td&gt;6&lt;/td&gt;</a:t>
            </a:r>
          </a:p>
          <a:p>
            <a:r>
              <a:rPr lang="en-IN" sz="2000" dirty="0"/>
              <a:t>                &lt;td&gt;Ankit Ray&lt;/td&gt;</a:t>
            </a:r>
          </a:p>
          <a:p>
            <a:r>
              <a:rPr lang="en-IN" sz="2000" dirty="0"/>
              <a:t>                &lt;td&gt;Computer&lt;/td&gt;</a:t>
            </a:r>
          </a:p>
          <a:p>
            <a:r>
              <a:rPr lang="en-IN" sz="2000" dirty="0"/>
              <a:t>                &lt;td&gt;ankitray@gmail.com&lt;/td&gt;</a:t>
            </a:r>
          </a:p>
          <a:p>
            <a:r>
              <a:rPr lang="en-IN" sz="2000" dirty="0"/>
              <a:t>            &lt;/tr&gt;</a:t>
            </a:r>
          </a:p>
          <a:p>
            <a:r>
              <a:rPr lang="en-IN" sz="2000" dirty="0"/>
              <a:t>            &lt;tr&gt;</a:t>
            </a:r>
          </a:p>
          <a:p>
            <a:r>
              <a:rPr lang="en-IN" sz="2000" dirty="0"/>
              <a:t>                &lt;td&gt;7&lt;/td&gt;</a:t>
            </a:r>
          </a:p>
          <a:p>
            <a:r>
              <a:rPr lang="en-IN" sz="2000" dirty="0"/>
              <a:t>                &lt;td&gt;laddu Jha&lt;/td&gt;</a:t>
            </a:r>
          </a:p>
          <a:p>
            <a:r>
              <a:rPr lang="en-IN" sz="2000" dirty="0"/>
              <a:t>                &lt;td&gt;MTS&lt;/td&gt;</a:t>
            </a:r>
          </a:p>
          <a:p>
            <a:r>
              <a:rPr lang="en-IN" sz="2000" dirty="0"/>
              <a:t>                &lt;td&gt;laddukumar@gmail.com&lt;/td&gt;</a:t>
            </a:r>
          </a:p>
          <a:p>
            <a:r>
              <a:rPr lang="en-IN" sz="2000" dirty="0"/>
              <a:t>            &lt;/tr&gt;</a:t>
            </a:r>
          </a:p>
          <a:p>
            <a:r>
              <a:rPr lang="en-IN" sz="2000" dirty="0"/>
              <a:t>            &lt;tr&gt;</a:t>
            </a:r>
          </a:p>
          <a:p>
            <a:r>
              <a:rPr lang="en-IN" sz="2000" dirty="0"/>
              <a:t>                &lt;td&gt;8&lt;/td&gt;</a:t>
            </a:r>
          </a:p>
          <a:p>
            <a:r>
              <a:rPr lang="en-IN" sz="2000" dirty="0"/>
              <a:t>                &lt;td&gt;Rajesh Kumar&lt;/td&gt;</a:t>
            </a:r>
          </a:p>
          <a:p>
            <a:r>
              <a:rPr lang="en-IN" sz="2000" dirty="0"/>
              <a:t>                &lt;td&gt;DSA&lt;/td&gt;</a:t>
            </a:r>
          </a:p>
          <a:p>
            <a:r>
              <a:rPr lang="en-IN" sz="2000" dirty="0"/>
              <a:t>                &lt;td&gt;rajeshkumar@gmail.com&lt;/td&gt;</a:t>
            </a:r>
          </a:p>
          <a:p>
            <a:r>
              <a:rPr lang="en-IN" sz="2000" dirty="0"/>
              <a:t>            &lt;/tr&gt;</a:t>
            </a:r>
          </a:p>
        </p:txBody>
      </p:sp>
    </p:spTree>
    <p:extLst>
      <p:ext uri="{BB962C8B-B14F-4D97-AF65-F5344CB8AC3E}">
        <p14:creationId xmlns:p14="http://schemas.microsoft.com/office/powerpoint/2010/main" val="3400201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EF617E-BE41-574A-7244-CB6BF6E9B8FB}"/>
              </a:ext>
            </a:extLst>
          </p:cNvPr>
          <p:cNvSpPr txBox="1"/>
          <p:nvPr/>
        </p:nvSpPr>
        <p:spPr>
          <a:xfrm>
            <a:off x="845574" y="1119754"/>
            <a:ext cx="6096000" cy="4401205"/>
          </a:xfrm>
          <a:prstGeom prst="rect">
            <a:avLst/>
          </a:prstGeom>
          <a:noFill/>
        </p:spPr>
        <p:txBody>
          <a:bodyPr wrap="square">
            <a:spAutoFit/>
          </a:bodyPr>
          <a:lstStyle/>
          <a:p>
            <a:r>
              <a:rPr lang="en-IN" sz="2800" dirty="0"/>
              <a:t>&lt;tr&gt;</a:t>
            </a:r>
          </a:p>
          <a:p>
            <a:r>
              <a:rPr lang="en-IN" sz="2800" dirty="0"/>
              <a:t>                &lt;td&gt;9&lt;/td&gt;</a:t>
            </a:r>
          </a:p>
          <a:p>
            <a:r>
              <a:rPr lang="en-IN" sz="2800" dirty="0"/>
              <a:t>                &lt;td&gt;</a:t>
            </a:r>
            <a:r>
              <a:rPr lang="en-IN" sz="2800" dirty="0" err="1"/>
              <a:t>Roushan</a:t>
            </a:r>
            <a:r>
              <a:rPr lang="en-IN" sz="2800" dirty="0"/>
              <a:t> Kumar&lt;/td&gt;</a:t>
            </a:r>
          </a:p>
          <a:p>
            <a:r>
              <a:rPr lang="en-IN" sz="2800" dirty="0"/>
              <a:t>                &lt;td&gt;Web Development&lt;/td&gt;</a:t>
            </a:r>
          </a:p>
          <a:p>
            <a:r>
              <a:rPr lang="en-IN" sz="2800" dirty="0"/>
              <a:t>                &lt;td&gt;roushankumar@gmail.com&lt;/td&gt;</a:t>
            </a:r>
          </a:p>
          <a:p>
            <a:r>
              <a:rPr lang="en-IN" sz="2800" dirty="0"/>
              <a:t>            &lt;/tr&gt;</a:t>
            </a:r>
          </a:p>
          <a:p>
            <a:r>
              <a:rPr lang="en-IN" sz="2800" dirty="0"/>
              <a:t>        &lt;/</a:t>
            </a:r>
            <a:r>
              <a:rPr lang="en-IN" sz="2800" dirty="0" err="1"/>
              <a:t>tfoot</a:t>
            </a:r>
            <a:r>
              <a:rPr lang="en-IN" sz="2800" dirty="0"/>
              <a:t>&gt;</a:t>
            </a:r>
          </a:p>
          <a:p>
            <a:r>
              <a:rPr lang="en-IN" sz="2800" dirty="0"/>
              <a:t>    &lt;/table&gt;</a:t>
            </a:r>
          </a:p>
          <a:p>
            <a:r>
              <a:rPr lang="en-IN" sz="2800" dirty="0"/>
              <a:t>&lt;/body&gt;</a:t>
            </a:r>
          </a:p>
        </p:txBody>
      </p:sp>
    </p:spTree>
    <p:extLst>
      <p:ext uri="{BB962C8B-B14F-4D97-AF65-F5344CB8AC3E}">
        <p14:creationId xmlns:p14="http://schemas.microsoft.com/office/powerpoint/2010/main" val="2701744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92D44-2E10-1C90-C9F3-22C73CE8F5DA}"/>
              </a:ext>
            </a:extLst>
          </p:cNvPr>
          <p:cNvSpPr>
            <a:spLocks noGrp="1"/>
          </p:cNvSpPr>
          <p:nvPr>
            <p:ph type="title"/>
          </p:nvPr>
        </p:nvSpPr>
        <p:spPr>
          <a:xfrm>
            <a:off x="838200" y="535785"/>
            <a:ext cx="10515600" cy="509945"/>
          </a:xfrm>
        </p:spPr>
        <p:txBody>
          <a:bodyPr>
            <a:normAutofit fontScale="90000"/>
          </a:bodyPr>
          <a:lstStyle/>
          <a:p>
            <a:r>
              <a:rPr lang="en-US" sz="3600" dirty="0">
                <a:solidFill>
                  <a:srgbClr val="FF0000"/>
                </a:solidFill>
              </a:rPr>
              <a:t>3.Bulid a simple webpage that displays the table shown below.</a:t>
            </a:r>
            <a:endParaRPr lang="en-IN" sz="3600" dirty="0">
              <a:solidFill>
                <a:srgbClr val="FF0000"/>
              </a:solidFill>
            </a:endParaRPr>
          </a:p>
        </p:txBody>
      </p:sp>
      <p:sp>
        <p:nvSpPr>
          <p:cNvPr id="4" name="TextBox 3">
            <a:extLst>
              <a:ext uri="{FF2B5EF4-FFF2-40B4-BE49-F238E27FC236}">
                <a16:creationId xmlns:a16="http://schemas.microsoft.com/office/drawing/2014/main" id="{7D5F41EF-EE92-5658-3E47-4264D9C79C0E}"/>
              </a:ext>
            </a:extLst>
          </p:cNvPr>
          <p:cNvSpPr txBox="1"/>
          <p:nvPr/>
        </p:nvSpPr>
        <p:spPr>
          <a:xfrm>
            <a:off x="1484672" y="1616110"/>
            <a:ext cx="6528619" cy="4708981"/>
          </a:xfrm>
          <a:prstGeom prst="rect">
            <a:avLst/>
          </a:prstGeom>
          <a:noFill/>
        </p:spPr>
        <p:txBody>
          <a:bodyPr wrap="square">
            <a:spAutoFit/>
          </a:bodyPr>
          <a:lstStyle/>
          <a:p>
            <a:r>
              <a:rPr lang="en-IN" sz="2000" dirty="0"/>
              <a:t>&lt;!DOCTYPE html&gt;</a:t>
            </a:r>
          </a:p>
          <a:p>
            <a:r>
              <a:rPr lang="en-IN" sz="2000" dirty="0"/>
              <a:t>&lt;html lang="</a:t>
            </a:r>
            <a:r>
              <a:rPr lang="en-IN" sz="2000" dirty="0" err="1"/>
              <a:t>en</a:t>
            </a:r>
            <a:r>
              <a:rPr lang="en-IN" sz="2000" dirty="0"/>
              <a:t>"&gt;</a:t>
            </a:r>
          </a:p>
          <a:p>
            <a:endParaRPr lang="en-IN" sz="2000" dirty="0"/>
          </a:p>
          <a:p>
            <a:r>
              <a:rPr lang="en-IN" sz="2000" dirty="0"/>
              <a:t>&lt;head&gt;</a:t>
            </a:r>
          </a:p>
          <a:p>
            <a:endParaRPr lang="en-IN" sz="2000" dirty="0"/>
          </a:p>
          <a:p>
            <a:r>
              <a:rPr lang="en-IN" sz="2000" dirty="0"/>
              <a:t>    &lt;head charset="utf-8"&gt;</a:t>
            </a:r>
          </a:p>
          <a:p>
            <a:r>
              <a:rPr lang="en-IN" sz="2000" dirty="0"/>
              <a:t>        &lt;title&gt;Show Table&lt;/title&gt;</a:t>
            </a:r>
          </a:p>
          <a:p>
            <a:r>
              <a:rPr lang="en-IN" sz="2000" dirty="0"/>
              <a:t>    &lt;/head&gt;</a:t>
            </a:r>
          </a:p>
          <a:p>
            <a:endParaRPr lang="en-IN" sz="2000" dirty="0"/>
          </a:p>
          <a:p>
            <a:r>
              <a:rPr lang="en-IN" sz="2000" dirty="0"/>
              <a:t>    &lt;body&gt;</a:t>
            </a:r>
          </a:p>
          <a:p>
            <a:r>
              <a:rPr lang="en-IN" sz="2000" dirty="0"/>
              <a:t>        &lt;table border="1"&gt;</a:t>
            </a:r>
          </a:p>
          <a:p>
            <a:r>
              <a:rPr lang="en-IN" sz="2000" dirty="0"/>
              <a:t>            &lt;tr&gt;</a:t>
            </a:r>
          </a:p>
          <a:p>
            <a:r>
              <a:rPr lang="en-IN" sz="2000" dirty="0"/>
              <a:t>                &lt;</a:t>
            </a:r>
            <a:r>
              <a:rPr lang="en-IN" sz="2000" dirty="0" err="1"/>
              <a:t>th</a:t>
            </a:r>
            <a:r>
              <a:rPr lang="en-IN" sz="2000" dirty="0"/>
              <a:t>&gt;Product&lt;/</a:t>
            </a:r>
            <a:r>
              <a:rPr lang="en-IN" sz="2000" dirty="0" err="1"/>
              <a:t>th</a:t>
            </a:r>
            <a:r>
              <a:rPr lang="en-IN" sz="2000" dirty="0"/>
              <a:t>&gt;</a:t>
            </a:r>
          </a:p>
          <a:p>
            <a:r>
              <a:rPr lang="en-IN" sz="2000" dirty="0"/>
              <a:t>                &lt;</a:t>
            </a:r>
            <a:r>
              <a:rPr lang="en-IN" sz="2000" dirty="0" err="1"/>
              <a:t>th</a:t>
            </a:r>
            <a:r>
              <a:rPr lang="en-IN" sz="2000" dirty="0"/>
              <a:t>&gt;</a:t>
            </a:r>
            <a:r>
              <a:rPr lang="en-IN" sz="2000" dirty="0" err="1"/>
              <a:t>Flover&amp;Quantity</a:t>
            </a:r>
            <a:r>
              <a:rPr lang="en-IN" sz="2000" dirty="0"/>
              <a:t>&lt;/</a:t>
            </a:r>
            <a:r>
              <a:rPr lang="en-IN" sz="2000" dirty="0" err="1"/>
              <a:t>th</a:t>
            </a:r>
            <a:r>
              <a:rPr lang="en-IN" sz="2000" dirty="0"/>
              <a:t>&gt;</a:t>
            </a:r>
          </a:p>
          <a:p>
            <a:r>
              <a:rPr lang="en-IN" sz="2000" dirty="0"/>
              <a:t>            &lt;/tr&gt;</a:t>
            </a:r>
          </a:p>
        </p:txBody>
      </p:sp>
    </p:spTree>
    <p:extLst>
      <p:ext uri="{BB962C8B-B14F-4D97-AF65-F5344CB8AC3E}">
        <p14:creationId xmlns:p14="http://schemas.microsoft.com/office/powerpoint/2010/main" val="2092450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BBD334-1682-21E8-C3CD-A62CF04158E3}"/>
              </a:ext>
            </a:extLst>
          </p:cNvPr>
          <p:cNvSpPr txBox="1"/>
          <p:nvPr/>
        </p:nvSpPr>
        <p:spPr>
          <a:xfrm>
            <a:off x="914400" y="1295034"/>
            <a:ext cx="6096000" cy="4154984"/>
          </a:xfrm>
          <a:prstGeom prst="rect">
            <a:avLst/>
          </a:prstGeom>
          <a:noFill/>
        </p:spPr>
        <p:txBody>
          <a:bodyPr wrap="square">
            <a:spAutoFit/>
          </a:bodyPr>
          <a:lstStyle/>
          <a:p>
            <a:r>
              <a:rPr lang="en-IN" sz="2400" dirty="0"/>
              <a:t>&lt;</a:t>
            </a:r>
            <a:r>
              <a:rPr lang="en-IN" sz="2400" dirty="0" err="1"/>
              <a:t>tfoot</a:t>
            </a:r>
            <a:r>
              <a:rPr lang="en-IN" sz="2400" dirty="0"/>
              <a:t>&gt;</a:t>
            </a:r>
          </a:p>
          <a:p>
            <a:r>
              <a:rPr lang="en-IN" sz="2400" dirty="0"/>
              <a:t>                &lt;tr&gt;</a:t>
            </a:r>
          </a:p>
          <a:p>
            <a:r>
              <a:rPr lang="en-IN" sz="2400" dirty="0"/>
              <a:t>                    &lt;td </a:t>
            </a:r>
            <a:r>
              <a:rPr lang="en-IN" sz="2400" dirty="0" err="1"/>
              <a:t>colspan</a:t>
            </a:r>
            <a:r>
              <a:rPr lang="en-IN" sz="2400" dirty="0"/>
              <a:t>="3"&gt;Dairy&lt;/td&gt;</a:t>
            </a:r>
          </a:p>
          <a:p>
            <a:r>
              <a:rPr lang="en-IN" sz="2400" dirty="0"/>
              <a:t>                &lt;/tr&gt;</a:t>
            </a:r>
          </a:p>
          <a:p>
            <a:r>
              <a:rPr lang="en-IN" sz="2400" dirty="0"/>
              <a:t>                &lt;tr&gt;</a:t>
            </a:r>
          </a:p>
          <a:p>
            <a:r>
              <a:rPr lang="en-IN" sz="2400" dirty="0"/>
              <a:t>                    &lt;td </a:t>
            </a:r>
            <a:r>
              <a:rPr lang="en-IN" sz="2400" dirty="0" err="1"/>
              <a:t>rowspan</a:t>
            </a:r>
            <a:r>
              <a:rPr lang="en-IN" sz="2400" dirty="0"/>
              <a:t>="3"&gt;Ice Cream&lt;/td&gt;</a:t>
            </a:r>
          </a:p>
          <a:p>
            <a:r>
              <a:rPr lang="en-IN" sz="2400" dirty="0"/>
              <a:t>                    &lt;td&gt;Vilna&lt;/td&gt;</a:t>
            </a:r>
          </a:p>
          <a:p>
            <a:r>
              <a:rPr lang="en-IN" sz="2400" dirty="0"/>
              <a:t>                    &lt;td&gt;500g&lt;/td&gt;</a:t>
            </a:r>
          </a:p>
          <a:p>
            <a:r>
              <a:rPr lang="en-IN" sz="2400" dirty="0"/>
              <a:t>                &lt;/tr&gt;</a:t>
            </a:r>
          </a:p>
          <a:p>
            <a:r>
              <a:rPr lang="en-IN" sz="2400" dirty="0"/>
              <a:t>                &lt;td&gt;Cholate&lt;/td&gt;</a:t>
            </a:r>
          </a:p>
          <a:p>
            <a:r>
              <a:rPr lang="en-IN" sz="2400" dirty="0"/>
              <a:t>                &lt;td&gt;250g&lt;/td&gt;</a:t>
            </a:r>
          </a:p>
        </p:txBody>
      </p:sp>
    </p:spTree>
    <p:extLst>
      <p:ext uri="{BB962C8B-B14F-4D97-AF65-F5344CB8AC3E}">
        <p14:creationId xmlns:p14="http://schemas.microsoft.com/office/powerpoint/2010/main" val="898199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798E00-F605-61BD-5019-E51D027B8F4D}"/>
              </a:ext>
            </a:extLst>
          </p:cNvPr>
          <p:cNvSpPr txBox="1"/>
          <p:nvPr/>
        </p:nvSpPr>
        <p:spPr>
          <a:xfrm>
            <a:off x="1120877" y="1108222"/>
            <a:ext cx="6096000" cy="4832092"/>
          </a:xfrm>
          <a:prstGeom prst="rect">
            <a:avLst/>
          </a:prstGeom>
          <a:noFill/>
        </p:spPr>
        <p:txBody>
          <a:bodyPr wrap="square">
            <a:spAutoFit/>
          </a:bodyPr>
          <a:lstStyle/>
          <a:p>
            <a:r>
              <a:rPr lang="en-IN" sz="2800" dirty="0"/>
              <a:t>&lt;tr&gt;</a:t>
            </a:r>
          </a:p>
          <a:p>
            <a:r>
              <a:rPr lang="en-IN" sz="2800" dirty="0"/>
              <a:t>                    &lt;td&gt;Butter Scotch&lt;/td&gt;</a:t>
            </a:r>
          </a:p>
          <a:p>
            <a:r>
              <a:rPr lang="en-IN" sz="2800" dirty="0"/>
              <a:t>                    &lt;td&gt;1kg&lt;/td&gt;</a:t>
            </a:r>
          </a:p>
          <a:p>
            <a:r>
              <a:rPr lang="en-IN" sz="2800" dirty="0"/>
              <a:t>                &lt;/tr&gt;</a:t>
            </a:r>
          </a:p>
          <a:p>
            <a:r>
              <a:rPr lang="en-IN" sz="2800" dirty="0"/>
              <a:t>                &lt;tr&gt;</a:t>
            </a:r>
          </a:p>
          <a:p>
            <a:r>
              <a:rPr lang="en-IN" sz="2800" dirty="0"/>
              <a:t>             &lt;td </a:t>
            </a:r>
            <a:r>
              <a:rPr lang="en-IN" sz="2800" dirty="0" err="1"/>
              <a:t>colspan</a:t>
            </a:r>
            <a:r>
              <a:rPr lang="en-IN" sz="2800" dirty="0"/>
              <a:t>="3"&gt;Beverages&lt;/td&gt;</a:t>
            </a:r>
          </a:p>
          <a:p>
            <a:r>
              <a:rPr lang="en-IN" sz="2800" dirty="0"/>
              <a:t>                &lt;/tr&gt;</a:t>
            </a:r>
          </a:p>
          <a:p>
            <a:r>
              <a:rPr lang="en-IN" sz="2800" dirty="0"/>
              <a:t>                &lt;tr&gt;</a:t>
            </a:r>
          </a:p>
          <a:p>
            <a:r>
              <a:rPr lang="en-IN" sz="2800" dirty="0"/>
              <a:t>                    &lt;td </a:t>
            </a:r>
            <a:r>
              <a:rPr lang="en-IN" sz="2800" dirty="0" err="1"/>
              <a:t>rowspan</a:t>
            </a:r>
            <a:r>
              <a:rPr lang="en-IN" sz="2800" dirty="0"/>
              <a:t>="3"&gt;Soda&lt;/td&gt;</a:t>
            </a:r>
          </a:p>
          <a:p>
            <a:r>
              <a:rPr lang="en-IN" sz="2800" dirty="0"/>
              <a:t>                    &lt;td&gt;Cola&lt;/td&gt;</a:t>
            </a:r>
          </a:p>
          <a:p>
            <a:r>
              <a:rPr lang="en-IN" sz="2800" dirty="0"/>
              <a:t>                    &lt;td&gt;0.5l&lt;/td&gt;</a:t>
            </a:r>
          </a:p>
        </p:txBody>
      </p:sp>
    </p:spTree>
    <p:extLst>
      <p:ext uri="{BB962C8B-B14F-4D97-AF65-F5344CB8AC3E}">
        <p14:creationId xmlns:p14="http://schemas.microsoft.com/office/powerpoint/2010/main" val="1312735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5A790-6DE2-B30F-9FA8-64466D080DF2}"/>
              </a:ext>
            </a:extLst>
          </p:cNvPr>
          <p:cNvSpPr txBox="1"/>
          <p:nvPr/>
        </p:nvSpPr>
        <p:spPr>
          <a:xfrm>
            <a:off x="1917291" y="852583"/>
            <a:ext cx="6096000" cy="6124754"/>
          </a:xfrm>
          <a:prstGeom prst="rect">
            <a:avLst/>
          </a:prstGeom>
          <a:noFill/>
        </p:spPr>
        <p:txBody>
          <a:bodyPr wrap="square">
            <a:spAutoFit/>
          </a:bodyPr>
          <a:lstStyle/>
          <a:p>
            <a:r>
              <a:rPr lang="en-IN" sz="2800" dirty="0"/>
              <a:t>&lt;tr&gt;</a:t>
            </a:r>
          </a:p>
          <a:p>
            <a:r>
              <a:rPr lang="en-IN" sz="2800" dirty="0"/>
              <a:t>                    &lt;td&gt;Butter Scotch&lt;/td&gt;</a:t>
            </a:r>
          </a:p>
          <a:p>
            <a:r>
              <a:rPr lang="en-IN" sz="2800" dirty="0"/>
              <a:t>                    &lt;td&gt;1kg&lt;/td&gt;</a:t>
            </a:r>
          </a:p>
          <a:p>
            <a:r>
              <a:rPr lang="en-IN" sz="2800" dirty="0"/>
              <a:t>                &lt;/tr&gt;</a:t>
            </a:r>
          </a:p>
          <a:p>
            <a:r>
              <a:rPr lang="en-IN" sz="2800" dirty="0"/>
              <a:t>                &lt;tr&gt;</a:t>
            </a:r>
          </a:p>
          <a:p>
            <a:r>
              <a:rPr lang="en-IN" sz="2800" dirty="0"/>
              <a:t>                    </a:t>
            </a:r>
          </a:p>
          <a:p>
            <a:endParaRPr lang="en-IN" sz="2800" dirty="0"/>
          </a:p>
          <a:p>
            <a:r>
              <a:rPr lang="en-IN" sz="2800" dirty="0"/>
              <a:t>&lt;td </a:t>
            </a:r>
            <a:r>
              <a:rPr lang="en-IN" sz="2800" dirty="0" err="1"/>
              <a:t>colspan</a:t>
            </a:r>
            <a:r>
              <a:rPr lang="en-IN" sz="2800" dirty="0"/>
              <a:t>="3"&gt;Beverages&lt;/td&gt;</a:t>
            </a:r>
          </a:p>
          <a:p>
            <a:r>
              <a:rPr lang="en-IN" sz="2800" dirty="0"/>
              <a:t>                &lt;/tr&gt;</a:t>
            </a:r>
          </a:p>
          <a:p>
            <a:r>
              <a:rPr lang="en-IN" sz="2800" dirty="0"/>
              <a:t>                &lt;tr&gt;</a:t>
            </a:r>
          </a:p>
          <a:p>
            <a:r>
              <a:rPr lang="en-IN" sz="2800" dirty="0"/>
              <a:t>                    &lt;td </a:t>
            </a:r>
            <a:r>
              <a:rPr lang="en-IN" sz="2800" dirty="0" err="1"/>
              <a:t>rowspan</a:t>
            </a:r>
            <a:r>
              <a:rPr lang="en-IN" sz="2800" dirty="0"/>
              <a:t>="3"&gt;Soda&lt;/td&gt;</a:t>
            </a:r>
          </a:p>
          <a:p>
            <a:r>
              <a:rPr lang="en-IN" sz="2800" dirty="0"/>
              <a:t>                    &lt;td&gt;Cola&lt;/td&gt;</a:t>
            </a:r>
          </a:p>
          <a:p>
            <a:r>
              <a:rPr lang="en-IN" sz="2800" dirty="0"/>
              <a:t>                    &lt;td&gt;0.5l&lt;/td&gt;</a:t>
            </a:r>
          </a:p>
          <a:p>
            <a:r>
              <a:rPr lang="en-IN" sz="2800" dirty="0"/>
              <a:t>&lt;/tr&gt;</a:t>
            </a:r>
          </a:p>
        </p:txBody>
      </p:sp>
    </p:spTree>
    <p:extLst>
      <p:ext uri="{BB962C8B-B14F-4D97-AF65-F5344CB8AC3E}">
        <p14:creationId xmlns:p14="http://schemas.microsoft.com/office/powerpoint/2010/main" val="22601585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404</TotalTime>
  <Words>3764</Words>
  <Application>Microsoft Office PowerPoint</Application>
  <PresentationFormat>Custom</PresentationFormat>
  <Paragraphs>449</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Wingdings 3</vt:lpstr>
      <vt:lpstr>Facet</vt:lpstr>
      <vt:lpstr>1.Bulid a simple webpage that displays text as shown in the below image.</vt:lpstr>
      <vt:lpstr>2. Build a simple webpage that displays the table as shown below.</vt:lpstr>
      <vt:lpstr>PowerPoint Presentation</vt:lpstr>
      <vt:lpstr>PowerPoint Presentation</vt:lpstr>
      <vt:lpstr>PowerPoint Presentation</vt:lpstr>
      <vt:lpstr>3.Bulid a simple webpage that displays the table shown below.</vt:lpstr>
      <vt:lpstr>PowerPoint Presentation</vt:lpstr>
      <vt:lpstr>PowerPoint Presentation</vt:lpstr>
      <vt:lpstr>PowerPoint Presentation</vt:lpstr>
      <vt:lpstr>PowerPoint Presentation</vt:lpstr>
      <vt:lpstr>4.Bulid a simple blog web page with 3 pages home, web development, and web design. Each page must contain hyperlinks to other pages in the top, a heading of the page topic and a paragraph of information. or home page you can add some information about yourself</vt:lpstr>
      <vt:lpstr>PowerPoint Presentation</vt:lpstr>
      <vt:lpstr>PowerPoint Presentation</vt:lpstr>
      <vt:lpstr>PowerPoint Presentation</vt:lpstr>
      <vt:lpstr>PowerPoint Presentation</vt:lpstr>
      <vt:lpstr>PowerPoint Presentation</vt:lpstr>
      <vt:lpstr>6.Create an ordered list of HTML tags. Each list item must include the tag name and some information about the ta</vt:lpstr>
      <vt:lpstr>PowerPoint Presentation</vt:lpstr>
      <vt:lpstr>PowerPoint Presentation</vt:lpstr>
      <vt:lpstr>PowerPoint Presentation</vt:lpstr>
      <vt:lpstr>PowerPoint Presentation</vt:lpstr>
      <vt:lpstr>PowerPoint Presentation</vt:lpstr>
      <vt:lpstr>7.create an unordered list of 5 programming huotes, using the &lt;ul&gt; tag</vt:lpstr>
      <vt:lpstr>8. create a description list of full stack web development tech stack, using the &lt;dl&gt; tag. each term should be a tech stack name and each description should be a brief explanation of what the tech stack is used for.f</vt:lpstr>
      <vt:lpstr>PowerPoint Presentation</vt:lpstr>
      <vt:lpstr>9. create an ordered list of the most common text formatting tags in html. within each list item, use an unordered list to list the specific use cases and best practices for that tag</vt:lpstr>
      <vt:lpstr>PowerPoint Presentation</vt:lpstr>
      <vt:lpstr>PowerPoint Presentation</vt:lpstr>
      <vt:lpstr>PowerPoint Presentation</vt:lpstr>
      <vt:lpstr>10.create an ordered list of the full stack web development tech stack html, css, and js. or each tech stack, create a table that lists the tech stack name, its primary use cases, and some key features or benefits. below is a reference image.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1.Bulid a simple webpage that displays text as shown in the below image.</dc:title>
  <dc:creator>Aayanish Kumar</dc:creator>
  <cp:lastModifiedBy>Aayanish Kumar</cp:lastModifiedBy>
  <cp:revision>3</cp:revision>
  <dcterms:created xsi:type="dcterms:W3CDTF">2024-04-10T08:07:54Z</dcterms:created>
  <dcterms:modified xsi:type="dcterms:W3CDTF">2024-04-10T16:55:53Z</dcterms:modified>
</cp:coreProperties>
</file>