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309" r:id="rId3"/>
    <p:sldId id="313" r:id="rId4"/>
    <p:sldId id="310" r:id="rId5"/>
    <p:sldId id="312" r:id="rId6"/>
    <p:sldId id="311" r:id="rId7"/>
    <p:sldId id="314" r:id="rId8"/>
    <p:sldId id="315" r:id="rId9"/>
    <p:sldId id="316" r:id="rId10"/>
    <p:sldId id="317" r:id="rId11"/>
    <p:sldId id="318" r:id="rId12"/>
    <p:sldId id="324" r:id="rId13"/>
    <p:sldId id="325" r:id="rId14"/>
    <p:sldId id="323" r:id="rId15"/>
    <p:sldId id="320" r:id="rId16"/>
    <p:sldId id="321" r:id="rId17"/>
    <p:sldId id="322" r:id="rId18"/>
    <p:sldId id="326" r:id="rId19"/>
    <p:sldId id="32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8A5E"/>
    <a:srgbClr val="222E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FEE75-A6B2-4555-979B-B7EED2C25559}" type="datetimeFigureOut">
              <a:rPr lang="en-US" smtClean="0"/>
              <a:pPr/>
              <a:t>7/11/2023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06D8E-F031-488D-90E2-B228AF72B154}" type="slidenum">
              <a:rPr lang="en-US" smtClean="0"/>
              <a:pPr/>
              <a:t>‹#›</a:t>
            </a:fld>
            <a:endParaRPr lang="en-US"/>
          </a:p>
        </p:txBody>
      </p:sp>
    </p:spTree>
    <p:extLst>
      <p:ext uri="{BB962C8B-B14F-4D97-AF65-F5344CB8AC3E}">
        <p14:creationId xmlns:p14="http://schemas.microsoft.com/office/powerpoint/2010/main" val="293381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706D8E-F031-488D-90E2-B228AF72B154}" type="slidenum">
              <a:rPr lang="en-US" smtClean="0"/>
              <a:pPr/>
              <a:t>16</a:t>
            </a:fld>
            <a:endParaRPr lang="en-US"/>
          </a:p>
        </p:txBody>
      </p:sp>
    </p:spTree>
    <p:extLst>
      <p:ext uri="{BB962C8B-B14F-4D97-AF65-F5344CB8AC3E}">
        <p14:creationId xmlns:p14="http://schemas.microsoft.com/office/powerpoint/2010/main" val="177631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669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4651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3762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5092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9619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6274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6876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9565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8283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5826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9629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61914-BD65-49E6-B13D-8C50EF0C5BC8}" type="datetimeFigureOut">
              <a:rPr lang="en-IN" smtClean="0">
                <a:solidFill>
                  <a:prstClr val="black">
                    <a:tint val="75000"/>
                  </a:prstClr>
                </a:solidFill>
              </a:rPr>
              <a:pPr/>
              <a:t>11-07-2023</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89162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304170"/>
            <a:ext cx="12191999" cy="1201330"/>
          </a:xfrm>
          <a:solidFill>
            <a:schemeClr val="accent6">
              <a:lumMod val="20000"/>
              <a:lumOff val="80000"/>
            </a:schemeClr>
          </a:solidFill>
          <a:ln>
            <a:solidFill>
              <a:schemeClr val="accent6">
                <a:lumMod val="20000"/>
                <a:lumOff val="80000"/>
              </a:schemeClr>
            </a:solidFill>
          </a:ln>
        </p:spPr>
        <p:txBody>
          <a:bodyPr anchor="ctr">
            <a:normAutofit/>
          </a:bodyPr>
          <a:lstStyle/>
          <a:p>
            <a:r>
              <a:rPr lang="en-IN" sz="2800" b="1" dirty="0">
                <a:solidFill>
                  <a:prstClr val="black"/>
                </a:solidFill>
                <a:latin typeface="Cambria" panose="02040503050406030204" pitchFamily="18" charset="0"/>
              </a:rPr>
              <a:t>IOT Based Health Monitoring System</a:t>
            </a:r>
            <a:endParaRPr lang="en-IN" sz="2800" b="1" dirty="0">
              <a:latin typeface="Cambria" panose="02040503050406030204" pitchFamily="18" charset="0"/>
            </a:endParaRPr>
          </a:p>
        </p:txBody>
      </p:sp>
      <p:pic>
        <p:nvPicPr>
          <p:cNvPr id="62" name="Picture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6939" cy="1406769"/>
          </a:xfrm>
          <a:prstGeom prst="rect">
            <a:avLst/>
          </a:prstGeom>
          <a:noFill/>
          <a:ln>
            <a:noFill/>
          </a:ln>
        </p:spPr>
      </p:pic>
      <p:sp>
        <p:nvSpPr>
          <p:cNvPr id="28" name="TextBox 27"/>
          <p:cNvSpPr txBox="1"/>
          <p:nvPr/>
        </p:nvSpPr>
        <p:spPr>
          <a:xfrm>
            <a:off x="1209823" y="0"/>
            <a:ext cx="9777046" cy="1323439"/>
          </a:xfrm>
          <a:prstGeom prst="rect">
            <a:avLst/>
          </a:prstGeom>
          <a:solidFill>
            <a:srgbClr val="002060"/>
          </a:solidFill>
          <a:ln>
            <a:noFill/>
          </a:ln>
        </p:spPr>
        <p:txBody>
          <a:bodyPr wrap="square" rtlCol="0" anchor="ctr">
            <a:spAutoFit/>
          </a:bodyPr>
          <a:lstStyle/>
          <a:p>
            <a:pPr algn="ctr"/>
            <a:r>
              <a:rPr lang="en-IN" sz="4000" b="1" dirty="0">
                <a:solidFill>
                  <a:schemeClr val="bg1"/>
                </a:solidFill>
                <a:latin typeface="Cambria" panose="02040503050406030204" pitchFamily="18" charset="0"/>
              </a:rPr>
              <a:t>Bangalore Institute of Technology</a:t>
            </a:r>
          </a:p>
          <a:p>
            <a:pPr algn="ctr"/>
            <a:r>
              <a:rPr lang="en-IN" sz="1600" dirty="0">
                <a:solidFill>
                  <a:schemeClr val="bg1"/>
                </a:solidFill>
                <a:latin typeface="Cambria" panose="02040503050406030204" pitchFamily="18" charset="0"/>
              </a:rPr>
              <a:t>K.R. Road, V.V.  Puram, Bangalore-560004</a:t>
            </a:r>
          </a:p>
          <a:p>
            <a:pPr algn="ctr"/>
            <a:r>
              <a:rPr lang="en-IN" sz="2400" b="1" dirty="0">
                <a:solidFill>
                  <a:schemeClr val="bg1"/>
                </a:solidFill>
                <a:latin typeface="Cambria" panose="02040503050406030204" pitchFamily="18" charset="0"/>
              </a:rPr>
              <a:t>Department of  Electronics and Communication Engineering</a:t>
            </a:r>
            <a:endParaRPr lang="en-IN" sz="2800" b="1" i="1" dirty="0">
              <a:solidFill>
                <a:schemeClr val="bg1"/>
              </a:solidFill>
              <a:latin typeface="Cambria" panose="02040503050406030204" pitchFamily="18" charset="0"/>
            </a:endParaRPr>
          </a:p>
        </p:txBody>
      </p:sp>
      <p:pic>
        <p:nvPicPr>
          <p:cNvPr id="18436" name="Picture 4" descr="352397-vtu-logo - Kollege Times"/>
          <p:cNvPicPr>
            <a:picLocks noChangeAspect="1" noChangeArrowheads="1"/>
          </p:cNvPicPr>
          <p:nvPr/>
        </p:nvPicPr>
        <p:blipFill>
          <a:blip r:embed="rId3" cstate="print"/>
          <a:srcRect/>
          <a:stretch>
            <a:fillRect/>
          </a:stretch>
        </p:blipFill>
        <p:spPr bwMode="auto">
          <a:xfrm>
            <a:off x="10589115" y="1"/>
            <a:ext cx="1602885" cy="1406768"/>
          </a:xfrm>
          <a:prstGeom prst="rect">
            <a:avLst/>
          </a:prstGeom>
          <a:noFill/>
        </p:spPr>
      </p:pic>
      <p:sp>
        <p:nvSpPr>
          <p:cNvPr id="8" name="TextBox 7"/>
          <p:cNvSpPr txBox="1"/>
          <p:nvPr/>
        </p:nvSpPr>
        <p:spPr>
          <a:xfrm>
            <a:off x="2590372" y="2167802"/>
            <a:ext cx="6733309" cy="461665"/>
          </a:xfrm>
          <a:prstGeom prst="rect">
            <a:avLst/>
          </a:prstGeom>
          <a:solidFill>
            <a:schemeClr val="accent4">
              <a:lumMod val="20000"/>
              <a:lumOff val="80000"/>
            </a:schemeClr>
          </a:solidFill>
          <a:ln w="28575">
            <a:solidFill>
              <a:schemeClr val="tx1"/>
            </a:solidFill>
          </a:ln>
          <a:effectLst>
            <a:innerShdw blurRad="63500" dist="50800" dir="2700000">
              <a:prstClr val="black">
                <a:alpha val="50000"/>
              </a:prstClr>
            </a:innerShdw>
          </a:effectLst>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MINI-PROJECT  PRESENTATION</a:t>
            </a:r>
          </a:p>
        </p:txBody>
      </p:sp>
      <p:sp>
        <p:nvSpPr>
          <p:cNvPr id="10" name="TextBox 9">
            <a:extLst>
              <a:ext uri="{FF2B5EF4-FFF2-40B4-BE49-F238E27FC236}">
                <a16:creationId xmlns:a16="http://schemas.microsoft.com/office/drawing/2014/main" id="{808E25C5-A206-AC46-B12C-E10B1599D933}"/>
              </a:ext>
            </a:extLst>
          </p:cNvPr>
          <p:cNvSpPr txBox="1"/>
          <p:nvPr/>
        </p:nvSpPr>
        <p:spPr>
          <a:xfrm>
            <a:off x="1035796" y="5139034"/>
            <a:ext cx="3571044" cy="1200329"/>
          </a:xfrm>
          <a:prstGeom prst="rect">
            <a:avLst/>
          </a:prstGeom>
          <a:solidFill>
            <a:srgbClr val="CCECFF">
              <a:alpha val="49804"/>
            </a:srgbClr>
          </a:solidFill>
          <a:ln>
            <a:solidFill>
              <a:srgbClr val="FFC000"/>
            </a:solidFill>
          </a:ln>
          <a:effectLst>
            <a:outerShdw blurRad="76200" dir="18900000" sy="23000" kx="-1200000" algn="bl" rotWithShape="0">
              <a:prstClr val="black">
                <a:alpha val="20000"/>
              </a:prstClr>
            </a:outerShdw>
          </a:effectLst>
        </p:spPr>
        <p:txBody>
          <a:bodyPr wrap="square">
            <a:spAutoFit/>
          </a:bodyPr>
          <a:lstStyle/>
          <a:p>
            <a:pPr algn="just"/>
            <a:r>
              <a:rPr lang="en-US" dirty="0">
                <a:solidFill>
                  <a:srgbClr val="000000"/>
                </a:solidFill>
                <a:latin typeface="Times New Roman" panose="02020603050405020304" pitchFamily="18" charset="0"/>
                <a:cs typeface="Times New Roman" panose="02020603050405020304" pitchFamily="18" charset="0"/>
              </a:rPr>
              <a:t>Guide Name - Keshava A</a:t>
            </a:r>
          </a:p>
          <a:p>
            <a:pPr algn="just"/>
            <a:r>
              <a:rPr lang="en-US" dirty="0">
                <a:solidFill>
                  <a:srgbClr val="000000"/>
                </a:solidFill>
                <a:latin typeface="Times New Roman" panose="02020603050405020304" pitchFamily="18" charset="0"/>
                <a:cs typeface="Times New Roman" panose="02020603050405020304" pitchFamily="18" charset="0"/>
              </a:rPr>
              <a:t>Designation – Assistant professor </a:t>
            </a:r>
            <a:endParaRPr lang="en-US" dirty="0">
              <a:effectLst/>
              <a:latin typeface="Times New Roman" panose="02020603050405020304" pitchFamily="18" charset="0"/>
              <a:cs typeface="Times New Roman" panose="02020603050405020304" pitchFamily="18" charset="0"/>
            </a:endParaRPr>
          </a:p>
          <a:p>
            <a:pPr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Dept. of ECE</a:t>
            </a:r>
            <a:endParaRPr lang="en-US" dirty="0">
              <a:effectLst/>
              <a:latin typeface="Times New Roman" panose="02020603050405020304" pitchFamily="18" charset="0"/>
              <a:cs typeface="Times New Roman" panose="02020603050405020304" pitchFamily="18" charset="0"/>
            </a:endParaRPr>
          </a:p>
          <a:p>
            <a:pPr algn="just" rtl="0"/>
            <a:r>
              <a:rPr lang="en-US" dirty="0">
                <a:solidFill>
                  <a:srgbClr val="000000"/>
                </a:solidFill>
                <a:latin typeface="Times New Roman" panose="02020603050405020304" pitchFamily="18" charset="0"/>
                <a:cs typeface="Times New Roman" panose="02020603050405020304" pitchFamily="18" charset="0"/>
              </a:rPr>
              <a:t>BIT.</a:t>
            </a:r>
            <a:endParaRPr lang="en-US" dirty="0">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035795" y="4769702"/>
            <a:ext cx="3571045" cy="369332"/>
          </a:xfrm>
          <a:prstGeom prst="rect">
            <a:avLst/>
          </a:prstGeom>
          <a:solidFill>
            <a:schemeClr val="accent6">
              <a:lumMod val="60000"/>
              <a:lumOff val="40000"/>
            </a:schemeClr>
          </a:solidFill>
          <a:ln>
            <a:solidFill>
              <a:schemeClr val="tx2">
                <a:lumMod val="40000"/>
                <a:lumOff val="60000"/>
              </a:schemeClr>
            </a:solidFill>
          </a:ln>
          <a:effectLst>
            <a:innerShdw blurRad="63500" dist="50800" dir="18900000">
              <a:prstClr val="black">
                <a:alpha val="50000"/>
              </a:prstClr>
            </a:innerShdw>
          </a:effectLst>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Under  the guidance of:</a:t>
            </a:r>
            <a:endParaRPr lang="en-US"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08E25C5-A206-AC46-B12C-E10B1599D933}"/>
              </a:ext>
            </a:extLst>
          </p:cNvPr>
          <p:cNvSpPr txBox="1"/>
          <p:nvPr/>
        </p:nvSpPr>
        <p:spPr>
          <a:xfrm>
            <a:off x="7082558" y="5150757"/>
            <a:ext cx="4794809" cy="1200329"/>
          </a:xfrm>
          <a:prstGeom prst="rect">
            <a:avLst/>
          </a:prstGeom>
          <a:solidFill>
            <a:srgbClr val="CCECFF">
              <a:alpha val="49804"/>
            </a:srgbClr>
          </a:solidFill>
          <a:ln>
            <a:solidFill>
              <a:srgbClr val="FFC000"/>
            </a:solidFill>
          </a:ln>
          <a:effectLst>
            <a:outerShdw blurRad="76200" dir="18900000" sy="23000" kx="-1200000" algn="bl" rotWithShape="0">
              <a:prstClr val="black">
                <a:alpha val="20000"/>
              </a:prstClr>
            </a:outerShdw>
          </a:effectLst>
        </p:spPr>
        <p:txBody>
          <a:bodyPr wrap="square">
            <a:spAutoFit/>
          </a:bodyPr>
          <a:lstStyle/>
          <a:p>
            <a:pPr algn="just"/>
            <a:r>
              <a:rPr lang="en-US" dirty="0">
                <a:solidFill>
                  <a:srgbClr val="000000"/>
                </a:solidFill>
                <a:latin typeface="Times New Roman" panose="02020603050405020304" pitchFamily="18" charset="0"/>
                <a:cs typeface="Times New Roman" panose="02020603050405020304" pitchFamily="18" charset="0"/>
              </a:rPr>
              <a:t>Name- 1. Munendra Gaur(1BI20EC076)</a:t>
            </a:r>
          </a:p>
          <a:p>
            <a:pPr algn="just"/>
            <a:r>
              <a:rPr lang="en-US" dirty="0">
                <a:solidFill>
                  <a:srgbClr val="000000"/>
                </a:solidFill>
                <a:latin typeface="Times New Roman" panose="02020603050405020304" pitchFamily="18" charset="0"/>
                <a:cs typeface="Times New Roman" panose="02020603050405020304" pitchFamily="18" charset="0"/>
              </a:rPr>
              <a:t>            2. Raushan Singh(1BI20EC110)</a:t>
            </a:r>
          </a:p>
          <a:p>
            <a:pPr algn="just"/>
            <a:r>
              <a:rPr lang="en-US" dirty="0">
                <a:solidFill>
                  <a:srgbClr val="000000"/>
                </a:solidFill>
                <a:latin typeface="Times New Roman" panose="02020603050405020304" pitchFamily="18" charset="0"/>
                <a:cs typeface="Times New Roman" panose="02020603050405020304" pitchFamily="18" charset="0"/>
              </a:rPr>
              <a:t>            3. RAJ (1BI20EC106)</a:t>
            </a:r>
          </a:p>
          <a:p>
            <a:pPr algn="just"/>
            <a:r>
              <a:rPr lang="en-US" dirty="0">
                <a:effectLst/>
                <a:latin typeface="Times New Roman" panose="02020603050405020304" pitchFamily="18" charset="0"/>
                <a:cs typeface="Times New Roman" panose="02020603050405020304" pitchFamily="18" charset="0"/>
              </a:rPr>
              <a:t>  </a:t>
            </a:r>
          </a:p>
        </p:txBody>
      </p:sp>
      <p:sp>
        <p:nvSpPr>
          <p:cNvPr id="13" name="Rectangle 12"/>
          <p:cNvSpPr/>
          <p:nvPr/>
        </p:nvSpPr>
        <p:spPr>
          <a:xfrm>
            <a:off x="7082558" y="4781425"/>
            <a:ext cx="4794809" cy="369332"/>
          </a:xfrm>
          <a:prstGeom prst="rect">
            <a:avLst/>
          </a:prstGeom>
          <a:solidFill>
            <a:schemeClr val="accent6">
              <a:lumMod val="60000"/>
              <a:lumOff val="40000"/>
            </a:schemeClr>
          </a:solidFill>
          <a:ln>
            <a:solidFill>
              <a:schemeClr val="tx2">
                <a:lumMod val="40000"/>
                <a:lumOff val="60000"/>
              </a:schemeClr>
            </a:solidFill>
          </a:ln>
          <a:effectLst>
            <a:innerShdw blurRad="63500" dist="50800" dir="18900000">
              <a:prstClr val="black">
                <a:alpha val="50000"/>
              </a:prstClr>
            </a:innerShdw>
          </a:effectLst>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Presented by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34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METHODOLOGY</a:t>
            </a:r>
            <a:endParaRPr lang="en-IN" sz="2800" b="1" dirty="0">
              <a:solidFill>
                <a:schemeClr val="bg1"/>
              </a:solidFill>
              <a:latin typeface="Cambria" panose="02040503050406030204" pitchFamily="18" charset="0"/>
            </a:endParaRPr>
          </a:p>
        </p:txBody>
      </p:sp>
      <p:sp>
        <p:nvSpPr>
          <p:cNvPr id="2" name="TextBox 1">
            <a:extLst>
              <a:ext uri="{FF2B5EF4-FFF2-40B4-BE49-F238E27FC236}">
                <a16:creationId xmlns:a16="http://schemas.microsoft.com/office/drawing/2014/main" id="{8EE8A287-3C5D-C04F-D56E-B4C63FC0126E}"/>
              </a:ext>
            </a:extLst>
          </p:cNvPr>
          <p:cNvSpPr txBox="1"/>
          <p:nvPr/>
        </p:nvSpPr>
        <p:spPr>
          <a:xfrm>
            <a:off x="98322" y="464024"/>
            <a:ext cx="12090537" cy="5078313"/>
          </a:xfrm>
          <a:prstGeom prst="rect">
            <a:avLst/>
          </a:prstGeom>
          <a:noFill/>
        </p:spPr>
        <p:txBody>
          <a:bodyPr wrap="square" rtlCol="0">
            <a:spAutoFit/>
          </a:bodyPr>
          <a:lstStyle/>
          <a:p>
            <a:pPr algn="l">
              <a:lnSpc>
                <a:spcPct val="150000"/>
              </a:lnSpc>
            </a:pPr>
            <a:r>
              <a:rPr lang="en-US" sz="1200" b="0" i="0" dirty="0">
                <a:solidFill>
                  <a:srgbClr val="374151"/>
                </a:solidFill>
                <a:effectLst/>
                <a:latin typeface="Söhne"/>
              </a:rPr>
              <a:t>Here are the steps to run an IoT-Based Health Monitoring System on ESP32 Web Server:</a:t>
            </a:r>
          </a:p>
          <a:p>
            <a:pPr algn="l">
              <a:lnSpc>
                <a:spcPct val="150000"/>
              </a:lnSpc>
            </a:pPr>
            <a:endParaRPr lang="en-US" sz="1200" b="0" i="0" dirty="0">
              <a:solidFill>
                <a:srgbClr val="374151"/>
              </a:solidFill>
              <a:effectLst/>
              <a:latin typeface="Söhne"/>
            </a:endParaRPr>
          </a:p>
          <a:p>
            <a:pPr algn="l">
              <a:lnSpc>
                <a:spcPct val="150000"/>
              </a:lnSpc>
              <a:buFont typeface="+mj-lt"/>
              <a:buAutoNum type="arabicPeriod"/>
            </a:pPr>
            <a:r>
              <a:rPr lang="en-US" sz="1200" b="0" i="0" dirty="0">
                <a:solidFill>
                  <a:srgbClr val="374151"/>
                </a:solidFill>
                <a:effectLst/>
                <a:latin typeface="Söhne"/>
              </a:rPr>
              <a:t>Hardware setup: Connect the ESP32 microcontroller to the health sensors, power source, and any other required hardware components.</a:t>
            </a:r>
          </a:p>
          <a:p>
            <a:pPr algn="l">
              <a:lnSpc>
                <a:spcPct val="150000"/>
              </a:lnSpc>
              <a:buFont typeface="+mj-lt"/>
              <a:buAutoNum type="arabicPeriod"/>
            </a:pPr>
            <a:endParaRPr lang="en-US" sz="1200" b="0" i="0" dirty="0">
              <a:solidFill>
                <a:srgbClr val="374151"/>
              </a:solidFill>
              <a:effectLst/>
              <a:latin typeface="Söhne"/>
            </a:endParaRPr>
          </a:p>
          <a:p>
            <a:pPr algn="l">
              <a:lnSpc>
                <a:spcPct val="150000"/>
              </a:lnSpc>
              <a:buFont typeface="+mj-lt"/>
              <a:buAutoNum type="arabicPeriod"/>
            </a:pPr>
            <a:r>
              <a:rPr lang="en-US" sz="1200" b="0" i="0" dirty="0">
                <a:solidFill>
                  <a:srgbClr val="374151"/>
                </a:solidFill>
                <a:effectLst/>
                <a:latin typeface="Söhne"/>
              </a:rPr>
              <a:t>Software setup: Install the Arduino Integrated Development Environment (IDE) on your computer and connect the ESP32 microcontroller to your computer using a USB cable. In the Arduino IDE, select the appropriate board and port for the ESP32 microcontroller.</a:t>
            </a:r>
          </a:p>
          <a:p>
            <a:pPr algn="l">
              <a:lnSpc>
                <a:spcPct val="150000"/>
              </a:lnSpc>
              <a:buFont typeface="+mj-lt"/>
              <a:buAutoNum type="arabicPeriod"/>
            </a:pPr>
            <a:endParaRPr lang="en-US" sz="1200" b="0" i="0" dirty="0">
              <a:solidFill>
                <a:srgbClr val="374151"/>
              </a:solidFill>
              <a:effectLst/>
              <a:latin typeface="Söhne"/>
            </a:endParaRPr>
          </a:p>
          <a:p>
            <a:pPr algn="l">
              <a:lnSpc>
                <a:spcPct val="150000"/>
              </a:lnSpc>
              <a:buFont typeface="+mj-lt"/>
              <a:buAutoNum type="arabicPeriod"/>
            </a:pPr>
            <a:r>
              <a:rPr lang="en-US" sz="1200" b="0" i="0" dirty="0">
                <a:solidFill>
                  <a:srgbClr val="374151"/>
                </a:solidFill>
                <a:effectLst/>
                <a:latin typeface="Söhne"/>
              </a:rPr>
              <a:t>Programming: Write the code for the ESP32 microcontroller using the Arduino programming language. This code should include functions to read data from the health sensors, establish a WIFI connection, start a web server, and handle HTTP requests from the web server. You can use the Web Server library to build the web server and handle HTTP requests.</a:t>
            </a:r>
          </a:p>
          <a:p>
            <a:pPr algn="l">
              <a:lnSpc>
                <a:spcPct val="150000"/>
              </a:lnSpc>
              <a:buFont typeface="+mj-lt"/>
              <a:buAutoNum type="arabicPeriod"/>
            </a:pPr>
            <a:endParaRPr lang="en-US" sz="1200" b="0" i="0" dirty="0">
              <a:solidFill>
                <a:srgbClr val="374151"/>
              </a:solidFill>
              <a:effectLst/>
              <a:latin typeface="Söhne"/>
            </a:endParaRPr>
          </a:p>
          <a:p>
            <a:pPr algn="l">
              <a:lnSpc>
                <a:spcPct val="150000"/>
              </a:lnSpc>
              <a:buFont typeface="+mj-lt"/>
              <a:buAutoNum type="arabicPeriod"/>
            </a:pPr>
            <a:r>
              <a:rPr lang="en-US" sz="1200" b="0" i="0" dirty="0">
                <a:solidFill>
                  <a:srgbClr val="374151"/>
                </a:solidFill>
                <a:effectLst/>
                <a:latin typeface="Söhne"/>
              </a:rPr>
              <a:t>Uploading the code: Upload the code to the ESP32 microcontroller using the Arduino IDE. Once the code is uploaded, the microcontroller will start collecting data from the sensors and sending it to the web server.</a:t>
            </a:r>
          </a:p>
          <a:p>
            <a:pPr algn="l">
              <a:lnSpc>
                <a:spcPct val="150000"/>
              </a:lnSpc>
              <a:buFont typeface="+mj-lt"/>
              <a:buAutoNum type="arabicPeriod"/>
            </a:pPr>
            <a:endParaRPr lang="en-US" sz="1200" b="0" i="0" dirty="0">
              <a:solidFill>
                <a:srgbClr val="374151"/>
              </a:solidFill>
              <a:effectLst/>
              <a:latin typeface="Söhne"/>
            </a:endParaRPr>
          </a:p>
          <a:p>
            <a:pPr algn="l">
              <a:lnSpc>
                <a:spcPct val="150000"/>
              </a:lnSpc>
              <a:buFont typeface="+mj-lt"/>
              <a:buAutoNum type="arabicPeriod"/>
            </a:pPr>
            <a:r>
              <a:rPr lang="en-US" sz="1200" b="0" i="0" dirty="0">
                <a:solidFill>
                  <a:srgbClr val="374151"/>
                </a:solidFill>
                <a:effectLst/>
                <a:latin typeface="Söhne"/>
              </a:rPr>
              <a:t>Web interface: Create a web interface that displays the data collected by the ESP32 microcontroller. You can use HTML, CSS, and JavaScript to build the web interface. The web interface should be responsive and accessible from any device connected to the same network as the ESP32 microcontroller.</a:t>
            </a:r>
          </a:p>
          <a:p>
            <a:pPr algn="l">
              <a:lnSpc>
                <a:spcPct val="150000"/>
              </a:lnSpc>
              <a:buFont typeface="+mj-lt"/>
              <a:buAutoNum type="arabicPeriod"/>
            </a:pPr>
            <a:endParaRPr lang="en-US" sz="1200" b="0" i="0" dirty="0">
              <a:solidFill>
                <a:srgbClr val="374151"/>
              </a:solidFill>
              <a:effectLst/>
              <a:latin typeface="Söhne"/>
            </a:endParaRPr>
          </a:p>
          <a:p>
            <a:pPr algn="l">
              <a:lnSpc>
                <a:spcPct val="150000"/>
              </a:lnSpc>
              <a:buFont typeface="+mj-lt"/>
              <a:buAutoNum type="arabicPeriod"/>
            </a:pPr>
            <a:r>
              <a:rPr lang="en-US" sz="1200" b="0" i="0" dirty="0">
                <a:solidFill>
                  <a:srgbClr val="374151"/>
                </a:solidFill>
                <a:effectLst/>
                <a:latin typeface="Söhne"/>
              </a:rPr>
              <a:t>Data processing: Process the data collected by the ESP32 microcontroller to display it on the web interface. You can use PHP, Python, or any other programming language to process the data.</a:t>
            </a:r>
          </a:p>
          <a:p>
            <a:endParaRPr lang="en-IN" dirty="0"/>
          </a:p>
        </p:txBody>
      </p:sp>
    </p:spTree>
    <p:extLst>
      <p:ext uri="{BB962C8B-B14F-4D97-AF65-F5344CB8AC3E}">
        <p14:creationId xmlns:p14="http://schemas.microsoft.com/office/powerpoint/2010/main" val="101902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IMPLEMENTATION &amp; DESIGN </a:t>
            </a:r>
            <a:endParaRPr lang="en-IN" sz="2800" b="1" dirty="0">
              <a:solidFill>
                <a:schemeClr val="bg1"/>
              </a:solidFill>
              <a:latin typeface="Cambria" panose="02040503050406030204" pitchFamily="18" charset="0"/>
            </a:endParaRPr>
          </a:p>
        </p:txBody>
      </p:sp>
      <p:sp>
        <p:nvSpPr>
          <p:cNvPr id="3" name="TextBox 2">
            <a:extLst>
              <a:ext uri="{FF2B5EF4-FFF2-40B4-BE49-F238E27FC236}">
                <a16:creationId xmlns:a16="http://schemas.microsoft.com/office/drawing/2014/main" id="{43C97C9A-8B57-F59A-733F-9C503F49DE2C}"/>
              </a:ext>
            </a:extLst>
          </p:cNvPr>
          <p:cNvSpPr txBox="1"/>
          <p:nvPr/>
        </p:nvSpPr>
        <p:spPr>
          <a:xfrm>
            <a:off x="924232" y="766563"/>
            <a:ext cx="10294373" cy="1448730"/>
          </a:xfrm>
          <a:prstGeom prst="rect">
            <a:avLst/>
          </a:prstGeom>
          <a:noFill/>
        </p:spPr>
        <p:txBody>
          <a:bodyPr wrap="square">
            <a:spAutoFit/>
          </a:bodyPr>
          <a:lstStyle/>
          <a:p>
            <a:pPr>
              <a:lnSpc>
                <a:spcPct val="150000"/>
              </a:lnSpc>
            </a:pPr>
            <a:r>
              <a:rPr lang="en-IN" sz="1200" dirty="0"/>
              <a:t>A number of elements and procedures go into the installation and design of an IoT-Based Health Monitoring System. The system's implementation and design have the following important components:</a:t>
            </a:r>
          </a:p>
          <a:p>
            <a:pPr>
              <a:lnSpc>
                <a:spcPct val="150000"/>
              </a:lnSpc>
            </a:pPr>
            <a:endParaRPr lang="en-IN" sz="1200" dirty="0"/>
          </a:p>
          <a:p>
            <a:pPr marL="285750" indent="-285750">
              <a:lnSpc>
                <a:spcPct val="150000"/>
              </a:lnSpc>
              <a:buFont typeface="Arial" panose="020B0604020202020204" pitchFamily="34" charset="0"/>
              <a:buChar char="•"/>
            </a:pPr>
            <a:r>
              <a:rPr lang="en-IN" sz="1200" dirty="0"/>
              <a:t>Hardware: The system's hardware consists of a power source, a temperature, heart-rate, and blood-pressure sensor, as well as a microcontroller with IoT capabilities. The sensors are connected to the microcontroller, which then processes the data and sends it to a web server.</a:t>
            </a:r>
          </a:p>
        </p:txBody>
      </p:sp>
      <p:sp>
        <p:nvSpPr>
          <p:cNvPr id="5" name="TextBox 4">
            <a:extLst>
              <a:ext uri="{FF2B5EF4-FFF2-40B4-BE49-F238E27FC236}">
                <a16:creationId xmlns:a16="http://schemas.microsoft.com/office/drawing/2014/main" id="{5C4A1904-2C9D-F745-F2C0-EC73459C11CD}"/>
              </a:ext>
            </a:extLst>
          </p:cNvPr>
          <p:cNvSpPr txBox="1"/>
          <p:nvPr/>
        </p:nvSpPr>
        <p:spPr>
          <a:xfrm>
            <a:off x="924232" y="2816810"/>
            <a:ext cx="9979742" cy="22797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t>Software Components: The system's software consists of the Webserver library, which is used to create the web server, and the Arduino programming language, which is used to programme the microcontroller. The microcontroller can gather sensor data, process it, and send it to the web server thanks to the programming code. The data is received by the web server, stored there, and then made available to the user via a web-based interface.</a:t>
            </a:r>
          </a:p>
          <a:p>
            <a:pPr>
              <a:lnSpc>
                <a:spcPct val="150000"/>
              </a:lnSpc>
            </a:pPr>
            <a:endParaRPr lang="en-IN" sz="1200" dirty="0"/>
          </a:p>
          <a:p>
            <a:pPr>
              <a:lnSpc>
                <a:spcPct val="150000"/>
              </a:lnSpc>
            </a:pPr>
            <a:endParaRPr lang="en-IN" sz="1200" dirty="0"/>
          </a:p>
          <a:p>
            <a:pPr marL="285750" indent="-285750">
              <a:lnSpc>
                <a:spcPct val="150000"/>
              </a:lnSpc>
              <a:buFont typeface="Arial" panose="020B0604020202020204" pitchFamily="34" charset="0"/>
              <a:buChar char="•"/>
            </a:pPr>
            <a:r>
              <a:rPr lang="en-IN" sz="1200" dirty="0"/>
              <a:t>Data gathering and processing: The microcontroller receives data from the sensors on several health indicators, including temperature, heart rate, and blood pressure. The user sees the data on a web-based interface once the microcontroller processes it and transmits it to the web server, where it is stored.</a:t>
            </a:r>
          </a:p>
        </p:txBody>
      </p:sp>
    </p:spTree>
    <p:extLst>
      <p:ext uri="{BB962C8B-B14F-4D97-AF65-F5344CB8AC3E}">
        <p14:creationId xmlns:p14="http://schemas.microsoft.com/office/powerpoint/2010/main" val="101902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IMPLEMENTATION &amp; DESIGN </a:t>
            </a:r>
            <a:endParaRPr lang="en-IN" sz="2800" b="1" dirty="0">
              <a:solidFill>
                <a:schemeClr val="bg1"/>
              </a:solidFill>
              <a:latin typeface="Cambria" panose="02040503050406030204" pitchFamily="18" charset="0"/>
            </a:endParaRPr>
          </a:p>
        </p:txBody>
      </p:sp>
      <p:sp>
        <p:nvSpPr>
          <p:cNvPr id="5" name="TextBox 4">
            <a:extLst>
              <a:ext uri="{FF2B5EF4-FFF2-40B4-BE49-F238E27FC236}">
                <a16:creationId xmlns:a16="http://schemas.microsoft.com/office/drawing/2014/main" id="{5C4A1904-2C9D-F745-F2C0-EC73459C11CD}"/>
              </a:ext>
            </a:extLst>
          </p:cNvPr>
          <p:cNvSpPr txBox="1"/>
          <p:nvPr/>
        </p:nvSpPr>
        <p:spPr>
          <a:xfrm>
            <a:off x="383458" y="829019"/>
            <a:ext cx="10658167" cy="369332"/>
          </a:xfrm>
          <a:prstGeom prst="rect">
            <a:avLst/>
          </a:prstGeom>
          <a:noFill/>
        </p:spPr>
        <p:txBody>
          <a:bodyPr wrap="square">
            <a:spAutoFit/>
          </a:bodyPr>
          <a:lstStyle/>
          <a:p>
            <a:r>
              <a:rPr lang="en-US" b="1" dirty="0"/>
              <a:t>Figure demonstrating circuit diagram of the health monitoring system:</a:t>
            </a:r>
          </a:p>
        </p:txBody>
      </p:sp>
      <p:pic>
        <p:nvPicPr>
          <p:cNvPr id="2" name="Picture 1">
            <a:extLst>
              <a:ext uri="{FF2B5EF4-FFF2-40B4-BE49-F238E27FC236}">
                <a16:creationId xmlns:a16="http://schemas.microsoft.com/office/drawing/2014/main" id="{7D4E40F1-F76D-39DC-7DDF-C25805C9D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702" y="1759472"/>
            <a:ext cx="6920014" cy="4147860"/>
          </a:xfrm>
          <a:prstGeom prst="rect">
            <a:avLst/>
          </a:prstGeom>
        </p:spPr>
      </p:pic>
    </p:spTree>
    <p:extLst>
      <p:ext uri="{BB962C8B-B14F-4D97-AF65-F5344CB8AC3E}">
        <p14:creationId xmlns:p14="http://schemas.microsoft.com/office/powerpoint/2010/main" val="66506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IMPLEMENTATION &amp; DESIGN </a:t>
            </a:r>
            <a:endParaRPr lang="en-IN" sz="2800" b="1" dirty="0">
              <a:solidFill>
                <a:schemeClr val="bg1"/>
              </a:solidFill>
              <a:latin typeface="Cambria" panose="02040503050406030204" pitchFamily="18" charset="0"/>
            </a:endParaRPr>
          </a:p>
        </p:txBody>
      </p:sp>
      <p:sp>
        <p:nvSpPr>
          <p:cNvPr id="5" name="TextBox 4">
            <a:extLst>
              <a:ext uri="{FF2B5EF4-FFF2-40B4-BE49-F238E27FC236}">
                <a16:creationId xmlns:a16="http://schemas.microsoft.com/office/drawing/2014/main" id="{5C4A1904-2C9D-F745-F2C0-EC73459C11CD}"/>
              </a:ext>
            </a:extLst>
          </p:cNvPr>
          <p:cNvSpPr txBox="1"/>
          <p:nvPr/>
        </p:nvSpPr>
        <p:spPr>
          <a:xfrm>
            <a:off x="383458" y="829019"/>
            <a:ext cx="10658167" cy="4495718"/>
          </a:xfrm>
          <a:prstGeom prst="rect">
            <a:avLst/>
          </a:prstGeom>
          <a:noFill/>
        </p:spPr>
        <p:txBody>
          <a:bodyPr wrap="square">
            <a:spAutoFit/>
          </a:bodyPr>
          <a:lstStyle/>
          <a:p>
            <a:endParaRPr lang="en-US" dirty="0"/>
          </a:p>
          <a:p>
            <a:pPr marL="285750" indent="-285750">
              <a:lnSpc>
                <a:spcPct val="150000"/>
              </a:lnSpc>
              <a:buFont typeface="Arial" panose="020B0604020202020204" pitchFamily="34" charset="0"/>
              <a:buChar char="•"/>
            </a:pPr>
            <a:r>
              <a:rPr lang="en-US" sz="1200" dirty="0"/>
              <a:t>Data collection and processing: The microcontroller receives data from sensors on several health indicators such as temperature, heart rate, and blood pressure. After the microcontroller processes the data and transfers it to the web server, where it is stored, the user sees it on a web-based interface.</a:t>
            </a:r>
          </a:p>
          <a:p>
            <a:pPr>
              <a:lnSpc>
                <a:spcPct val="150000"/>
              </a:lnSpc>
            </a:pPr>
            <a:endParaRPr lang="en-US" sz="1200" dirty="0"/>
          </a:p>
          <a:p>
            <a:pPr marL="285750" indent="-285750">
              <a:lnSpc>
                <a:spcPct val="150000"/>
              </a:lnSpc>
              <a:buFont typeface="Arial" panose="020B0604020202020204" pitchFamily="34" charset="0"/>
              <a:buChar char="•"/>
            </a:pPr>
            <a:r>
              <a:rPr lang="en-US" sz="1200" dirty="0"/>
              <a:t>Web-based Interface: The web-based interface allows the user to check their health status and receive notifications if something goes wrong. The interface shows real-time statistics on a variety of health factors and allows the user to watch their progress over time. Any device connected to the same network as the microcontroller can access the interface.</a:t>
            </a:r>
          </a:p>
          <a:p>
            <a:pPr>
              <a:lnSpc>
                <a:spcPct val="150000"/>
              </a:lnSpc>
            </a:pPr>
            <a:endParaRPr lang="en-US" sz="1200" dirty="0"/>
          </a:p>
          <a:p>
            <a:pPr marL="285750" indent="-285750">
              <a:lnSpc>
                <a:spcPct val="150000"/>
              </a:lnSpc>
              <a:buFont typeface="Arial" panose="020B0604020202020204" pitchFamily="34" charset="0"/>
              <a:buChar char="•"/>
            </a:pPr>
            <a:r>
              <a:rPr lang="en-US" sz="1200" dirty="0"/>
              <a:t>Security and privacy: The system must ensure that the user's data is secure and private. This entails putting in place safeguards such as data encryption, user authentication, and secure communication protocols. </a:t>
            </a:r>
          </a:p>
          <a:p>
            <a:pPr marL="285750" indent="-285750">
              <a:lnSpc>
                <a:spcPct val="150000"/>
              </a:lnSpc>
              <a:buFont typeface="Arial" panose="020B0604020202020204" pitchFamily="34" charset="0"/>
              <a:buChar char="•"/>
            </a:pPr>
            <a:endParaRPr lang="en-US" sz="1200" dirty="0"/>
          </a:p>
          <a:p>
            <a:pPr marL="285750" indent="-285750">
              <a:lnSpc>
                <a:spcPct val="150000"/>
              </a:lnSpc>
              <a:buFont typeface="Arial" panose="020B0604020202020204" pitchFamily="34" charset="0"/>
              <a:buChar char="•"/>
            </a:pPr>
            <a:r>
              <a:rPr lang="en-US" sz="1200" dirty="0"/>
              <a:t>Evaluation and Testing: The system should be rigorously tested to confirm its correctness, dependability, and usefulness in real-time monitoring of a person's health state. </a:t>
            </a:r>
          </a:p>
          <a:p>
            <a:pPr>
              <a:lnSpc>
                <a:spcPct val="150000"/>
              </a:lnSpc>
            </a:pPr>
            <a:endParaRPr lang="en-US" sz="1200" dirty="0"/>
          </a:p>
          <a:p>
            <a:pPr>
              <a:lnSpc>
                <a:spcPct val="150000"/>
              </a:lnSpc>
            </a:pPr>
            <a:r>
              <a:rPr lang="en-US" sz="1200" dirty="0"/>
              <a:t>Overall, careful consideration must be given to different hardware and software components, data collection and processing, web-based interface design, security and privacy measures, assessment, and testing when developing and implementing an IoT-Based Health Monitoring System.</a:t>
            </a:r>
            <a:endParaRPr lang="en-IN" sz="1200" dirty="0"/>
          </a:p>
        </p:txBody>
      </p:sp>
    </p:spTree>
    <p:extLst>
      <p:ext uri="{BB962C8B-B14F-4D97-AF65-F5344CB8AC3E}">
        <p14:creationId xmlns:p14="http://schemas.microsoft.com/office/powerpoint/2010/main" val="64682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RESULTS &amp; OBSERVATIONS </a:t>
            </a:r>
            <a:endParaRPr lang="en-IN" sz="2800" b="1" dirty="0">
              <a:solidFill>
                <a:schemeClr val="bg1"/>
              </a:solidFill>
              <a:latin typeface="Cambria" panose="02040503050406030204" pitchFamily="18" charset="0"/>
            </a:endParaRPr>
          </a:p>
        </p:txBody>
      </p:sp>
      <p:sp>
        <p:nvSpPr>
          <p:cNvPr id="2" name="TextBox 1">
            <a:extLst>
              <a:ext uri="{FF2B5EF4-FFF2-40B4-BE49-F238E27FC236}">
                <a16:creationId xmlns:a16="http://schemas.microsoft.com/office/drawing/2014/main" id="{1A97B5A5-74E6-48CC-A215-36B1ABB2E40E}"/>
              </a:ext>
            </a:extLst>
          </p:cNvPr>
          <p:cNvSpPr txBox="1"/>
          <p:nvPr/>
        </p:nvSpPr>
        <p:spPr>
          <a:xfrm>
            <a:off x="742950" y="968873"/>
            <a:ext cx="10477500" cy="369332"/>
          </a:xfrm>
          <a:prstGeom prst="rect">
            <a:avLst/>
          </a:prstGeom>
          <a:noFill/>
        </p:spPr>
        <p:txBody>
          <a:bodyPr wrap="square" rtlCol="0">
            <a:spAutoFit/>
          </a:bodyPr>
          <a:lstStyle/>
          <a:p>
            <a:r>
              <a:rPr lang="en-IN" b="1" dirty="0"/>
              <a:t>Figure demonstrating operation of health operating system through Arduino Programming:-</a:t>
            </a:r>
            <a:endParaRPr lang="en-IN" dirty="0"/>
          </a:p>
        </p:txBody>
      </p:sp>
      <p:pic>
        <p:nvPicPr>
          <p:cNvPr id="12" name="Picture 11">
            <a:extLst>
              <a:ext uri="{FF2B5EF4-FFF2-40B4-BE49-F238E27FC236}">
                <a16:creationId xmlns:a16="http://schemas.microsoft.com/office/drawing/2014/main" id="{94E99D04-1F7A-42F5-A509-51F74DDBE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363" y="1457325"/>
            <a:ext cx="8812674" cy="4344847"/>
          </a:xfrm>
          <a:prstGeom prst="rect">
            <a:avLst/>
          </a:prstGeom>
        </p:spPr>
      </p:pic>
    </p:spTree>
    <p:extLst>
      <p:ext uri="{BB962C8B-B14F-4D97-AF65-F5344CB8AC3E}">
        <p14:creationId xmlns:p14="http://schemas.microsoft.com/office/powerpoint/2010/main" val="418210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CONCLUSION </a:t>
            </a:r>
            <a:endParaRPr lang="en-IN" sz="2800" b="1" dirty="0">
              <a:solidFill>
                <a:schemeClr val="bg1"/>
              </a:solidFill>
              <a:latin typeface="Cambria" panose="02040503050406030204" pitchFamily="18" charset="0"/>
            </a:endParaRPr>
          </a:p>
        </p:txBody>
      </p:sp>
      <p:sp>
        <p:nvSpPr>
          <p:cNvPr id="4" name="TextBox 3">
            <a:extLst>
              <a:ext uri="{FF2B5EF4-FFF2-40B4-BE49-F238E27FC236}">
                <a16:creationId xmlns:a16="http://schemas.microsoft.com/office/drawing/2014/main" id="{2DD54BE5-B431-466B-AC90-A98A2D1A6260}"/>
              </a:ext>
            </a:extLst>
          </p:cNvPr>
          <p:cNvSpPr txBox="1"/>
          <p:nvPr/>
        </p:nvSpPr>
        <p:spPr>
          <a:xfrm>
            <a:off x="300036" y="714964"/>
            <a:ext cx="10658475" cy="44957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dirty="0"/>
              <a:t> By providing remote monitoring, real-time data processing, and customised healthcare services, an IoT-based health monitoring system with an ESP32 web server has the potential to revolutionize healthcare. A reliable platform for gathering, examining, and exchanging health data from numerous sensors and devices is made possible by the ESP32 microcontroller's web server capabilities. By utilizing this technology, medical practitioners are able to follow patients' health status, remotely monitor their vital signs, and take immediate action as required. Contrarily, patients can gain from ongoing health monitoring, personalized healthcare recommendations, better illness treatment, and early discovery of abnormalities.</a:t>
            </a:r>
          </a:p>
          <a:p>
            <a:pPr>
              <a:lnSpc>
                <a:spcPct val="150000"/>
              </a:lnSpc>
            </a:pPr>
            <a:endParaRPr lang="en-US" sz="1200" dirty="0"/>
          </a:p>
          <a:p>
            <a:pPr marL="285750" indent="-285750">
              <a:lnSpc>
                <a:spcPct val="150000"/>
              </a:lnSpc>
              <a:buFont typeface="Arial" panose="020B0604020202020204" pitchFamily="34" charset="0"/>
              <a:buChar char="•"/>
            </a:pPr>
            <a:r>
              <a:rPr lang="en-US" sz="1200" dirty="0"/>
              <a:t>Some critical features can help to enhance the IoT-based health monitoring system on an ESP32 web server. These include ensuring data security and privacy, implementing real-time monitoring and alerts, implementing advanced analytics and machine learning algorithms, integrating with wearable devices for additional data inputs, improving user interfaces for a better user experience, optimizing power consumption for battery-powered devices, fostering interoperability and standardization, addressing ethical and privacy concerns, and developing long-term data strategies. By addressing these areas for improvement, IoT-based health monitoring systems will continue to expand and grow, becoming more dependable, secure, and efficient at providing customised healthcare. IoT, ESP32, and web server technologies have the capacity to transform healthcare delivery, improve patient outcomes, and give people more control over their own health.</a:t>
            </a:r>
          </a:p>
          <a:p>
            <a:pPr>
              <a:lnSpc>
                <a:spcPct val="150000"/>
              </a:lnSpc>
            </a:pPr>
            <a:endParaRPr lang="en-US" sz="1200" dirty="0"/>
          </a:p>
          <a:p>
            <a:pPr marL="285750" indent="-285750">
              <a:lnSpc>
                <a:spcPct val="150000"/>
              </a:lnSpc>
              <a:buFont typeface="Arial" panose="020B0604020202020204" pitchFamily="34" charset="0"/>
              <a:buChar char="•"/>
            </a:pPr>
            <a:r>
              <a:rPr lang="en-US" sz="1200" dirty="0"/>
              <a:t>We would like to express our sincere gratitude to our respected HOD Dr. Hemanth Kumar A R and reputed principal Dr. Aswath M.U. for giving us this fantastic chance to showcase our talent via this small project. We also acknowledge the valuable contributions of our project guide Asst. Professor Keshava A and co-evaluator Associate Professor Pushpajalli J. Without their help, this project would have remained only a notion. We really hope that we exceeded their expectations.</a:t>
            </a:r>
            <a:endParaRPr lang="en-IN" sz="1200" dirty="0"/>
          </a:p>
        </p:txBody>
      </p:sp>
    </p:spTree>
    <p:extLst>
      <p:ext uri="{BB962C8B-B14F-4D97-AF65-F5344CB8AC3E}">
        <p14:creationId xmlns:p14="http://schemas.microsoft.com/office/powerpoint/2010/main" val="101902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4068"/>
            <a:ext cx="12191999" cy="548640"/>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FUTURE WORK   </a:t>
            </a:r>
            <a:endParaRPr lang="en-IN" sz="2800" b="1" dirty="0">
              <a:solidFill>
                <a:schemeClr val="bg1"/>
              </a:solidFill>
              <a:latin typeface="Cambria" panose="02040503050406030204" pitchFamily="18" charset="0"/>
            </a:endParaRPr>
          </a:p>
        </p:txBody>
      </p:sp>
      <p:sp>
        <p:nvSpPr>
          <p:cNvPr id="3" name="TextBox 2">
            <a:extLst>
              <a:ext uri="{FF2B5EF4-FFF2-40B4-BE49-F238E27FC236}">
                <a16:creationId xmlns:a16="http://schemas.microsoft.com/office/drawing/2014/main" id="{0754B5B6-B648-471A-AFBB-CB3AEF37719E}"/>
              </a:ext>
            </a:extLst>
          </p:cNvPr>
          <p:cNvSpPr txBox="1"/>
          <p:nvPr/>
        </p:nvSpPr>
        <p:spPr>
          <a:xfrm>
            <a:off x="894735" y="476390"/>
            <a:ext cx="9399639" cy="7432804"/>
          </a:xfrm>
          <a:prstGeom prst="rect">
            <a:avLst/>
          </a:prstGeom>
          <a:noFill/>
        </p:spPr>
        <p:txBody>
          <a:bodyPr wrap="square" rtlCol="0" anchor="ctr">
            <a:spAutoFit/>
          </a:bodyPr>
          <a:lstStyle/>
          <a:p>
            <a:pPr>
              <a:lnSpc>
                <a:spcPct val="150000"/>
              </a:lnSpc>
            </a:pPr>
            <a:r>
              <a:rPr lang="en-US" dirty="0"/>
              <a:t> </a:t>
            </a:r>
            <a:r>
              <a:rPr lang="en-US" sz="1200" dirty="0"/>
              <a:t>More research and developments in the field of IoT-based health monitoring systems are conceivable on an ESP32 web server. Here are some suggestions:</a:t>
            </a:r>
          </a:p>
          <a:p>
            <a:pPr>
              <a:lnSpc>
                <a:spcPct val="150000"/>
              </a:lnSpc>
            </a:pPr>
            <a:endParaRPr lang="en-US" sz="1200" dirty="0"/>
          </a:p>
          <a:p>
            <a:pPr marL="285750" indent="-285750">
              <a:lnSpc>
                <a:spcPct val="150000"/>
              </a:lnSpc>
              <a:buFont typeface="Arial" panose="020B0604020202020204" pitchFamily="34" charset="0"/>
              <a:buChar char="•"/>
            </a:pPr>
            <a:r>
              <a:rPr lang="en-US" sz="1200" dirty="0"/>
              <a:t>Strengthen the system's security mechanisms to protect personal health information: Use MQTT or HTTPS for secure and authorized communication. You must also consider access controls, user authentication, and authorization processes to ensure that only those with permission may access the system.</a:t>
            </a:r>
          </a:p>
          <a:p>
            <a:pPr>
              <a:lnSpc>
                <a:spcPct val="150000"/>
              </a:lnSpc>
            </a:pPr>
            <a:endParaRPr lang="en-US" sz="1200" dirty="0"/>
          </a:p>
          <a:p>
            <a:pPr marL="285750" indent="-285750">
              <a:lnSpc>
                <a:spcPct val="150000"/>
              </a:lnSpc>
              <a:buFont typeface="Arial" panose="020B0604020202020204" pitchFamily="34" charset="0"/>
              <a:buChar char="•"/>
            </a:pPr>
            <a:r>
              <a:rPr lang="en-US" sz="1200" dirty="0"/>
              <a:t>Enhance the system with real-time monitoring and instant alerts, enabling healthcare professionals to receive timely notifications in critical or emergency situations. Implement advanced algorithms to analyze sensor data and generate alerts based on predefined thresholds or trends.</a:t>
            </a:r>
          </a:p>
          <a:p>
            <a:pPr marL="285750" indent="-285750">
              <a:lnSpc>
                <a:spcPct val="150000"/>
              </a:lnSpc>
              <a:buFont typeface="Arial" panose="020B0604020202020204" pitchFamily="34" charset="0"/>
              <a:buChar char="•"/>
            </a:pPr>
            <a:endParaRPr lang="en-US" sz="1200" dirty="0"/>
          </a:p>
          <a:p>
            <a:pPr marL="285750" indent="-285750">
              <a:lnSpc>
                <a:spcPct val="150000"/>
              </a:lnSpc>
              <a:buFont typeface="Arial" panose="020B0604020202020204" pitchFamily="34" charset="0"/>
              <a:buChar char="•"/>
            </a:pPr>
            <a:r>
              <a:rPr lang="en-US" sz="1200" dirty="0"/>
              <a:t>Ensure seamless integration with cloud services to enhance scalability, data storage, and leverage advanced analytics capabilities. Connecting the application to cloud platforms enables easy access to health information and enables data synchronization across devices from anywhere, anytime.</a:t>
            </a:r>
          </a:p>
          <a:p>
            <a:pPr marL="285750" indent="-285750">
              <a:lnSpc>
                <a:spcPct val="150000"/>
              </a:lnSpc>
              <a:buFont typeface="Arial" panose="020B0604020202020204" pitchFamily="34" charset="0"/>
              <a:buChar char="•"/>
            </a:pPr>
            <a:endParaRPr lang="en-US" sz="1200" dirty="0"/>
          </a:p>
          <a:p>
            <a:pPr marL="285750" indent="-285750">
              <a:lnSpc>
                <a:spcPct val="150000"/>
              </a:lnSpc>
              <a:buFont typeface="Arial" panose="020B0604020202020204" pitchFamily="34" charset="0"/>
              <a:buChar char="•"/>
            </a:pPr>
            <a:r>
              <a:rPr lang="en-US" sz="1200" dirty="0"/>
              <a:t>Address privacy and ethical concerns associated with IoT-based health monitoring devices by implementing robust measures. Develop proper permission processes, anonymization techniques, and privacy policies to safeguard patient information and comply with relevant regulations like GDPR or HIPAA.</a:t>
            </a:r>
          </a:p>
          <a:p>
            <a:pPr>
              <a:lnSpc>
                <a:spcPct val="150000"/>
              </a:lnSpc>
            </a:pPr>
            <a:endParaRPr lang="en-US" sz="1200" dirty="0"/>
          </a:p>
          <a:p>
            <a:pPr>
              <a:lnSpc>
                <a:spcPct val="150000"/>
              </a:lnSpc>
            </a:pPr>
            <a:r>
              <a:rPr lang="en-US" sz="1200" dirty="0"/>
              <a:t>The following are only a few of the potential options for IoT-based health monitoring systems on an ESP32 web server. The particular emphasis areas may be influenced by the targeted clients, intended use, and resource availability.</a:t>
            </a:r>
          </a:p>
          <a:p>
            <a:pPr>
              <a:lnSpc>
                <a:spcPct val="150000"/>
              </a:lnSpc>
            </a:pPr>
            <a:endParaRPr lang="en-US" sz="1200" dirty="0"/>
          </a:p>
          <a:p>
            <a:pPr>
              <a:lnSpc>
                <a:spcPct val="150000"/>
              </a:lnSpc>
            </a:pPr>
            <a:endParaRPr lang="en-US" sz="1200" dirty="0"/>
          </a:p>
          <a:p>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1902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Cambria" panose="02040503050406030204" pitchFamily="18" charset="0"/>
              </a:rPr>
              <a:t>REFERENCES  </a:t>
            </a:r>
          </a:p>
        </p:txBody>
      </p:sp>
      <p:sp>
        <p:nvSpPr>
          <p:cNvPr id="2" name="TextBox 1">
            <a:extLst>
              <a:ext uri="{FF2B5EF4-FFF2-40B4-BE49-F238E27FC236}">
                <a16:creationId xmlns:a16="http://schemas.microsoft.com/office/drawing/2014/main" id="{C48D64AE-2459-B9B9-FD7B-35CD9F9DC479}"/>
              </a:ext>
            </a:extLst>
          </p:cNvPr>
          <p:cNvSpPr txBox="1"/>
          <p:nvPr/>
        </p:nvSpPr>
        <p:spPr>
          <a:xfrm>
            <a:off x="1543665" y="1012723"/>
            <a:ext cx="45719" cy="338554"/>
          </a:xfrm>
          <a:prstGeom prst="rect">
            <a:avLst/>
          </a:prstGeom>
          <a:noFill/>
        </p:spPr>
        <p:txBody>
          <a:bodyPr wrap="square" rtlCol="0">
            <a:spAutoFit/>
          </a:bodyPr>
          <a:lstStyle/>
          <a:p>
            <a:endParaRPr lang="en-IN" sz="1600" dirty="0"/>
          </a:p>
        </p:txBody>
      </p:sp>
      <p:sp>
        <p:nvSpPr>
          <p:cNvPr id="4" name="TextBox 3">
            <a:extLst>
              <a:ext uri="{FF2B5EF4-FFF2-40B4-BE49-F238E27FC236}">
                <a16:creationId xmlns:a16="http://schemas.microsoft.com/office/drawing/2014/main" id="{8C6C3D4A-EAF3-94E3-1526-3A5FAA5137FD}"/>
              </a:ext>
            </a:extLst>
          </p:cNvPr>
          <p:cNvSpPr txBox="1"/>
          <p:nvPr/>
        </p:nvSpPr>
        <p:spPr>
          <a:xfrm>
            <a:off x="501445" y="875071"/>
            <a:ext cx="10717161" cy="5326715"/>
          </a:xfrm>
          <a:prstGeom prst="rect">
            <a:avLst/>
          </a:prstGeom>
          <a:noFill/>
        </p:spPr>
        <p:txBody>
          <a:bodyPr wrap="square" rtlCol="0">
            <a:spAutoFit/>
          </a:bodyPr>
          <a:lstStyle/>
          <a:p>
            <a:pPr>
              <a:lnSpc>
                <a:spcPct val="150000"/>
              </a:lnSpc>
            </a:pPr>
            <a:r>
              <a:rPr lang="en-US" sz="1200" dirty="0"/>
              <a:t>We took references from various textbooks, links and YouTube links to study the various components used in the health monitoring system. First, we studied the concepts of the ESP 32 microcontroller from the internet and then we studied about the various fundamentals of Arduino Programming. The various links and youtube videos which we used have been given below:</a:t>
            </a:r>
          </a:p>
          <a:p>
            <a:pPr>
              <a:lnSpc>
                <a:spcPct val="150000"/>
              </a:lnSpc>
            </a:pPr>
            <a:endParaRPr lang="en-US" sz="1200" dirty="0"/>
          </a:p>
          <a:p>
            <a:pPr>
              <a:lnSpc>
                <a:spcPct val="150000"/>
              </a:lnSpc>
            </a:pPr>
            <a:r>
              <a:rPr lang="en-US" sz="1200" dirty="0"/>
              <a:t>- https://www.techtarget.com/iotagenda/definition/Internet-of-Things-IoT#:~:text=The%20internet%20of%20things%2C%20or,human%2Dto%2Dcomputer%20interaction.</a:t>
            </a:r>
          </a:p>
          <a:p>
            <a:pPr>
              <a:lnSpc>
                <a:spcPct val="150000"/>
              </a:lnSpc>
            </a:pPr>
            <a:endParaRPr lang="en-US" sz="1200" dirty="0"/>
          </a:p>
          <a:p>
            <a:pPr>
              <a:lnSpc>
                <a:spcPct val="150000"/>
              </a:lnSpc>
            </a:pPr>
            <a:r>
              <a:rPr lang="en-US" sz="1200" dirty="0"/>
              <a:t>- https://www.geeksforgeeks.org/introduction-to-internet-of-things-iot-set-1/</a:t>
            </a:r>
          </a:p>
          <a:p>
            <a:pPr>
              <a:lnSpc>
                <a:spcPct val="150000"/>
              </a:lnSpc>
            </a:pPr>
            <a:endParaRPr lang="en-US" sz="1200" dirty="0"/>
          </a:p>
          <a:p>
            <a:pPr>
              <a:lnSpc>
                <a:spcPct val="150000"/>
              </a:lnSpc>
            </a:pPr>
            <a:r>
              <a:rPr lang="en-US" sz="1200" dirty="0"/>
              <a:t>- https://www.simplilearn.com/iot-devices-article#how_do_iot_devices_work</a:t>
            </a:r>
          </a:p>
          <a:p>
            <a:pPr>
              <a:lnSpc>
                <a:spcPct val="150000"/>
              </a:lnSpc>
            </a:pPr>
            <a:endParaRPr lang="en-US" sz="1200" dirty="0"/>
          </a:p>
          <a:p>
            <a:pPr>
              <a:lnSpc>
                <a:spcPct val="150000"/>
              </a:lnSpc>
            </a:pPr>
            <a:r>
              <a:rPr lang="en-US" sz="1200" dirty="0"/>
              <a:t>- Designing the Internet of Things by Adrian McEwen and Hakim Cassimally is a good primer on how to plan, design and build a connected product. It also describes how to prototype various aspects of the product.</a:t>
            </a:r>
          </a:p>
          <a:p>
            <a:pPr>
              <a:lnSpc>
                <a:spcPct val="150000"/>
              </a:lnSpc>
            </a:pPr>
            <a:endParaRPr lang="en-US" sz="1200" dirty="0"/>
          </a:p>
          <a:p>
            <a:pPr>
              <a:lnSpc>
                <a:spcPct val="150000"/>
              </a:lnSpc>
            </a:pPr>
            <a:r>
              <a:rPr lang="en-US" sz="1200" dirty="0"/>
              <a:t>- Internet of Things: Converging Technologies for Smart Environments and Integrated Ecosystems (River Publishers' Series in Information Science and Technology) (1 Jun 2013) Editors Ovidiu Vermesan &amp; Peter Friess</a:t>
            </a:r>
          </a:p>
          <a:p>
            <a:pPr>
              <a:lnSpc>
                <a:spcPct val="150000"/>
              </a:lnSpc>
            </a:pPr>
            <a:endParaRPr lang="en-US" sz="1200" dirty="0"/>
          </a:p>
          <a:p>
            <a:pPr>
              <a:lnSpc>
                <a:spcPct val="150000"/>
              </a:lnSpc>
            </a:pPr>
            <a:r>
              <a:rPr lang="en-US" sz="1200" dirty="0"/>
              <a:t>- https://www.youtube.com/watch?v=h0gWfVCSGQQ&amp;t=4716s</a:t>
            </a:r>
          </a:p>
          <a:p>
            <a:pPr>
              <a:lnSpc>
                <a:spcPct val="150000"/>
              </a:lnSpc>
            </a:pPr>
            <a:endParaRPr lang="en-IN" sz="1200" dirty="0"/>
          </a:p>
        </p:txBody>
      </p:sp>
    </p:spTree>
    <p:extLst>
      <p:ext uri="{BB962C8B-B14F-4D97-AF65-F5344CB8AC3E}">
        <p14:creationId xmlns:p14="http://schemas.microsoft.com/office/powerpoint/2010/main" val="101902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Cambria" panose="02040503050406030204" pitchFamily="18" charset="0"/>
              </a:rPr>
              <a:t>REFERENCES  </a:t>
            </a:r>
          </a:p>
        </p:txBody>
      </p:sp>
      <p:sp>
        <p:nvSpPr>
          <p:cNvPr id="2" name="TextBox 1">
            <a:extLst>
              <a:ext uri="{FF2B5EF4-FFF2-40B4-BE49-F238E27FC236}">
                <a16:creationId xmlns:a16="http://schemas.microsoft.com/office/drawing/2014/main" id="{C48D64AE-2459-B9B9-FD7B-35CD9F9DC479}"/>
              </a:ext>
            </a:extLst>
          </p:cNvPr>
          <p:cNvSpPr txBox="1"/>
          <p:nvPr/>
        </p:nvSpPr>
        <p:spPr>
          <a:xfrm>
            <a:off x="1543665" y="1012723"/>
            <a:ext cx="45719" cy="338554"/>
          </a:xfrm>
          <a:prstGeom prst="rect">
            <a:avLst/>
          </a:prstGeom>
          <a:noFill/>
        </p:spPr>
        <p:txBody>
          <a:bodyPr wrap="square" rtlCol="0">
            <a:spAutoFit/>
          </a:bodyPr>
          <a:lstStyle/>
          <a:p>
            <a:endParaRPr lang="en-IN" sz="1600" dirty="0"/>
          </a:p>
        </p:txBody>
      </p:sp>
      <p:sp>
        <p:nvSpPr>
          <p:cNvPr id="3" name="TextBox 2">
            <a:extLst>
              <a:ext uri="{FF2B5EF4-FFF2-40B4-BE49-F238E27FC236}">
                <a16:creationId xmlns:a16="http://schemas.microsoft.com/office/drawing/2014/main" id="{841CE714-3BF0-BB32-CFFA-6C0C02582A48}"/>
              </a:ext>
            </a:extLst>
          </p:cNvPr>
          <p:cNvSpPr txBox="1"/>
          <p:nvPr/>
        </p:nvSpPr>
        <p:spPr>
          <a:xfrm>
            <a:off x="648929" y="904568"/>
            <a:ext cx="10569677" cy="4495718"/>
          </a:xfrm>
          <a:prstGeom prst="rect">
            <a:avLst/>
          </a:prstGeom>
          <a:noFill/>
        </p:spPr>
        <p:txBody>
          <a:bodyPr wrap="square" rtlCol="0">
            <a:spAutoFit/>
          </a:bodyPr>
          <a:lstStyle/>
          <a:p>
            <a:pPr>
              <a:lnSpc>
                <a:spcPct val="150000"/>
              </a:lnSpc>
            </a:pPr>
            <a:r>
              <a:rPr lang="en-IN" sz="1200" dirty="0"/>
              <a:t>- https://www.youtube.com/watch?v=Hl6XAHeX9y0</a:t>
            </a:r>
          </a:p>
          <a:p>
            <a:pPr>
              <a:lnSpc>
                <a:spcPct val="150000"/>
              </a:lnSpc>
            </a:pPr>
            <a:r>
              <a:rPr lang="en-IN" sz="1200" dirty="0"/>
              <a:t>- https://predictabledesigns.com/how-to-use-esp32-wireless-microcontroller-with-arduino-ide/</a:t>
            </a:r>
          </a:p>
          <a:p>
            <a:pPr>
              <a:lnSpc>
                <a:spcPct val="150000"/>
              </a:lnSpc>
            </a:pPr>
            <a:r>
              <a:rPr lang="en-IN" sz="1200" dirty="0"/>
              <a:t>- https://all3dp.com/2/esp32-vs-arduino-differences/</a:t>
            </a:r>
          </a:p>
          <a:p>
            <a:pPr>
              <a:lnSpc>
                <a:spcPct val="150000"/>
              </a:lnSpc>
            </a:pPr>
            <a:r>
              <a:rPr lang="en-IN" sz="1200" dirty="0"/>
              <a:t>- https://www.researchgate.net/figure/Arduino-format-ESP32-MCU-board_fig3_350110802</a:t>
            </a:r>
          </a:p>
          <a:p>
            <a:pPr>
              <a:lnSpc>
                <a:spcPct val="150000"/>
              </a:lnSpc>
            </a:pPr>
            <a:r>
              <a:rPr lang="en-IN" sz="1200" dirty="0"/>
              <a:t>- https://www.youtube.com/watch?v=1R3fqSFCAjM</a:t>
            </a:r>
          </a:p>
          <a:p>
            <a:pPr>
              <a:lnSpc>
                <a:spcPct val="150000"/>
              </a:lnSpc>
            </a:pPr>
            <a:r>
              <a:rPr lang="en-IN" sz="1200" dirty="0"/>
              <a:t>- https://www.tutorialspoint.com/arduino/arduino_temperature_sensor.html</a:t>
            </a:r>
          </a:p>
          <a:p>
            <a:pPr>
              <a:lnSpc>
                <a:spcPct val="150000"/>
              </a:lnSpc>
            </a:pPr>
            <a:r>
              <a:rPr lang="en-IN" sz="1200" dirty="0"/>
              <a:t>- https://www.tutorialspoint.com/arduino/arduino_humidity_sensor.html</a:t>
            </a:r>
          </a:p>
          <a:p>
            <a:pPr>
              <a:lnSpc>
                <a:spcPct val="150000"/>
              </a:lnSpc>
            </a:pPr>
            <a:r>
              <a:rPr lang="en-IN" sz="1200" dirty="0"/>
              <a:t>- https://electropeak.com/learn/interfacing-max30102-pulse-oximeter-heart-rate-module-with-arduino/</a:t>
            </a:r>
          </a:p>
          <a:p>
            <a:pPr>
              <a:lnSpc>
                <a:spcPct val="150000"/>
              </a:lnSpc>
            </a:pPr>
            <a:r>
              <a:rPr lang="en-IN" sz="1200" dirty="0"/>
              <a:t>- https://circuitdigest.com/microcontroller-projects/how-max30102-pulse-oximeter-and-heart-rate-sensor-works-and-how-to-interface-with-arduino</a:t>
            </a:r>
          </a:p>
          <a:p>
            <a:pPr>
              <a:lnSpc>
                <a:spcPct val="150000"/>
              </a:lnSpc>
            </a:pPr>
            <a:r>
              <a:rPr lang="en-IN" sz="1200" dirty="0"/>
              <a:t>-  https://www.youtube.com/watch?v=V5UvNVQsUsY</a:t>
            </a:r>
          </a:p>
          <a:p>
            <a:pPr>
              <a:lnSpc>
                <a:spcPct val="150000"/>
              </a:lnSpc>
            </a:pPr>
            <a:r>
              <a:rPr lang="en-IN" sz="1200" dirty="0"/>
              <a:t>-  https://www.youtube.com/watch?v=0rsHJbog6dk</a:t>
            </a:r>
          </a:p>
          <a:p>
            <a:pPr>
              <a:lnSpc>
                <a:spcPct val="150000"/>
              </a:lnSpc>
            </a:pPr>
            <a:r>
              <a:rPr lang="en-IN" sz="1200" dirty="0"/>
              <a:t>-  https://www.electroduino.com/ds18b20-waterproof-temperature-sensor/</a:t>
            </a:r>
          </a:p>
          <a:p>
            <a:pPr>
              <a:lnSpc>
                <a:spcPct val="150000"/>
              </a:lnSpc>
            </a:pPr>
            <a:r>
              <a:rPr lang="en-IN" sz="1200" dirty="0"/>
              <a:t>- https://randomnerdtutorials.com/guide-for-ds18b20-temperature-sensor-with-arduino/</a:t>
            </a:r>
          </a:p>
          <a:p>
            <a:pPr>
              <a:lnSpc>
                <a:spcPct val="150000"/>
              </a:lnSpc>
            </a:pPr>
            <a:r>
              <a:rPr lang="en-IN" sz="1200" dirty="0"/>
              <a:t>- https://www.youtube.com/watch?v=hIkUQZuaTE4</a:t>
            </a:r>
          </a:p>
          <a:p>
            <a:pPr>
              <a:lnSpc>
                <a:spcPct val="150000"/>
              </a:lnSpc>
            </a:pPr>
            <a:r>
              <a:rPr lang="en-IN" sz="1200" dirty="0"/>
              <a:t>-  https://www.infineon.com/cms/en/product/sensor/co2-sensors/pasco2v01/?gclid=Cj0KCQjwu-KiBhCsARIsAPztUF3uEc52ed2oZlIiOiw3bLPrbJS6mPB1M79hyZuokBTniNPbU7uSVcIaAktGEALw_wcB&amp;gclsrc=aw.</a:t>
            </a:r>
          </a:p>
        </p:txBody>
      </p:sp>
    </p:spTree>
    <p:extLst>
      <p:ext uri="{BB962C8B-B14F-4D97-AF65-F5344CB8AC3E}">
        <p14:creationId xmlns:p14="http://schemas.microsoft.com/office/powerpoint/2010/main" val="1111364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solidFill>
                <a:schemeClr val="bg1"/>
              </a:solidFill>
              <a:latin typeface="Cambria" panose="02040503050406030204" pitchFamily="18" charset="0"/>
            </a:endParaRPr>
          </a:p>
        </p:txBody>
      </p:sp>
      <p:sp>
        <p:nvSpPr>
          <p:cNvPr id="2" name="TextBox 1">
            <a:extLst>
              <a:ext uri="{FF2B5EF4-FFF2-40B4-BE49-F238E27FC236}">
                <a16:creationId xmlns:a16="http://schemas.microsoft.com/office/drawing/2014/main" id="{C48D64AE-2459-B9B9-FD7B-35CD9F9DC479}"/>
              </a:ext>
            </a:extLst>
          </p:cNvPr>
          <p:cNvSpPr txBox="1"/>
          <p:nvPr/>
        </p:nvSpPr>
        <p:spPr>
          <a:xfrm>
            <a:off x="1543665" y="1012723"/>
            <a:ext cx="45719" cy="338554"/>
          </a:xfrm>
          <a:prstGeom prst="rect">
            <a:avLst/>
          </a:prstGeom>
          <a:noFill/>
        </p:spPr>
        <p:txBody>
          <a:bodyPr wrap="square" rtlCol="0">
            <a:spAutoFit/>
          </a:bodyPr>
          <a:lstStyle/>
          <a:p>
            <a:endParaRPr lang="en-IN" sz="1600" dirty="0"/>
          </a:p>
        </p:txBody>
      </p:sp>
      <p:sp>
        <p:nvSpPr>
          <p:cNvPr id="4" name="TextBox 3">
            <a:extLst>
              <a:ext uri="{FF2B5EF4-FFF2-40B4-BE49-F238E27FC236}">
                <a16:creationId xmlns:a16="http://schemas.microsoft.com/office/drawing/2014/main" id="{7B7A7501-3131-DA41-6C51-7709BF7FCAFA}"/>
              </a:ext>
            </a:extLst>
          </p:cNvPr>
          <p:cNvSpPr txBox="1"/>
          <p:nvPr/>
        </p:nvSpPr>
        <p:spPr>
          <a:xfrm>
            <a:off x="3342968" y="1182000"/>
            <a:ext cx="6027174" cy="4524315"/>
          </a:xfrm>
          <a:prstGeom prst="rect">
            <a:avLst/>
          </a:prstGeom>
          <a:noFill/>
        </p:spPr>
        <p:txBody>
          <a:bodyPr wrap="square" rtlCol="0">
            <a:spAutoFit/>
          </a:bodyPr>
          <a:lstStyle/>
          <a:p>
            <a:r>
              <a:rPr lang="en-IN" sz="7200" dirty="0"/>
              <a:t> </a:t>
            </a:r>
          </a:p>
          <a:p>
            <a:r>
              <a:rPr lang="en-IN" sz="7200"/>
              <a:t>  THANK </a:t>
            </a:r>
            <a:r>
              <a:rPr lang="en-IN" sz="7200" dirty="0"/>
              <a:t>YOU</a:t>
            </a:r>
          </a:p>
          <a:p>
            <a:endParaRPr lang="en-IN" sz="7200" dirty="0"/>
          </a:p>
          <a:p>
            <a:pPr algn="ctr"/>
            <a:endParaRPr lang="en-IN" sz="7200" dirty="0"/>
          </a:p>
        </p:txBody>
      </p:sp>
    </p:spTree>
    <p:extLst>
      <p:ext uri="{BB962C8B-B14F-4D97-AF65-F5344CB8AC3E}">
        <p14:creationId xmlns:p14="http://schemas.microsoft.com/office/powerpoint/2010/main" val="6774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
            <a:ext cx="12191999" cy="787791"/>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latin typeface="Cambria" panose="02040503050406030204" pitchFamily="18" charset="0"/>
              </a:rPr>
              <a:t>  </a:t>
            </a:r>
            <a:r>
              <a:rPr lang="en-IN" sz="2800" b="1" dirty="0">
                <a:solidFill>
                  <a:schemeClr val="bg1"/>
                </a:solidFill>
                <a:latin typeface="Cambria" panose="02040503050406030204" pitchFamily="18" charset="0"/>
              </a:rPr>
              <a:t>INSTITUTE VISION AND MISSION</a:t>
            </a:r>
            <a:endParaRPr lang="en-IN" sz="2000" b="1" dirty="0">
              <a:solidFill>
                <a:schemeClr val="bg1"/>
              </a:solidFill>
              <a:latin typeface="Cambria" panose="02040503050406030204" pitchFamily="18" charset="0"/>
            </a:endParaRPr>
          </a:p>
        </p:txBody>
      </p:sp>
      <p:sp>
        <p:nvSpPr>
          <p:cNvPr id="11" name="Rectangle 10"/>
          <p:cNvSpPr/>
          <p:nvPr/>
        </p:nvSpPr>
        <p:spPr>
          <a:xfrm>
            <a:off x="1295903" y="1293582"/>
            <a:ext cx="8693224" cy="1823244"/>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lnSpc>
                <a:spcPct val="150000"/>
              </a:lnSpc>
            </a:pPr>
            <a:r>
              <a:rPr lang="en-US" sz="1400" b="1" u="sng" dirty="0">
                <a:solidFill>
                  <a:srgbClr val="0070C0"/>
                </a:solidFill>
                <a:latin typeface="Times New Roman" pitchFamily="18" charset="0"/>
                <a:cs typeface="Times New Roman" pitchFamily="18" charset="0"/>
              </a:rPr>
              <a:t>Vision: </a:t>
            </a:r>
          </a:p>
          <a:p>
            <a:pPr fontAlgn="b">
              <a:lnSpc>
                <a:spcPct val="150000"/>
              </a:lnSpc>
            </a:pPr>
            <a:r>
              <a:rPr lang="en-US" sz="1400" b="1" dirty="0">
                <a:solidFill>
                  <a:srgbClr val="0070C0"/>
                </a:solidFill>
                <a:latin typeface="Times New Roman" pitchFamily="18" charset="0"/>
                <a:cs typeface="Times New Roman" pitchFamily="18" charset="0"/>
              </a:rPr>
              <a:t>Providing quality education to achieve Academic Excellence in the core fundamentals of engineering in order to be a globally competent Engineer. To build and grow the institute as a center of higher learning, always on the cutting edge of knowledge in engineering and technology, with entrepreneurial thinking, leadership excellence for life-long success, and the ability to address societal issues.</a:t>
            </a:r>
          </a:p>
        </p:txBody>
      </p:sp>
      <p:sp>
        <p:nvSpPr>
          <p:cNvPr id="12" name="Rectangle 11"/>
          <p:cNvSpPr/>
          <p:nvPr/>
        </p:nvSpPr>
        <p:spPr>
          <a:xfrm>
            <a:off x="1295903" y="3374353"/>
            <a:ext cx="8693224" cy="2877968"/>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b="1" u="sng" dirty="0">
                <a:solidFill>
                  <a:srgbClr val="0070C0"/>
                </a:solidFill>
                <a:latin typeface="Times New Roman" pitchFamily="18" charset="0"/>
                <a:cs typeface="Times New Roman" pitchFamily="18" charset="0"/>
              </a:rPr>
              <a:t>Mission:</a:t>
            </a:r>
          </a:p>
          <a:p>
            <a:pPr fontAlgn="b">
              <a:lnSpc>
                <a:spcPct val="150000"/>
              </a:lnSpc>
            </a:pPr>
            <a:r>
              <a:rPr lang="en-US" sz="1200" b="1" dirty="0">
                <a:solidFill>
                  <a:srgbClr val="0070C0"/>
                </a:solidFill>
                <a:latin typeface="Times New Roman" pitchFamily="18" charset="0"/>
                <a:cs typeface="Times New Roman" pitchFamily="18" charset="0"/>
              </a:rPr>
              <a:t>The mission of this reputed institutes constitutes providing exceptionally talented, proficient and prolific engineers that contribute towards the betterment of the society.</a:t>
            </a:r>
          </a:p>
          <a:p>
            <a:pPr fontAlgn="b">
              <a:lnSpc>
                <a:spcPct val="150000"/>
              </a:lnSpc>
            </a:pPr>
            <a:r>
              <a:rPr lang="en-US" sz="1200" b="1" dirty="0">
                <a:solidFill>
                  <a:srgbClr val="0070C0"/>
                </a:solidFill>
                <a:latin typeface="Times New Roman" pitchFamily="18" charset="0"/>
                <a:cs typeface="Times New Roman" pitchFamily="18" charset="0"/>
              </a:rPr>
              <a:t> 1. Offer top-notch instruction in engineering to students at all academic levels, from undergraduate to doctoral, through innovative academic and professional program.</a:t>
            </a:r>
          </a:p>
          <a:p>
            <a:pPr fontAlgn="b">
              <a:lnSpc>
                <a:spcPct val="150000"/>
              </a:lnSpc>
            </a:pPr>
            <a:r>
              <a:rPr lang="en-US" sz="1200" b="1" dirty="0">
                <a:solidFill>
                  <a:srgbClr val="0070C0"/>
                </a:solidFill>
                <a:latin typeface="Times New Roman" pitchFamily="18" charset="0"/>
                <a:cs typeface="Times New Roman" pitchFamily="18" charset="0"/>
              </a:rPr>
              <a:t>2. Establish the Institute as a global leader in management, science, engineering, and technology. </a:t>
            </a:r>
          </a:p>
          <a:p>
            <a:pPr fontAlgn="b">
              <a:lnSpc>
                <a:spcPct val="150000"/>
              </a:lnSpc>
            </a:pPr>
            <a:r>
              <a:rPr lang="en-US" sz="1200" b="1" dirty="0">
                <a:solidFill>
                  <a:srgbClr val="0070C0"/>
                </a:solidFill>
                <a:latin typeface="Times New Roman" pitchFamily="18" charset="0"/>
                <a:cs typeface="Times New Roman" pitchFamily="18" charset="0"/>
              </a:rPr>
              <a:t>3. Research and use knowledge for the good of society. </a:t>
            </a:r>
          </a:p>
          <a:p>
            <a:pPr fontAlgn="b">
              <a:lnSpc>
                <a:spcPct val="150000"/>
              </a:lnSpc>
            </a:pPr>
            <a:r>
              <a:rPr lang="en-US" sz="1200" b="1" dirty="0">
                <a:solidFill>
                  <a:srgbClr val="0070C0"/>
                </a:solidFill>
                <a:latin typeface="Times New Roman" pitchFamily="18" charset="0"/>
                <a:cs typeface="Times New Roman" pitchFamily="18" charset="0"/>
              </a:rPr>
              <a:t>4. Create collaborations that are mutually advantageous with business, alumni, local,  state, and federal governments through public service assistance and joint research.</a:t>
            </a:r>
          </a:p>
          <a:p>
            <a:pPr fontAlgn="b"/>
            <a:endParaRPr lang="en-US" b="1" u="sng" dirty="0">
              <a:solidFill>
                <a:srgbClr val="0070C0"/>
              </a:solidFill>
              <a:latin typeface="Times New Roman" pitchFamily="18" charset="0"/>
              <a:cs typeface="Times New Roman" pitchFamily="18" charset="0"/>
            </a:endParaRPr>
          </a:p>
          <a:p>
            <a:pPr fontAlgn="b"/>
            <a:endParaRPr lang="en-US" b="1" u="sng" dirty="0">
              <a:solidFill>
                <a:srgbClr val="0070C0"/>
              </a:solidFill>
              <a:latin typeface="Times New Roman" pitchFamily="18" charset="0"/>
              <a:cs typeface="Times New Roman" pitchFamily="18" charset="0"/>
            </a:endParaRPr>
          </a:p>
          <a:p>
            <a:pPr fontAlgn="b"/>
            <a:endParaRPr lang="en-US" b="1" u="sng" dirty="0">
              <a:solidFill>
                <a:srgbClr val="0070C0"/>
              </a:solidFill>
              <a:latin typeface="Times New Roman" pitchFamily="18" charset="0"/>
              <a:cs typeface="Times New Roman" pitchFamily="18" charset="0"/>
            </a:endParaRPr>
          </a:p>
          <a:p>
            <a:pPr fontAlgn="b"/>
            <a:endParaRPr lang="en-US" b="1" u="sng"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
            <a:ext cx="12191999" cy="787791"/>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800" b="1" dirty="0">
                <a:solidFill>
                  <a:schemeClr val="bg1"/>
                </a:solidFill>
                <a:latin typeface="Cambria" panose="02040503050406030204" pitchFamily="18" charset="0"/>
              </a:rPr>
              <a:t>DEPARTMENT VISION , MISSION, PEOs, PSOs</a:t>
            </a:r>
            <a:endParaRPr lang="en-IN" sz="2000" b="1" dirty="0">
              <a:solidFill>
                <a:schemeClr val="bg1"/>
              </a:solidFill>
              <a:latin typeface="Cambria" panose="02040503050406030204" pitchFamily="18" charset="0"/>
            </a:endParaRPr>
          </a:p>
        </p:txBody>
      </p:sp>
      <p:sp>
        <p:nvSpPr>
          <p:cNvPr id="11" name="Rectangle 10"/>
          <p:cNvSpPr/>
          <p:nvPr/>
        </p:nvSpPr>
        <p:spPr>
          <a:xfrm>
            <a:off x="1309971" y="958840"/>
            <a:ext cx="8693224" cy="985383"/>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sz="1200" b="1" u="sng" dirty="0">
                <a:solidFill>
                  <a:srgbClr val="0070C0"/>
                </a:solidFill>
                <a:latin typeface="Times New Roman" pitchFamily="18" charset="0"/>
                <a:cs typeface="Times New Roman" pitchFamily="18" charset="0"/>
              </a:rPr>
              <a:t>Vision </a:t>
            </a:r>
            <a:r>
              <a:rPr lang="en-US" sz="1200" b="1" dirty="0">
                <a:solidFill>
                  <a:srgbClr val="0070C0"/>
                </a:solidFill>
                <a:latin typeface="Times New Roman" pitchFamily="18" charset="0"/>
                <a:cs typeface="Times New Roman" pitchFamily="18" charset="0"/>
              </a:rPr>
              <a:t>: </a:t>
            </a:r>
          </a:p>
          <a:p>
            <a:pPr fontAlgn="b"/>
            <a:endParaRPr lang="en-US" sz="1200" b="1" dirty="0">
              <a:solidFill>
                <a:srgbClr val="0070C0"/>
              </a:solidFill>
              <a:latin typeface="Times New Roman" pitchFamily="18" charset="0"/>
              <a:cs typeface="Times New Roman" pitchFamily="18" charset="0"/>
            </a:endParaRPr>
          </a:p>
          <a:p>
            <a:pPr fontAlgn="b"/>
            <a:r>
              <a:rPr lang="en-US" sz="1200" b="1" dirty="0">
                <a:solidFill>
                  <a:srgbClr val="0070C0"/>
                </a:solidFill>
                <a:latin typeface="Times New Roman" pitchFamily="18" charset="0"/>
                <a:cs typeface="Times New Roman" pitchFamily="18" charset="0"/>
              </a:rPr>
              <a:t>Providing top-notch instruction to attain academic excellence in electronics and communication engineering for engineers with global competence. </a:t>
            </a:r>
            <a:endParaRPr lang="en-US" sz="1200" b="1" u="sng" dirty="0">
              <a:solidFill>
                <a:srgbClr val="0070C0"/>
              </a:solidFill>
              <a:latin typeface="Times New Roman" pitchFamily="18" charset="0"/>
              <a:cs typeface="Times New Roman" pitchFamily="18" charset="0"/>
            </a:endParaRPr>
          </a:p>
        </p:txBody>
      </p:sp>
      <p:sp>
        <p:nvSpPr>
          <p:cNvPr id="12" name="Rectangle 11"/>
          <p:cNvSpPr/>
          <p:nvPr/>
        </p:nvSpPr>
        <p:spPr>
          <a:xfrm>
            <a:off x="1309971" y="2120121"/>
            <a:ext cx="8693224" cy="122744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sz="1200" b="1" u="sng" dirty="0">
                <a:solidFill>
                  <a:srgbClr val="0070C0"/>
                </a:solidFill>
                <a:latin typeface="Times New Roman" pitchFamily="18" charset="0"/>
                <a:cs typeface="Times New Roman" pitchFamily="18" charset="0"/>
              </a:rPr>
              <a:t>Mission:</a:t>
            </a:r>
          </a:p>
          <a:p>
            <a:pPr fontAlgn="b"/>
            <a:endParaRPr lang="en-US" sz="1200" b="1" dirty="0">
              <a:solidFill>
                <a:srgbClr val="0070C0"/>
              </a:solidFill>
              <a:latin typeface="Times New Roman" pitchFamily="18" charset="0"/>
              <a:cs typeface="Times New Roman" pitchFamily="18" charset="0"/>
            </a:endParaRPr>
          </a:p>
          <a:p>
            <a:pPr fontAlgn="b"/>
            <a:r>
              <a:rPr lang="en-US" sz="1200" b="1" dirty="0">
                <a:solidFill>
                  <a:srgbClr val="0070C0"/>
                </a:solidFill>
                <a:latin typeface="Times New Roman" pitchFamily="18" charset="0"/>
                <a:cs typeface="Times New Roman" pitchFamily="18" charset="0"/>
              </a:rPr>
              <a:t>• Develop cutting-edge infrastructure for high-quality instruction. </a:t>
            </a:r>
          </a:p>
          <a:p>
            <a:pPr fontAlgn="b"/>
            <a:r>
              <a:rPr lang="en-US" sz="1200" b="1" dirty="0">
                <a:solidFill>
                  <a:srgbClr val="0070C0"/>
                </a:solidFill>
                <a:latin typeface="Times New Roman" pitchFamily="18" charset="0"/>
                <a:cs typeface="Times New Roman" pitchFamily="18" charset="0"/>
              </a:rPr>
              <a:t>• Encourage creative thinking and problem-solving abilities. </a:t>
            </a:r>
          </a:p>
          <a:p>
            <a:pPr fontAlgn="b"/>
            <a:r>
              <a:rPr lang="en-US" sz="1200" b="1" dirty="0">
                <a:solidFill>
                  <a:srgbClr val="0070C0"/>
                </a:solidFill>
                <a:latin typeface="Times New Roman" pitchFamily="18" charset="0"/>
                <a:cs typeface="Times New Roman" pitchFamily="18" charset="0"/>
              </a:rPr>
              <a:t>• Providing qualified engineers to suit societal needs.</a:t>
            </a:r>
          </a:p>
        </p:txBody>
      </p:sp>
      <p:sp>
        <p:nvSpPr>
          <p:cNvPr id="13" name="Rectangle 12"/>
          <p:cNvSpPr/>
          <p:nvPr/>
        </p:nvSpPr>
        <p:spPr>
          <a:xfrm>
            <a:off x="1309971" y="3463579"/>
            <a:ext cx="8693224" cy="1514449"/>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sz="1200" b="1" u="sng" dirty="0">
                <a:solidFill>
                  <a:srgbClr val="0070C0"/>
                </a:solidFill>
                <a:latin typeface="Times New Roman" pitchFamily="18" charset="0"/>
                <a:cs typeface="Times New Roman" pitchFamily="18" charset="0"/>
              </a:rPr>
              <a:t>PEOs:</a:t>
            </a:r>
          </a:p>
          <a:p>
            <a:pPr fontAlgn="b"/>
            <a:endParaRPr lang="en-US" sz="1200" b="1" u="sng" dirty="0">
              <a:solidFill>
                <a:srgbClr val="0070C0"/>
              </a:solidFill>
              <a:latin typeface="Times New Roman" pitchFamily="18" charset="0"/>
              <a:cs typeface="Times New Roman" pitchFamily="18" charset="0"/>
            </a:endParaRPr>
          </a:p>
          <a:p>
            <a:pPr fontAlgn="b"/>
            <a:r>
              <a:rPr lang="en-US" sz="1200" b="1" dirty="0">
                <a:solidFill>
                  <a:srgbClr val="0070C0"/>
                </a:solidFill>
                <a:latin typeface="Times New Roman" pitchFamily="18" charset="0"/>
                <a:cs typeface="Times New Roman" pitchFamily="18" charset="0"/>
              </a:rPr>
              <a:t>• </a:t>
            </a:r>
            <a:r>
              <a:rPr lang="en-US" sz="1200" b="1" dirty="0">
                <a:solidFill>
                  <a:schemeClr val="tx1"/>
                </a:solidFill>
              </a:rPr>
              <a:t>PE01:</a:t>
            </a:r>
            <a:r>
              <a:rPr lang="en-US" sz="1200" dirty="0">
                <a:solidFill>
                  <a:schemeClr val="tx1"/>
                </a:solidFill>
              </a:rPr>
              <a:t> Prepare graduates to be professionals, Practicing engineers an Entrepreneurs in the field of Electronics and communication Engineering. </a:t>
            </a:r>
          </a:p>
          <a:p>
            <a:pPr fontAlgn="b"/>
            <a:r>
              <a:rPr lang="en-US" sz="1200" b="1" dirty="0">
                <a:solidFill>
                  <a:srgbClr val="0070C0"/>
                </a:solidFill>
                <a:latin typeface="Times New Roman" pitchFamily="18" charset="0"/>
                <a:cs typeface="Times New Roman" pitchFamily="18" charset="0"/>
              </a:rPr>
              <a:t>• </a:t>
            </a:r>
            <a:r>
              <a:rPr lang="en-US" sz="1200" b="1" dirty="0">
                <a:solidFill>
                  <a:schemeClr val="tx1"/>
                </a:solidFill>
              </a:rPr>
              <a:t>PE02:</a:t>
            </a:r>
            <a:r>
              <a:rPr lang="en-US" sz="1200" dirty="0">
                <a:solidFill>
                  <a:schemeClr val="tx1"/>
                </a:solidFill>
              </a:rPr>
              <a:t> To acquire sufficient knowledge base for innovative techniques in design and development of systems and tools. </a:t>
            </a:r>
          </a:p>
          <a:p>
            <a:pPr fontAlgn="b"/>
            <a:r>
              <a:rPr lang="en-US" sz="1200" b="1" dirty="0">
                <a:solidFill>
                  <a:srgbClr val="0070C0"/>
                </a:solidFill>
                <a:latin typeface="Times New Roman" pitchFamily="18" charset="0"/>
                <a:cs typeface="Times New Roman" pitchFamily="18" charset="0"/>
              </a:rPr>
              <a:t>• </a:t>
            </a:r>
            <a:r>
              <a:rPr lang="en-US" sz="1200" b="1" dirty="0">
                <a:solidFill>
                  <a:schemeClr val="tx1"/>
                </a:solidFill>
              </a:rPr>
              <a:t>PE03</a:t>
            </a:r>
            <a:r>
              <a:rPr lang="en-US" sz="1200" dirty="0">
                <a:solidFill>
                  <a:schemeClr val="tx1"/>
                </a:solidFill>
              </a:rPr>
              <a:t>: Capable of competing globally in multidisciplinary field.</a:t>
            </a:r>
            <a:endParaRPr lang="en-US" sz="1200" b="1" u="sng" dirty="0">
              <a:solidFill>
                <a:schemeClr val="tx1"/>
              </a:solidFill>
              <a:latin typeface="Times New Roman" pitchFamily="18" charset="0"/>
              <a:cs typeface="Times New Roman" pitchFamily="18" charset="0"/>
            </a:endParaRPr>
          </a:p>
          <a:p>
            <a:pPr fontAlgn="b"/>
            <a:endParaRPr lang="en-US" b="1" u="sng" dirty="0">
              <a:solidFill>
                <a:srgbClr val="0070C0"/>
              </a:solidFill>
              <a:latin typeface="Times New Roman" pitchFamily="18" charset="0"/>
              <a:cs typeface="Times New Roman" pitchFamily="18" charset="0"/>
            </a:endParaRPr>
          </a:p>
        </p:txBody>
      </p:sp>
      <p:sp>
        <p:nvSpPr>
          <p:cNvPr id="14" name="Rectangle 13"/>
          <p:cNvSpPr/>
          <p:nvPr/>
        </p:nvSpPr>
        <p:spPr>
          <a:xfrm>
            <a:off x="1309971" y="5026229"/>
            <a:ext cx="8693224" cy="1514449"/>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sz="1200" b="1" u="sng" dirty="0">
                <a:solidFill>
                  <a:srgbClr val="0070C0"/>
                </a:solidFill>
                <a:latin typeface="Times New Roman" pitchFamily="18" charset="0"/>
                <a:cs typeface="Times New Roman" pitchFamily="18" charset="0"/>
              </a:rPr>
              <a:t>PSOs:</a:t>
            </a:r>
          </a:p>
          <a:p>
            <a:pPr fontAlgn="b"/>
            <a:endParaRPr lang="en-US" sz="1200" b="1" dirty="0">
              <a:solidFill>
                <a:schemeClr val="tx1"/>
              </a:solidFill>
            </a:endParaRPr>
          </a:p>
          <a:p>
            <a:pPr fontAlgn="b"/>
            <a:r>
              <a:rPr lang="en-US" sz="1200" b="1" dirty="0">
                <a:solidFill>
                  <a:srgbClr val="0070C0"/>
                </a:solidFill>
                <a:latin typeface="Times New Roman" pitchFamily="18" charset="0"/>
                <a:cs typeface="Times New Roman" pitchFamily="18" charset="0"/>
              </a:rPr>
              <a:t>• </a:t>
            </a:r>
            <a:r>
              <a:rPr lang="en-US" sz="1200" b="1" dirty="0">
                <a:solidFill>
                  <a:schemeClr val="tx1"/>
                </a:solidFill>
              </a:rPr>
              <a:t>PSO1:</a:t>
            </a:r>
            <a:r>
              <a:rPr lang="en-US" sz="1200" dirty="0">
                <a:solidFill>
                  <a:schemeClr val="tx1"/>
                </a:solidFill>
              </a:rPr>
              <a:t>The graduates will be able to apply the principles of Electronics and Communication in Core areas. </a:t>
            </a:r>
          </a:p>
          <a:p>
            <a:pPr fontAlgn="b"/>
            <a:r>
              <a:rPr lang="en-US" sz="1200" b="1" dirty="0">
                <a:solidFill>
                  <a:srgbClr val="0070C0"/>
                </a:solidFill>
                <a:latin typeface="Times New Roman" pitchFamily="18" charset="0"/>
                <a:cs typeface="Times New Roman" pitchFamily="18" charset="0"/>
              </a:rPr>
              <a:t>• </a:t>
            </a:r>
            <a:r>
              <a:rPr lang="en-US" sz="1200" b="1" dirty="0">
                <a:solidFill>
                  <a:schemeClr val="tx1"/>
                </a:solidFill>
              </a:rPr>
              <a:t>PSO2:</a:t>
            </a:r>
            <a:r>
              <a:rPr lang="en-US" sz="1200" dirty="0">
                <a:solidFill>
                  <a:schemeClr val="tx1"/>
                </a:solidFill>
              </a:rPr>
              <a:t>An ability to use latest hardware and software tool sin Electronics and Communication engineering</a:t>
            </a:r>
            <a:r>
              <a:rPr lang="en-US" sz="1200" b="1" dirty="0">
                <a:solidFill>
                  <a:schemeClr val="tx1"/>
                </a:solidFill>
              </a:rPr>
              <a:t>. </a:t>
            </a:r>
          </a:p>
          <a:p>
            <a:pPr fontAlgn="b"/>
            <a:r>
              <a:rPr lang="en-US" sz="1200" b="1" dirty="0">
                <a:solidFill>
                  <a:srgbClr val="0070C0"/>
                </a:solidFill>
                <a:latin typeface="Times New Roman" pitchFamily="18" charset="0"/>
                <a:cs typeface="Times New Roman" pitchFamily="18" charset="0"/>
              </a:rPr>
              <a:t>• </a:t>
            </a:r>
            <a:r>
              <a:rPr lang="en-US" sz="1200" b="1" dirty="0">
                <a:solidFill>
                  <a:schemeClr val="tx1"/>
                </a:solidFill>
              </a:rPr>
              <a:t>PSO3:</a:t>
            </a:r>
            <a:r>
              <a:rPr lang="en-US" sz="1200" dirty="0">
                <a:solidFill>
                  <a:schemeClr val="tx1"/>
                </a:solidFill>
              </a:rPr>
              <a:t>Preparing Graduates to satisfy industrial needs and pursue higher studies with social awareness and universal moral values.</a:t>
            </a:r>
            <a:endParaRPr lang="en-US" sz="1200" b="1" u="sng" dirty="0">
              <a:solidFill>
                <a:schemeClr val="tx1"/>
              </a:solidFill>
              <a:latin typeface="Times New Roman" pitchFamily="18" charset="0"/>
              <a:cs typeface="Times New Roman" pitchFamily="18" charset="0"/>
            </a:endParaRPr>
          </a:p>
          <a:p>
            <a:pPr fontAlgn="b"/>
            <a:endParaRPr lang="en-US" b="1" u="sng"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838930686"/>
              </p:ext>
            </p:extLst>
          </p:nvPr>
        </p:nvGraphicFramePr>
        <p:xfrm>
          <a:off x="1819001" y="0"/>
          <a:ext cx="7776864" cy="375285"/>
        </p:xfrm>
        <a:graphic>
          <a:graphicData uri="http://schemas.openxmlformats.org/drawingml/2006/table">
            <a:tbl>
              <a:tblPr>
                <a:effectLst>
                  <a:outerShdw blurRad="50800" dist="38100" algn="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0000"/>
                    </a:ext>
                  </a:extLst>
                </a:gridCol>
              </a:tblGrid>
              <a:tr h="360040">
                <a:tc>
                  <a:txBody>
                    <a:bodyPr/>
                    <a:lstStyle/>
                    <a:p>
                      <a:pPr algn="ctr" fontAlgn="b"/>
                      <a:r>
                        <a:rPr lang="en-US" sz="2400" b="1" u="none" strike="noStrike" dirty="0">
                          <a:effectLst/>
                          <a:latin typeface="Times New Roman" pitchFamily="18" charset="0"/>
                          <a:cs typeface="Times New Roman" pitchFamily="18" charset="0"/>
                        </a:rPr>
                        <a:t>Course Outcomes of Mini-Project</a:t>
                      </a:r>
                      <a:endParaRPr lang="en-US" sz="2400" b="1" i="0" u="none" strike="noStrike" dirty="0">
                        <a:solidFill>
                          <a:srgbClr val="000000"/>
                        </a:solidFill>
                        <a:effectLst/>
                        <a:latin typeface="Times New Roman" pitchFamily="18" charset="0"/>
                        <a:cs typeface="Times New Roman" pitchFamily="18" charset="0"/>
                      </a:endParaRPr>
                    </a:p>
                  </a:txBody>
                  <a:tcPr marL="9525" marR="9525" marT="9525" marB="0">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08167425"/>
              </p:ext>
            </p:extLst>
          </p:nvPr>
        </p:nvGraphicFramePr>
        <p:xfrm>
          <a:off x="1891009" y="417452"/>
          <a:ext cx="8040782" cy="2855203"/>
        </p:xfrm>
        <a:graphic>
          <a:graphicData uri="http://schemas.openxmlformats.org/drawingml/2006/table">
            <a:tbl>
              <a:tblPr firstRow="1" bandRow="1">
                <a:effectLst>
                  <a:outerShdw blurRad="76200" dir="18900000" sy="23000" kx="-1200000" algn="bl" rotWithShape="0">
                    <a:prstClr val="black">
                      <a:alpha val="20000"/>
                    </a:prstClr>
                  </a:outerShdw>
                </a:effectLst>
                <a:tableStyleId>{5FD0F851-EC5A-4D38-B0AD-8093EC10F338}</a:tableStyleId>
              </a:tblPr>
              <a:tblGrid>
                <a:gridCol w="886037">
                  <a:extLst>
                    <a:ext uri="{9D8B030D-6E8A-4147-A177-3AD203B41FA5}">
                      <a16:colId xmlns:a16="http://schemas.microsoft.com/office/drawing/2014/main" val="20000"/>
                    </a:ext>
                  </a:extLst>
                </a:gridCol>
                <a:gridCol w="7154745">
                  <a:extLst>
                    <a:ext uri="{9D8B030D-6E8A-4147-A177-3AD203B41FA5}">
                      <a16:colId xmlns:a16="http://schemas.microsoft.com/office/drawing/2014/main" val="20001"/>
                    </a:ext>
                  </a:extLst>
                </a:gridCol>
              </a:tblGrid>
              <a:tr h="432048">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Ability to carry-out literature review and define the problem.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6931">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Ability to co-ordinate to work as a team member or a single member.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2048">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Inculcate methods to use advance tools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048">
                <a:tc>
                  <a:txBody>
                    <a:bodyPr/>
                    <a:lstStyle/>
                    <a:p>
                      <a:pPr algn="ctr"/>
                      <a:r>
                        <a:rPr lang="en-US"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Design analytical modeling and develop a systems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2048">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Ability to equip analysis skills and interpretation.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2048">
                <a:tc>
                  <a:txBody>
                    <a:bodyPr/>
                    <a:lstStyle/>
                    <a:p>
                      <a:pPr algn="ctr"/>
                      <a:r>
                        <a:rPr lang="en-US"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Enhance presentation skills, drafting  and documentation of project work.</a:t>
                      </a: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47730325"/>
              </p:ext>
            </p:extLst>
          </p:nvPr>
        </p:nvGraphicFramePr>
        <p:xfrm>
          <a:off x="1800665" y="3103204"/>
          <a:ext cx="8173329" cy="427861"/>
        </p:xfrm>
        <a:graphic>
          <a:graphicData uri="http://schemas.openxmlformats.org/drawingml/2006/table">
            <a:tbl>
              <a:tblPr>
                <a:effectLst>
                  <a:outerShdw blurRad="50800" dist="38100" dir="18900000" algn="bl" rotWithShape="0">
                    <a:prstClr val="black">
                      <a:alpha val="40000"/>
                    </a:prstClr>
                  </a:outerShdw>
                </a:effectLst>
                <a:tableStyleId>{5C22544A-7EE6-4342-B048-85BDC9FD1C3A}</a:tableStyleId>
              </a:tblPr>
              <a:tblGrid>
                <a:gridCol w="8173329">
                  <a:extLst>
                    <a:ext uri="{9D8B030D-6E8A-4147-A177-3AD203B41FA5}">
                      <a16:colId xmlns:a16="http://schemas.microsoft.com/office/drawing/2014/main" val="20000"/>
                    </a:ext>
                  </a:extLst>
                </a:gridCol>
              </a:tblGrid>
              <a:tr h="427861">
                <a:tc>
                  <a:txBody>
                    <a:bodyPr/>
                    <a:lstStyle/>
                    <a:p>
                      <a:pPr algn="ctr" fontAlgn="b"/>
                      <a:r>
                        <a:rPr lang="en-US" sz="2000" b="1" u="none" strike="noStrike" dirty="0">
                          <a:effectLst/>
                          <a:latin typeface="Times New Roman" pitchFamily="18" charset="0"/>
                          <a:cs typeface="Times New Roman" pitchFamily="18" charset="0"/>
                        </a:rPr>
                        <a:t>CO-PO Mapping Table</a:t>
                      </a:r>
                      <a:endParaRPr lang="en-US" sz="2000" b="1" i="0" u="none" strike="noStrike" dirty="0">
                        <a:solidFill>
                          <a:srgbClr val="000000"/>
                        </a:solidFill>
                        <a:effectLst/>
                        <a:latin typeface="Times New Roman" pitchFamily="18" charset="0"/>
                        <a:cs typeface="Times New Roman" pitchFamily="18" charset="0"/>
                      </a:endParaRPr>
                    </a:p>
                  </a:txBody>
                  <a:tcPr marL="9525" marR="9525" marT="9525" marB="0" anchor="ctr">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67017663"/>
              </p:ext>
            </p:extLst>
          </p:nvPr>
        </p:nvGraphicFramePr>
        <p:xfrm>
          <a:off x="1372176" y="3508786"/>
          <a:ext cx="9164528" cy="2865120"/>
        </p:xfrm>
        <a:graphic>
          <a:graphicData uri="http://schemas.openxmlformats.org/drawingml/2006/table">
            <a:tbl>
              <a:tblPr firstRow="1" bandRow="1">
                <a:tableStyleId>{68D230F3-CF80-4859-8CE7-A43EE81993B5}</a:tableStyleId>
              </a:tblPr>
              <a:tblGrid>
                <a:gridCol w="572783">
                  <a:extLst>
                    <a:ext uri="{9D8B030D-6E8A-4147-A177-3AD203B41FA5}">
                      <a16:colId xmlns:a16="http://schemas.microsoft.com/office/drawing/2014/main" val="20000"/>
                    </a:ext>
                  </a:extLst>
                </a:gridCol>
                <a:gridCol w="572783">
                  <a:extLst>
                    <a:ext uri="{9D8B030D-6E8A-4147-A177-3AD203B41FA5}">
                      <a16:colId xmlns:a16="http://schemas.microsoft.com/office/drawing/2014/main" val="20001"/>
                    </a:ext>
                  </a:extLst>
                </a:gridCol>
                <a:gridCol w="572783">
                  <a:extLst>
                    <a:ext uri="{9D8B030D-6E8A-4147-A177-3AD203B41FA5}">
                      <a16:colId xmlns:a16="http://schemas.microsoft.com/office/drawing/2014/main" val="20002"/>
                    </a:ext>
                  </a:extLst>
                </a:gridCol>
                <a:gridCol w="572783">
                  <a:extLst>
                    <a:ext uri="{9D8B030D-6E8A-4147-A177-3AD203B41FA5}">
                      <a16:colId xmlns:a16="http://schemas.microsoft.com/office/drawing/2014/main" val="20003"/>
                    </a:ext>
                  </a:extLst>
                </a:gridCol>
                <a:gridCol w="572783">
                  <a:extLst>
                    <a:ext uri="{9D8B030D-6E8A-4147-A177-3AD203B41FA5}">
                      <a16:colId xmlns:a16="http://schemas.microsoft.com/office/drawing/2014/main" val="20004"/>
                    </a:ext>
                  </a:extLst>
                </a:gridCol>
                <a:gridCol w="572783">
                  <a:extLst>
                    <a:ext uri="{9D8B030D-6E8A-4147-A177-3AD203B41FA5}">
                      <a16:colId xmlns:a16="http://schemas.microsoft.com/office/drawing/2014/main" val="20005"/>
                    </a:ext>
                  </a:extLst>
                </a:gridCol>
                <a:gridCol w="572783">
                  <a:extLst>
                    <a:ext uri="{9D8B030D-6E8A-4147-A177-3AD203B41FA5}">
                      <a16:colId xmlns:a16="http://schemas.microsoft.com/office/drawing/2014/main" val="20006"/>
                    </a:ext>
                  </a:extLst>
                </a:gridCol>
                <a:gridCol w="572783">
                  <a:extLst>
                    <a:ext uri="{9D8B030D-6E8A-4147-A177-3AD203B41FA5}">
                      <a16:colId xmlns:a16="http://schemas.microsoft.com/office/drawing/2014/main" val="20007"/>
                    </a:ext>
                  </a:extLst>
                </a:gridCol>
                <a:gridCol w="572783">
                  <a:extLst>
                    <a:ext uri="{9D8B030D-6E8A-4147-A177-3AD203B41FA5}">
                      <a16:colId xmlns:a16="http://schemas.microsoft.com/office/drawing/2014/main" val="20008"/>
                    </a:ext>
                  </a:extLst>
                </a:gridCol>
                <a:gridCol w="572783">
                  <a:extLst>
                    <a:ext uri="{9D8B030D-6E8A-4147-A177-3AD203B41FA5}">
                      <a16:colId xmlns:a16="http://schemas.microsoft.com/office/drawing/2014/main" val="20009"/>
                    </a:ext>
                  </a:extLst>
                </a:gridCol>
                <a:gridCol w="572783">
                  <a:extLst>
                    <a:ext uri="{9D8B030D-6E8A-4147-A177-3AD203B41FA5}">
                      <a16:colId xmlns:a16="http://schemas.microsoft.com/office/drawing/2014/main" val="20010"/>
                    </a:ext>
                  </a:extLst>
                </a:gridCol>
                <a:gridCol w="572783">
                  <a:extLst>
                    <a:ext uri="{9D8B030D-6E8A-4147-A177-3AD203B41FA5}">
                      <a16:colId xmlns:a16="http://schemas.microsoft.com/office/drawing/2014/main" val="20011"/>
                    </a:ext>
                  </a:extLst>
                </a:gridCol>
                <a:gridCol w="572783">
                  <a:extLst>
                    <a:ext uri="{9D8B030D-6E8A-4147-A177-3AD203B41FA5}">
                      <a16:colId xmlns:a16="http://schemas.microsoft.com/office/drawing/2014/main" val="20012"/>
                    </a:ext>
                  </a:extLst>
                </a:gridCol>
                <a:gridCol w="572783">
                  <a:extLst>
                    <a:ext uri="{9D8B030D-6E8A-4147-A177-3AD203B41FA5}">
                      <a16:colId xmlns:a16="http://schemas.microsoft.com/office/drawing/2014/main" val="20013"/>
                    </a:ext>
                  </a:extLst>
                </a:gridCol>
                <a:gridCol w="572783">
                  <a:extLst>
                    <a:ext uri="{9D8B030D-6E8A-4147-A177-3AD203B41FA5}">
                      <a16:colId xmlns:a16="http://schemas.microsoft.com/office/drawing/2014/main" val="20014"/>
                    </a:ext>
                  </a:extLst>
                </a:gridCol>
                <a:gridCol w="572783">
                  <a:extLst>
                    <a:ext uri="{9D8B030D-6E8A-4147-A177-3AD203B41FA5}">
                      <a16:colId xmlns:a16="http://schemas.microsoft.com/office/drawing/2014/main" val="20015"/>
                    </a:ext>
                  </a:extLst>
                </a:gridCol>
              </a:tblGrid>
              <a:tr h="370840">
                <a:tc>
                  <a:txBody>
                    <a:bodyPr/>
                    <a:lstStyle/>
                    <a:p>
                      <a:r>
                        <a:rPr lang="en-US" sz="1400" dirty="0"/>
                        <a:t>   PO</a:t>
                      </a:r>
                    </a:p>
                    <a:p>
                      <a:r>
                        <a:rPr lang="en-US" sz="1400" dirty="0"/>
                        <a:t>CO</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20000"/>
                        <a:lumOff val="80000"/>
                      </a:schemeClr>
                    </a:solidFill>
                  </a:tcPr>
                </a:tc>
                <a:tc>
                  <a:txBody>
                    <a:bodyPr/>
                    <a:lstStyle/>
                    <a:p>
                      <a:pPr algn="ctr"/>
                      <a:r>
                        <a:rPr lang="en-US"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4</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5</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6</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7</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8</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9</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10</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endParaRPr lang="en-US"/>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b="1" dirty="0"/>
                        <a:t>4</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dirty="0"/>
                        <a:t>5</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b="1" dirty="0"/>
                        <a:t>6</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1902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latin typeface="Cambria" panose="02040503050406030204" pitchFamily="18" charset="0"/>
              </a:rPr>
              <a:t>  </a:t>
            </a:r>
            <a:r>
              <a:rPr lang="en-IN" sz="2400" b="1" dirty="0">
                <a:solidFill>
                  <a:schemeClr val="bg1"/>
                </a:solidFill>
                <a:latin typeface="Cambria" panose="02040503050406030204" pitchFamily="18" charset="0"/>
              </a:rPr>
              <a:t>CONTENTS </a:t>
            </a:r>
          </a:p>
        </p:txBody>
      </p:sp>
      <p:sp>
        <p:nvSpPr>
          <p:cNvPr id="4" name="Rectangle 3">
            <a:extLst>
              <a:ext uri="{FF2B5EF4-FFF2-40B4-BE49-F238E27FC236}">
                <a16:creationId xmlns:a16="http://schemas.microsoft.com/office/drawing/2014/main" id="{478B0E3F-C618-24F2-DFBB-14DF07C9036C}"/>
              </a:ext>
            </a:extLst>
          </p:cNvPr>
          <p:cNvSpPr/>
          <p:nvPr/>
        </p:nvSpPr>
        <p:spPr>
          <a:xfrm>
            <a:off x="1314442" y="594698"/>
            <a:ext cx="5948514" cy="242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 Title of Mini Project</a:t>
            </a:r>
          </a:p>
        </p:txBody>
      </p:sp>
      <p:sp>
        <p:nvSpPr>
          <p:cNvPr id="5" name="Rectangle 4">
            <a:extLst>
              <a:ext uri="{FF2B5EF4-FFF2-40B4-BE49-F238E27FC236}">
                <a16:creationId xmlns:a16="http://schemas.microsoft.com/office/drawing/2014/main" id="{45FF3323-F9D4-5E92-18C2-08A831939AB8}"/>
              </a:ext>
            </a:extLst>
          </p:cNvPr>
          <p:cNvSpPr/>
          <p:nvPr/>
        </p:nvSpPr>
        <p:spPr>
          <a:xfrm>
            <a:off x="1314430" y="830006"/>
            <a:ext cx="5945433" cy="332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2. </a:t>
            </a:r>
            <a:r>
              <a:rPr lang="en-IN" sz="1400" b="1" dirty="0">
                <a:solidFill>
                  <a:schemeClr val="bg1"/>
                </a:solidFill>
                <a:latin typeface="Cambria" panose="02040503050406030204" pitchFamily="18" charset="0"/>
              </a:rPr>
              <a:t>INSTITUTE VISION AND MISSION</a:t>
            </a:r>
            <a:r>
              <a:rPr lang="en-IN" sz="1400" dirty="0"/>
              <a:t> </a:t>
            </a:r>
            <a:endParaRPr lang="en-IN" dirty="0"/>
          </a:p>
        </p:txBody>
      </p:sp>
      <p:sp>
        <p:nvSpPr>
          <p:cNvPr id="6" name="Rectangle 5">
            <a:extLst>
              <a:ext uri="{FF2B5EF4-FFF2-40B4-BE49-F238E27FC236}">
                <a16:creationId xmlns:a16="http://schemas.microsoft.com/office/drawing/2014/main" id="{211A5585-5FA3-C358-F0D7-D04997CDD2BF}"/>
              </a:ext>
            </a:extLst>
          </p:cNvPr>
          <p:cNvSpPr/>
          <p:nvPr/>
        </p:nvSpPr>
        <p:spPr>
          <a:xfrm>
            <a:off x="1327024" y="1174730"/>
            <a:ext cx="5938684" cy="271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3. </a:t>
            </a:r>
            <a:r>
              <a:rPr lang="en-US" dirty="0"/>
              <a:t>DEPARTMENT VISION , MISSION, PEOs, PSOs</a:t>
            </a:r>
            <a:endParaRPr lang="en-IN" dirty="0"/>
          </a:p>
        </p:txBody>
      </p:sp>
      <p:sp>
        <p:nvSpPr>
          <p:cNvPr id="11" name="Rectangle 10">
            <a:extLst>
              <a:ext uri="{FF2B5EF4-FFF2-40B4-BE49-F238E27FC236}">
                <a16:creationId xmlns:a16="http://schemas.microsoft.com/office/drawing/2014/main" id="{6649BD98-F8BF-E713-32D4-7887CFAB2C37}"/>
              </a:ext>
            </a:extLst>
          </p:cNvPr>
          <p:cNvSpPr/>
          <p:nvPr/>
        </p:nvSpPr>
        <p:spPr>
          <a:xfrm>
            <a:off x="1327026" y="1435784"/>
            <a:ext cx="5938681" cy="32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4. Course Outcomes of Mini-Project</a:t>
            </a:r>
          </a:p>
        </p:txBody>
      </p:sp>
      <p:sp>
        <p:nvSpPr>
          <p:cNvPr id="12" name="Rectangle 11">
            <a:extLst>
              <a:ext uri="{FF2B5EF4-FFF2-40B4-BE49-F238E27FC236}">
                <a16:creationId xmlns:a16="http://schemas.microsoft.com/office/drawing/2014/main" id="{A4C85036-6BC9-AA20-B17B-A70091359A43}"/>
              </a:ext>
            </a:extLst>
          </p:cNvPr>
          <p:cNvSpPr/>
          <p:nvPr/>
        </p:nvSpPr>
        <p:spPr>
          <a:xfrm>
            <a:off x="1327025" y="1728272"/>
            <a:ext cx="5938684" cy="286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5. Abstract</a:t>
            </a:r>
          </a:p>
        </p:txBody>
      </p:sp>
      <p:sp>
        <p:nvSpPr>
          <p:cNvPr id="13" name="Rectangle 12">
            <a:extLst>
              <a:ext uri="{FF2B5EF4-FFF2-40B4-BE49-F238E27FC236}">
                <a16:creationId xmlns:a16="http://schemas.microsoft.com/office/drawing/2014/main" id="{2E3943F9-722A-E8A3-4A7D-9C6DC2F81EA5}"/>
              </a:ext>
            </a:extLst>
          </p:cNvPr>
          <p:cNvSpPr/>
          <p:nvPr/>
        </p:nvSpPr>
        <p:spPr>
          <a:xfrm>
            <a:off x="1337188" y="2025847"/>
            <a:ext cx="5922675" cy="353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6. Content</a:t>
            </a:r>
          </a:p>
        </p:txBody>
      </p:sp>
      <p:sp>
        <p:nvSpPr>
          <p:cNvPr id="14" name="Rectangle 13">
            <a:extLst>
              <a:ext uri="{FF2B5EF4-FFF2-40B4-BE49-F238E27FC236}">
                <a16:creationId xmlns:a16="http://schemas.microsoft.com/office/drawing/2014/main" id="{9E7AEB83-32F1-B46A-2F3F-0C7756ADC7BB}"/>
              </a:ext>
            </a:extLst>
          </p:cNvPr>
          <p:cNvSpPr/>
          <p:nvPr/>
        </p:nvSpPr>
        <p:spPr>
          <a:xfrm>
            <a:off x="1337175" y="2359462"/>
            <a:ext cx="5925780" cy="32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7. Introduction</a:t>
            </a:r>
          </a:p>
        </p:txBody>
      </p:sp>
      <p:sp>
        <p:nvSpPr>
          <p:cNvPr id="15" name="Rectangle 14">
            <a:extLst>
              <a:ext uri="{FF2B5EF4-FFF2-40B4-BE49-F238E27FC236}">
                <a16:creationId xmlns:a16="http://schemas.microsoft.com/office/drawing/2014/main" id="{9CE89167-275A-1B63-8CF8-BADE967040CC}"/>
              </a:ext>
            </a:extLst>
          </p:cNvPr>
          <p:cNvSpPr/>
          <p:nvPr/>
        </p:nvSpPr>
        <p:spPr>
          <a:xfrm>
            <a:off x="1337174" y="2682399"/>
            <a:ext cx="5925780" cy="331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8. Literature Survey</a:t>
            </a:r>
          </a:p>
        </p:txBody>
      </p:sp>
      <p:sp>
        <p:nvSpPr>
          <p:cNvPr id="16" name="Rectangle 15">
            <a:extLst>
              <a:ext uri="{FF2B5EF4-FFF2-40B4-BE49-F238E27FC236}">
                <a16:creationId xmlns:a16="http://schemas.microsoft.com/office/drawing/2014/main" id="{60FD62E0-3C20-DF44-790E-F1A0FD613033}"/>
              </a:ext>
            </a:extLst>
          </p:cNvPr>
          <p:cNvSpPr/>
          <p:nvPr/>
        </p:nvSpPr>
        <p:spPr>
          <a:xfrm>
            <a:off x="1327353" y="3022970"/>
            <a:ext cx="5945433" cy="32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9. Objective</a:t>
            </a:r>
          </a:p>
        </p:txBody>
      </p:sp>
      <p:sp>
        <p:nvSpPr>
          <p:cNvPr id="17" name="Rectangle 16">
            <a:extLst>
              <a:ext uri="{FF2B5EF4-FFF2-40B4-BE49-F238E27FC236}">
                <a16:creationId xmlns:a16="http://schemas.microsoft.com/office/drawing/2014/main" id="{5655E2F7-223F-81F2-BFB1-7B80E1AC4BC5}"/>
              </a:ext>
            </a:extLst>
          </p:cNvPr>
          <p:cNvSpPr/>
          <p:nvPr/>
        </p:nvSpPr>
        <p:spPr>
          <a:xfrm>
            <a:off x="1337175" y="3345908"/>
            <a:ext cx="5938692" cy="30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10. Methodology </a:t>
            </a:r>
          </a:p>
        </p:txBody>
      </p:sp>
      <p:sp>
        <p:nvSpPr>
          <p:cNvPr id="18" name="Rectangle 17">
            <a:extLst>
              <a:ext uri="{FF2B5EF4-FFF2-40B4-BE49-F238E27FC236}">
                <a16:creationId xmlns:a16="http://schemas.microsoft.com/office/drawing/2014/main" id="{BD450467-899B-B14F-3681-6ED00AE1DCE4}"/>
              </a:ext>
            </a:extLst>
          </p:cNvPr>
          <p:cNvSpPr/>
          <p:nvPr/>
        </p:nvSpPr>
        <p:spPr>
          <a:xfrm>
            <a:off x="1337175" y="3647917"/>
            <a:ext cx="5948523" cy="352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11. Implementation And Design</a:t>
            </a:r>
          </a:p>
        </p:txBody>
      </p:sp>
      <p:sp>
        <p:nvSpPr>
          <p:cNvPr id="19" name="Rectangle 18">
            <a:extLst>
              <a:ext uri="{FF2B5EF4-FFF2-40B4-BE49-F238E27FC236}">
                <a16:creationId xmlns:a16="http://schemas.microsoft.com/office/drawing/2014/main" id="{5748CE6C-8053-A3E8-F30B-7461F7CCCD3E}"/>
              </a:ext>
            </a:extLst>
          </p:cNvPr>
          <p:cNvSpPr/>
          <p:nvPr/>
        </p:nvSpPr>
        <p:spPr>
          <a:xfrm>
            <a:off x="1337177" y="3987652"/>
            <a:ext cx="5958346" cy="334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12. Results and Observation </a:t>
            </a:r>
          </a:p>
        </p:txBody>
      </p:sp>
      <p:sp>
        <p:nvSpPr>
          <p:cNvPr id="20" name="Rectangle 19">
            <a:extLst>
              <a:ext uri="{FF2B5EF4-FFF2-40B4-BE49-F238E27FC236}">
                <a16:creationId xmlns:a16="http://schemas.microsoft.com/office/drawing/2014/main" id="{2EEF0685-82AF-FD6E-E738-71CAEDDEC644}"/>
              </a:ext>
            </a:extLst>
          </p:cNvPr>
          <p:cNvSpPr/>
          <p:nvPr/>
        </p:nvSpPr>
        <p:spPr>
          <a:xfrm>
            <a:off x="1337176" y="4314443"/>
            <a:ext cx="5965730" cy="334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13. Conclusion</a:t>
            </a:r>
          </a:p>
        </p:txBody>
      </p:sp>
      <p:sp>
        <p:nvSpPr>
          <p:cNvPr id="21" name="Rectangle 20">
            <a:extLst>
              <a:ext uri="{FF2B5EF4-FFF2-40B4-BE49-F238E27FC236}">
                <a16:creationId xmlns:a16="http://schemas.microsoft.com/office/drawing/2014/main" id="{381973F3-A62C-EED7-C6A8-9A9F5DE9C654}"/>
              </a:ext>
            </a:extLst>
          </p:cNvPr>
          <p:cNvSpPr/>
          <p:nvPr/>
        </p:nvSpPr>
        <p:spPr>
          <a:xfrm>
            <a:off x="1337177" y="4624124"/>
            <a:ext cx="5965729" cy="334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14. Future Work</a:t>
            </a:r>
          </a:p>
        </p:txBody>
      </p:sp>
      <p:sp>
        <p:nvSpPr>
          <p:cNvPr id="22" name="Rectangle 21">
            <a:extLst>
              <a:ext uri="{FF2B5EF4-FFF2-40B4-BE49-F238E27FC236}">
                <a16:creationId xmlns:a16="http://schemas.microsoft.com/office/drawing/2014/main" id="{93FE50A1-8B38-EB79-0EFD-8C5375D4D77A}"/>
              </a:ext>
            </a:extLst>
          </p:cNvPr>
          <p:cNvSpPr/>
          <p:nvPr/>
        </p:nvSpPr>
        <p:spPr>
          <a:xfrm>
            <a:off x="1337177" y="4962492"/>
            <a:ext cx="5992760" cy="294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15. References</a:t>
            </a:r>
          </a:p>
        </p:txBody>
      </p:sp>
    </p:spTree>
    <p:extLst>
      <p:ext uri="{BB962C8B-B14F-4D97-AF65-F5344CB8AC3E}">
        <p14:creationId xmlns:p14="http://schemas.microsoft.com/office/powerpoint/2010/main" val="101902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92370"/>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ABSTRACT</a:t>
            </a:r>
          </a:p>
        </p:txBody>
      </p:sp>
      <p:sp>
        <p:nvSpPr>
          <p:cNvPr id="3" name="TextBox 2">
            <a:extLst>
              <a:ext uri="{FF2B5EF4-FFF2-40B4-BE49-F238E27FC236}">
                <a16:creationId xmlns:a16="http://schemas.microsoft.com/office/drawing/2014/main" id="{563ECDD0-FCD0-4AAF-4E07-1D25C4011DF9}"/>
              </a:ext>
            </a:extLst>
          </p:cNvPr>
          <p:cNvSpPr txBox="1"/>
          <p:nvPr/>
        </p:nvSpPr>
        <p:spPr>
          <a:xfrm>
            <a:off x="521110" y="1002890"/>
            <a:ext cx="10687664" cy="3387722"/>
          </a:xfrm>
          <a:prstGeom prst="rect">
            <a:avLst/>
          </a:prstGeom>
          <a:noFill/>
        </p:spPr>
        <p:txBody>
          <a:bodyPr wrap="square" rtlCol="0">
            <a:spAutoFit/>
          </a:bodyPr>
          <a:lstStyle/>
          <a:p>
            <a:pPr>
              <a:lnSpc>
                <a:spcPct val="150000"/>
              </a:lnSpc>
            </a:pPr>
            <a:endParaRPr lang="en-US" sz="1200" dirty="0"/>
          </a:p>
          <a:p>
            <a:pPr>
              <a:lnSpc>
                <a:spcPct val="150000"/>
              </a:lnSpc>
            </a:pPr>
            <a:r>
              <a:rPr lang="en-US" sz="1200" dirty="0"/>
              <a:t>When we were presented with the opportunity to prepare a mini project, a plethora of ideas were coming in our mind. Finally, we decided to create a project dedicated towards the health sector. We employed the ESP 32 microcontroller and Arduino programming to prepare an excellent health monitoring system.</a:t>
            </a:r>
          </a:p>
          <a:p>
            <a:pPr>
              <a:lnSpc>
                <a:spcPct val="150000"/>
              </a:lnSpc>
            </a:pPr>
            <a:endParaRPr lang="en-US" sz="1200" dirty="0"/>
          </a:p>
          <a:p>
            <a:pPr>
              <a:lnSpc>
                <a:spcPct val="150000"/>
              </a:lnSpc>
            </a:pPr>
            <a:r>
              <a:rPr lang="en-US" sz="1200" dirty="0"/>
              <a:t>1. A project called an IoT-Based Health Monitoring System seeks to give people an easy way to keep track of their health condition via a web-connected gadget. Various health sensors, an IoT capable microcontroller such the ESP32, and a web server make up the system.</a:t>
            </a:r>
          </a:p>
          <a:p>
            <a:pPr>
              <a:lnSpc>
                <a:spcPct val="150000"/>
              </a:lnSpc>
            </a:pPr>
            <a:endParaRPr lang="en-US" sz="1200" dirty="0"/>
          </a:p>
          <a:p>
            <a:pPr>
              <a:lnSpc>
                <a:spcPct val="150000"/>
              </a:lnSpc>
            </a:pPr>
            <a:r>
              <a:rPr lang="en-US" sz="1200" dirty="0"/>
              <a:t>2. The initiative makes use of the Internet of Things' (IoT) capabilities to give customers direct access to their health data from any location at any time. The system gathers real-time health information from the user with the aid of sensors including temperature, heart rate, and blood pressure sensors.</a:t>
            </a:r>
          </a:p>
          <a:p>
            <a:pPr>
              <a:lnSpc>
                <a:spcPct val="150000"/>
              </a:lnSpc>
            </a:pPr>
            <a:endParaRPr lang="en-US" sz="1200" dirty="0"/>
          </a:p>
          <a:p>
            <a:pPr>
              <a:lnSpc>
                <a:spcPct val="150000"/>
              </a:lnSpc>
            </a:pPr>
            <a:r>
              <a:rPr lang="en-US" sz="1200" dirty="0"/>
              <a:t>3. The data is processed by the microcontroller before being sent to the web server, where it is saved and presented to the user via a web-based interface. Any internet-connected device can be used by the user to access the interface.</a:t>
            </a:r>
            <a:endParaRPr lang="en-IN" sz="1200" dirty="0"/>
          </a:p>
        </p:txBody>
      </p:sp>
    </p:spTree>
    <p:extLst>
      <p:ext uri="{BB962C8B-B14F-4D97-AF65-F5344CB8AC3E}">
        <p14:creationId xmlns:p14="http://schemas.microsoft.com/office/powerpoint/2010/main" val="101902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400" b="1" dirty="0">
                <a:solidFill>
                  <a:schemeClr val="bg1"/>
                </a:solidFill>
                <a:latin typeface="Cambria" panose="02040503050406030204" pitchFamily="18" charset="0"/>
              </a:rPr>
              <a:t>INTRODUCTION </a:t>
            </a:r>
          </a:p>
        </p:txBody>
      </p:sp>
      <p:sp>
        <p:nvSpPr>
          <p:cNvPr id="3" name="TextBox 2">
            <a:extLst>
              <a:ext uri="{FF2B5EF4-FFF2-40B4-BE49-F238E27FC236}">
                <a16:creationId xmlns:a16="http://schemas.microsoft.com/office/drawing/2014/main" id="{8940EE12-8F02-48BE-FD40-2A8473FA4DCA}"/>
              </a:ext>
            </a:extLst>
          </p:cNvPr>
          <p:cNvSpPr txBox="1"/>
          <p:nvPr/>
        </p:nvSpPr>
        <p:spPr>
          <a:xfrm>
            <a:off x="1841088" y="854903"/>
            <a:ext cx="7814187" cy="8947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t>An Internet of Things (IoT)-based health monitoring system is a project that uses IoT technology to build a system that can track and monitor a person's health state in real-time. This system includes a web server, a microcontroller with IoT capabilities, and a variety of sensors.</a:t>
            </a:r>
          </a:p>
        </p:txBody>
      </p:sp>
      <p:sp>
        <p:nvSpPr>
          <p:cNvPr id="5" name="TextBox 4">
            <a:extLst>
              <a:ext uri="{FF2B5EF4-FFF2-40B4-BE49-F238E27FC236}">
                <a16:creationId xmlns:a16="http://schemas.microsoft.com/office/drawing/2014/main" id="{529F4445-5154-8ECF-FA38-4334E980F4B6}"/>
              </a:ext>
            </a:extLst>
          </p:cNvPr>
          <p:cNvSpPr txBox="1"/>
          <p:nvPr/>
        </p:nvSpPr>
        <p:spPr>
          <a:xfrm>
            <a:off x="1841088" y="2182505"/>
            <a:ext cx="7529053" cy="1448730"/>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IN" sz="1200" dirty="0"/>
          </a:p>
          <a:p>
            <a:pPr marL="285750" indent="-285750">
              <a:lnSpc>
                <a:spcPct val="150000"/>
              </a:lnSpc>
              <a:buFont typeface="Arial" panose="020B0604020202020204" pitchFamily="34" charset="0"/>
              <a:buChar char="•"/>
            </a:pPr>
            <a:r>
              <a:rPr lang="en-IN" sz="1200" dirty="0"/>
              <a:t>The main goal of the project is to offer people a quick and simple way to check on their health at any time, anyplace. To gather real-time health information from the user, the system makes use of sensors including temperature, heart rate, and blood pressure sensors. Following processing, the user can view the data on a web-based interface after it has been transferred to a web server for storage.</a:t>
            </a:r>
          </a:p>
        </p:txBody>
      </p:sp>
      <p:sp>
        <p:nvSpPr>
          <p:cNvPr id="11" name="TextBox 10">
            <a:extLst>
              <a:ext uri="{FF2B5EF4-FFF2-40B4-BE49-F238E27FC236}">
                <a16:creationId xmlns:a16="http://schemas.microsoft.com/office/drawing/2014/main" id="{CB3410B9-DFD4-DF8B-43DE-AC19CAF9CD70}"/>
              </a:ext>
            </a:extLst>
          </p:cNvPr>
          <p:cNvSpPr txBox="1"/>
          <p:nvPr/>
        </p:nvSpPr>
        <p:spPr>
          <a:xfrm>
            <a:off x="1841088" y="4191376"/>
            <a:ext cx="7814186" cy="117173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t>By gathering and analysing the data from the sensors, the IoT-enabled microcontroller contributes significantly to the system. The microcontroller is an essential part of the whole system since it interacts with the web server to deliver and receive data and commands. The web server acts as the central location for the collection, processing, and storage of all health data.</a:t>
            </a:r>
          </a:p>
        </p:txBody>
      </p:sp>
    </p:spTree>
    <p:extLst>
      <p:ext uri="{BB962C8B-B14F-4D97-AF65-F5344CB8AC3E}">
        <p14:creationId xmlns:p14="http://schemas.microsoft.com/office/powerpoint/2010/main" val="101902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400" b="1" dirty="0">
                <a:solidFill>
                  <a:schemeClr val="bg1"/>
                </a:solidFill>
                <a:latin typeface="Cambria" panose="02040503050406030204" pitchFamily="18" charset="0"/>
              </a:rPr>
              <a:t>LITERATURE SURVEY</a:t>
            </a:r>
            <a:endParaRPr lang="en-IN" sz="2800" b="1" dirty="0">
              <a:solidFill>
                <a:schemeClr val="bg1"/>
              </a:solidFill>
              <a:latin typeface="Cambria" panose="02040503050406030204" pitchFamily="18" charset="0"/>
            </a:endParaRPr>
          </a:p>
        </p:txBody>
      </p:sp>
      <p:sp>
        <p:nvSpPr>
          <p:cNvPr id="3" name="TextBox 2">
            <a:extLst>
              <a:ext uri="{FF2B5EF4-FFF2-40B4-BE49-F238E27FC236}">
                <a16:creationId xmlns:a16="http://schemas.microsoft.com/office/drawing/2014/main" id="{D32AB249-B409-1EC1-3811-B06235064E77}"/>
              </a:ext>
            </a:extLst>
          </p:cNvPr>
          <p:cNvSpPr txBox="1"/>
          <p:nvPr/>
        </p:nvSpPr>
        <p:spPr>
          <a:xfrm>
            <a:off x="1447800" y="818901"/>
            <a:ext cx="9770806" cy="894732"/>
          </a:xfrm>
          <a:prstGeom prst="rect">
            <a:avLst/>
          </a:prstGeom>
          <a:noFill/>
        </p:spPr>
        <p:txBody>
          <a:bodyPr wrap="square">
            <a:spAutoFit/>
          </a:bodyPr>
          <a:lstStyle/>
          <a:p>
            <a:pPr>
              <a:lnSpc>
                <a:spcPct val="150000"/>
              </a:lnSpc>
            </a:pPr>
            <a:r>
              <a:rPr lang="en-IN" sz="1200" dirty="0"/>
              <a:t>The use of IoT technology in the healthcare sector is gaining popularity due to its potential to revolutionize the way healthcare services are delivered. Several studies have been conducted on the development and implementation of IoT-Based Health Monitoring Systems, and here are some of the key findings:</a:t>
            </a:r>
          </a:p>
        </p:txBody>
      </p:sp>
      <p:sp>
        <p:nvSpPr>
          <p:cNvPr id="5" name="TextBox 4">
            <a:extLst>
              <a:ext uri="{FF2B5EF4-FFF2-40B4-BE49-F238E27FC236}">
                <a16:creationId xmlns:a16="http://schemas.microsoft.com/office/drawing/2014/main" id="{2681642A-7F08-B885-D52A-B687F0C988B1}"/>
              </a:ext>
            </a:extLst>
          </p:cNvPr>
          <p:cNvSpPr txBox="1"/>
          <p:nvPr/>
        </p:nvSpPr>
        <p:spPr>
          <a:xfrm>
            <a:off x="1447800" y="2071170"/>
            <a:ext cx="9770806" cy="1725729"/>
          </a:xfrm>
          <a:prstGeom prst="rect">
            <a:avLst/>
          </a:prstGeom>
          <a:noFill/>
        </p:spPr>
        <p:txBody>
          <a:bodyPr wrap="square">
            <a:spAutoFit/>
          </a:bodyPr>
          <a:lstStyle/>
          <a:p>
            <a:pPr>
              <a:lnSpc>
                <a:spcPct val="150000"/>
              </a:lnSpc>
            </a:pPr>
            <a:r>
              <a:rPr lang="en-IN" sz="1200" dirty="0"/>
              <a:t>1. In a study published in 2018, M. N. Nour et al. suggested a system that made use of IoT technology to track patients' health in real-time. The system was created to keep track of vital signs including blood pressure and heart rate and to notify medical professionals of any irregularities.</a:t>
            </a:r>
          </a:p>
          <a:p>
            <a:pPr>
              <a:lnSpc>
                <a:spcPct val="150000"/>
              </a:lnSpc>
            </a:pPr>
            <a:endParaRPr lang="en-IN" sz="1200" dirty="0"/>
          </a:p>
          <a:p>
            <a:pPr>
              <a:lnSpc>
                <a:spcPct val="150000"/>
              </a:lnSpc>
            </a:pPr>
            <a:r>
              <a:rPr lang="en-IN" sz="1200" dirty="0"/>
              <a:t>2. A system that employed IoT technology to track patients' health in real-time and convey the information to healthcare practitioners was suggested in a paper by M. A. Al-</a:t>
            </a:r>
            <a:r>
              <a:rPr lang="en-IN" sz="1200" dirty="0" err="1"/>
              <a:t>Bayati</a:t>
            </a:r>
            <a:r>
              <a:rPr lang="en-IN" sz="1200" dirty="0"/>
              <a:t> et al. (2019). The system was made to gather information from a variety of sensors, including those that measure blood pressure, temperature, and glucose levels, and transfer the information to a cloud server for analysis.</a:t>
            </a:r>
          </a:p>
        </p:txBody>
      </p:sp>
      <p:sp>
        <p:nvSpPr>
          <p:cNvPr id="11" name="TextBox 10">
            <a:extLst>
              <a:ext uri="{FF2B5EF4-FFF2-40B4-BE49-F238E27FC236}">
                <a16:creationId xmlns:a16="http://schemas.microsoft.com/office/drawing/2014/main" id="{A506DF74-CC00-CD7F-C901-F8A98D65F4CF}"/>
              </a:ext>
            </a:extLst>
          </p:cNvPr>
          <p:cNvSpPr txBox="1"/>
          <p:nvPr/>
        </p:nvSpPr>
        <p:spPr>
          <a:xfrm>
            <a:off x="1447799" y="4645095"/>
            <a:ext cx="10006781" cy="894732"/>
          </a:xfrm>
          <a:prstGeom prst="rect">
            <a:avLst/>
          </a:prstGeom>
          <a:noFill/>
        </p:spPr>
        <p:txBody>
          <a:bodyPr wrap="square">
            <a:spAutoFit/>
          </a:bodyPr>
          <a:lstStyle/>
          <a:p>
            <a:pPr>
              <a:lnSpc>
                <a:spcPct val="150000"/>
              </a:lnSpc>
            </a:pPr>
            <a:r>
              <a:rPr lang="en-IN" sz="1200" dirty="0"/>
              <a:t>Overall, the research indicates that IoT-Based Health Monitoring Systems have the potential to enhance healthcare delivery by allowing healthcare practitioners to give timely interventions and providing real-time monitoring of patients' health state. However, more investigation is required to address concerns with data security and privacy as well as to improve the precision and dependability of these systems.</a:t>
            </a:r>
          </a:p>
        </p:txBody>
      </p:sp>
    </p:spTree>
    <p:extLst>
      <p:ext uri="{BB962C8B-B14F-4D97-AF65-F5344CB8AC3E}">
        <p14:creationId xmlns:p14="http://schemas.microsoft.com/office/powerpoint/2010/main" val="101902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OBJECTIVES </a:t>
            </a:r>
            <a:endParaRPr lang="en-IN" sz="2800" b="1" dirty="0">
              <a:solidFill>
                <a:schemeClr val="bg1"/>
              </a:solidFill>
              <a:latin typeface="Cambria" panose="02040503050406030204" pitchFamily="18" charset="0"/>
            </a:endParaRPr>
          </a:p>
        </p:txBody>
      </p:sp>
      <p:sp>
        <p:nvSpPr>
          <p:cNvPr id="3" name="TextBox 2">
            <a:extLst>
              <a:ext uri="{FF2B5EF4-FFF2-40B4-BE49-F238E27FC236}">
                <a16:creationId xmlns:a16="http://schemas.microsoft.com/office/drawing/2014/main" id="{9472C646-1057-CB6D-1D0B-49A67EC7FEF1}"/>
              </a:ext>
            </a:extLst>
          </p:cNvPr>
          <p:cNvSpPr txBox="1"/>
          <p:nvPr/>
        </p:nvSpPr>
        <p:spPr>
          <a:xfrm>
            <a:off x="589935" y="751764"/>
            <a:ext cx="9901084" cy="617733"/>
          </a:xfrm>
          <a:prstGeom prst="rect">
            <a:avLst/>
          </a:prstGeom>
          <a:noFill/>
        </p:spPr>
        <p:txBody>
          <a:bodyPr wrap="square">
            <a:spAutoFit/>
          </a:bodyPr>
          <a:lstStyle/>
          <a:p>
            <a:pPr>
              <a:lnSpc>
                <a:spcPct val="150000"/>
              </a:lnSpc>
            </a:pPr>
            <a:r>
              <a:rPr lang="en-US" sz="1200" b="0" i="0" dirty="0">
                <a:solidFill>
                  <a:srgbClr val="374151"/>
                </a:solidFill>
                <a:effectLst/>
                <a:latin typeface="Söhne"/>
              </a:rPr>
              <a:t>The main objective of an IoT-Based Health Monitoring System project is to develop a system that can monitor a person's health status in real-time using IoT technology. Here are some specific objectives of the project:</a:t>
            </a:r>
            <a:endParaRPr lang="en-IN" sz="1200" dirty="0"/>
          </a:p>
        </p:txBody>
      </p:sp>
      <p:sp>
        <p:nvSpPr>
          <p:cNvPr id="5" name="TextBox 4">
            <a:extLst>
              <a:ext uri="{FF2B5EF4-FFF2-40B4-BE49-F238E27FC236}">
                <a16:creationId xmlns:a16="http://schemas.microsoft.com/office/drawing/2014/main" id="{A64A4745-72DD-58F1-BB4C-0604A7AF6548}"/>
              </a:ext>
            </a:extLst>
          </p:cNvPr>
          <p:cNvSpPr txBox="1"/>
          <p:nvPr/>
        </p:nvSpPr>
        <p:spPr>
          <a:xfrm>
            <a:off x="589935" y="1788160"/>
            <a:ext cx="10304208" cy="3965020"/>
          </a:xfrm>
          <a:prstGeom prst="rect">
            <a:avLst/>
          </a:prstGeom>
          <a:noFill/>
        </p:spPr>
        <p:txBody>
          <a:bodyPr wrap="square">
            <a:spAutoFit/>
          </a:bodyPr>
          <a:lstStyle/>
          <a:p>
            <a:pPr marL="342900" indent="-342900">
              <a:lnSpc>
                <a:spcPct val="150000"/>
              </a:lnSpc>
              <a:buAutoNum type="arabicPeriod"/>
            </a:pPr>
            <a:endParaRPr lang="en-US" sz="1200" dirty="0"/>
          </a:p>
          <a:p>
            <a:pPr>
              <a:lnSpc>
                <a:spcPct val="150000"/>
              </a:lnSpc>
            </a:pPr>
            <a:r>
              <a:rPr lang="en-US" sz="1200" dirty="0"/>
              <a:t>1. To design a system that can collect and process health data from various sensors, such as temperature, heart rate, and blood pressure sensors.</a:t>
            </a:r>
          </a:p>
          <a:p>
            <a:pPr>
              <a:lnSpc>
                <a:spcPct val="150000"/>
              </a:lnSpc>
            </a:pPr>
            <a:endParaRPr lang="en-US" sz="1200" dirty="0"/>
          </a:p>
          <a:p>
            <a:pPr>
              <a:lnSpc>
                <a:spcPct val="150000"/>
              </a:lnSpc>
            </a:pPr>
            <a:r>
              <a:rPr lang="en-US" sz="1200" dirty="0"/>
              <a:t>2. To develop an IoT-enabled microcontroller that can communicate with the sensors, process the data, and send it to a web server.</a:t>
            </a:r>
          </a:p>
          <a:p>
            <a:pPr>
              <a:lnSpc>
                <a:spcPct val="150000"/>
              </a:lnSpc>
            </a:pPr>
            <a:endParaRPr lang="en-US" sz="1200" dirty="0"/>
          </a:p>
          <a:p>
            <a:pPr>
              <a:lnSpc>
                <a:spcPct val="150000"/>
              </a:lnSpc>
            </a:pPr>
            <a:r>
              <a:rPr lang="en-US" sz="1200" dirty="0"/>
              <a:t>3. To create a web server that can receive the data from the microcontroller, store it, and display it to the user on a web-based interface.</a:t>
            </a:r>
          </a:p>
          <a:p>
            <a:pPr>
              <a:lnSpc>
                <a:spcPct val="150000"/>
              </a:lnSpc>
            </a:pPr>
            <a:endParaRPr lang="en-US" sz="1200" dirty="0"/>
          </a:p>
          <a:p>
            <a:pPr>
              <a:lnSpc>
                <a:spcPct val="150000"/>
              </a:lnSpc>
            </a:pPr>
            <a:r>
              <a:rPr lang="en-US" sz="1200" dirty="0"/>
              <a:t>4. To provide a user-friendly interface that allows the user to monitor their health status and receive alerts in case of any anomalies.</a:t>
            </a:r>
          </a:p>
          <a:p>
            <a:pPr>
              <a:lnSpc>
                <a:spcPct val="150000"/>
              </a:lnSpc>
            </a:pPr>
            <a:endParaRPr lang="en-US" sz="1200" dirty="0"/>
          </a:p>
          <a:p>
            <a:pPr>
              <a:lnSpc>
                <a:spcPct val="150000"/>
              </a:lnSpc>
            </a:pPr>
            <a:endParaRPr lang="en-US" sz="1200" dirty="0"/>
          </a:p>
          <a:p>
            <a:pPr>
              <a:lnSpc>
                <a:spcPct val="150000"/>
              </a:lnSpc>
            </a:pPr>
            <a:r>
              <a:rPr lang="en-US" sz="1200" b="0" i="0" dirty="0">
                <a:effectLst/>
                <a:latin typeface="Söhne"/>
              </a:rPr>
              <a:t>Overall, the main goal of the project is to provide a reliable and efficient way for users to monitor their health status using IoT technology and enable healthcare providers to deliver timely interventions to improve the user's health.</a:t>
            </a:r>
            <a:endParaRPr lang="en-IN" sz="1200" dirty="0"/>
          </a:p>
          <a:p>
            <a:pPr>
              <a:lnSpc>
                <a:spcPct val="150000"/>
              </a:lnSpc>
            </a:pPr>
            <a:endParaRPr lang="en-US" sz="1200" dirty="0"/>
          </a:p>
          <a:p>
            <a:pPr>
              <a:lnSpc>
                <a:spcPct val="150000"/>
              </a:lnSpc>
            </a:pPr>
            <a:endParaRPr lang="en-IN" sz="1200" dirty="0"/>
          </a:p>
        </p:txBody>
      </p:sp>
    </p:spTree>
    <p:extLst>
      <p:ext uri="{BB962C8B-B14F-4D97-AF65-F5344CB8AC3E}">
        <p14:creationId xmlns:p14="http://schemas.microsoft.com/office/powerpoint/2010/main" val="10190216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16239</TotalTime>
  <Words>3462</Words>
  <Application>Microsoft Office PowerPoint</Application>
  <PresentationFormat>Widescreen</PresentationFormat>
  <Paragraphs>317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vt:lpstr>
      <vt:lpstr>Söhne</vt:lpstr>
      <vt:lpstr>Times New Roman</vt:lpstr>
      <vt:lpstr>1_Office Theme</vt:lpstr>
      <vt:lpstr>IOT Based Health Monitoring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Domain Representation of LTI System</dc:title>
  <dc:creator>Muralidhar Rangappa</dc:creator>
  <cp:lastModifiedBy>saubhari singh</cp:lastModifiedBy>
  <cp:revision>323</cp:revision>
  <dcterms:created xsi:type="dcterms:W3CDTF">2020-03-27T05:01:11Z</dcterms:created>
  <dcterms:modified xsi:type="dcterms:W3CDTF">2023-07-11T14:50:46Z</dcterms:modified>
</cp:coreProperties>
</file>