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0FBC4-04B6-46B0-9BA6-439014CD51A5}" type="doc">
      <dgm:prSet loTypeId="urn:microsoft.com/office/officeart/2005/8/layout/chevron2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CFABE024-E48E-4550-8E5C-A7174D16BBF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2000" b="1" dirty="0" smtClean="0">
              <a:solidFill>
                <a:schemeClr val="bg2">
                  <a:lumMod val="10000"/>
                </a:schemeClr>
              </a:solidFill>
            </a:rPr>
            <a:t>1.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7504E0CE-5769-47D0-AD00-04698EB2A1BF}" type="parTrans" cxnId="{658647BE-1A3C-4B4F-950C-7CA5C6249407}">
      <dgm:prSet/>
      <dgm:spPr/>
      <dgm:t>
        <a:bodyPr/>
        <a:lstStyle/>
        <a:p>
          <a:endParaRPr lang="en-IN"/>
        </a:p>
      </dgm:t>
    </dgm:pt>
    <dgm:pt modelId="{468A35B4-925B-4A57-88BE-2695D7D814FA}" type="sibTrans" cxnId="{658647BE-1A3C-4B4F-950C-7CA5C6249407}">
      <dgm:prSet/>
      <dgm:spPr/>
      <dgm:t>
        <a:bodyPr/>
        <a:lstStyle/>
        <a:p>
          <a:endParaRPr lang="en-IN"/>
        </a:p>
      </dgm:t>
    </dgm:pt>
    <dgm:pt modelId="{A2B83B8E-309C-496F-9276-09B676EB42A7}">
      <dgm:prSet phldrT="[Text]" custT="1"/>
      <dgm:spPr/>
      <dgm:t>
        <a:bodyPr/>
        <a:lstStyle/>
        <a:p>
          <a:r>
            <a:rPr lang="en-IN" sz="2000" b="1" dirty="0" smtClean="0">
              <a:solidFill>
                <a:schemeClr val="bg2">
                  <a:lumMod val="10000"/>
                </a:schemeClr>
              </a:solidFill>
            </a:rPr>
            <a:t>Model Training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B0748C27-A122-4F23-B87E-F6AF2E9AEB1A}" type="parTrans" cxnId="{68A04216-9E3F-4E67-B2F1-62263F1680E1}">
      <dgm:prSet/>
      <dgm:spPr/>
      <dgm:t>
        <a:bodyPr/>
        <a:lstStyle/>
        <a:p>
          <a:endParaRPr lang="en-IN"/>
        </a:p>
      </dgm:t>
    </dgm:pt>
    <dgm:pt modelId="{2CA31F81-2B1F-4C55-B4E8-A33C382FFF69}" type="sibTrans" cxnId="{68A04216-9E3F-4E67-B2F1-62263F1680E1}">
      <dgm:prSet/>
      <dgm:spPr/>
      <dgm:t>
        <a:bodyPr/>
        <a:lstStyle/>
        <a:p>
          <a:endParaRPr lang="en-IN"/>
        </a:p>
      </dgm:t>
    </dgm:pt>
    <dgm:pt modelId="{00908CEF-703B-4362-80B3-53B0E43771F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2000" b="1" dirty="0" smtClean="0">
              <a:solidFill>
                <a:schemeClr val="bg2">
                  <a:lumMod val="10000"/>
                </a:schemeClr>
              </a:solidFill>
            </a:rPr>
            <a:t>2.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A6326696-BD97-4BD3-ADA1-9C465286F372}" type="parTrans" cxnId="{49DAC0D8-6932-4A89-B634-3EA3CF5FD505}">
      <dgm:prSet/>
      <dgm:spPr/>
      <dgm:t>
        <a:bodyPr/>
        <a:lstStyle/>
        <a:p>
          <a:endParaRPr lang="en-IN"/>
        </a:p>
      </dgm:t>
    </dgm:pt>
    <dgm:pt modelId="{4359AA7D-3719-42A9-9E7C-C6A43A19BEB9}" type="sibTrans" cxnId="{49DAC0D8-6932-4A89-B634-3EA3CF5FD505}">
      <dgm:prSet/>
      <dgm:spPr/>
      <dgm:t>
        <a:bodyPr/>
        <a:lstStyle/>
        <a:p>
          <a:endParaRPr lang="en-IN"/>
        </a:p>
      </dgm:t>
    </dgm:pt>
    <dgm:pt modelId="{19F6F0C1-C029-4F18-BBD5-DDBD0B384AC3}">
      <dgm:prSet phldrT="[Text]" custT="1"/>
      <dgm:spPr/>
      <dgm:t>
        <a:bodyPr/>
        <a:lstStyle/>
        <a:p>
          <a:r>
            <a:rPr lang="en-IN" sz="2000" b="1" dirty="0" smtClean="0">
              <a:solidFill>
                <a:schemeClr val="bg2">
                  <a:lumMod val="10000"/>
                </a:schemeClr>
              </a:solidFill>
            </a:rPr>
            <a:t>Model Evaluation/Testing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59AE9D43-C636-47F5-8862-5F3C7C986C30}" type="parTrans" cxnId="{7DA467F8-9E80-49AD-AE53-96519A27CE78}">
      <dgm:prSet/>
      <dgm:spPr/>
      <dgm:t>
        <a:bodyPr/>
        <a:lstStyle/>
        <a:p>
          <a:endParaRPr lang="en-IN"/>
        </a:p>
      </dgm:t>
    </dgm:pt>
    <dgm:pt modelId="{B656A34F-19E1-4FDE-8156-899EF006C2B4}" type="sibTrans" cxnId="{7DA467F8-9E80-49AD-AE53-96519A27CE78}">
      <dgm:prSet/>
      <dgm:spPr/>
      <dgm:t>
        <a:bodyPr/>
        <a:lstStyle/>
        <a:p>
          <a:endParaRPr lang="en-IN"/>
        </a:p>
      </dgm:t>
    </dgm:pt>
    <dgm:pt modelId="{CD8099A1-A4EF-433C-9F8F-0C822FC614E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2000" b="1" dirty="0" smtClean="0">
              <a:solidFill>
                <a:schemeClr val="bg2">
                  <a:lumMod val="10000"/>
                </a:schemeClr>
              </a:solidFill>
            </a:rPr>
            <a:t>3.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E3564097-116F-46A4-A06D-1E22B486017C}" type="parTrans" cxnId="{8F92859F-C3E3-4E03-BEB9-57B8A8FE4921}">
      <dgm:prSet/>
      <dgm:spPr/>
      <dgm:t>
        <a:bodyPr/>
        <a:lstStyle/>
        <a:p>
          <a:endParaRPr lang="en-IN"/>
        </a:p>
      </dgm:t>
    </dgm:pt>
    <dgm:pt modelId="{4F9C4AED-FCEE-4AFF-975A-DB56A52B9F01}" type="sibTrans" cxnId="{8F92859F-C3E3-4E03-BEB9-57B8A8FE4921}">
      <dgm:prSet/>
      <dgm:spPr/>
      <dgm:t>
        <a:bodyPr/>
        <a:lstStyle/>
        <a:p>
          <a:endParaRPr lang="en-IN"/>
        </a:p>
      </dgm:t>
    </dgm:pt>
    <dgm:pt modelId="{DD7D093C-1D31-42A6-8C0D-7A1C17A37BD4}">
      <dgm:prSet phldrT="[Text]" custT="1"/>
      <dgm:spPr/>
      <dgm:t>
        <a:bodyPr/>
        <a:lstStyle/>
        <a:p>
          <a:r>
            <a:rPr lang="en-IN" sz="2000" b="1" dirty="0" smtClean="0">
              <a:solidFill>
                <a:schemeClr val="bg2">
                  <a:lumMod val="10000"/>
                </a:schemeClr>
              </a:solidFill>
            </a:rPr>
            <a:t>Making predictions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BD357B4C-41AD-48FE-AE46-B4EA55BFB164}" type="parTrans" cxnId="{C7091F9F-44E3-4CBD-8DBF-65141956C551}">
      <dgm:prSet/>
      <dgm:spPr/>
      <dgm:t>
        <a:bodyPr/>
        <a:lstStyle/>
        <a:p>
          <a:endParaRPr lang="en-IN"/>
        </a:p>
      </dgm:t>
    </dgm:pt>
    <dgm:pt modelId="{34F0FBE5-03F4-4FEA-B682-92B41772AEFA}" type="sibTrans" cxnId="{C7091F9F-44E3-4CBD-8DBF-65141956C551}">
      <dgm:prSet/>
      <dgm:spPr/>
      <dgm:t>
        <a:bodyPr/>
        <a:lstStyle/>
        <a:p>
          <a:endParaRPr lang="en-IN"/>
        </a:p>
      </dgm:t>
    </dgm:pt>
    <dgm:pt modelId="{727E279F-F4DC-44EF-A3FD-4034719BC1AE}" type="pres">
      <dgm:prSet presAssocID="{82A0FBC4-04B6-46B0-9BA6-439014CD51A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03FC2A-4090-4ABB-88D3-45064B7CDB84}" type="pres">
      <dgm:prSet presAssocID="{CFABE024-E48E-4550-8E5C-A7174D16BBF4}" presName="composite" presStyleCnt="0"/>
      <dgm:spPr/>
    </dgm:pt>
    <dgm:pt modelId="{0F630EB8-79D5-4A5A-95CD-85358187883B}" type="pres">
      <dgm:prSet presAssocID="{CFABE024-E48E-4550-8E5C-A7174D16BBF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437E13-5CE0-4A2A-BAA2-4DE7E8E2984F}" type="pres">
      <dgm:prSet presAssocID="{CFABE024-E48E-4550-8E5C-A7174D16BBF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63D036-2F5B-4B37-968A-099089157951}" type="pres">
      <dgm:prSet presAssocID="{468A35B4-925B-4A57-88BE-2695D7D814FA}" presName="sp" presStyleCnt="0"/>
      <dgm:spPr/>
    </dgm:pt>
    <dgm:pt modelId="{1F54F426-073D-466C-8D19-DC49106155E2}" type="pres">
      <dgm:prSet presAssocID="{00908CEF-703B-4362-80B3-53B0E43771F6}" presName="composite" presStyleCnt="0"/>
      <dgm:spPr/>
    </dgm:pt>
    <dgm:pt modelId="{8E97BED5-7A2C-42A7-B44D-30D8D99D9BF1}" type="pres">
      <dgm:prSet presAssocID="{00908CEF-703B-4362-80B3-53B0E43771F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9CA24A-DCB5-47E6-9EDE-6D16909680D3}" type="pres">
      <dgm:prSet presAssocID="{00908CEF-703B-4362-80B3-53B0E43771F6}" presName="descendantText" presStyleLbl="alignAcc1" presStyleIdx="1" presStyleCnt="3" custLinFactNeighborX="316" custLinFactNeighborY="-66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9D978E-A1B2-4E89-87F4-D1813A6B07AD}" type="pres">
      <dgm:prSet presAssocID="{4359AA7D-3719-42A9-9E7C-C6A43A19BEB9}" presName="sp" presStyleCnt="0"/>
      <dgm:spPr/>
    </dgm:pt>
    <dgm:pt modelId="{2E4C7B37-7C3B-4FD6-9012-B03155A773F2}" type="pres">
      <dgm:prSet presAssocID="{CD8099A1-A4EF-433C-9F8F-0C822FC614ED}" presName="composite" presStyleCnt="0"/>
      <dgm:spPr/>
    </dgm:pt>
    <dgm:pt modelId="{F291BDD1-3518-41E4-932B-397E6B72C767}" type="pres">
      <dgm:prSet presAssocID="{CD8099A1-A4EF-433C-9F8F-0C822FC614E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2733AB-70F4-4490-BD84-5C50053F1DDA}" type="pres">
      <dgm:prSet presAssocID="{CD8099A1-A4EF-433C-9F8F-0C822FC614E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A3DAB5B-79AB-47C6-A287-E3F416BE1162}" type="presOf" srcId="{CD8099A1-A4EF-433C-9F8F-0C822FC614ED}" destId="{F291BDD1-3518-41E4-932B-397E6B72C767}" srcOrd="0" destOrd="0" presId="urn:microsoft.com/office/officeart/2005/8/layout/chevron2"/>
    <dgm:cxn modelId="{C7091F9F-44E3-4CBD-8DBF-65141956C551}" srcId="{CD8099A1-A4EF-433C-9F8F-0C822FC614ED}" destId="{DD7D093C-1D31-42A6-8C0D-7A1C17A37BD4}" srcOrd="0" destOrd="0" parTransId="{BD357B4C-41AD-48FE-AE46-B4EA55BFB164}" sibTransId="{34F0FBE5-03F4-4FEA-B682-92B41772AEFA}"/>
    <dgm:cxn modelId="{74CEBD66-0F95-4442-90F3-428203AD9D6A}" type="presOf" srcId="{CFABE024-E48E-4550-8E5C-A7174D16BBF4}" destId="{0F630EB8-79D5-4A5A-95CD-85358187883B}" srcOrd="0" destOrd="0" presId="urn:microsoft.com/office/officeart/2005/8/layout/chevron2"/>
    <dgm:cxn modelId="{73B80549-FFE5-46E4-A33D-23BB8B6E1306}" type="presOf" srcId="{00908CEF-703B-4362-80B3-53B0E43771F6}" destId="{8E97BED5-7A2C-42A7-B44D-30D8D99D9BF1}" srcOrd="0" destOrd="0" presId="urn:microsoft.com/office/officeart/2005/8/layout/chevron2"/>
    <dgm:cxn modelId="{7459ECEC-3B32-4A63-948F-A3612094BDA4}" type="presOf" srcId="{82A0FBC4-04B6-46B0-9BA6-439014CD51A5}" destId="{727E279F-F4DC-44EF-A3FD-4034719BC1AE}" srcOrd="0" destOrd="0" presId="urn:microsoft.com/office/officeart/2005/8/layout/chevron2"/>
    <dgm:cxn modelId="{8F92859F-C3E3-4E03-BEB9-57B8A8FE4921}" srcId="{82A0FBC4-04B6-46B0-9BA6-439014CD51A5}" destId="{CD8099A1-A4EF-433C-9F8F-0C822FC614ED}" srcOrd="2" destOrd="0" parTransId="{E3564097-116F-46A4-A06D-1E22B486017C}" sibTransId="{4F9C4AED-FCEE-4AFF-975A-DB56A52B9F01}"/>
    <dgm:cxn modelId="{444828B9-5288-435A-B034-F5F3D160782B}" type="presOf" srcId="{DD7D093C-1D31-42A6-8C0D-7A1C17A37BD4}" destId="{552733AB-70F4-4490-BD84-5C50053F1DDA}" srcOrd="0" destOrd="0" presId="urn:microsoft.com/office/officeart/2005/8/layout/chevron2"/>
    <dgm:cxn modelId="{49DAC0D8-6932-4A89-B634-3EA3CF5FD505}" srcId="{82A0FBC4-04B6-46B0-9BA6-439014CD51A5}" destId="{00908CEF-703B-4362-80B3-53B0E43771F6}" srcOrd="1" destOrd="0" parTransId="{A6326696-BD97-4BD3-ADA1-9C465286F372}" sibTransId="{4359AA7D-3719-42A9-9E7C-C6A43A19BEB9}"/>
    <dgm:cxn modelId="{658647BE-1A3C-4B4F-950C-7CA5C6249407}" srcId="{82A0FBC4-04B6-46B0-9BA6-439014CD51A5}" destId="{CFABE024-E48E-4550-8E5C-A7174D16BBF4}" srcOrd="0" destOrd="0" parTransId="{7504E0CE-5769-47D0-AD00-04698EB2A1BF}" sibTransId="{468A35B4-925B-4A57-88BE-2695D7D814FA}"/>
    <dgm:cxn modelId="{6548DB04-F3F0-4E66-A549-163BEA1E247D}" type="presOf" srcId="{A2B83B8E-309C-496F-9276-09B676EB42A7}" destId="{75437E13-5CE0-4A2A-BAA2-4DE7E8E2984F}" srcOrd="0" destOrd="0" presId="urn:microsoft.com/office/officeart/2005/8/layout/chevron2"/>
    <dgm:cxn modelId="{B1B0B527-2A17-4450-BA3F-B43CD4040939}" type="presOf" srcId="{19F6F0C1-C029-4F18-BBD5-DDBD0B384AC3}" destId="{B19CA24A-DCB5-47E6-9EDE-6D16909680D3}" srcOrd="0" destOrd="0" presId="urn:microsoft.com/office/officeart/2005/8/layout/chevron2"/>
    <dgm:cxn modelId="{68A04216-9E3F-4E67-B2F1-62263F1680E1}" srcId="{CFABE024-E48E-4550-8E5C-A7174D16BBF4}" destId="{A2B83B8E-309C-496F-9276-09B676EB42A7}" srcOrd="0" destOrd="0" parTransId="{B0748C27-A122-4F23-B87E-F6AF2E9AEB1A}" sibTransId="{2CA31F81-2B1F-4C55-B4E8-A33C382FFF69}"/>
    <dgm:cxn modelId="{7DA467F8-9E80-49AD-AE53-96519A27CE78}" srcId="{00908CEF-703B-4362-80B3-53B0E43771F6}" destId="{19F6F0C1-C029-4F18-BBD5-DDBD0B384AC3}" srcOrd="0" destOrd="0" parTransId="{59AE9D43-C636-47F5-8862-5F3C7C986C30}" sibTransId="{B656A34F-19E1-4FDE-8156-899EF006C2B4}"/>
    <dgm:cxn modelId="{67B46D8D-611F-4982-99B7-86A556A5D801}" type="presParOf" srcId="{727E279F-F4DC-44EF-A3FD-4034719BC1AE}" destId="{C503FC2A-4090-4ABB-88D3-45064B7CDB84}" srcOrd="0" destOrd="0" presId="urn:microsoft.com/office/officeart/2005/8/layout/chevron2"/>
    <dgm:cxn modelId="{6C330933-00C6-40D9-8A88-0C6FD085EEEA}" type="presParOf" srcId="{C503FC2A-4090-4ABB-88D3-45064B7CDB84}" destId="{0F630EB8-79D5-4A5A-95CD-85358187883B}" srcOrd="0" destOrd="0" presId="urn:microsoft.com/office/officeart/2005/8/layout/chevron2"/>
    <dgm:cxn modelId="{02B675D8-A0B4-484A-8AE0-F710B493FEC7}" type="presParOf" srcId="{C503FC2A-4090-4ABB-88D3-45064B7CDB84}" destId="{75437E13-5CE0-4A2A-BAA2-4DE7E8E2984F}" srcOrd="1" destOrd="0" presId="urn:microsoft.com/office/officeart/2005/8/layout/chevron2"/>
    <dgm:cxn modelId="{14FF5F88-1E55-41E0-9F44-16013FF2F3A9}" type="presParOf" srcId="{727E279F-F4DC-44EF-A3FD-4034719BC1AE}" destId="{2163D036-2F5B-4B37-968A-099089157951}" srcOrd="1" destOrd="0" presId="urn:microsoft.com/office/officeart/2005/8/layout/chevron2"/>
    <dgm:cxn modelId="{D814705A-A47A-4713-9A6E-0C830B018ACD}" type="presParOf" srcId="{727E279F-F4DC-44EF-A3FD-4034719BC1AE}" destId="{1F54F426-073D-466C-8D19-DC49106155E2}" srcOrd="2" destOrd="0" presId="urn:microsoft.com/office/officeart/2005/8/layout/chevron2"/>
    <dgm:cxn modelId="{B16DC7E6-A748-4ACF-9048-D0BFD6EA25B0}" type="presParOf" srcId="{1F54F426-073D-466C-8D19-DC49106155E2}" destId="{8E97BED5-7A2C-42A7-B44D-30D8D99D9BF1}" srcOrd="0" destOrd="0" presId="urn:microsoft.com/office/officeart/2005/8/layout/chevron2"/>
    <dgm:cxn modelId="{DF5C931E-15D5-42D3-AB8E-024C31703E32}" type="presParOf" srcId="{1F54F426-073D-466C-8D19-DC49106155E2}" destId="{B19CA24A-DCB5-47E6-9EDE-6D16909680D3}" srcOrd="1" destOrd="0" presId="urn:microsoft.com/office/officeart/2005/8/layout/chevron2"/>
    <dgm:cxn modelId="{D4D164E6-39F7-489B-984C-BFB549274D85}" type="presParOf" srcId="{727E279F-F4DC-44EF-A3FD-4034719BC1AE}" destId="{879D978E-A1B2-4E89-87F4-D1813A6B07AD}" srcOrd="3" destOrd="0" presId="urn:microsoft.com/office/officeart/2005/8/layout/chevron2"/>
    <dgm:cxn modelId="{C78579B3-A700-45F8-86F6-A063B8076127}" type="presParOf" srcId="{727E279F-F4DC-44EF-A3FD-4034719BC1AE}" destId="{2E4C7B37-7C3B-4FD6-9012-B03155A773F2}" srcOrd="4" destOrd="0" presId="urn:microsoft.com/office/officeart/2005/8/layout/chevron2"/>
    <dgm:cxn modelId="{9D8B9FFD-8F25-479C-A6C4-5539ED68A0CA}" type="presParOf" srcId="{2E4C7B37-7C3B-4FD6-9012-B03155A773F2}" destId="{F291BDD1-3518-41E4-932B-397E6B72C767}" srcOrd="0" destOrd="0" presId="urn:microsoft.com/office/officeart/2005/8/layout/chevron2"/>
    <dgm:cxn modelId="{399FAC7A-73CA-492C-835E-73A863C8FFCD}" type="presParOf" srcId="{2E4C7B37-7C3B-4FD6-9012-B03155A773F2}" destId="{552733AB-70F4-4490-BD84-5C50053F1D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A0FBC4-04B6-46B0-9BA6-439014CD51A5}" type="doc">
      <dgm:prSet loTypeId="urn:microsoft.com/office/officeart/2005/8/layout/chevron2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CFABE024-E48E-4550-8E5C-A7174D16BBF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2000" b="1" dirty="0" smtClean="0">
              <a:solidFill>
                <a:schemeClr val="bg2">
                  <a:lumMod val="10000"/>
                </a:schemeClr>
              </a:solidFill>
            </a:rPr>
            <a:t>1.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7504E0CE-5769-47D0-AD00-04698EB2A1BF}" type="parTrans" cxnId="{658647BE-1A3C-4B4F-950C-7CA5C6249407}">
      <dgm:prSet/>
      <dgm:spPr/>
      <dgm:t>
        <a:bodyPr/>
        <a:lstStyle/>
        <a:p>
          <a:endParaRPr lang="en-IN"/>
        </a:p>
      </dgm:t>
    </dgm:pt>
    <dgm:pt modelId="{468A35B4-925B-4A57-88BE-2695D7D814FA}" type="sibTrans" cxnId="{658647BE-1A3C-4B4F-950C-7CA5C6249407}">
      <dgm:prSet/>
      <dgm:spPr/>
      <dgm:t>
        <a:bodyPr/>
        <a:lstStyle/>
        <a:p>
          <a:endParaRPr lang="en-IN"/>
        </a:p>
      </dgm:t>
    </dgm:pt>
    <dgm:pt modelId="{A2B83B8E-309C-496F-9276-09B676EB42A7}">
      <dgm:prSet phldrT="[Text]" custT="1"/>
      <dgm:spPr/>
      <dgm:t>
        <a:bodyPr/>
        <a:lstStyle/>
        <a:p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B0748C27-A122-4F23-B87E-F6AF2E9AEB1A}" type="parTrans" cxnId="{68A04216-9E3F-4E67-B2F1-62263F1680E1}">
      <dgm:prSet/>
      <dgm:spPr/>
      <dgm:t>
        <a:bodyPr/>
        <a:lstStyle/>
        <a:p>
          <a:endParaRPr lang="en-IN"/>
        </a:p>
      </dgm:t>
    </dgm:pt>
    <dgm:pt modelId="{2CA31F81-2B1F-4C55-B4E8-A33C382FFF69}" type="sibTrans" cxnId="{68A04216-9E3F-4E67-B2F1-62263F1680E1}">
      <dgm:prSet/>
      <dgm:spPr/>
      <dgm:t>
        <a:bodyPr/>
        <a:lstStyle/>
        <a:p>
          <a:endParaRPr lang="en-IN"/>
        </a:p>
      </dgm:t>
    </dgm:pt>
    <dgm:pt modelId="{00908CEF-703B-4362-80B3-53B0E43771F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2000" b="1" dirty="0" smtClean="0">
              <a:solidFill>
                <a:schemeClr val="bg2">
                  <a:lumMod val="10000"/>
                </a:schemeClr>
              </a:solidFill>
            </a:rPr>
            <a:t>2.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A6326696-BD97-4BD3-ADA1-9C465286F372}" type="parTrans" cxnId="{49DAC0D8-6932-4A89-B634-3EA3CF5FD505}">
      <dgm:prSet/>
      <dgm:spPr/>
      <dgm:t>
        <a:bodyPr/>
        <a:lstStyle/>
        <a:p>
          <a:endParaRPr lang="en-IN"/>
        </a:p>
      </dgm:t>
    </dgm:pt>
    <dgm:pt modelId="{4359AA7D-3719-42A9-9E7C-C6A43A19BEB9}" type="sibTrans" cxnId="{49DAC0D8-6932-4A89-B634-3EA3CF5FD505}">
      <dgm:prSet/>
      <dgm:spPr/>
      <dgm:t>
        <a:bodyPr/>
        <a:lstStyle/>
        <a:p>
          <a:endParaRPr lang="en-IN"/>
        </a:p>
      </dgm:t>
    </dgm:pt>
    <dgm:pt modelId="{19F6F0C1-C029-4F18-BBD5-DDBD0B384AC3}">
      <dgm:prSet phldrT="[Text]" custT="1"/>
      <dgm:spPr/>
      <dgm:t>
        <a:bodyPr/>
        <a:lstStyle/>
        <a:p>
          <a:r>
            <a:rPr lang="en-IN" sz="2000" b="1" dirty="0" smtClean="0"/>
            <a:t>Data analysis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59AE9D43-C636-47F5-8862-5F3C7C986C30}" type="parTrans" cxnId="{7DA467F8-9E80-49AD-AE53-96519A27CE78}">
      <dgm:prSet/>
      <dgm:spPr/>
      <dgm:t>
        <a:bodyPr/>
        <a:lstStyle/>
        <a:p>
          <a:endParaRPr lang="en-IN"/>
        </a:p>
      </dgm:t>
    </dgm:pt>
    <dgm:pt modelId="{B656A34F-19E1-4FDE-8156-899EF006C2B4}" type="sibTrans" cxnId="{7DA467F8-9E80-49AD-AE53-96519A27CE78}">
      <dgm:prSet/>
      <dgm:spPr/>
      <dgm:t>
        <a:bodyPr/>
        <a:lstStyle/>
        <a:p>
          <a:endParaRPr lang="en-IN"/>
        </a:p>
      </dgm:t>
    </dgm:pt>
    <dgm:pt modelId="{CD8099A1-A4EF-433C-9F8F-0C822FC614E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2000" b="1" dirty="0" smtClean="0">
              <a:solidFill>
                <a:schemeClr val="bg2">
                  <a:lumMod val="10000"/>
                </a:schemeClr>
              </a:solidFill>
            </a:rPr>
            <a:t>3.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E3564097-116F-46A4-A06D-1E22B486017C}" type="parTrans" cxnId="{8F92859F-C3E3-4E03-BEB9-57B8A8FE4921}">
      <dgm:prSet/>
      <dgm:spPr/>
      <dgm:t>
        <a:bodyPr/>
        <a:lstStyle/>
        <a:p>
          <a:endParaRPr lang="en-IN"/>
        </a:p>
      </dgm:t>
    </dgm:pt>
    <dgm:pt modelId="{4F9C4AED-FCEE-4AFF-975A-DB56A52B9F01}" type="sibTrans" cxnId="{8F92859F-C3E3-4E03-BEB9-57B8A8FE4921}">
      <dgm:prSet/>
      <dgm:spPr/>
      <dgm:t>
        <a:bodyPr/>
        <a:lstStyle/>
        <a:p>
          <a:endParaRPr lang="en-IN"/>
        </a:p>
      </dgm:t>
    </dgm:pt>
    <dgm:pt modelId="{DD7D093C-1D31-42A6-8C0D-7A1C17A37BD4}">
      <dgm:prSet phldrT="[Text]" custT="1"/>
      <dgm:spPr/>
      <dgm:t>
        <a:bodyPr/>
        <a:lstStyle/>
        <a:p>
          <a:r>
            <a:rPr lang="en-IN" sz="2000" b="1" dirty="0" smtClean="0"/>
            <a:t>Data visualisation</a:t>
          </a:r>
          <a:endParaRPr lang="en-IN" sz="2000" b="1" dirty="0">
            <a:solidFill>
              <a:schemeClr val="bg2">
                <a:lumMod val="10000"/>
              </a:schemeClr>
            </a:solidFill>
          </a:endParaRPr>
        </a:p>
      </dgm:t>
    </dgm:pt>
    <dgm:pt modelId="{BD357B4C-41AD-48FE-AE46-B4EA55BFB164}" type="parTrans" cxnId="{C7091F9F-44E3-4CBD-8DBF-65141956C551}">
      <dgm:prSet/>
      <dgm:spPr/>
      <dgm:t>
        <a:bodyPr/>
        <a:lstStyle/>
        <a:p>
          <a:endParaRPr lang="en-IN"/>
        </a:p>
      </dgm:t>
    </dgm:pt>
    <dgm:pt modelId="{34F0FBE5-03F4-4FEA-B682-92B41772AEFA}" type="sibTrans" cxnId="{C7091F9F-44E3-4CBD-8DBF-65141956C551}">
      <dgm:prSet/>
      <dgm:spPr/>
      <dgm:t>
        <a:bodyPr/>
        <a:lstStyle/>
        <a:p>
          <a:endParaRPr lang="en-IN"/>
        </a:p>
      </dgm:t>
    </dgm:pt>
    <dgm:pt modelId="{E554512D-9760-4B3E-B993-953B742DFC09}">
      <dgm:prSet custT="1"/>
      <dgm:spPr/>
      <dgm:t>
        <a:bodyPr/>
        <a:lstStyle/>
        <a:p>
          <a:r>
            <a:rPr lang="en-IN" sz="2000" b="1" dirty="0" smtClean="0"/>
            <a:t>Data cleaning /Handling missing    values</a:t>
          </a:r>
        </a:p>
      </dgm:t>
    </dgm:pt>
    <dgm:pt modelId="{174C17F8-5C2D-4ABF-9183-8D20CA4C554D}" type="parTrans" cxnId="{F4F9E6B6-13E3-4B33-9AD9-885427D45694}">
      <dgm:prSet/>
      <dgm:spPr/>
      <dgm:t>
        <a:bodyPr/>
        <a:lstStyle/>
        <a:p>
          <a:endParaRPr lang="en-IN"/>
        </a:p>
      </dgm:t>
    </dgm:pt>
    <dgm:pt modelId="{85AEFAD2-DADD-4479-BDBA-7623D63815A1}" type="sibTrans" cxnId="{F4F9E6B6-13E3-4B33-9AD9-885427D45694}">
      <dgm:prSet/>
      <dgm:spPr/>
      <dgm:t>
        <a:bodyPr/>
        <a:lstStyle/>
        <a:p>
          <a:endParaRPr lang="en-IN"/>
        </a:p>
      </dgm:t>
    </dgm:pt>
    <dgm:pt modelId="{D0BC89C4-29E2-4E69-8885-07909F142E0D}">
      <dgm:prSet custT="1"/>
      <dgm:spPr/>
      <dgm:t>
        <a:bodyPr/>
        <a:lstStyle/>
        <a:p>
          <a:endParaRPr lang="en-IN" sz="2000" b="1" dirty="0"/>
        </a:p>
      </dgm:t>
    </dgm:pt>
    <dgm:pt modelId="{BEC69E51-E43D-4795-99E2-6886E32D2F98}" type="parTrans" cxnId="{97180C56-33B8-45F8-B8C0-B35215CD5F54}">
      <dgm:prSet/>
      <dgm:spPr/>
      <dgm:t>
        <a:bodyPr/>
        <a:lstStyle/>
        <a:p>
          <a:endParaRPr lang="en-IN"/>
        </a:p>
      </dgm:t>
    </dgm:pt>
    <dgm:pt modelId="{022A6A81-814D-40F4-8B20-1E38664F151F}" type="sibTrans" cxnId="{97180C56-33B8-45F8-B8C0-B35215CD5F54}">
      <dgm:prSet/>
      <dgm:spPr/>
      <dgm:t>
        <a:bodyPr/>
        <a:lstStyle/>
        <a:p>
          <a:endParaRPr lang="en-IN"/>
        </a:p>
      </dgm:t>
    </dgm:pt>
    <dgm:pt modelId="{727E279F-F4DC-44EF-A3FD-4034719BC1AE}" type="pres">
      <dgm:prSet presAssocID="{82A0FBC4-04B6-46B0-9BA6-439014CD51A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03FC2A-4090-4ABB-88D3-45064B7CDB84}" type="pres">
      <dgm:prSet presAssocID="{CFABE024-E48E-4550-8E5C-A7174D16BBF4}" presName="composite" presStyleCnt="0"/>
      <dgm:spPr/>
    </dgm:pt>
    <dgm:pt modelId="{0F630EB8-79D5-4A5A-95CD-85358187883B}" type="pres">
      <dgm:prSet presAssocID="{CFABE024-E48E-4550-8E5C-A7174D16BBF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437E13-5CE0-4A2A-BAA2-4DE7E8E2984F}" type="pres">
      <dgm:prSet presAssocID="{CFABE024-E48E-4550-8E5C-A7174D16BBF4}" presName="descendantText" presStyleLbl="alignAcc1" presStyleIdx="0" presStyleCnt="3" custLinFactNeighborX="-738" custLinFactNeighborY="-36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63D036-2F5B-4B37-968A-099089157951}" type="pres">
      <dgm:prSet presAssocID="{468A35B4-925B-4A57-88BE-2695D7D814FA}" presName="sp" presStyleCnt="0"/>
      <dgm:spPr/>
    </dgm:pt>
    <dgm:pt modelId="{1F54F426-073D-466C-8D19-DC49106155E2}" type="pres">
      <dgm:prSet presAssocID="{00908CEF-703B-4362-80B3-53B0E43771F6}" presName="composite" presStyleCnt="0"/>
      <dgm:spPr/>
    </dgm:pt>
    <dgm:pt modelId="{8E97BED5-7A2C-42A7-B44D-30D8D99D9BF1}" type="pres">
      <dgm:prSet presAssocID="{00908CEF-703B-4362-80B3-53B0E43771F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9CA24A-DCB5-47E6-9EDE-6D16909680D3}" type="pres">
      <dgm:prSet presAssocID="{00908CEF-703B-4362-80B3-53B0E43771F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9D978E-A1B2-4E89-87F4-D1813A6B07AD}" type="pres">
      <dgm:prSet presAssocID="{4359AA7D-3719-42A9-9E7C-C6A43A19BEB9}" presName="sp" presStyleCnt="0"/>
      <dgm:spPr/>
    </dgm:pt>
    <dgm:pt modelId="{2E4C7B37-7C3B-4FD6-9012-B03155A773F2}" type="pres">
      <dgm:prSet presAssocID="{CD8099A1-A4EF-433C-9F8F-0C822FC614ED}" presName="composite" presStyleCnt="0"/>
      <dgm:spPr/>
    </dgm:pt>
    <dgm:pt modelId="{F291BDD1-3518-41E4-932B-397E6B72C767}" type="pres">
      <dgm:prSet presAssocID="{CD8099A1-A4EF-433C-9F8F-0C822FC614E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2733AB-70F4-4490-BD84-5C50053F1DDA}" type="pres">
      <dgm:prSet presAssocID="{CD8099A1-A4EF-433C-9F8F-0C822FC614E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7091F9F-44E3-4CBD-8DBF-65141956C551}" srcId="{CD8099A1-A4EF-433C-9F8F-0C822FC614ED}" destId="{DD7D093C-1D31-42A6-8C0D-7A1C17A37BD4}" srcOrd="0" destOrd="0" parTransId="{BD357B4C-41AD-48FE-AE46-B4EA55BFB164}" sibTransId="{34F0FBE5-03F4-4FEA-B682-92B41772AEFA}"/>
    <dgm:cxn modelId="{FE49FC92-A706-43CF-9C71-2DAC665C5C49}" type="presOf" srcId="{E554512D-9760-4B3E-B993-953B742DFC09}" destId="{75437E13-5CE0-4A2A-BAA2-4DE7E8E2984F}" srcOrd="0" destOrd="1" presId="urn:microsoft.com/office/officeart/2005/8/layout/chevron2"/>
    <dgm:cxn modelId="{F4F9E6B6-13E3-4B33-9AD9-885427D45694}" srcId="{CFABE024-E48E-4550-8E5C-A7174D16BBF4}" destId="{E554512D-9760-4B3E-B993-953B742DFC09}" srcOrd="1" destOrd="0" parTransId="{174C17F8-5C2D-4ABF-9183-8D20CA4C554D}" sibTransId="{85AEFAD2-DADD-4479-BDBA-7623D63815A1}"/>
    <dgm:cxn modelId="{26648089-1EF4-4027-9CDA-D7E3DDB19F23}" type="presOf" srcId="{82A0FBC4-04B6-46B0-9BA6-439014CD51A5}" destId="{727E279F-F4DC-44EF-A3FD-4034719BC1AE}" srcOrd="0" destOrd="0" presId="urn:microsoft.com/office/officeart/2005/8/layout/chevron2"/>
    <dgm:cxn modelId="{8F92859F-C3E3-4E03-BEB9-57B8A8FE4921}" srcId="{82A0FBC4-04B6-46B0-9BA6-439014CD51A5}" destId="{CD8099A1-A4EF-433C-9F8F-0C822FC614ED}" srcOrd="2" destOrd="0" parTransId="{E3564097-116F-46A4-A06D-1E22B486017C}" sibTransId="{4F9C4AED-FCEE-4AFF-975A-DB56A52B9F01}"/>
    <dgm:cxn modelId="{F97EE6CF-3DC7-428B-B732-D9F24631E295}" type="presOf" srcId="{DD7D093C-1D31-42A6-8C0D-7A1C17A37BD4}" destId="{552733AB-70F4-4490-BD84-5C50053F1DDA}" srcOrd="0" destOrd="0" presId="urn:microsoft.com/office/officeart/2005/8/layout/chevron2"/>
    <dgm:cxn modelId="{97180C56-33B8-45F8-B8C0-B35215CD5F54}" srcId="{CFABE024-E48E-4550-8E5C-A7174D16BBF4}" destId="{D0BC89C4-29E2-4E69-8885-07909F142E0D}" srcOrd="2" destOrd="0" parTransId="{BEC69E51-E43D-4795-99E2-6886E32D2F98}" sibTransId="{022A6A81-814D-40F4-8B20-1E38664F151F}"/>
    <dgm:cxn modelId="{DCE22A6D-7EE7-477A-A619-725B921D8BD0}" type="presOf" srcId="{19F6F0C1-C029-4F18-BBD5-DDBD0B384AC3}" destId="{B19CA24A-DCB5-47E6-9EDE-6D16909680D3}" srcOrd="0" destOrd="0" presId="urn:microsoft.com/office/officeart/2005/8/layout/chevron2"/>
    <dgm:cxn modelId="{50C51306-5E04-488F-9F39-D1139FBB77E8}" type="presOf" srcId="{D0BC89C4-29E2-4E69-8885-07909F142E0D}" destId="{75437E13-5CE0-4A2A-BAA2-4DE7E8E2984F}" srcOrd="0" destOrd="2" presId="urn:microsoft.com/office/officeart/2005/8/layout/chevron2"/>
    <dgm:cxn modelId="{658647BE-1A3C-4B4F-950C-7CA5C6249407}" srcId="{82A0FBC4-04B6-46B0-9BA6-439014CD51A5}" destId="{CFABE024-E48E-4550-8E5C-A7174D16BBF4}" srcOrd="0" destOrd="0" parTransId="{7504E0CE-5769-47D0-AD00-04698EB2A1BF}" sibTransId="{468A35B4-925B-4A57-88BE-2695D7D814FA}"/>
    <dgm:cxn modelId="{1FFA614E-B92A-4952-8D72-C83F4E135E55}" type="presOf" srcId="{CD8099A1-A4EF-433C-9F8F-0C822FC614ED}" destId="{F291BDD1-3518-41E4-932B-397E6B72C767}" srcOrd="0" destOrd="0" presId="urn:microsoft.com/office/officeart/2005/8/layout/chevron2"/>
    <dgm:cxn modelId="{49DAC0D8-6932-4A89-B634-3EA3CF5FD505}" srcId="{82A0FBC4-04B6-46B0-9BA6-439014CD51A5}" destId="{00908CEF-703B-4362-80B3-53B0E43771F6}" srcOrd="1" destOrd="0" parTransId="{A6326696-BD97-4BD3-ADA1-9C465286F372}" sibTransId="{4359AA7D-3719-42A9-9E7C-C6A43A19BEB9}"/>
    <dgm:cxn modelId="{34DC4914-222E-4E56-90D9-B7CC641A0C44}" type="presOf" srcId="{00908CEF-703B-4362-80B3-53B0E43771F6}" destId="{8E97BED5-7A2C-42A7-B44D-30D8D99D9BF1}" srcOrd="0" destOrd="0" presId="urn:microsoft.com/office/officeart/2005/8/layout/chevron2"/>
    <dgm:cxn modelId="{89555C4D-DAFF-4849-B301-89218D73ED5B}" type="presOf" srcId="{CFABE024-E48E-4550-8E5C-A7174D16BBF4}" destId="{0F630EB8-79D5-4A5A-95CD-85358187883B}" srcOrd="0" destOrd="0" presId="urn:microsoft.com/office/officeart/2005/8/layout/chevron2"/>
    <dgm:cxn modelId="{68A04216-9E3F-4E67-B2F1-62263F1680E1}" srcId="{CFABE024-E48E-4550-8E5C-A7174D16BBF4}" destId="{A2B83B8E-309C-496F-9276-09B676EB42A7}" srcOrd="0" destOrd="0" parTransId="{B0748C27-A122-4F23-B87E-F6AF2E9AEB1A}" sibTransId="{2CA31F81-2B1F-4C55-B4E8-A33C382FFF69}"/>
    <dgm:cxn modelId="{7DA467F8-9E80-49AD-AE53-96519A27CE78}" srcId="{00908CEF-703B-4362-80B3-53B0E43771F6}" destId="{19F6F0C1-C029-4F18-BBD5-DDBD0B384AC3}" srcOrd="0" destOrd="0" parTransId="{59AE9D43-C636-47F5-8862-5F3C7C986C30}" sibTransId="{B656A34F-19E1-4FDE-8156-899EF006C2B4}"/>
    <dgm:cxn modelId="{196D46A1-B19E-47D2-B9D7-024FAF0EE3F0}" type="presOf" srcId="{A2B83B8E-309C-496F-9276-09B676EB42A7}" destId="{75437E13-5CE0-4A2A-BAA2-4DE7E8E2984F}" srcOrd="0" destOrd="0" presId="urn:microsoft.com/office/officeart/2005/8/layout/chevron2"/>
    <dgm:cxn modelId="{79E99C70-B8D5-4DD0-8B25-939BED7B1E90}" type="presParOf" srcId="{727E279F-F4DC-44EF-A3FD-4034719BC1AE}" destId="{C503FC2A-4090-4ABB-88D3-45064B7CDB84}" srcOrd="0" destOrd="0" presId="urn:microsoft.com/office/officeart/2005/8/layout/chevron2"/>
    <dgm:cxn modelId="{D9E92459-9914-465B-87B2-8BAB5540D53C}" type="presParOf" srcId="{C503FC2A-4090-4ABB-88D3-45064B7CDB84}" destId="{0F630EB8-79D5-4A5A-95CD-85358187883B}" srcOrd="0" destOrd="0" presId="urn:microsoft.com/office/officeart/2005/8/layout/chevron2"/>
    <dgm:cxn modelId="{BFC8AEE9-3BFC-4876-AD08-AE94787E9755}" type="presParOf" srcId="{C503FC2A-4090-4ABB-88D3-45064B7CDB84}" destId="{75437E13-5CE0-4A2A-BAA2-4DE7E8E2984F}" srcOrd="1" destOrd="0" presId="urn:microsoft.com/office/officeart/2005/8/layout/chevron2"/>
    <dgm:cxn modelId="{B5E521AA-7441-4947-9BCA-DDF8415FD125}" type="presParOf" srcId="{727E279F-F4DC-44EF-A3FD-4034719BC1AE}" destId="{2163D036-2F5B-4B37-968A-099089157951}" srcOrd="1" destOrd="0" presId="urn:microsoft.com/office/officeart/2005/8/layout/chevron2"/>
    <dgm:cxn modelId="{547A1804-1A51-4AAF-B2BC-942388AA096E}" type="presParOf" srcId="{727E279F-F4DC-44EF-A3FD-4034719BC1AE}" destId="{1F54F426-073D-466C-8D19-DC49106155E2}" srcOrd="2" destOrd="0" presId="urn:microsoft.com/office/officeart/2005/8/layout/chevron2"/>
    <dgm:cxn modelId="{3B7D4A16-5320-4BBE-BE8F-C3FC820E9CAC}" type="presParOf" srcId="{1F54F426-073D-466C-8D19-DC49106155E2}" destId="{8E97BED5-7A2C-42A7-B44D-30D8D99D9BF1}" srcOrd="0" destOrd="0" presId="urn:microsoft.com/office/officeart/2005/8/layout/chevron2"/>
    <dgm:cxn modelId="{24CF5156-6F73-48CE-95C3-C1B1762C187E}" type="presParOf" srcId="{1F54F426-073D-466C-8D19-DC49106155E2}" destId="{B19CA24A-DCB5-47E6-9EDE-6D16909680D3}" srcOrd="1" destOrd="0" presId="urn:microsoft.com/office/officeart/2005/8/layout/chevron2"/>
    <dgm:cxn modelId="{9A907CE3-D538-46EA-8C35-F4D1A82FB82E}" type="presParOf" srcId="{727E279F-F4DC-44EF-A3FD-4034719BC1AE}" destId="{879D978E-A1B2-4E89-87F4-D1813A6B07AD}" srcOrd="3" destOrd="0" presId="urn:microsoft.com/office/officeart/2005/8/layout/chevron2"/>
    <dgm:cxn modelId="{E2E41CF1-2492-49AD-AC0E-15387530FE8C}" type="presParOf" srcId="{727E279F-F4DC-44EF-A3FD-4034719BC1AE}" destId="{2E4C7B37-7C3B-4FD6-9012-B03155A773F2}" srcOrd="4" destOrd="0" presId="urn:microsoft.com/office/officeart/2005/8/layout/chevron2"/>
    <dgm:cxn modelId="{6EF07660-0F84-4A81-9316-BE38F356392C}" type="presParOf" srcId="{2E4C7B37-7C3B-4FD6-9012-B03155A773F2}" destId="{F291BDD1-3518-41E4-932B-397E6B72C767}" srcOrd="0" destOrd="0" presId="urn:microsoft.com/office/officeart/2005/8/layout/chevron2"/>
    <dgm:cxn modelId="{2B12085F-2154-40D8-9424-01E34475E84E}" type="presParOf" srcId="{2E4C7B37-7C3B-4FD6-9012-B03155A773F2}" destId="{552733AB-70F4-4490-BD84-5C50053F1D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30EB8-79D5-4A5A-95CD-85358187883B}">
      <dsp:nvSpPr>
        <dsp:cNvPr id="0" name=""/>
        <dsp:cNvSpPr/>
      </dsp:nvSpPr>
      <dsp:spPr>
        <a:xfrm rot="5400000">
          <a:off x="-212470" y="213270"/>
          <a:ext cx="1416472" cy="99153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bg2">
                  <a:lumMod val="10000"/>
                </a:schemeClr>
              </a:solidFill>
            </a:rPr>
            <a:t>1.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1" y="496564"/>
        <a:ext cx="991530" cy="424942"/>
      </dsp:txXfrm>
    </dsp:sp>
    <dsp:sp modelId="{75437E13-5CE0-4A2A-BAA2-4DE7E8E2984F}">
      <dsp:nvSpPr>
        <dsp:cNvPr id="0" name=""/>
        <dsp:cNvSpPr/>
      </dsp:nvSpPr>
      <dsp:spPr>
        <a:xfrm rot="5400000">
          <a:off x="1892799" y="-900469"/>
          <a:ext cx="920707" cy="2723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solidFill>
                <a:schemeClr val="bg2">
                  <a:lumMod val="10000"/>
                </a:schemeClr>
              </a:solidFill>
            </a:rPr>
            <a:t>Model Training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991531" y="45744"/>
        <a:ext cx="2678300" cy="830817"/>
      </dsp:txXfrm>
    </dsp:sp>
    <dsp:sp modelId="{8E97BED5-7A2C-42A7-B44D-30D8D99D9BF1}">
      <dsp:nvSpPr>
        <dsp:cNvPr id="0" name=""/>
        <dsp:cNvSpPr/>
      </dsp:nvSpPr>
      <dsp:spPr>
        <a:xfrm rot="5400000">
          <a:off x="-212470" y="1433048"/>
          <a:ext cx="1416472" cy="99153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bg2">
                  <a:lumMod val="10000"/>
                </a:schemeClr>
              </a:solidFill>
            </a:rPr>
            <a:t>2.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1" y="1716342"/>
        <a:ext cx="991530" cy="424942"/>
      </dsp:txXfrm>
    </dsp:sp>
    <dsp:sp modelId="{B19CA24A-DCB5-47E6-9EDE-6D16909680D3}">
      <dsp:nvSpPr>
        <dsp:cNvPr id="0" name=""/>
        <dsp:cNvSpPr/>
      </dsp:nvSpPr>
      <dsp:spPr>
        <a:xfrm rot="5400000">
          <a:off x="1892799" y="313176"/>
          <a:ext cx="920707" cy="2723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solidFill>
                <a:schemeClr val="bg2">
                  <a:lumMod val="10000"/>
                </a:schemeClr>
              </a:solidFill>
            </a:rPr>
            <a:t>Model Evaluation/Testing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991531" y="1259390"/>
        <a:ext cx="2678300" cy="830817"/>
      </dsp:txXfrm>
    </dsp:sp>
    <dsp:sp modelId="{F291BDD1-3518-41E4-932B-397E6B72C767}">
      <dsp:nvSpPr>
        <dsp:cNvPr id="0" name=""/>
        <dsp:cNvSpPr/>
      </dsp:nvSpPr>
      <dsp:spPr>
        <a:xfrm rot="5400000">
          <a:off x="-212470" y="2652826"/>
          <a:ext cx="1416472" cy="99153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bg2">
                  <a:lumMod val="10000"/>
                </a:schemeClr>
              </a:solidFill>
            </a:rPr>
            <a:t>3.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1" y="2936120"/>
        <a:ext cx="991530" cy="424942"/>
      </dsp:txXfrm>
    </dsp:sp>
    <dsp:sp modelId="{552733AB-70F4-4490-BD84-5C50053F1DDA}">
      <dsp:nvSpPr>
        <dsp:cNvPr id="0" name=""/>
        <dsp:cNvSpPr/>
      </dsp:nvSpPr>
      <dsp:spPr>
        <a:xfrm rot="5400000">
          <a:off x="1892799" y="1539086"/>
          <a:ext cx="920707" cy="2723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solidFill>
                <a:schemeClr val="bg2">
                  <a:lumMod val="10000"/>
                </a:schemeClr>
              </a:solidFill>
            </a:rPr>
            <a:t>Making predictions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991531" y="2485300"/>
        <a:ext cx="2678300" cy="830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30EB8-79D5-4A5A-95CD-85358187883B}">
      <dsp:nvSpPr>
        <dsp:cNvPr id="0" name=""/>
        <dsp:cNvSpPr/>
      </dsp:nvSpPr>
      <dsp:spPr>
        <a:xfrm rot="5400000">
          <a:off x="-219248" y="222748"/>
          <a:ext cx="1461654" cy="102315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bg2">
                  <a:lumMod val="10000"/>
                </a:schemeClr>
              </a:solidFill>
            </a:rPr>
            <a:t>1.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0" y="515079"/>
        <a:ext cx="1023158" cy="438496"/>
      </dsp:txXfrm>
    </dsp:sp>
    <dsp:sp modelId="{75437E13-5CE0-4A2A-BAA2-4DE7E8E2984F}">
      <dsp:nvSpPr>
        <dsp:cNvPr id="0" name=""/>
        <dsp:cNvSpPr/>
      </dsp:nvSpPr>
      <dsp:spPr>
        <a:xfrm rot="5400000">
          <a:off x="2085215" y="-1085061"/>
          <a:ext cx="950075" cy="3120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/>
            <a:t>Data cleaning /Handling missing    values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b="1" kern="1200" dirty="0"/>
        </a:p>
      </dsp:txBody>
      <dsp:txXfrm rot="-5400000">
        <a:off x="1000131" y="46402"/>
        <a:ext cx="3073866" cy="857317"/>
      </dsp:txXfrm>
    </dsp:sp>
    <dsp:sp modelId="{8E97BED5-7A2C-42A7-B44D-30D8D99D9BF1}">
      <dsp:nvSpPr>
        <dsp:cNvPr id="0" name=""/>
        <dsp:cNvSpPr/>
      </dsp:nvSpPr>
      <dsp:spPr>
        <a:xfrm rot="5400000">
          <a:off x="-219248" y="1488684"/>
          <a:ext cx="1461654" cy="102315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bg2">
                  <a:lumMod val="10000"/>
                </a:schemeClr>
              </a:solidFill>
            </a:rPr>
            <a:t>2.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0" y="1781015"/>
        <a:ext cx="1023158" cy="438496"/>
      </dsp:txXfrm>
    </dsp:sp>
    <dsp:sp modelId="{B19CA24A-DCB5-47E6-9EDE-6D16909680D3}">
      <dsp:nvSpPr>
        <dsp:cNvPr id="0" name=""/>
        <dsp:cNvSpPr/>
      </dsp:nvSpPr>
      <dsp:spPr>
        <a:xfrm rot="5400000">
          <a:off x="2108243" y="184351"/>
          <a:ext cx="950075" cy="3120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/>
            <a:t>Data analysis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1023159" y="1315815"/>
        <a:ext cx="3073866" cy="857317"/>
      </dsp:txXfrm>
    </dsp:sp>
    <dsp:sp modelId="{F291BDD1-3518-41E4-932B-397E6B72C767}">
      <dsp:nvSpPr>
        <dsp:cNvPr id="0" name=""/>
        <dsp:cNvSpPr/>
      </dsp:nvSpPr>
      <dsp:spPr>
        <a:xfrm rot="5400000">
          <a:off x="-219248" y="2754620"/>
          <a:ext cx="1461654" cy="102315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chemeClr val="bg2">
                  <a:lumMod val="10000"/>
                </a:schemeClr>
              </a:solidFill>
            </a:rPr>
            <a:t>3.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0" y="3046951"/>
        <a:ext cx="1023158" cy="438496"/>
      </dsp:txXfrm>
    </dsp:sp>
    <dsp:sp modelId="{552733AB-70F4-4490-BD84-5C50053F1DDA}">
      <dsp:nvSpPr>
        <dsp:cNvPr id="0" name=""/>
        <dsp:cNvSpPr/>
      </dsp:nvSpPr>
      <dsp:spPr>
        <a:xfrm rot="5400000">
          <a:off x="2108243" y="1450287"/>
          <a:ext cx="950075" cy="3120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/>
            <a:t>Data visualisation</a:t>
          </a:r>
          <a:endParaRPr lang="en-IN" sz="2000" b="1" kern="1200" dirty="0">
            <a:solidFill>
              <a:schemeClr val="bg2">
                <a:lumMod val="10000"/>
              </a:schemeClr>
            </a:solidFill>
          </a:endParaRPr>
        </a:p>
      </dsp:txBody>
      <dsp:txXfrm rot="-5400000">
        <a:off x="1023159" y="2581751"/>
        <a:ext cx="3073866" cy="85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C1A08-38AD-47E3-9043-94B68637A8F6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FF54A-ED5B-49A7-8311-CE66916FF9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95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6C08-A804-4480-9A9B-799949EEDC4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14871-EC12-4A62-AAAB-92C5A4A7CD5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5860"/>
            <a:ext cx="9144000" cy="557214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en-IN" sz="1800" b="1" u="sng" dirty="0" smtClean="0">
                <a:solidFill>
                  <a:srgbClr val="FFFF00"/>
                </a:solidFill>
              </a:rPr>
              <a:t/>
            </a:r>
            <a:br>
              <a:rPr lang="en-IN" sz="1800" b="1" u="sng" dirty="0" smtClean="0">
                <a:solidFill>
                  <a:srgbClr val="FFFF00"/>
                </a:solidFill>
              </a:rPr>
            </a:br>
            <a:r>
              <a:rPr lang="en-IN" sz="2200" b="1" u="sng" dirty="0" smtClean="0">
                <a:solidFill>
                  <a:srgbClr val="FFFF00"/>
                </a:solidFill>
              </a:rPr>
              <a:t>Understanding The Problem Statement</a:t>
            </a:r>
            <a:r>
              <a:rPr lang="en-IN" sz="1800" b="1" u="sng" dirty="0" smtClean="0">
                <a:solidFill>
                  <a:srgbClr val="FFFF00"/>
                </a:solidFill>
              </a:rPr>
              <a:t/>
            </a:r>
            <a:br>
              <a:rPr lang="en-IN" sz="1800" b="1" u="sng" dirty="0" smtClean="0">
                <a:solidFill>
                  <a:srgbClr val="FFFF00"/>
                </a:solidFill>
              </a:rPr>
            </a:br>
            <a:r>
              <a:rPr lang="en-IN" sz="18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18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Given </a:t>
            </a:r>
            <a:r>
              <a:rPr lang="en-IN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- </a:t>
            </a:r>
            <a:r>
              <a:rPr lang="en-IN" sz="18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18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dataset containing the number of daily</a:t>
            </a:r>
            <a:b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confirmed COVID-19 cases county </a:t>
            </a:r>
            <a:b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wise from 22/01/2020 till 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/01/2021. 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dataset also contains several other</a:t>
            </a:r>
            <a:b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parameters such as 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deaths, population data</a:t>
            </a:r>
            <a:b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mobility reports ,etc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leading to a total of 83</a:t>
            </a:r>
            <a:b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parameters.</a:t>
            </a:r>
            <a:r>
              <a:rPr lang="en-IN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Task </a:t>
            </a:r>
            <a:r>
              <a:rPr lang="en-IN" sz="1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- </a:t>
            </a:r>
            <a:r>
              <a:rPr lang="en-IN" sz="18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18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develop 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time series 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to 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forecast</a:t>
            </a:r>
            <a:b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daily COVID-19 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cases county wise 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based on</a:t>
            </a:r>
            <a:b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given features</a:t>
            </a: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IN" sz="1800" dirty="0" smtClean="0">
                <a:solidFill>
                  <a:schemeClr val="bg1"/>
                </a:solidFill>
              </a:rPr>
              <a:t/>
            </a:r>
            <a:br>
              <a:rPr lang="en-IN" sz="1800" dirty="0" smtClean="0">
                <a:solidFill>
                  <a:schemeClr val="bg1"/>
                </a:solidFill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2052" name="Picture 4" descr="Coronavirus Disease (COVID-19) pandemic - PAHO/WHO | Pan American Health  Organiz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1357298"/>
            <a:ext cx="4355976" cy="2714644"/>
          </a:xfrm>
          <a:prstGeom prst="rect">
            <a:avLst/>
          </a:prstGeom>
          <a:noFill/>
        </p:spPr>
      </p:pic>
      <p:sp>
        <p:nvSpPr>
          <p:cNvPr id="2054" name="AutoShape 6" descr="Similarities and differences – COVID-19 and influenza - PAHO/WHO | Pan  American Health Organization"/>
          <p:cNvSpPr>
            <a:spLocks noChangeAspect="1" noChangeArrowheads="1"/>
          </p:cNvSpPr>
          <p:nvPr/>
        </p:nvSpPr>
        <p:spPr bwMode="auto">
          <a:xfrm>
            <a:off x="155575" y="-723900"/>
            <a:ext cx="3028950" cy="1514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6" name="AutoShape 8" descr="Similarities and differences – COVID-19 and influenza - PAHO/WHO | Pan  American Health Organization"/>
          <p:cNvSpPr>
            <a:spLocks noChangeAspect="1" noChangeArrowheads="1"/>
          </p:cNvSpPr>
          <p:nvPr/>
        </p:nvSpPr>
        <p:spPr bwMode="auto">
          <a:xfrm>
            <a:off x="155575" y="-723900"/>
            <a:ext cx="3028950" cy="1514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8" name="AutoShape 10" descr="Similarities and differences – COVID-19 and influenza - PAHO/WHO | Pan  American Health Organization"/>
          <p:cNvSpPr>
            <a:spLocks noChangeAspect="1" noChangeArrowheads="1"/>
          </p:cNvSpPr>
          <p:nvPr/>
        </p:nvSpPr>
        <p:spPr bwMode="auto">
          <a:xfrm>
            <a:off x="155575" y="-723900"/>
            <a:ext cx="3028950" cy="1514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071942"/>
            <a:ext cx="4355976" cy="2786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9144000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EXL EQ ROUND – 2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</a:p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Team HACKELITE</a:t>
            </a:r>
          </a:p>
          <a:p>
            <a:pPr algn="ctr"/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(NIT JAMSHEDPUR)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34" name="AutoShape 2" descr="EXL EQ 2021"/>
          <p:cNvSpPr>
            <a:spLocks noChangeAspect="1" noChangeArrowheads="1"/>
          </p:cNvSpPr>
          <p:nvPr/>
        </p:nvSpPr>
        <p:spPr bwMode="auto">
          <a:xfrm>
            <a:off x="155575" y="-517525"/>
            <a:ext cx="1485900" cy="1085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8435" name="Picture 3" descr="C:\Users\Sanjay\Dropbox\My PC (DESKTOP-Q6OTMKI)\Desktop\ind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759598" cy="1285860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4071934" y="1071546"/>
            <a:ext cx="92869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9144000" cy="1000125"/>
          </a:xfr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en-IN" sz="4400" b="1" u="sng" dirty="0" smtClean="0">
                <a:solidFill>
                  <a:srgbClr val="FFC000"/>
                </a:solidFill>
              </a:rPr>
              <a:t>SOLUTION DESIGN</a:t>
            </a:r>
            <a:endParaRPr lang="en-IN" sz="4400" b="1" u="sng" dirty="0">
              <a:solidFill>
                <a:srgbClr val="FFC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3571868" y="1357298"/>
            <a:ext cx="714380" cy="857256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0" y="1214422"/>
            <a:ext cx="3357586" cy="100013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DATA PRE-PROCESSING</a:t>
            </a:r>
            <a:endParaRPr lang="en-IN" sz="2800" b="1" dirty="0"/>
          </a:p>
        </p:txBody>
      </p:sp>
      <p:sp>
        <p:nvSpPr>
          <p:cNvPr id="18" name="Oval 17"/>
          <p:cNvSpPr/>
          <p:nvPr/>
        </p:nvSpPr>
        <p:spPr>
          <a:xfrm>
            <a:off x="4429124" y="1142984"/>
            <a:ext cx="4500594" cy="128588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MODEL DEVELOPMENT</a:t>
            </a:r>
            <a:endParaRPr lang="en-IN" sz="3200" b="1" dirty="0"/>
          </a:p>
        </p:txBody>
      </p:sp>
      <p:graphicFrame>
        <p:nvGraphicFramePr>
          <p:cNvPr id="29" name="Diagram 28"/>
          <p:cNvGraphicFramePr/>
          <p:nvPr/>
        </p:nvGraphicFramePr>
        <p:xfrm>
          <a:off x="5072066" y="2786058"/>
          <a:ext cx="3714776" cy="385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Diagram 32"/>
          <p:cNvGraphicFramePr/>
          <p:nvPr/>
        </p:nvGraphicFramePr>
        <p:xfrm>
          <a:off x="214282" y="2643182"/>
          <a:ext cx="4143404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b="1" u="sng" dirty="0" smtClean="0"/>
              <a:t>Forecasting/Modelling Tool Development Process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3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buClr>
                <a:schemeClr val="bg1"/>
              </a:buClr>
              <a:buNone/>
            </a:pPr>
            <a:r>
              <a:rPr lang="en-IN" sz="2400" b="1" u="sng" dirty="0" smtClean="0">
                <a:solidFill>
                  <a:srgbClr val="FFC000"/>
                </a:solidFill>
              </a:rPr>
              <a:t>Tools </a:t>
            </a:r>
            <a:r>
              <a:rPr lang="en-IN" sz="2400" b="1" dirty="0" smtClean="0">
                <a:solidFill>
                  <a:srgbClr val="FFC000"/>
                </a:solidFill>
              </a:rPr>
              <a:t>:-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</a:rPr>
              <a:t>Python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err="1" smtClean="0">
                <a:solidFill>
                  <a:schemeClr val="bg1"/>
                </a:solidFill>
              </a:rPr>
              <a:t>Numpy</a:t>
            </a:r>
            <a:endParaRPr lang="en-IN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</a:rPr>
              <a:t>Pandas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</a:rPr>
              <a:t>Matplotlib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</a:rPr>
              <a:t>Seaborn                                                           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err="1" smtClean="0">
                <a:solidFill>
                  <a:schemeClr val="bg1"/>
                </a:solidFill>
              </a:rPr>
              <a:t>Statsmodels</a:t>
            </a:r>
            <a:endParaRPr lang="en-IN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None/>
            </a:pPr>
            <a:r>
              <a:rPr lang="en-IN" sz="2400" b="1" u="sng" dirty="0" smtClean="0">
                <a:solidFill>
                  <a:srgbClr val="FFC000"/>
                </a:solidFill>
              </a:rPr>
              <a:t>Additional Analysis tools :</a:t>
            </a:r>
            <a:r>
              <a:rPr lang="en-IN" sz="2400" b="1" dirty="0" smtClean="0">
                <a:solidFill>
                  <a:srgbClr val="FFC000"/>
                </a:solidFill>
              </a:rPr>
              <a:t>- </a:t>
            </a:r>
            <a:r>
              <a:rPr lang="en-IN" sz="2400" dirty="0" smtClean="0">
                <a:solidFill>
                  <a:srgbClr val="FFC000"/>
                </a:solidFill>
              </a:rPr>
              <a:t> </a:t>
            </a:r>
          </a:p>
          <a:p>
            <a:pPr>
              <a:buClr>
                <a:schemeClr val="bg1"/>
              </a:buClr>
              <a:buNone/>
            </a:pPr>
            <a:r>
              <a:rPr lang="en-IN" sz="1800" dirty="0" smtClean="0">
                <a:solidFill>
                  <a:schemeClr val="bg1"/>
                </a:solidFill>
              </a:rPr>
              <a:t>  SEIR </a:t>
            </a:r>
            <a:r>
              <a:rPr lang="en-IN" sz="1800" dirty="0" smtClean="0">
                <a:solidFill>
                  <a:schemeClr val="bg1"/>
                </a:solidFill>
              </a:rPr>
              <a:t>based models , Scipy , lmfit.</a:t>
            </a:r>
            <a:endParaRPr lang="en-IN" sz="1800" u="sng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None/>
            </a:pPr>
            <a:r>
              <a:rPr lang="en-IN" sz="2400" b="1" u="sng" dirty="0" smtClean="0">
                <a:solidFill>
                  <a:srgbClr val="FFC000"/>
                </a:solidFill>
              </a:rPr>
              <a:t>Model Development Process</a:t>
            </a:r>
            <a:r>
              <a:rPr lang="en-IN" sz="2400" b="1" dirty="0" smtClean="0">
                <a:solidFill>
                  <a:srgbClr val="FFC000"/>
                </a:solidFill>
              </a:rPr>
              <a:t> :-</a:t>
            </a:r>
          </a:p>
          <a:p>
            <a:pPr marL="461772" indent="-342900">
              <a:buClr>
                <a:schemeClr val="bg1"/>
              </a:buClr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Group data by </a:t>
            </a:r>
            <a:r>
              <a:rPr lang="en-IN" sz="1800" dirty="0" smtClean="0">
                <a:solidFill>
                  <a:schemeClr val="bg1"/>
                </a:solidFill>
              </a:rPr>
              <a:t>county.</a:t>
            </a:r>
            <a:endParaRPr lang="en-IN" sz="1800" dirty="0" smtClean="0">
              <a:solidFill>
                <a:schemeClr val="bg1"/>
              </a:solidFill>
            </a:endParaRPr>
          </a:p>
          <a:p>
            <a:pPr marL="461772" indent="-342900">
              <a:buClr>
                <a:schemeClr val="bg1"/>
              </a:buClr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Perform granger causality test to check the effect of features on confirmed cases.</a:t>
            </a:r>
          </a:p>
          <a:p>
            <a:pPr marL="461772" indent="-342900">
              <a:buClr>
                <a:schemeClr val="bg1"/>
              </a:buClr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Select features where null hypothesis is rejected i.e. (p&lt;=0.05</a:t>
            </a:r>
            <a:r>
              <a:rPr lang="en-IN" sz="1800" dirty="0" smtClean="0">
                <a:solidFill>
                  <a:schemeClr val="bg1"/>
                </a:solidFill>
              </a:rPr>
              <a:t>).</a:t>
            </a:r>
            <a:endParaRPr lang="en-IN" sz="1800" dirty="0" smtClean="0">
              <a:solidFill>
                <a:schemeClr val="bg1"/>
              </a:solidFill>
            </a:endParaRPr>
          </a:p>
          <a:p>
            <a:pPr marL="461772" indent="-342900">
              <a:buClr>
                <a:schemeClr val="bg1"/>
              </a:buClr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Perform Adfuller test to check stationarity.</a:t>
            </a:r>
          </a:p>
          <a:p>
            <a:pPr marL="461772" indent="-342900">
              <a:buClr>
                <a:schemeClr val="bg1"/>
              </a:buClr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Fit a vectorized form of  Auto Regressive Model (VAR).</a:t>
            </a:r>
          </a:p>
          <a:p>
            <a:pPr marL="461772" indent="-342900">
              <a:buClr>
                <a:schemeClr val="bg1"/>
              </a:buClr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Time lag parameter tuning.</a:t>
            </a:r>
          </a:p>
          <a:p>
            <a:pPr marL="461772" indent="-342900">
              <a:buClr>
                <a:schemeClr val="bg1"/>
              </a:buClr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Evaluate on validation and make forecasting on test set.</a:t>
            </a:r>
          </a:p>
          <a:p>
            <a:pPr marL="461772" indent="-342900">
              <a:buClr>
                <a:schemeClr val="bg1"/>
              </a:buClr>
              <a:buAutoNum type="arabicPeriod"/>
            </a:pP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6" y="1500174"/>
            <a:ext cx="4559316" cy="3214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24" y="500042"/>
            <a:ext cx="958743" cy="857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0"/>
            <a:ext cx="1071570" cy="11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000" b="1" u="sng" dirty="0" smtClean="0">
                <a:solidFill>
                  <a:srgbClr val="FFC000"/>
                </a:solidFill>
              </a:rPr>
              <a:t>Top Drivers Of The Model</a:t>
            </a:r>
            <a:endParaRPr lang="en-IN" sz="4000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71810"/>
            <a:ext cx="914400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C000"/>
                </a:solidFill>
              </a:rPr>
              <a:t>Top 5 States Expected to be worst affected by COVID-19 pandemic by 30</a:t>
            </a:r>
            <a:r>
              <a:rPr lang="en-IN" sz="2800" b="1" u="sng" baseline="30000" dirty="0" smtClean="0">
                <a:solidFill>
                  <a:srgbClr val="FFC000"/>
                </a:solidFill>
              </a:rPr>
              <a:t>th</a:t>
            </a:r>
            <a:r>
              <a:rPr lang="en-IN" sz="2800" b="1" u="sng" dirty="0" smtClean="0">
                <a:solidFill>
                  <a:srgbClr val="FFC000"/>
                </a:solidFill>
              </a:rPr>
              <a:t> April 2021 considering the population demographics</a:t>
            </a:r>
            <a:endParaRPr lang="en-IN" sz="2800" b="1" u="sng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274" y="642918"/>
            <a:ext cx="5500726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dirty="0" smtClean="0"/>
              <a:t>Deaths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Google mobility reports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test_count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test_rate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hospital_onset_covid_SD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Previous day admission records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Total hospitalized , suspected &amp; confirmed </a:t>
            </a:r>
            <a:r>
              <a:rPr lang="en-IN" dirty="0" err="1" smtClean="0"/>
              <a:t>covid</a:t>
            </a:r>
            <a:r>
              <a:rPr lang="en-IN" dirty="0" smtClean="0"/>
              <a:t> </a:t>
            </a:r>
            <a:r>
              <a:rPr lang="en-IN" dirty="0" smtClean="0"/>
              <a:t>cases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Beds utilization</a:t>
            </a:r>
          </a:p>
          <a:p>
            <a:pPr algn="just">
              <a:buFont typeface="Wingdings" pitchFamily="2" charset="2"/>
              <a:buChar char="q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26565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dirty="0" smtClean="0"/>
              <a:t>In terms of maximum confirmed cases :-</a:t>
            </a:r>
          </a:p>
          <a:p>
            <a:r>
              <a:rPr lang="en-IN" dirty="0" smtClean="0"/>
              <a:t>    California , Texas , Florida , New York , </a:t>
            </a:r>
            <a:r>
              <a:rPr lang="en-IN" dirty="0" smtClean="0"/>
              <a:t>Illinois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000" b="1" dirty="0" smtClean="0"/>
              <a:t>In terms of deaths :-</a:t>
            </a:r>
          </a:p>
          <a:p>
            <a:r>
              <a:rPr lang="en-IN" dirty="0" smtClean="0"/>
              <a:t>    California , Texas , Florida , New York , Pennsylvania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 smtClean="0"/>
              <a:t>In terms of maximum percentage of people affected :-</a:t>
            </a:r>
          </a:p>
          <a:p>
            <a:r>
              <a:rPr lang="en-IN" dirty="0" smtClean="0"/>
              <a:t>    Wyoming , North Dakota , South Dakota , Alaska , West Virginia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 smtClean="0"/>
              <a:t>In terms of maximum death percentage :-</a:t>
            </a:r>
          </a:p>
          <a:p>
            <a:r>
              <a:rPr lang="en-IN" dirty="0" smtClean="0"/>
              <a:t>    Maine , Kentucky , Oklahoma , Oregon , Vermont.  </a:t>
            </a:r>
          </a:p>
        </p:txBody>
      </p:sp>
      <p:pic>
        <p:nvPicPr>
          <p:cNvPr id="1027" name="Picture 3" descr="C:\Users\Sanjay\Dropbox\My PC (DESKTOP-Q6OTMKI)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4500570"/>
            <a:ext cx="2857488" cy="2357430"/>
          </a:xfrm>
          <a:prstGeom prst="rect">
            <a:avLst/>
          </a:prstGeom>
          <a:noFill/>
        </p:spPr>
      </p:pic>
      <p:pic>
        <p:nvPicPr>
          <p:cNvPr id="1028" name="Picture 4" descr="C:\Users\Sanjay\Dropbox\My PC (DESKTOP-Q6OTMKI)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14356"/>
            <a:ext cx="3357554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IN" sz="4000" b="1" u="sng" dirty="0" smtClean="0">
                <a:solidFill>
                  <a:srgbClr val="FFC000"/>
                </a:solidFill>
              </a:rPr>
              <a:t>Validation Results</a:t>
            </a:r>
            <a:endParaRPr lang="en-IN" sz="4000" b="1" u="sng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WhatsApp Image 2021-03-07 at 1.00.21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2696"/>
            <a:ext cx="9144000" cy="4429726"/>
          </a:xfrm>
        </p:spPr>
      </p:pic>
      <p:sp>
        <p:nvSpPr>
          <p:cNvPr id="5" name="TextBox 4"/>
          <p:cNvSpPr txBox="1"/>
          <p:nvPr/>
        </p:nvSpPr>
        <p:spPr>
          <a:xfrm>
            <a:off x="2734036" y="973787"/>
            <a:ext cx="400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( from  11-01-2021  to  30-01-2021)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64" y="5357826"/>
            <a:ext cx="9144064" cy="1969770"/>
          </a:xfrm>
          <a:prstGeom prst="rect">
            <a:avLst/>
          </a:prstGeom>
          <a:solidFill>
            <a:schemeClr val="tx1"/>
          </a:solidFill>
        </p:spPr>
        <p:txBody>
          <a:bodyPr wrap="square" numCol="2" rtlCol="0">
            <a:spAutoFit/>
          </a:bodyPr>
          <a:lstStyle/>
          <a:p>
            <a:pPr lvl="1">
              <a:buFont typeface="Wingdings" pitchFamily="2" charset="2"/>
              <a:buChar char="ü"/>
            </a:pPr>
            <a:endParaRPr lang="en-IN" sz="16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endParaRPr lang="en-IN" sz="16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IN" dirty="0" smtClean="0">
                <a:solidFill>
                  <a:schemeClr val="bg1"/>
                </a:solidFill>
              </a:rPr>
              <a:t>Percentage of people with major         ailment/illness history 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smtClean="0">
                <a:solidFill>
                  <a:schemeClr val="bg1"/>
                </a:solidFill>
              </a:rPr>
              <a:t>County wise education/literacy rate</a:t>
            </a:r>
          </a:p>
          <a:p>
            <a:pPr lvl="1">
              <a:buFont typeface="Wingdings" pitchFamily="2" charset="2"/>
              <a:buChar char="ü"/>
            </a:pPr>
            <a:endParaRPr lang="en-IN" dirty="0" smtClean="0">
              <a:solidFill>
                <a:schemeClr val="bg1"/>
              </a:solidFill>
            </a:endParaRP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endParaRPr lang="en-IN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IN" dirty="0" smtClean="0">
                <a:solidFill>
                  <a:schemeClr val="bg1"/>
                </a:solidFill>
              </a:rPr>
              <a:t>Vaccination rate</a:t>
            </a:r>
            <a:endParaRPr lang="en-IN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IN" dirty="0" smtClean="0">
                <a:solidFill>
                  <a:schemeClr val="bg1"/>
                </a:solidFill>
              </a:rPr>
              <a:t>Health </a:t>
            </a:r>
            <a:r>
              <a:rPr lang="en-IN" dirty="0" smtClean="0">
                <a:solidFill>
                  <a:schemeClr val="bg1"/>
                </a:solidFill>
              </a:rPr>
              <a:t>infrastructure rating county wise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smtClean="0">
                <a:solidFill>
                  <a:schemeClr val="bg1"/>
                </a:solidFill>
              </a:rPr>
              <a:t>Quarantine period and number of people       quarantined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4" y="5357826"/>
            <a:ext cx="9144000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endParaRPr lang="en-IN" sz="2000" b="1" u="sng" dirty="0" smtClean="0">
              <a:solidFill>
                <a:srgbClr val="FFC000"/>
              </a:solidFill>
            </a:endParaRPr>
          </a:p>
          <a:p>
            <a:pPr lvl="1">
              <a:buNone/>
            </a:pPr>
            <a:r>
              <a:rPr lang="en-IN" sz="2000" b="1" u="sng" dirty="0" smtClean="0">
                <a:solidFill>
                  <a:srgbClr val="FFC000"/>
                </a:solidFill>
              </a:rPr>
              <a:t>Additional Variables that could have been used to improve prediction accuracy</a:t>
            </a:r>
            <a:endParaRPr lang="en-IN" sz="2000" dirty="0" smtClean="0">
              <a:solidFill>
                <a:schemeClr val="bg1"/>
              </a:solidFill>
            </a:endParaRPr>
          </a:p>
          <a:p>
            <a:pPr algn="ctr"/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79820" y="1324815"/>
            <a:ext cx="3248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       (Confirmed Cases)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lvl="1"/>
            <a:r>
              <a:rPr lang="en-IN" sz="3600" b="1" u="sng" dirty="0" smtClean="0">
                <a:solidFill>
                  <a:srgbClr val="FF0000"/>
                </a:solidFill>
              </a:rPr>
              <a:t>Vaccination Strategy</a:t>
            </a:r>
            <a:endParaRPr lang="en-IN" sz="3600" b="1" dirty="0" smtClean="0">
              <a:solidFill>
                <a:srgbClr val="FF0000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IN" sz="1800" dirty="0" smtClean="0">
              <a:solidFill>
                <a:schemeClr val="tx1"/>
              </a:solidFill>
            </a:endParaRPr>
          </a:p>
          <a:p>
            <a:pPr algn="l"/>
            <a:endParaRPr lang="en-IN" sz="1800" dirty="0" smtClean="0">
              <a:solidFill>
                <a:schemeClr val="tx1"/>
              </a:solidFill>
            </a:endParaRPr>
          </a:p>
          <a:p>
            <a:pPr algn="l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anjay\Dropbox\My PC (DESKTOP-Q6OTMKI)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0524" y="0"/>
            <a:ext cx="2086169" cy="142873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142873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1643042" y="4149080"/>
            <a:ext cx="572666" cy="576064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2910" y="4725145"/>
            <a:ext cx="3664710" cy="21328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B</a:t>
            </a:r>
            <a:r>
              <a:rPr lang="en-IN" sz="1600" dirty="0" smtClean="0">
                <a:solidFill>
                  <a:schemeClr val="tx1"/>
                </a:solidFill>
              </a:rPr>
              <a:t>ased on the provided details, some people will be filtered daily for  vaccination who are at high risk. This filtering can be done either by health care experts or a Machine Learning model which will be trained on past data. Those people will be notified through SMS or E-mails.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2844" y="2643182"/>
            <a:ext cx="3714776" cy="1380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 smtClean="0">
              <a:solidFill>
                <a:schemeClr val="tx1"/>
              </a:solidFill>
            </a:endParaRPr>
          </a:p>
          <a:p>
            <a:endParaRPr lang="en-IN" sz="1600" dirty="0" smtClean="0">
              <a:solidFill>
                <a:schemeClr val="tx1"/>
              </a:solidFill>
            </a:endParaRPr>
          </a:p>
          <a:p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Firstly </a:t>
            </a:r>
            <a:r>
              <a:rPr lang="en-IN" sz="1600" dirty="0" smtClean="0">
                <a:solidFill>
                  <a:schemeClr val="tx1"/>
                </a:solidFill>
              </a:rPr>
              <a:t>we’ll be creating an application where all citizens have to register and give their details like their county, age, economic status ,any previous disease (mention if any),etc.</a:t>
            </a:r>
          </a:p>
          <a:p>
            <a:endParaRPr lang="en-IN" sz="1600" dirty="0" smtClean="0">
              <a:solidFill>
                <a:schemeClr val="tx1"/>
              </a:solidFill>
            </a:endParaRPr>
          </a:p>
          <a:p>
            <a:endParaRPr lang="en-IN" sz="1600" dirty="0" smtClean="0">
              <a:solidFill>
                <a:schemeClr val="tx1"/>
              </a:solidFill>
            </a:endParaRPr>
          </a:p>
          <a:p>
            <a:endParaRPr lang="en-IN" sz="1600" dirty="0" smtClean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6200000">
            <a:off x="4264295" y="5233389"/>
            <a:ext cx="572666" cy="1107289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14942" y="5020358"/>
            <a:ext cx="3571900" cy="155191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Every county will have its own vaccination </a:t>
            </a:r>
            <a:r>
              <a:rPr lang="en-IN" sz="1600" dirty="0" smtClean="0">
                <a:solidFill>
                  <a:schemeClr val="tx1"/>
                </a:solidFill>
              </a:rPr>
              <a:t>centres under national vaccination campaign </a:t>
            </a:r>
            <a:r>
              <a:rPr lang="en-IN" sz="1600" dirty="0" smtClean="0">
                <a:solidFill>
                  <a:schemeClr val="tx1"/>
                </a:solidFill>
              </a:rPr>
              <a:t>where people will come for vaccination. The vaccines will reach those centres by the drone system.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72264" y="2643182"/>
            <a:ext cx="2428892" cy="12858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The vaccine will first reach every state through air and then  the drones will move it forward to every vaccination centre</a:t>
            </a:r>
          </a:p>
          <a:p>
            <a:pPr algn="ctr"/>
            <a:endParaRPr lang="en-IN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4071934" y="2852936"/>
            <a:ext cx="2071702" cy="1076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smtClean="0">
              <a:solidFill>
                <a:schemeClr val="tx1"/>
              </a:solidFill>
            </a:endParaRP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If possible </a:t>
            </a:r>
            <a:r>
              <a:rPr lang="en-IN" sz="1600" dirty="0" smtClean="0">
                <a:solidFill>
                  <a:schemeClr val="tx1"/>
                </a:solidFill>
              </a:rPr>
              <a:t>drones </a:t>
            </a:r>
            <a:r>
              <a:rPr lang="en-IN" sz="1600" dirty="0" smtClean="0">
                <a:solidFill>
                  <a:schemeClr val="tx1"/>
                </a:solidFill>
              </a:rPr>
              <a:t>will carry vaccines directly from it's </a:t>
            </a:r>
            <a:r>
              <a:rPr lang="en-IN" sz="1600" dirty="0" smtClean="0">
                <a:solidFill>
                  <a:schemeClr val="tx1"/>
                </a:solidFill>
              </a:rPr>
              <a:t>industry.</a:t>
            </a:r>
            <a:endParaRPr lang="en-IN" sz="1600" dirty="0" smtClean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6000760" y="3214686"/>
            <a:ext cx="714380" cy="4286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814412">
            <a:off x="7539951" y="4082213"/>
            <a:ext cx="482530" cy="927889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1500174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The ultra-cold temperatures required for storing some </a:t>
            </a:r>
            <a:r>
              <a:rPr lang="en-IN" dirty="0" smtClean="0">
                <a:solidFill>
                  <a:srgbClr val="FFC000"/>
                </a:solidFill>
              </a:rPr>
              <a:t>Covid-19 vaccines like </a:t>
            </a:r>
            <a:r>
              <a:rPr lang="en-IN" dirty="0" err="1" smtClean="0">
                <a:solidFill>
                  <a:srgbClr val="FFC000"/>
                </a:solidFill>
              </a:rPr>
              <a:t>pfizer</a:t>
            </a:r>
            <a:r>
              <a:rPr lang="en-IN" dirty="0" smtClean="0">
                <a:solidFill>
                  <a:srgbClr val="FFC000"/>
                </a:solidFill>
              </a:rPr>
              <a:t> or </a:t>
            </a:r>
            <a:r>
              <a:rPr lang="en-IN" dirty="0" err="1" smtClean="0">
                <a:solidFill>
                  <a:srgbClr val="FFC000"/>
                </a:solidFill>
              </a:rPr>
              <a:t>mordana</a:t>
            </a:r>
            <a:r>
              <a:rPr lang="en-IN" dirty="0" smtClean="0">
                <a:solidFill>
                  <a:srgbClr val="FFC000"/>
                </a:solidFill>
              </a:rPr>
              <a:t> in US </a:t>
            </a:r>
            <a:r>
              <a:rPr lang="en-IN" dirty="0" smtClean="0">
                <a:solidFill>
                  <a:srgbClr val="FFC000"/>
                </a:solidFill>
              </a:rPr>
              <a:t>create logistical challenges for medical facilities. The use of drones could be a pioneering step for medical supplies, often in hard to reach, less developed regions.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-16398" y="588379"/>
            <a:ext cx="3714744" cy="8403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 smtClean="0">
                <a:solidFill>
                  <a:schemeClr val="tx1"/>
                </a:solidFill>
              </a:rPr>
              <a:t>Vaccination Using Drones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9448555">
            <a:off x="5806207" y="4000969"/>
            <a:ext cx="463229" cy="938232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512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Understanding The Problem Statement  Given : -   A dataset containing the number of daily new confirmed COVID-19 cases county  wise from 22/01/2020 till 30/01/2021.  The dataset also contains several other parameters such as deaths, population data mobility reports ,etc. leading to a total of 83 parameters.  Task : -   To develop a time series model to forecast daily COVID-19 cases county wise based on the given features. </vt:lpstr>
      <vt:lpstr>PowerPoint Presentation</vt:lpstr>
      <vt:lpstr>Forecasting/Modelling Tool Development Process</vt:lpstr>
      <vt:lpstr>Top Drivers Of The Model</vt:lpstr>
      <vt:lpstr>Validation 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Sanjay</dc:creator>
  <cp:lastModifiedBy>Raushan</cp:lastModifiedBy>
  <cp:revision>60</cp:revision>
  <dcterms:created xsi:type="dcterms:W3CDTF">2021-03-05T10:33:12Z</dcterms:created>
  <dcterms:modified xsi:type="dcterms:W3CDTF">2021-03-12T09:48:41Z</dcterms:modified>
</cp:coreProperties>
</file>