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30510-2F26-40E2-8D66-0D653D8624F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523C1-AC22-409A-B896-4586B505E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4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3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9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5656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9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783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23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03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7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9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9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5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0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1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4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0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2.slideserve.com/3824465/acquisition-of-weather-information-l.jp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2.slideserve.com/3824465/weather-forecasting-tools-l.jpg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2.slideserve.com/3824465/weather-forecasting-tools1-l.jp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2.slideserve.com/3824465/weather-forecasting-methods1-l.jp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499D-AA15-13D2-9D32-194D75548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Weather Forecasting </a:t>
            </a:r>
          </a:p>
        </p:txBody>
      </p:sp>
    </p:spTree>
    <p:extLst>
      <p:ext uri="{BB962C8B-B14F-4D97-AF65-F5344CB8AC3E}">
        <p14:creationId xmlns:p14="http://schemas.microsoft.com/office/powerpoint/2010/main" val="326894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18CD-8E6F-E407-9F80-59050904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470152"/>
            <a:ext cx="8596668" cy="2494876"/>
          </a:xfrm>
        </p:spPr>
        <p:txBody>
          <a:bodyPr/>
          <a:lstStyle/>
          <a:p>
            <a:pPr algn="ctr"/>
            <a:r>
              <a:rPr lang="en-IN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17849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4DA310-47D4-B064-2B06-E8B9F2A87682}"/>
              </a:ext>
            </a:extLst>
          </p:cNvPr>
          <p:cNvSpPr txBox="1"/>
          <p:nvPr/>
        </p:nvSpPr>
        <p:spPr>
          <a:xfrm>
            <a:off x="662151" y="1325223"/>
            <a:ext cx="8576441" cy="3890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10,000 land-based stations, hundreds of ships and buoys; four times a day, airports hourly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Upper level: radiosonde, aircraft, satellites</a:t>
            </a:r>
            <a:endParaRPr lang="en-US" dirty="0">
              <a:solidFill>
                <a:srgbClr val="212529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 United Nations World Meteorological Organization, 175 countries(UNWMO)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World Meteorological Centers: Melbourne, Moscow, Washington D.C.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NCEP, US NWS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ASOS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29C99-9765-37A7-68A2-9507B2064CCB}"/>
              </a:ext>
            </a:extLst>
          </p:cNvPr>
          <p:cNvSpPr txBox="1"/>
          <p:nvPr/>
        </p:nvSpPr>
        <p:spPr>
          <a:xfrm>
            <a:off x="851338" y="719408"/>
            <a:ext cx="46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i="0" u="none" strike="noStrike" dirty="0">
                <a:solidFill>
                  <a:srgbClr val="2B2A2A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hlinkClick r:id="rId2" tooltip="acquisition of weather information"/>
              </a:rPr>
              <a:t>Acquisition of Weather Information</a:t>
            </a:r>
            <a:r>
              <a:rPr lang="en-IN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06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8E532-2EEF-48B0-28BC-B85E6FE12728}"/>
              </a:ext>
            </a:extLst>
          </p:cNvPr>
          <p:cNvSpPr txBox="1"/>
          <p:nvPr/>
        </p:nvSpPr>
        <p:spPr>
          <a:xfrm>
            <a:off x="811923" y="945931"/>
            <a:ext cx="487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none" strike="noStrike" dirty="0">
                <a:solidFill>
                  <a:srgbClr val="2B2A2A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hlinkClick r:id="rId2" tooltip="weather forecasting tools"/>
              </a:rPr>
              <a:t>Weather Forecasting Tools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C1614-508A-4EC2-E06B-F2A9D7A99583}"/>
              </a:ext>
            </a:extLst>
          </p:cNvPr>
          <p:cNvSpPr txBox="1"/>
          <p:nvPr/>
        </p:nvSpPr>
        <p:spPr>
          <a:xfrm>
            <a:off x="811923" y="1623849"/>
            <a:ext cx="64480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High speed data modeling systems (AWIPS): communication, storage, processing, and display 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Doppler radar 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Satellite imagery 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Forecast charts 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Soundings 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Wind profiles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21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CC6592-7A12-5AD9-5216-2899FCC70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68" y="1130483"/>
            <a:ext cx="6988146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5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323ECA-7DFF-07C1-A23E-08FC36E7633E}"/>
              </a:ext>
            </a:extLst>
          </p:cNvPr>
          <p:cNvSpPr txBox="1"/>
          <p:nvPr/>
        </p:nvSpPr>
        <p:spPr>
          <a:xfrm>
            <a:off x="980089" y="670035"/>
            <a:ext cx="511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sng" dirty="0">
                <a:solidFill>
                  <a:srgbClr val="2B2A2A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hlinkClick r:id="rId2" tooltip="weather forecasting tools1"/>
              </a:rPr>
              <a:t>Weather Forecasting Tools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9A00C-6722-616A-69A2-FD94F8B71890}"/>
              </a:ext>
            </a:extLst>
          </p:cNvPr>
          <p:cNvSpPr txBox="1"/>
          <p:nvPr/>
        </p:nvSpPr>
        <p:spPr>
          <a:xfrm>
            <a:off x="980089" y="1174164"/>
            <a:ext cx="7126013" cy="499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 Topic: Watches, Warnings, and Advisories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Advisories: potential hazardous conditions; wind, wind chill, heat, urban and small stream, snow, dense fog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Watch: atmospheric conditions favoring hazardous weather over a region in time, actual location and time not known; flash flood, severe thunderstorm, tornado, hurricane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Warning: imminent or occurring hazardous weather over a region in time; high wind, heat, flash flood, severe storm, tornado, hurricane, winter storm, blizzard, gale, storm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40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A2C31F-6665-1232-00FC-333BAC1DEDE5}"/>
              </a:ext>
            </a:extLst>
          </p:cNvPr>
          <p:cNvSpPr txBox="1"/>
          <p:nvPr/>
        </p:nvSpPr>
        <p:spPr>
          <a:xfrm>
            <a:off x="922283" y="543910"/>
            <a:ext cx="506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sng" dirty="0">
                <a:solidFill>
                  <a:srgbClr val="2B2A2A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hlinkClick r:id="rId2" tooltip="weather forecasting methods1"/>
              </a:rPr>
              <a:t>Weather Forecasting Methods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63835-9153-3AFC-D3DB-A647E861E384}"/>
              </a:ext>
            </a:extLst>
          </p:cNvPr>
          <p:cNvSpPr txBox="1"/>
          <p:nvPr/>
        </p:nvSpPr>
        <p:spPr>
          <a:xfrm>
            <a:off x="748862" y="913242"/>
            <a:ext cx="6913179" cy="610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Topic: Thickness Charts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Difference in height between two constant pressure surfaces (100mb-500mb)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Higher thickness equals warmer air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Assumptions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Models not global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Regions with few observations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Cannot model small-scale features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All factors cannot be modeled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Ensemble Forecasts: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Spaghetti model, robust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30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83F905-59BC-34BE-AD72-B2E77FFA4FDC}"/>
              </a:ext>
            </a:extLst>
          </p:cNvPr>
          <p:cNvSpPr txBox="1"/>
          <p:nvPr/>
        </p:nvSpPr>
        <p:spPr>
          <a:xfrm>
            <a:off x="1324303" y="480848"/>
            <a:ext cx="662151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Observation: Weathercasters 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Chroma key or color separation 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Types of Forecasts 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Now cast &lt;6 </a:t>
            </a:r>
            <a:r>
              <a:rPr 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hrs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Short range 12-65 </a:t>
            </a:r>
            <a:r>
              <a:rPr 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hrs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Medium range 3-8.5 days 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Long Range &gt;8.5 days 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Accuracy and Skill 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12-24 </a:t>
            </a:r>
            <a:r>
              <a:rPr 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hrs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most accurate, 2-5 days good 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Skill = more accurate than a forecast utilizing persistence of climatology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55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>
            <a:extLst>
              <a:ext uri="{FF2B5EF4-FFF2-40B4-BE49-F238E27FC236}">
                <a16:creationId xmlns:a16="http://schemas.microsoft.com/office/drawing/2014/main" id="{9727C480-3A97-02FB-E7BA-394A3F03D2A9}"/>
              </a:ext>
            </a:extLst>
          </p:cNvPr>
          <p:cNvPicPr/>
          <p:nvPr/>
        </p:nvPicPr>
        <p:blipFill rotWithShape="1">
          <a:blip r:embed="rId2" cstate="print"/>
          <a:srcRect l="1701" t="15555" r="1632" b="17778"/>
          <a:stretch/>
        </p:blipFill>
        <p:spPr>
          <a:xfrm>
            <a:off x="179109" y="480358"/>
            <a:ext cx="9294829" cy="5354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EA099-6284-7E37-F9EA-2A63FFCB5CB9}"/>
              </a:ext>
            </a:extLst>
          </p:cNvPr>
          <p:cNvSpPr txBox="1"/>
          <p:nvPr/>
        </p:nvSpPr>
        <p:spPr>
          <a:xfrm>
            <a:off x="8729220" y="1131212"/>
            <a:ext cx="1046376" cy="386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pl-PL" sz="1800" spc="-45" dirty="0">
                <a:solidFill>
                  <a:srgbClr val="212121"/>
                </a:solidFill>
                <a:latin typeface="Arial MT"/>
                <a:cs typeface="Arial MT"/>
              </a:rPr>
              <a:t>Percent</a:t>
            </a:r>
            <a:endParaRPr lang="pl-PL"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5"/>
              </a:spcBef>
            </a:pPr>
            <a:endParaRPr lang="pl-PL" sz="1800" dirty="0">
              <a:latin typeface="Arial MT"/>
              <a:cs typeface="Arial MT"/>
            </a:endParaRPr>
          </a:p>
          <a:p>
            <a:pPr marL="21590" marR="90170" indent="7620">
              <a:lnSpc>
                <a:spcPct val="154100"/>
              </a:lnSpc>
            </a:pPr>
            <a:r>
              <a:rPr lang="pl-PL" sz="1800" spc="35" dirty="0">
                <a:solidFill>
                  <a:srgbClr val="212121"/>
                </a:solidFill>
                <a:latin typeface="Calibri"/>
                <a:cs typeface="Calibri"/>
              </a:rPr>
              <a:t>W10 </a:t>
            </a:r>
            <a:r>
              <a:rPr lang="pl-PL" sz="1800" spc="-95" dirty="0">
                <a:solidFill>
                  <a:srgbClr val="131313"/>
                </a:solidFill>
                <a:latin typeface="Calibri"/>
                <a:cs typeface="Calibri"/>
              </a:rPr>
              <a:t>11—</a:t>
            </a:r>
            <a:r>
              <a:rPr lang="pl-PL" sz="1800" spc="-35" dirty="0">
                <a:solidFill>
                  <a:srgbClr val="131313"/>
                </a:solidFill>
                <a:latin typeface="Calibri"/>
                <a:cs typeface="Calibri"/>
              </a:rPr>
              <a:t>25 </a:t>
            </a:r>
            <a:r>
              <a:rPr lang="pl-PL" sz="2000" spc="-25" dirty="0">
                <a:solidFill>
                  <a:srgbClr val="131313"/>
                </a:solidFill>
                <a:latin typeface="Calibri"/>
                <a:cs typeface="Calibri"/>
              </a:rPr>
              <a:t>TO </a:t>
            </a:r>
            <a:r>
              <a:rPr lang="pl-PL" sz="1800" spc="-80" dirty="0">
                <a:solidFill>
                  <a:srgbClr val="0E0E0E"/>
                </a:solidFill>
                <a:latin typeface="Calibri"/>
                <a:cs typeface="Calibri"/>
              </a:rPr>
              <a:t>41—</a:t>
            </a:r>
            <a:r>
              <a:rPr lang="pl-PL" sz="1800" spc="-40" dirty="0">
                <a:solidFill>
                  <a:srgbClr val="0E0E0E"/>
                </a:solidFill>
                <a:latin typeface="Calibri"/>
                <a:cs typeface="Calibri"/>
              </a:rPr>
              <a:t>50</a:t>
            </a:r>
            <a:endParaRPr lang="pl-PL" sz="1800" dirty="0">
              <a:latin typeface="Calibri"/>
              <a:cs typeface="Calibri"/>
            </a:endParaRPr>
          </a:p>
          <a:p>
            <a:pPr marL="26034">
              <a:lnSpc>
                <a:spcPct val="100000"/>
              </a:lnSpc>
              <a:spcBef>
                <a:spcPts val="1030"/>
              </a:spcBef>
            </a:pPr>
            <a:r>
              <a:rPr lang="pl-PL" sz="1800" spc="-125" dirty="0">
                <a:solidFill>
                  <a:srgbClr val="0E0E0E"/>
                </a:solidFill>
                <a:latin typeface="Calibri"/>
                <a:cs typeface="Calibri"/>
              </a:rPr>
              <a:t>51—</a:t>
            </a:r>
            <a:r>
              <a:rPr lang="pl-PL" sz="1800" spc="-25" dirty="0">
                <a:solidFill>
                  <a:srgbClr val="0E0E0E"/>
                </a:solidFill>
                <a:latin typeface="Calibri"/>
                <a:cs typeface="Calibri"/>
              </a:rPr>
              <a:t>80</a:t>
            </a:r>
            <a:endParaRPr lang="pl-PL" sz="1800" dirty="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1150"/>
              </a:spcBef>
            </a:pPr>
            <a:r>
              <a:rPr lang="pl-PL" sz="1800" spc="125" dirty="0">
                <a:solidFill>
                  <a:srgbClr val="0C0C0C"/>
                </a:solidFill>
                <a:latin typeface="Calibri"/>
                <a:cs typeface="Calibri"/>
              </a:rPr>
              <a:t>61-</a:t>
            </a:r>
            <a:r>
              <a:rPr lang="pl-PL" sz="1800" spc="120" dirty="0">
                <a:solidFill>
                  <a:srgbClr val="0C0C0C"/>
                </a:solidFill>
                <a:latin typeface="Calibri"/>
                <a:cs typeface="Calibri"/>
              </a:rPr>
              <a:t>75</a:t>
            </a:r>
            <a:endParaRPr lang="pl-PL" sz="1800" dirty="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969"/>
              </a:spcBef>
            </a:pPr>
            <a:r>
              <a:rPr lang="pl-PL" sz="2000" spc="-100" dirty="0">
                <a:solidFill>
                  <a:srgbClr val="131313"/>
                </a:solidFill>
                <a:latin typeface="Consolas"/>
                <a:cs typeface="Consolas"/>
              </a:rPr>
              <a:t>7Œ-</a:t>
            </a:r>
            <a:r>
              <a:rPr lang="pl-PL" sz="2000" spc="-25" dirty="0">
                <a:solidFill>
                  <a:srgbClr val="131313"/>
                </a:solidFill>
                <a:latin typeface="Consolas"/>
                <a:cs typeface="Consolas"/>
              </a:rPr>
              <a:t>90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61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2">
            <a:extLst>
              <a:ext uri="{FF2B5EF4-FFF2-40B4-BE49-F238E27FC236}">
                <a16:creationId xmlns:a16="http://schemas.microsoft.com/office/drawing/2014/main" id="{7DC3BA5F-6704-B892-A5ED-18A6143AEC3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36690" y="65987"/>
            <a:ext cx="9530499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CB217F-EAA8-B511-1EB8-247EC9B961E8}"/>
              </a:ext>
            </a:extLst>
          </p:cNvPr>
          <p:cNvSpPr/>
          <p:nvPr/>
        </p:nvSpPr>
        <p:spPr>
          <a:xfrm>
            <a:off x="1187777" y="0"/>
            <a:ext cx="688156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84848"/>
                </a:solidFill>
                <a:latin typeface="Calibri"/>
                <a:cs typeface="Calibri"/>
              </a:rPr>
              <a:t>TA</a:t>
            </a:r>
            <a:r>
              <a:rPr lang="en-US" sz="1800" spc="130" dirty="0">
                <a:solidFill>
                  <a:srgbClr val="484848"/>
                </a:solidFill>
                <a:latin typeface="Calibri"/>
                <a:cs typeface="Calibri"/>
              </a:rPr>
              <a:t> </a:t>
            </a:r>
            <a:r>
              <a:rPr lang="en-US" sz="1800" spc="-85" dirty="0">
                <a:solidFill>
                  <a:srgbClr val="2D5264"/>
                </a:solidFill>
                <a:latin typeface="Calibri"/>
                <a:cs typeface="Calibri"/>
              </a:rPr>
              <a:t>B</a:t>
            </a:r>
            <a:r>
              <a:rPr lang="en-US" sz="1800" spc="-165" dirty="0">
                <a:solidFill>
                  <a:srgbClr val="2D5264"/>
                </a:solidFill>
                <a:latin typeface="Calibri"/>
                <a:cs typeface="Calibri"/>
              </a:rPr>
              <a:t> </a:t>
            </a:r>
            <a:r>
              <a:rPr lang="en-US" sz="1800" spc="-40" dirty="0">
                <a:solidFill>
                  <a:srgbClr val="2A4F64"/>
                </a:solidFill>
                <a:latin typeface="Calibri"/>
                <a:cs typeface="Calibri"/>
              </a:rPr>
              <a:t>L</a:t>
            </a:r>
            <a:r>
              <a:rPr lang="en-US" sz="1800" spc="-114" dirty="0">
                <a:solidFill>
                  <a:srgbClr val="2A4F64"/>
                </a:solidFill>
                <a:latin typeface="Calibri"/>
                <a:cs typeface="Calibri"/>
              </a:rPr>
              <a:t> </a:t>
            </a:r>
            <a:r>
              <a:rPr lang="en-US" sz="1800" spc="-50" dirty="0">
                <a:solidFill>
                  <a:srgbClr val="1A4967"/>
                </a:solidFill>
                <a:latin typeface="Calibri"/>
                <a:cs typeface="Calibri"/>
              </a:rPr>
              <a:t>E</a:t>
            </a:r>
            <a:r>
              <a:rPr lang="en-US" spc="-50" dirty="0">
                <a:solidFill>
                  <a:srgbClr val="1A4967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3F5967"/>
                </a:solidFill>
                <a:latin typeface="Calibri"/>
                <a:cs typeface="Calibri"/>
              </a:rPr>
              <a:t>I</a:t>
            </a:r>
            <a:r>
              <a:rPr lang="en-US" sz="1800" spc="45" dirty="0">
                <a:solidFill>
                  <a:srgbClr val="3F5967"/>
                </a:solidFill>
                <a:latin typeface="Calibri"/>
                <a:cs typeface="Calibri"/>
              </a:rPr>
              <a:t> </a:t>
            </a:r>
            <a:r>
              <a:rPr lang="en-US" sz="1800" spc="-25" dirty="0">
                <a:solidFill>
                  <a:srgbClr val="3B3B3B"/>
                </a:solidFill>
                <a:latin typeface="Calibri"/>
                <a:cs typeface="Calibri"/>
              </a:rPr>
              <a:t>3.2</a:t>
            </a:r>
            <a:r>
              <a:rPr lang="en-US" spc="-25" dirty="0">
                <a:solidFill>
                  <a:srgbClr val="3B3B3B"/>
                </a:solidFill>
                <a:latin typeface="Calibri"/>
                <a:cs typeface="Calibri"/>
              </a:rPr>
              <a:t>  </a:t>
            </a:r>
            <a:r>
              <a:rPr lang="en-US" sz="1800" spc="-65" dirty="0">
                <a:solidFill>
                  <a:srgbClr val="000000"/>
                </a:solidFill>
                <a:latin typeface="Calibri"/>
                <a:cs typeface="Calibri"/>
              </a:rPr>
              <a:t>Forecast</a:t>
            </a:r>
            <a:r>
              <a:rPr lang="en-US" sz="18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spc="-35" dirty="0">
                <a:solidFill>
                  <a:srgbClr val="000000"/>
                </a:solidFill>
                <a:latin typeface="Calibri"/>
                <a:cs typeface="Calibri"/>
              </a:rPr>
              <a:t>wording</a:t>
            </a:r>
            <a:r>
              <a:rPr lang="en-US" sz="1800" spc="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spc="-20" dirty="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lang="en-US" sz="18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lang="en-US"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spc="-3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en-US" sz="1800" spc="-10" dirty="0">
                <a:solidFill>
                  <a:srgbClr val="000000"/>
                </a:solidFill>
                <a:latin typeface="Calibri"/>
                <a:cs typeface="Calibri"/>
              </a:rPr>
              <a:t> National</a:t>
            </a:r>
            <a:endParaRPr lang="en-US" sz="1800" spc="-60" dirty="0">
              <a:latin typeface="Calibri"/>
              <a:cs typeface="Calibri"/>
            </a:endParaRPr>
          </a:p>
          <a:p>
            <a:r>
              <a:rPr lang="en-US" sz="1800" spc="-60" dirty="0">
                <a:latin typeface="Calibri"/>
                <a:cs typeface="Calibri"/>
              </a:rPr>
              <a:t>Weather</a:t>
            </a:r>
            <a:r>
              <a:rPr lang="en-US" sz="1800" spc="-10" dirty="0">
                <a:latin typeface="Calibri"/>
                <a:cs typeface="Calibri"/>
              </a:rPr>
              <a:t> Service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to</a:t>
            </a:r>
            <a:r>
              <a:rPr lang="en-US" sz="1800" spc="-35" dirty="0">
                <a:latin typeface="Calibri"/>
                <a:cs typeface="Calibri"/>
              </a:rPr>
              <a:t> </a:t>
            </a:r>
            <a:r>
              <a:rPr lang="en-US" sz="1800" spc="-30" dirty="0">
                <a:solidFill>
                  <a:srgbClr val="0F0F0F"/>
                </a:solidFill>
                <a:latin typeface="Calibri"/>
                <a:cs typeface="Calibri"/>
              </a:rPr>
              <a:t>describe</a:t>
            </a:r>
            <a:r>
              <a:rPr lang="en-US" sz="1800" spc="2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the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65" dirty="0">
                <a:latin typeface="Calibri"/>
                <a:cs typeface="Calibri"/>
              </a:rPr>
              <a:t>percentage</a:t>
            </a:r>
            <a:r>
              <a:rPr lang="en-US" sz="1800" spc="6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probability</a:t>
            </a:r>
            <a:r>
              <a:rPr lang="en-US" sz="1800" spc="-50" dirty="0">
                <a:latin typeface="Calibri"/>
                <a:cs typeface="Calibri"/>
              </a:rPr>
              <a:t> </a:t>
            </a:r>
            <a:r>
              <a:rPr lang="en-US" sz="1800" spc="-25" dirty="0">
                <a:latin typeface="Calibri"/>
                <a:cs typeface="Calibri"/>
              </a:rPr>
              <a:t>of </a:t>
            </a:r>
            <a:r>
              <a:rPr lang="en-US" sz="1800" spc="-100" dirty="0">
                <a:latin typeface="Calibri"/>
                <a:cs typeface="Calibri"/>
              </a:rPr>
              <a:t>measurable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70" dirty="0">
                <a:latin typeface="Calibri"/>
                <a:cs typeface="Calibri"/>
              </a:rPr>
              <a:t>precipitation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(0.01</a:t>
            </a:r>
            <a:r>
              <a:rPr lang="en-US" sz="1800" spc="140" dirty="0">
                <a:latin typeface="Calibri"/>
                <a:cs typeface="Calibri"/>
              </a:rPr>
              <a:t> </a:t>
            </a:r>
            <a:r>
              <a:rPr lang="en-US" sz="1800" spc="-20" dirty="0">
                <a:latin typeface="Calibri"/>
                <a:cs typeface="Calibri"/>
              </a:rPr>
              <a:t>inch</a:t>
            </a:r>
            <a:r>
              <a:rPr lang="en-US" sz="1800" spc="-95" dirty="0"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0F0F0F"/>
                </a:solidFill>
                <a:latin typeface="Calibri"/>
                <a:cs typeface="Calibri"/>
              </a:rPr>
              <a:t>or</a:t>
            </a:r>
            <a:r>
              <a:rPr lang="en-US" sz="1800" spc="-7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lang="en-US" sz="1800" spc="-90" dirty="0">
                <a:solidFill>
                  <a:srgbClr val="151515"/>
                </a:solidFill>
                <a:latin typeface="Calibri"/>
                <a:cs typeface="Calibri"/>
              </a:rPr>
              <a:t>greater)</a:t>
            </a:r>
            <a:r>
              <a:rPr lang="en-US" sz="180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lang="en-US" sz="1800" spc="-85" dirty="0">
                <a:latin typeface="Calibri"/>
                <a:cs typeface="Calibri"/>
              </a:rPr>
              <a:t>for</a:t>
            </a:r>
            <a:r>
              <a:rPr lang="en-US" sz="1800" spc="-3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steady </a:t>
            </a:r>
            <a:r>
              <a:rPr lang="en-US" sz="1800" spc="-50" dirty="0">
                <a:latin typeface="Calibri"/>
                <a:cs typeface="Calibri"/>
              </a:rPr>
              <a:t>precipitation</a:t>
            </a:r>
            <a:r>
              <a:rPr lang="en-US" sz="1800" spc="6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and </a:t>
            </a:r>
            <a:r>
              <a:rPr lang="en-US" sz="1800" spc="-55" dirty="0">
                <a:latin typeface="Calibri"/>
                <a:cs typeface="Calibri"/>
              </a:rPr>
              <a:t>for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35" dirty="0">
                <a:latin typeface="Calibri"/>
                <a:cs typeface="Calibri"/>
              </a:rPr>
              <a:t>convective,</a:t>
            </a:r>
            <a:r>
              <a:rPr lang="en-US" sz="1800" spc="140" dirty="0">
                <a:latin typeface="Calibri"/>
                <a:cs typeface="Calibri"/>
              </a:rPr>
              <a:t> </a:t>
            </a:r>
            <a:r>
              <a:rPr lang="en-US" sz="1800" spc="-45" dirty="0">
                <a:latin typeface="Calibri"/>
                <a:cs typeface="Calibri"/>
              </a:rPr>
              <a:t>showery</a:t>
            </a:r>
            <a:r>
              <a:rPr lang="en-US" sz="1800" spc="8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precipitation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41027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</TotalTime>
  <Words>358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MT</vt:lpstr>
      <vt:lpstr>Calibri</vt:lpstr>
      <vt:lpstr>Consolas</vt:lpstr>
      <vt:lpstr>Open Sans</vt:lpstr>
      <vt:lpstr>Trebuchet MS</vt:lpstr>
      <vt:lpstr>Wingdings</vt:lpstr>
      <vt:lpstr>Wingdings 3</vt:lpstr>
      <vt:lpstr>Facet</vt:lpstr>
      <vt:lpstr>Weather Forecasting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Raushan Raj</dc:creator>
  <cp:lastModifiedBy>Raushan Raj</cp:lastModifiedBy>
  <cp:revision>5</cp:revision>
  <dcterms:created xsi:type="dcterms:W3CDTF">2024-08-21T14:20:54Z</dcterms:created>
  <dcterms:modified xsi:type="dcterms:W3CDTF">2024-08-23T05:48:21Z</dcterms:modified>
</cp:coreProperties>
</file>