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1950FF-7355-4F50-A726-F1823DD0740C}" type="datetimeFigureOut">
              <a:rPr lang="en-IN" smtClean="0"/>
              <a:t>25-01-2025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5B60B-B86F-40AA-A4AC-5E879E493391}" type="slidenum">
              <a:rPr lang="en-IN" smtClean="0"/>
              <a:t>‹#›</a:t>
            </a:fld>
            <a:endParaRPr lang="en-IN"/>
          </a:p>
        </p:txBody>
      </p:sp>
    </p:spTree>
    <p:extLst>
      <p:ext uri="{BB962C8B-B14F-4D97-AF65-F5344CB8AC3E}">
        <p14:creationId xmlns:p14="http://schemas.microsoft.com/office/powerpoint/2010/main" val="1872527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Anuj Kumar Raushan</a:t>
            </a:r>
            <a:endParaRPr lang="en-IN" dirty="0"/>
          </a:p>
        </p:txBody>
      </p:sp>
      <p:sp>
        <p:nvSpPr>
          <p:cNvPr id="4" name="Slide Number Placeholder 3"/>
          <p:cNvSpPr>
            <a:spLocks noGrp="1"/>
          </p:cNvSpPr>
          <p:nvPr>
            <p:ph type="sldNum" sz="quarter" idx="5"/>
          </p:nvPr>
        </p:nvSpPr>
        <p:spPr/>
        <p:txBody>
          <a:bodyPr/>
          <a:lstStyle/>
          <a:p>
            <a:fld id="{ED35B60B-B86F-40AA-A4AC-5E879E493391}" type="slidenum">
              <a:rPr lang="en-IN" smtClean="0"/>
              <a:t>1</a:t>
            </a:fld>
            <a:endParaRPr lang="en-IN"/>
          </a:p>
        </p:txBody>
      </p:sp>
    </p:spTree>
    <p:extLst>
      <p:ext uri="{BB962C8B-B14F-4D97-AF65-F5344CB8AC3E}">
        <p14:creationId xmlns:p14="http://schemas.microsoft.com/office/powerpoint/2010/main" val="866018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35B60B-B86F-40AA-A4AC-5E879E493391}" type="slidenum">
              <a:rPr lang="en-IN" smtClean="0"/>
              <a:t>6</a:t>
            </a:fld>
            <a:endParaRPr lang="en-IN"/>
          </a:p>
        </p:txBody>
      </p:sp>
    </p:spTree>
    <p:extLst>
      <p:ext uri="{BB962C8B-B14F-4D97-AF65-F5344CB8AC3E}">
        <p14:creationId xmlns:p14="http://schemas.microsoft.com/office/powerpoint/2010/main" val="1945777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1/25/2025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1/25/2025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5.xml"/><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6.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F476B-4529-B08A-F9A9-37B43F35FAE9}"/>
              </a:ext>
            </a:extLst>
          </p:cNvPr>
          <p:cNvSpPr>
            <a:spLocks noGrp="1"/>
          </p:cNvSpPr>
          <p:nvPr>
            <p:ph type="ctrTitle"/>
          </p:nvPr>
        </p:nvSpPr>
        <p:spPr/>
        <p:txBody>
          <a:bodyPr/>
          <a:lstStyle/>
          <a:p>
            <a:r>
              <a:rPr lang="en-GB" sz="3200" dirty="0"/>
              <a:t>Course-End Project [Capstone Project 2]</a:t>
            </a:r>
            <a:endParaRPr lang="en-IN" sz="3200" dirty="0"/>
          </a:p>
        </p:txBody>
      </p:sp>
      <p:sp>
        <p:nvSpPr>
          <p:cNvPr id="3" name="Subtitle 2">
            <a:extLst>
              <a:ext uri="{FF2B5EF4-FFF2-40B4-BE49-F238E27FC236}">
                <a16:creationId xmlns:a16="http://schemas.microsoft.com/office/drawing/2014/main" id="{F4F298F9-AB78-DC9E-2043-1E7B75F565BA}"/>
              </a:ext>
            </a:extLst>
          </p:cNvPr>
          <p:cNvSpPr>
            <a:spLocks noGrp="1"/>
          </p:cNvSpPr>
          <p:nvPr>
            <p:ph type="subTitle" idx="1"/>
          </p:nvPr>
        </p:nvSpPr>
        <p:spPr/>
        <p:txBody>
          <a:bodyPr>
            <a:normAutofit fontScale="70000" lnSpcReduction="20000"/>
          </a:bodyPr>
          <a:lstStyle/>
          <a:p>
            <a:r>
              <a:rPr lang="en-IN" dirty="0"/>
              <a:t>Project Domain: E-commerce Sentiment Analysis</a:t>
            </a:r>
          </a:p>
          <a:p>
            <a:endParaRPr lang="en-IN" dirty="0"/>
          </a:p>
          <a:p>
            <a:r>
              <a:rPr lang="en-IN" dirty="0"/>
              <a:t>By Raushan kumar</a:t>
            </a:r>
          </a:p>
          <a:p>
            <a:r>
              <a:rPr lang="en-IN" dirty="0"/>
              <a:t>Aspiring Data Analytics</a:t>
            </a:r>
          </a:p>
        </p:txBody>
      </p:sp>
      <p:sp>
        <p:nvSpPr>
          <p:cNvPr id="4" name="AutoShape 2" descr="A professional and visually appealing illustration representing an e-commerce sentiment analysis project. Central elements include a bar graph with imbalanced sentiment categories ('Positive,' 'Negative,' 'Neutral'), an abstract neural network diagram, and icons for advanced techniques like SVM and LSTM. Surrounding elements include shopping cart, product images, and review stars. The background has a clean gradient with soft blue tones to emphasize tech and data science themes.">
            <a:extLst>
              <a:ext uri="{FF2B5EF4-FFF2-40B4-BE49-F238E27FC236}">
                <a16:creationId xmlns:a16="http://schemas.microsoft.com/office/drawing/2014/main" id="{2A165BC5-AF6E-3C82-7F64-5610DA08D0E0}"/>
              </a:ext>
            </a:extLst>
          </p:cNvPr>
          <p:cNvSpPr>
            <a:spLocks noChangeAspect="1" noChangeArrowheads="1"/>
          </p:cNvSpPr>
          <p:nvPr/>
        </p:nvSpPr>
        <p:spPr bwMode="auto">
          <a:xfrm>
            <a:off x="5943600" y="0"/>
            <a:ext cx="6248400" cy="25452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E1FDD624-8329-8339-9DE2-C6D41680F512}"/>
              </a:ext>
            </a:extLst>
          </p:cNvPr>
          <p:cNvPicPr>
            <a:picLocks noChangeAspect="1"/>
          </p:cNvPicPr>
          <p:nvPr/>
        </p:nvPicPr>
        <p:blipFill>
          <a:blip r:embed="rId3"/>
          <a:stretch>
            <a:fillRect/>
          </a:stretch>
        </p:blipFill>
        <p:spPr>
          <a:xfrm>
            <a:off x="8974318" y="0"/>
            <a:ext cx="3217682" cy="4232635"/>
          </a:xfrm>
          <a:prstGeom prst="rect">
            <a:avLst/>
          </a:prstGeom>
        </p:spPr>
      </p:pic>
    </p:spTree>
    <p:extLst>
      <p:ext uri="{BB962C8B-B14F-4D97-AF65-F5344CB8AC3E}">
        <p14:creationId xmlns:p14="http://schemas.microsoft.com/office/powerpoint/2010/main" val="1815604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1C1C-29AC-C357-B8AD-170ED011E31E}"/>
              </a:ext>
            </a:extLst>
          </p:cNvPr>
          <p:cNvSpPr>
            <a:spLocks noGrp="1"/>
          </p:cNvSpPr>
          <p:nvPr>
            <p:ph type="ctrTitle"/>
          </p:nvPr>
        </p:nvSpPr>
        <p:spPr/>
        <p:txBody>
          <a:bodyPr/>
          <a:lstStyle/>
          <a:p>
            <a:r>
              <a:rPr lang="en-GB" dirty="0"/>
              <a:t>Project Summary</a:t>
            </a:r>
            <a:endParaRPr lang="en-IN" dirty="0"/>
          </a:p>
        </p:txBody>
      </p:sp>
      <p:sp>
        <p:nvSpPr>
          <p:cNvPr id="3" name="Subtitle 2">
            <a:extLst>
              <a:ext uri="{FF2B5EF4-FFF2-40B4-BE49-F238E27FC236}">
                <a16:creationId xmlns:a16="http://schemas.microsoft.com/office/drawing/2014/main" id="{640799B8-070A-EC3C-65CA-6ACFFBDB027A}"/>
              </a:ext>
            </a:extLst>
          </p:cNvPr>
          <p:cNvSpPr>
            <a:spLocks noGrp="1"/>
          </p:cNvSpPr>
          <p:nvPr>
            <p:ph type="subTitle" idx="1"/>
          </p:nvPr>
        </p:nvSpPr>
        <p:spPr>
          <a:xfrm>
            <a:off x="680322" y="4270343"/>
            <a:ext cx="8144134" cy="2587658"/>
          </a:xfrm>
        </p:spPr>
        <p:txBody>
          <a:bodyPr>
            <a:normAutofit/>
          </a:bodyPr>
          <a:lstStyle/>
          <a:p>
            <a:pPr algn="l"/>
            <a:r>
              <a:rPr lang="en-GB" sz="1400" dirty="0"/>
              <a:t>The course-end project analyses sentiments expressed in over 34,000 reviews for Amazon brand products within the e-commerce domain. The dataset contains attributes such as brand, categories, review titles, review text, and sentiment levels categorized into "Positive," "Negative," and "Neutral." The project aims to predict sentiment or satisfaction levels based on various features and review text</a:t>
            </a:r>
          </a:p>
          <a:p>
            <a:pPr algn="l"/>
            <a:r>
              <a:rPr lang="en-GB" sz="1400" dirty="0"/>
              <a:t>** Objectives of the Project: ● Understand the sentiment expressed in consumer reviews. ● Address class imbalance in sentiment categories. ● Implement classifiers and advanced techniques for sentiment analysis. ● Evaluate model performance using appropriate metrics. ● Compare traditional machine learning algorithms with neural network approaches. ● Explore topic modelling techniques for clustering similar reviews</a:t>
            </a:r>
            <a:endParaRPr lang="en-IN" sz="1400" dirty="0"/>
          </a:p>
        </p:txBody>
      </p:sp>
    </p:spTree>
    <p:extLst>
      <p:ext uri="{BB962C8B-B14F-4D97-AF65-F5344CB8AC3E}">
        <p14:creationId xmlns:p14="http://schemas.microsoft.com/office/powerpoint/2010/main" val="2195414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9454-F497-D475-0AF7-236FCCBA2A40}"/>
              </a:ext>
            </a:extLst>
          </p:cNvPr>
          <p:cNvSpPr>
            <a:spLocks noGrp="1"/>
          </p:cNvSpPr>
          <p:nvPr>
            <p:ph type="title"/>
          </p:nvPr>
        </p:nvSpPr>
        <p:spPr>
          <a:xfrm>
            <a:off x="0" y="603315"/>
            <a:ext cx="10482605" cy="1329180"/>
          </a:xfrm>
        </p:spPr>
        <p:txBody>
          <a:bodyPr>
            <a:normAutofit fontScale="90000"/>
          </a:bodyPr>
          <a:lstStyle/>
          <a:p>
            <a:br>
              <a:rPr lang="en-GB" dirty="0"/>
            </a:br>
            <a:br>
              <a:rPr lang="en-IN" dirty="0"/>
            </a:br>
            <a:endParaRPr lang="en-IN" dirty="0"/>
          </a:p>
        </p:txBody>
      </p:sp>
      <p:sp>
        <p:nvSpPr>
          <p:cNvPr id="3" name="Picture Placeholder 2">
            <a:extLst>
              <a:ext uri="{FF2B5EF4-FFF2-40B4-BE49-F238E27FC236}">
                <a16:creationId xmlns:a16="http://schemas.microsoft.com/office/drawing/2014/main" id="{F16D0D7B-ADE4-4732-6B7E-93162A1B2367}"/>
              </a:ext>
            </a:extLst>
          </p:cNvPr>
          <p:cNvSpPr>
            <a:spLocks noGrp="1"/>
          </p:cNvSpPr>
          <p:nvPr>
            <p:ph type="pic" idx="1"/>
          </p:nvPr>
        </p:nvSpPr>
        <p:spPr/>
      </p:sp>
      <p:sp>
        <p:nvSpPr>
          <p:cNvPr id="4" name="Text Placeholder 3">
            <a:extLst>
              <a:ext uri="{FF2B5EF4-FFF2-40B4-BE49-F238E27FC236}">
                <a16:creationId xmlns:a16="http://schemas.microsoft.com/office/drawing/2014/main" id="{26C2A14A-2F9E-1BA1-F2DD-0F0D9F27AA90}"/>
              </a:ext>
            </a:extLst>
          </p:cNvPr>
          <p:cNvSpPr>
            <a:spLocks noGrp="1"/>
          </p:cNvSpPr>
          <p:nvPr>
            <p:ph type="body" sz="half" idx="2"/>
          </p:nvPr>
        </p:nvSpPr>
        <p:spPr/>
        <p:txBody>
          <a:bodyPr>
            <a:normAutofit/>
          </a:bodyPr>
          <a:lstStyle/>
          <a:p>
            <a:r>
              <a:rPr lang="en-GB" dirty="0"/>
              <a:t>The graph represents the Sentiment Distribution of a dataset. It categorizes sentiments into three groups:</a:t>
            </a:r>
          </a:p>
          <a:p>
            <a:pPr marL="342900" indent="-342900">
              <a:buAutoNum type="arabicPeriod"/>
            </a:pPr>
            <a:r>
              <a:rPr lang="en-GB" dirty="0"/>
              <a:t>Positive Sentiment: Significantly higher count, indicating the majority of responses or data points are positive.</a:t>
            </a:r>
          </a:p>
          <a:p>
            <a:pPr marL="342900" indent="-342900">
              <a:buAutoNum type="arabicPeriod"/>
            </a:pPr>
            <a:r>
              <a:rPr lang="en-GB" dirty="0"/>
              <a:t>Neutral Sentiment: A much smaller count compared to positive.</a:t>
            </a:r>
          </a:p>
          <a:p>
            <a:pPr marL="342900" indent="-342900">
              <a:buAutoNum type="arabicPeriod"/>
            </a:pPr>
            <a:r>
              <a:rPr lang="en-GB" dirty="0"/>
              <a:t>Negative Sentiment: Slightly less than neutral, but still minimal compared to positive.</a:t>
            </a:r>
            <a:endParaRPr lang="en-IN" dirty="0"/>
          </a:p>
        </p:txBody>
      </p:sp>
      <p:pic>
        <p:nvPicPr>
          <p:cNvPr id="6" name="Picture 5">
            <a:extLst>
              <a:ext uri="{FF2B5EF4-FFF2-40B4-BE49-F238E27FC236}">
                <a16:creationId xmlns:a16="http://schemas.microsoft.com/office/drawing/2014/main" id="{6B864D52-23D0-2AF0-3F1D-DECD47F0C012}"/>
              </a:ext>
            </a:extLst>
          </p:cNvPr>
          <p:cNvPicPr>
            <a:picLocks noChangeAspect="1"/>
          </p:cNvPicPr>
          <p:nvPr/>
        </p:nvPicPr>
        <p:blipFill>
          <a:blip r:embed="rId2"/>
          <a:stretch>
            <a:fillRect/>
          </a:stretch>
        </p:blipFill>
        <p:spPr>
          <a:xfrm>
            <a:off x="4868332" y="2336872"/>
            <a:ext cx="5425848" cy="3599311"/>
          </a:xfrm>
          <a:prstGeom prst="rect">
            <a:avLst/>
          </a:prstGeom>
        </p:spPr>
      </p:pic>
      <p:sp>
        <p:nvSpPr>
          <p:cNvPr id="8" name="TextBox 7">
            <a:extLst>
              <a:ext uri="{FF2B5EF4-FFF2-40B4-BE49-F238E27FC236}">
                <a16:creationId xmlns:a16="http://schemas.microsoft.com/office/drawing/2014/main" id="{391DEBC6-BADC-E879-5078-DC9860186F4F}"/>
              </a:ext>
            </a:extLst>
          </p:cNvPr>
          <p:cNvSpPr txBox="1"/>
          <p:nvPr/>
        </p:nvSpPr>
        <p:spPr>
          <a:xfrm>
            <a:off x="0" y="977645"/>
            <a:ext cx="10407192" cy="1200329"/>
          </a:xfrm>
          <a:prstGeom prst="rect">
            <a:avLst/>
          </a:prstGeom>
          <a:noFill/>
        </p:spPr>
        <p:txBody>
          <a:bodyPr wrap="square">
            <a:spAutoFit/>
          </a:bodyPr>
          <a:lstStyle/>
          <a:p>
            <a:r>
              <a:rPr lang="en-IN" sz="2400" dirty="0"/>
              <a:t>Exploratory Data Analysis : </a:t>
            </a:r>
            <a:r>
              <a:rPr lang="en-IN" sz="2400" b="1" dirty="0">
                <a:effectLst/>
                <a:latin typeface="Consolas" panose="020B0609020204030204" pitchFamily="49" charset="0"/>
              </a:rPr>
              <a:t>Plot the Sentiment Distribution</a:t>
            </a:r>
            <a:br>
              <a:rPr lang="en-IN" sz="2400" b="1" dirty="0">
                <a:solidFill>
                  <a:srgbClr val="569CD6"/>
                </a:solidFill>
                <a:effectLst/>
                <a:latin typeface="Consolas" panose="020B0609020204030204" pitchFamily="49" charset="0"/>
              </a:rPr>
            </a:br>
            <a:br>
              <a:rPr lang="en-IN" sz="2400" b="0" dirty="0">
                <a:solidFill>
                  <a:srgbClr val="CCCCCC"/>
                </a:solidFill>
                <a:effectLst/>
                <a:latin typeface="Consolas" panose="020B0609020204030204" pitchFamily="49" charset="0"/>
              </a:rPr>
            </a:br>
            <a:endParaRPr lang="en-IN" sz="2400" dirty="0"/>
          </a:p>
        </p:txBody>
      </p:sp>
    </p:spTree>
    <p:extLst>
      <p:ext uri="{BB962C8B-B14F-4D97-AF65-F5344CB8AC3E}">
        <p14:creationId xmlns:p14="http://schemas.microsoft.com/office/powerpoint/2010/main" val="1052236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B18C-E934-737D-38EB-4B9D67612EA7}"/>
              </a:ext>
            </a:extLst>
          </p:cNvPr>
          <p:cNvSpPr>
            <a:spLocks noGrp="1"/>
          </p:cNvSpPr>
          <p:nvPr>
            <p:ph type="title"/>
          </p:nvPr>
        </p:nvSpPr>
        <p:spPr>
          <a:xfrm>
            <a:off x="669222" y="753228"/>
            <a:ext cx="6360598" cy="1080938"/>
          </a:xfrm>
        </p:spPr>
        <p:txBody>
          <a:bodyPr>
            <a:normAutofit fontScale="90000"/>
          </a:bodyPr>
          <a:lstStyle/>
          <a:p>
            <a:r>
              <a:rPr lang="en-GB" sz="2200" b="1" dirty="0">
                <a:effectLst/>
                <a:latin typeface="Consolas" panose="020B0609020204030204" pitchFamily="49" charset="0"/>
              </a:rPr>
              <a:t>Analyses Most Frequent Words (Word Cloud)</a:t>
            </a:r>
            <a:br>
              <a:rPr lang="en-GB" b="0" dirty="0">
                <a:solidFill>
                  <a:srgbClr val="CCCCCC"/>
                </a:solidFill>
                <a:effectLst/>
                <a:latin typeface="Consolas" panose="020B0609020204030204" pitchFamily="49" charset="0"/>
              </a:rPr>
            </a:br>
            <a:endParaRPr lang="en-IN" dirty="0"/>
          </a:p>
        </p:txBody>
      </p:sp>
      <p:sp>
        <p:nvSpPr>
          <p:cNvPr id="3" name="Text Placeholder 2">
            <a:extLst>
              <a:ext uri="{FF2B5EF4-FFF2-40B4-BE49-F238E27FC236}">
                <a16:creationId xmlns:a16="http://schemas.microsoft.com/office/drawing/2014/main" id="{7D665A41-4FDA-62F4-2830-6155E77C401B}"/>
              </a:ext>
            </a:extLst>
          </p:cNvPr>
          <p:cNvSpPr>
            <a:spLocks noGrp="1"/>
          </p:cNvSpPr>
          <p:nvPr>
            <p:ph type="body" idx="1"/>
          </p:nvPr>
        </p:nvSpPr>
        <p:spPr>
          <a:xfrm>
            <a:off x="659989" y="2048741"/>
            <a:ext cx="3172479" cy="973932"/>
          </a:xfrm>
        </p:spPr>
        <p:txBody>
          <a:bodyPr/>
          <a:lstStyle/>
          <a:p>
            <a:r>
              <a:rPr lang="en-GB" sz="800" b="1" dirty="0"/>
              <a:t>Positive Sentiment Insights:</a:t>
            </a:r>
          </a:p>
          <a:p>
            <a:pPr>
              <a:buFont typeface="+mj-lt"/>
              <a:buAutoNum type="arabicPeriod"/>
            </a:pPr>
            <a:r>
              <a:rPr lang="en-GB" sz="800" b="1" dirty="0"/>
              <a:t>Dominant Words</a:t>
            </a:r>
            <a:r>
              <a:rPr lang="en-GB" sz="800" dirty="0"/>
              <a:t>:</a:t>
            </a:r>
          </a:p>
          <a:p>
            <a:pPr marL="742950" lvl="1" indent="-285750">
              <a:buFont typeface="+mj-lt"/>
              <a:buAutoNum type="arabicPeriod"/>
            </a:pPr>
            <a:r>
              <a:rPr lang="en-GB" sz="800" i="1" dirty="0"/>
              <a:t>Love</a:t>
            </a:r>
            <a:r>
              <a:rPr lang="en-GB" sz="800" dirty="0"/>
              <a:t>, </a:t>
            </a:r>
            <a:r>
              <a:rPr lang="en-GB" sz="800" i="1" dirty="0"/>
              <a:t>Tablet</a:t>
            </a:r>
            <a:r>
              <a:rPr lang="en-GB" sz="800" dirty="0"/>
              <a:t>, </a:t>
            </a:r>
            <a:r>
              <a:rPr lang="en-GB" sz="800" i="1" dirty="0"/>
              <a:t>Great</a:t>
            </a:r>
            <a:r>
              <a:rPr lang="en-GB" sz="800" dirty="0"/>
              <a:t>, and </a:t>
            </a:r>
            <a:r>
              <a:rPr lang="en-GB" sz="800" i="1" dirty="0"/>
              <a:t>Easy</a:t>
            </a:r>
            <a:r>
              <a:rPr lang="en-GB" sz="800" dirty="0"/>
              <a:t> are highly prominent, suggesting customers appreciate the usability and quality of tablets.</a:t>
            </a:r>
          </a:p>
          <a:p>
            <a:pPr marL="742950" lvl="1" indent="-285750">
              <a:buFont typeface="+mj-lt"/>
              <a:buAutoNum type="arabicPeriod"/>
            </a:pPr>
            <a:r>
              <a:rPr lang="en-GB" sz="800" i="1" dirty="0"/>
              <a:t>Kid</a:t>
            </a:r>
            <a:r>
              <a:rPr lang="en-GB" sz="800" dirty="0"/>
              <a:t>, </a:t>
            </a:r>
            <a:r>
              <a:rPr lang="en-GB" sz="800" i="1" dirty="0"/>
              <a:t>Kindle</a:t>
            </a:r>
            <a:r>
              <a:rPr lang="en-GB" sz="800" dirty="0"/>
              <a:t>, and </a:t>
            </a:r>
            <a:r>
              <a:rPr lang="en-GB" sz="800" i="1" dirty="0"/>
              <a:t>Alexa</a:t>
            </a:r>
            <a:r>
              <a:rPr lang="en-GB" sz="800" dirty="0"/>
              <a:t> are frequently mentioned, implying these products are popular with families and in relation to smart assistants.</a:t>
            </a:r>
          </a:p>
          <a:p>
            <a:endParaRPr lang="en-IN" sz="800" dirty="0"/>
          </a:p>
        </p:txBody>
      </p:sp>
      <p:sp>
        <p:nvSpPr>
          <p:cNvPr id="4" name="Text Placeholder 3">
            <a:extLst>
              <a:ext uri="{FF2B5EF4-FFF2-40B4-BE49-F238E27FC236}">
                <a16:creationId xmlns:a16="http://schemas.microsoft.com/office/drawing/2014/main" id="{09DB83D7-7711-E4E5-5ECF-14B4CD5EC6B1}"/>
              </a:ext>
            </a:extLst>
          </p:cNvPr>
          <p:cNvSpPr>
            <a:spLocks noGrp="1"/>
          </p:cNvSpPr>
          <p:nvPr>
            <p:ph type="body" sz="half" idx="15"/>
          </p:nvPr>
        </p:nvSpPr>
        <p:spPr/>
        <p:txBody>
          <a:bodyPr/>
          <a:lstStyle/>
          <a:p>
            <a:endParaRPr lang="en-IN" dirty="0"/>
          </a:p>
        </p:txBody>
      </p:sp>
      <p:sp>
        <p:nvSpPr>
          <p:cNvPr id="5" name="Text Placeholder 4">
            <a:extLst>
              <a:ext uri="{FF2B5EF4-FFF2-40B4-BE49-F238E27FC236}">
                <a16:creationId xmlns:a16="http://schemas.microsoft.com/office/drawing/2014/main" id="{D9284223-F769-ED27-3BFB-CB550C70131F}"/>
              </a:ext>
            </a:extLst>
          </p:cNvPr>
          <p:cNvSpPr>
            <a:spLocks noGrp="1"/>
          </p:cNvSpPr>
          <p:nvPr>
            <p:ph type="body" sz="quarter" idx="3"/>
          </p:nvPr>
        </p:nvSpPr>
        <p:spPr>
          <a:xfrm>
            <a:off x="3842248" y="2048740"/>
            <a:ext cx="3177017" cy="973930"/>
          </a:xfrm>
        </p:spPr>
        <p:txBody>
          <a:bodyPr/>
          <a:lstStyle/>
          <a:p>
            <a:r>
              <a:rPr lang="en-GB" sz="800" b="1" dirty="0"/>
              <a:t>Neutral Sentiment Insights:</a:t>
            </a:r>
          </a:p>
          <a:p>
            <a:pPr>
              <a:buFont typeface="+mj-lt"/>
              <a:buAutoNum type="arabicPeriod"/>
            </a:pPr>
            <a:r>
              <a:rPr lang="en-GB" sz="800" b="1" dirty="0"/>
              <a:t>Dominant Words</a:t>
            </a:r>
            <a:r>
              <a:rPr lang="en-GB" sz="800" dirty="0"/>
              <a:t>:</a:t>
            </a:r>
          </a:p>
          <a:p>
            <a:pPr marL="742950" lvl="1" indent="-285750">
              <a:buFont typeface="+mj-lt"/>
              <a:buAutoNum type="arabicPeriod"/>
            </a:pPr>
            <a:r>
              <a:rPr lang="en-GB" sz="800" i="1" dirty="0"/>
              <a:t>Tablet</a:t>
            </a:r>
            <a:r>
              <a:rPr lang="en-GB" sz="800" dirty="0"/>
              <a:t>, </a:t>
            </a:r>
            <a:r>
              <a:rPr lang="en-GB" sz="800" i="1" dirty="0"/>
              <a:t>Good</a:t>
            </a:r>
            <a:r>
              <a:rPr lang="en-GB" sz="800" dirty="0"/>
              <a:t>, </a:t>
            </a:r>
            <a:r>
              <a:rPr lang="en-GB" sz="800" i="1" dirty="0"/>
              <a:t>Great</a:t>
            </a:r>
            <a:r>
              <a:rPr lang="en-GB" sz="800" dirty="0"/>
              <a:t>, </a:t>
            </a:r>
            <a:r>
              <a:rPr lang="en-GB" sz="800" i="1" dirty="0"/>
              <a:t>One</a:t>
            </a:r>
            <a:r>
              <a:rPr lang="en-GB" sz="800" dirty="0"/>
              <a:t>, and </a:t>
            </a:r>
            <a:r>
              <a:rPr lang="en-GB" sz="800" i="1" dirty="0"/>
              <a:t>Work</a:t>
            </a:r>
            <a:r>
              <a:rPr lang="en-GB" sz="800" dirty="0"/>
              <a:t> are common, indicating general satisfaction with room for improvement.</a:t>
            </a:r>
          </a:p>
          <a:p>
            <a:pPr marL="742950" lvl="1" indent="-285750">
              <a:buFont typeface="+mj-lt"/>
              <a:buAutoNum type="arabicPeriod"/>
            </a:pPr>
            <a:r>
              <a:rPr lang="en-GB" sz="800" dirty="0"/>
              <a:t>Mentions of </a:t>
            </a:r>
            <a:r>
              <a:rPr lang="en-GB" sz="800" i="1" dirty="0"/>
              <a:t>Screen</a:t>
            </a:r>
            <a:r>
              <a:rPr lang="en-GB" sz="800" dirty="0"/>
              <a:t>, </a:t>
            </a:r>
            <a:r>
              <a:rPr lang="en-GB" sz="800" i="1" dirty="0"/>
              <a:t>Price</a:t>
            </a:r>
            <a:r>
              <a:rPr lang="en-GB" sz="800" dirty="0"/>
              <a:t>, and </a:t>
            </a:r>
            <a:r>
              <a:rPr lang="en-GB" sz="800" i="1" dirty="0"/>
              <a:t>Device</a:t>
            </a:r>
            <a:r>
              <a:rPr lang="en-GB" sz="800" dirty="0"/>
              <a:t> suggest customers focus on the product's specifications and affordability.</a:t>
            </a:r>
          </a:p>
          <a:p>
            <a:endParaRPr lang="en-IN" sz="800" dirty="0"/>
          </a:p>
        </p:txBody>
      </p:sp>
      <p:sp>
        <p:nvSpPr>
          <p:cNvPr id="6" name="Text Placeholder 5">
            <a:extLst>
              <a:ext uri="{FF2B5EF4-FFF2-40B4-BE49-F238E27FC236}">
                <a16:creationId xmlns:a16="http://schemas.microsoft.com/office/drawing/2014/main" id="{C2F15CAB-387C-561C-22E8-8FA8FB591948}"/>
              </a:ext>
            </a:extLst>
          </p:cNvPr>
          <p:cNvSpPr>
            <a:spLocks noGrp="1"/>
          </p:cNvSpPr>
          <p:nvPr>
            <p:ph type="body" sz="half" idx="16"/>
          </p:nvPr>
        </p:nvSpPr>
        <p:spPr/>
        <p:txBody>
          <a:bodyPr/>
          <a:lstStyle/>
          <a:p>
            <a:endParaRPr lang="en-IN" dirty="0"/>
          </a:p>
        </p:txBody>
      </p:sp>
      <p:sp>
        <p:nvSpPr>
          <p:cNvPr id="7" name="Text Placeholder 6">
            <a:extLst>
              <a:ext uri="{FF2B5EF4-FFF2-40B4-BE49-F238E27FC236}">
                <a16:creationId xmlns:a16="http://schemas.microsoft.com/office/drawing/2014/main" id="{078B4B50-AB25-E08C-7E8B-0CBC25D521D9}"/>
              </a:ext>
            </a:extLst>
          </p:cNvPr>
          <p:cNvSpPr>
            <a:spLocks noGrp="1"/>
          </p:cNvSpPr>
          <p:nvPr>
            <p:ph type="body" sz="quarter" idx="13"/>
          </p:nvPr>
        </p:nvSpPr>
        <p:spPr>
          <a:xfrm>
            <a:off x="7034172" y="596348"/>
            <a:ext cx="3260009" cy="2426322"/>
          </a:xfrm>
        </p:spPr>
        <p:txBody>
          <a:bodyPr/>
          <a:lstStyle/>
          <a:p>
            <a:r>
              <a:rPr lang="en-GB" sz="800" dirty="0"/>
              <a:t>This word cloud represents negative sentiments related to Amazon products and services. Here’s an analysis based on the prominent words in the graph: Key Insights:</a:t>
            </a:r>
          </a:p>
          <a:p>
            <a:pPr marL="228600" indent="-228600">
              <a:buAutoNum type="arabicPeriod"/>
            </a:pPr>
            <a:r>
              <a:rPr lang="en-GB" sz="800" dirty="0"/>
              <a:t>General Issues with Products: The most frequent words, such as tablet, Kindle, and app, suggest users face problems with these devices and associated applications. Words like screen, device, and work highlight frequent issues related to functionality and quality.</a:t>
            </a:r>
          </a:p>
          <a:p>
            <a:pPr marL="228600" indent="-228600">
              <a:buAutoNum type="arabicPeriod"/>
            </a:pPr>
            <a:r>
              <a:rPr lang="en-GB" sz="800" dirty="0"/>
              <a:t>2. Customer Frustrations: Terms like returned, useless, frustrating, and problem reflect dissatisfaction, leading to product returns or expressing disappointment in reviews.</a:t>
            </a:r>
          </a:p>
          <a:p>
            <a:pPr marL="228600" indent="-228600">
              <a:buAutoNum type="arabicPeriod"/>
            </a:pPr>
            <a:r>
              <a:rPr lang="en-GB" sz="800" dirty="0"/>
              <a:t>3. Purchase and Use Problems: Words such as purchased, bought, and use point to problems encountered after buying or while using the product.</a:t>
            </a:r>
          </a:p>
          <a:p>
            <a:pPr marL="228600" indent="-228600">
              <a:buAutoNum type="arabicPeriod"/>
            </a:pPr>
            <a:r>
              <a:rPr lang="en-GB" sz="800" dirty="0"/>
              <a:t>4. Amazon Branding: "Amazon" being a large focus indicates a strong association between dissatisfaction and the company's name.5. Performance Issues:</a:t>
            </a:r>
            <a:endParaRPr lang="en-IN" sz="800" dirty="0"/>
          </a:p>
        </p:txBody>
      </p:sp>
      <p:sp>
        <p:nvSpPr>
          <p:cNvPr id="8" name="Text Placeholder 7">
            <a:extLst>
              <a:ext uri="{FF2B5EF4-FFF2-40B4-BE49-F238E27FC236}">
                <a16:creationId xmlns:a16="http://schemas.microsoft.com/office/drawing/2014/main" id="{0A3507CF-3251-F436-65BF-CF7F2D33E75E}"/>
              </a:ext>
            </a:extLst>
          </p:cNvPr>
          <p:cNvSpPr>
            <a:spLocks noGrp="1"/>
          </p:cNvSpPr>
          <p:nvPr>
            <p:ph type="body" sz="half" idx="17"/>
          </p:nvPr>
        </p:nvSpPr>
        <p:spPr>
          <a:xfrm>
            <a:off x="7029820" y="3022673"/>
            <a:ext cx="3264361" cy="2913513"/>
          </a:xfrm>
        </p:spPr>
        <p:txBody>
          <a:bodyPr/>
          <a:lstStyle/>
          <a:p>
            <a:endParaRPr lang="en-IN" dirty="0"/>
          </a:p>
        </p:txBody>
      </p:sp>
      <p:pic>
        <p:nvPicPr>
          <p:cNvPr id="10" name="Picture 9">
            <a:extLst>
              <a:ext uri="{FF2B5EF4-FFF2-40B4-BE49-F238E27FC236}">
                <a16:creationId xmlns:a16="http://schemas.microsoft.com/office/drawing/2014/main" id="{DB68FF02-08B2-869C-63E5-F96786FACD7B}"/>
              </a:ext>
            </a:extLst>
          </p:cNvPr>
          <p:cNvPicPr>
            <a:picLocks noChangeAspect="1"/>
          </p:cNvPicPr>
          <p:nvPr/>
        </p:nvPicPr>
        <p:blipFill>
          <a:blip r:embed="rId2"/>
          <a:stretch>
            <a:fillRect/>
          </a:stretch>
        </p:blipFill>
        <p:spPr>
          <a:xfrm>
            <a:off x="649435" y="3022667"/>
            <a:ext cx="3172480" cy="2913513"/>
          </a:xfrm>
          <a:prstGeom prst="rect">
            <a:avLst/>
          </a:prstGeom>
        </p:spPr>
      </p:pic>
      <p:pic>
        <p:nvPicPr>
          <p:cNvPr id="12" name="Picture 11">
            <a:extLst>
              <a:ext uri="{FF2B5EF4-FFF2-40B4-BE49-F238E27FC236}">
                <a16:creationId xmlns:a16="http://schemas.microsoft.com/office/drawing/2014/main" id="{861BAF84-7EA2-D68B-7C03-1C6B9A4D3F52}"/>
              </a:ext>
            </a:extLst>
          </p:cNvPr>
          <p:cNvPicPr>
            <a:picLocks noChangeAspect="1"/>
          </p:cNvPicPr>
          <p:nvPr/>
        </p:nvPicPr>
        <p:blipFill>
          <a:blip r:embed="rId3"/>
          <a:stretch>
            <a:fillRect/>
          </a:stretch>
        </p:blipFill>
        <p:spPr>
          <a:xfrm>
            <a:off x="3821915" y="3022667"/>
            <a:ext cx="3197350" cy="2913512"/>
          </a:xfrm>
          <a:prstGeom prst="rect">
            <a:avLst/>
          </a:prstGeom>
        </p:spPr>
      </p:pic>
      <p:pic>
        <p:nvPicPr>
          <p:cNvPr id="14" name="Picture 13">
            <a:extLst>
              <a:ext uri="{FF2B5EF4-FFF2-40B4-BE49-F238E27FC236}">
                <a16:creationId xmlns:a16="http://schemas.microsoft.com/office/drawing/2014/main" id="{F3E66E43-5974-6A51-CB1E-BE9209E34D07}"/>
              </a:ext>
            </a:extLst>
          </p:cNvPr>
          <p:cNvPicPr>
            <a:picLocks noChangeAspect="1"/>
          </p:cNvPicPr>
          <p:nvPr/>
        </p:nvPicPr>
        <p:blipFill>
          <a:blip r:embed="rId4"/>
          <a:stretch>
            <a:fillRect/>
          </a:stretch>
        </p:blipFill>
        <p:spPr>
          <a:xfrm>
            <a:off x="7034171" y="3022660"/>
            <a:ext cx="3281120" cy="2913512"/>
          </a:xfrm>
          <a:prstGeom prst="rect">
            <a:avLst/>
          </a:prstGeom>
        </p:spPr>
      </p:pic>
    </p:spTree>
    <p:extLst>
      <p:ext uri="{BB962C8B-B14F-4D97-AF65-F5344CB8AC3E}">
        <p14:creationId xmlns:p14="http://schemas.microsoft.com/office/powerpoint/2010/main" val="188089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FB23-1BC4-E4FB-B618-52829504ACAD}"/>
              </a:ext>
            </a:extLst>
          </p:cNvPr>
          <p:cNvSpPr>
            <a:spLocks noGrp="1"/>
          </p:cNvSpPr>
          <p:nvPr>
            <p:ph type="title"/>
          </p:nvPr>
        </p:nvSpPr>
        <p:spPr/>
        <p:txBody>
          <a:bodyPr/>
          <a:lstStyle/>
          <a:p>
            <a:r>
              <a:rPr lang="en-IN" b="1" dirty="0">
                <a:effectLst/>
                <a:latin typeface="Consolas" panose="020B0609020204030204" pitchFamily="49" charset="0"/>
              </a:rPr>
              <a:t>Tackling Class Imbalance</a:t>
            </a:r>
            <a:br>
              <a:rPr lang="en-IN" b="0" dirty="0">
                <a:effectLst/>
                <a:latin typeface="Consolas" panose="020B0609020204030204" pitchFamily="49" charset="0"/>
              </a:rPr>
            </a:br>
            <a:endParaRPr lang="en-IN" dirty="0"/>
          </a:p>
        </p:txBody>
      </p:sp>
      <p:sp>
        <p:nvSpPr>
          <p:cNvPr id="3" name="Text Placeholder 2">
            <a:extLst>
              <a:ext uri="{FF2B5EF4-FFF2-40B4-BE49-F238E27FC236}">
                <a16:creationId xmlns:a16="http://schemas.microsoft.com/office/drawing/2014/main" id="{19CB5441-387C-9055-DA9E-E30D955755F2}"/>
              </a:ext>
            </a:extLst>
          </p:cNvPr>
          <p:cNvSpPr>
            <a:spLocks noGrp="1"/>
          </p:cNvSpPr>
          <p:nvPr>
            <p:ph type="body" idx="1"/>
          </p:nvPr>
        </p:nvSpPr>
        <p:spPr>
          <a:xfrm>
            <a:off x="680318" y="3791284"/>
            <a:ext cx="3049705" cy="403645"/>
          </a:xfrm>
        </p:spPr>
        <p:txBody>
          <a:bodyPr/>
          <a:lstStyle/>
          <a:p>
            <a:r>
              <a:rPr lang="en-IN" b="1" dirty="0">
                <a:solidFill>
                  <a:srgbClr val="569CD6"/>
                </a:solidFill>
                <a:effectLst/>
                <a:latin typeface="Consolas" panose="020B0609020204030204" pitchFamily="49" charset="0"/>
              </a:rPr>
              <a:t>Classifier Selection</a:t>
            </a:r>
            <a:endParaRPr lang="en-IN" b="0" dirty="0">
              <a:solidFill>
                <a:srgbClr val="CCCCCC"/>
              </a:solidFill>
              <a:effectLst/>
              <a:latin typeface="Consolas" panose="020B0609020204030204" pitchFamily="49" charset="0"/>
            </a:endParaRPr>
          </a:p>
          <a:p>
            <a:r>
              <a:rPr lang="en-IN" dirty="0"/>
              <a:t>Classifier Selection</a:t>
            </a:r>
          </a:p>
        </p:txBody>
      </p:sp>
      <p:sp>
        <p:nvSpPr>
          <p:cNvPr id="5" name="Text Placeholder 4">
            <a:extLst>
              <a:ext uri="{FF2B5EF4-FFF2-40B4-BE49-F238E27FC236}">
                <a16:creationId xmlns:a16="http://schemas.microsoft.com/office/drawing/2014/main" id="{D98F18A8-6D00-372E-BBA7-0373B27899A7}"/>
              </a:ext>
            </a:extLst>
          </p:cNvPr>
          <p:cNvSpPr>
            <a:spLocks noGrp="1"/>
          </p:cNvSpPr>
          <p:nvPr>
            <p:ph type="body" sz="half" idx="18"/>
          </p:nvPr>
        </p:nvSpPr>
        <p:spPr>
          <a:xfrm>
            <a:off x="680318" y="4194929"/>
            <a:ext cx="3049705" cy="1741258"/>
          </a:xfrm>
        </p:spPr>
        <p:txBody>
          <a:bodyPr>
            <a:noAutofit/>
          </a:bodyPr>
          <a:lstStyle/>
          <a:p>
            <a:r>
              <a:rPr lang="en-GB" sz="1000" dirty="0"/>
              <a:t>The table you've uploaded appears to show a classification report for a machine learning model. Here's a clean textual representation of the content:</a:t>
            </a:r>
          </a:p>
          <a:p>
            <a:r>
              <a:rPr lang="en-GB" sz="1000" dirty="0"/>
              <a:t>if you'd like help analysing this, it seems that the model performs very well for the "Positive" class but completely fails to identify the "Negative" and "Neutral" classes. This suggests a strong class imbalance or an issue with the model's ability to generalize to minority classes. Let me know if you'd like to troubleshoot this further.</a:t>
            </a:r>
            <a:endParaRPr lang="en-IN" sz="1000" dirty="0"/>
          </a:p>
        </p:txBody>
      </p:sp>
      <p:sp>
        <p:nvSpPr>
          <p:cNvPr id="6" name="Text Placeholder 5">
            <a:extLst>
              <a:ext uri="{FF2B5EF4-FFF2-40B4-BE49-F238E27FC236}">
                <a16:creationId xmlns:a16="http://schemas.microsoft.com/office/drawing/2014/main" id="{EFA7BC88-F54D-E392-6782-9A72216DC7DD}"/>
              </a:ext>
            </a:extLst>
          </p:cNvPr>
          <p:cNvSpPr>
            <a:spLocks noGrp="1"/>
          </p:cNvSpPr>
          <p:nvPr>
            <p:ph type="body" sz="quarter" idx="3"/>
          </p:nvPr>
        </p:nvSpPr>
        <p:spPr>
          <a:xfrm>
            <a:off x="3945471" y="3685880"/>
            <a:ext cx="3063240" cy="529107"/>
          </a:xfrm>
        </p:spPr>
        <p:txBody>
          <a:bodyPr/>
          <a:lstStyle/>
          <a:p>
            <a:r>
              <a:rPr lang="en-GB" sz="800" dirty="0"/>
              <a:t>Evaluation Metrics</a:t>
            </a:r>
          </a:p>
          <a:p>
            <a:r>
              <a:rPr lang="en-GB" sz="800" dirty="0"/>
              <a:t>Calculate Precision, Recall, F1-score, and AUC-ROC</a:t>
            </a:r>
            <a:endParaRPr lang="en-IN" sz="800" dirty="0"/>
          </a:p>
        </p:txBody>
      </p:sp>
      <p:pic>
        <p:nvPicPr>
          <p:cNvPr id="19" name="Picture Placeholder 18">
            <a:extLst>
              <a:ext uri="{FF2B5EF4-FFF2-40B4-BE49-F238E27FC236}">
                <a16:creationId xmlns:a16="http://schemas.microsoft.com/office/drawing/2014/main" id="{59B02CCC-BEDD-54E0-D264-B5A93FAA4C4D}"/>
              </a:ext>
            </a:extLst>
          </p:cNvPr>
          <p:cNvPicPr>
            <a:picLocks noGrp="1" noChangeAspect="1"/>
          </p:cNvPicPr>
          <p:nvPr>
            <p:ph type="pic" idx="21"/>
          </p:nvPr>
        </p:nvPicPr>
        <p:blipFill>
          <a:blip r:embed="rId2"/>
          <a:srcRect l="8756" r="8756"/>
          <a:stretch>
            <a:fillRect/>
          </a:stretch>
        </p:blipFill>
        <p:spPr>
          <a:xfrm>
            <a:off x="3956050" y="2336800"/>
            <a:ext cx="3262450" cy="1454410"/>
          </a:xfrm>
        </p:spPr>
      </p:pic>
      <p:sp>
        <p:nvSpPr>
          <p:cNvPr id="8" name="Text Placeholder 7">
            <a:extLst>
              <a:ext uri="{FF2B5EF4-FFF2-40B4-BE49-F238E27FC236}">
                <a16:creationId xmlns:a16="http://schemas.microsoft.com/office/drawing/2014/main" id="{80600C57-54D1-A42F-FBAC-9FA9B712B968}"/>
              </a:ext>
            </a:extLst>
          </p:cNvPr>
          <p:cNvSpPr>
            <a:spLocks noGrp="1"/>
          </p:cNvSpPr>
          <p:nvPr>
            <p:ph type="body" sz="half" idx="19"/>
          </p:nvPr>
        </p:nvSpPr>
        <p:spPr>
          <a:xfrm>
            <a:off x="3944117" y="4194928"/>
            <a:ext cx="3067297" cy="1741258"/>
          </a:xfrm>
        </p:spPr>
        <p:txBody>
          <a:bodyPr>
            <a:noAutofit/>
          </a:bodyPr>
          <a:lstStyle/>
          <a:p>
            <a:r>
              <a:rPr lang="en-GB" sz="1000" b="1" dirty="0"/>
              <a:t>Precision (0.85):</a:t>
            </a:r>
          </a:p>
          <a:p>
            <a:pPr>
              <a:buFont typeface="Arial" panose="020B0604020202020204" pitchFamily="34" charset="0"/>
              <a:buChar char="•"/>
            </a:pPr>
            <a:r>
              <a:rPr lang="en-GB" sz="1000" b="1" dirty="0"/>
              <a:t>Definition</a:t>
            </a:r>
            <a:r>
              <a:rPr lang="en-GB" sz="1000" dirty="0"/>
              <a:t>: Precision is the ratio of true positive predictions to the total number of positive predictions (true positives + false positives). It measures the accuracy of the positive predictions.</a:t>
            </a:r>
          </a:p>
          <a:p>
            <a:pPr>
              <a:buFont typeface="Arial" panose="020B0604020202020204" pitchFamily="34" charset="0"/>
              <a:buChar char="•"/>
            </a:pPr>
            <a:r>
              <a:rPr lang="en-GB" sz="1000" b="1" dirty="0"/>
              <a:t>Interpretation</a:t>
            </a:r>
            <a:r>
              <a:rPr lang="en-GB" sz="1000" dirty="0"/>
              <a:t>: A precision of 0.85 means that 85% of the reviews predicted as a particular sentiment (Positive, Neutral, or Negative) were actually correct.</a:t>
            </a:r>
          </a:p>
          <a:p>
            <a:endParaRPr lang="en-IN" sz="1000" dirty="0"/>
          </a:p>
        </p:txBody>
      </p:sp>
      <p:sp>
        <p:nvSpPr>
          <p:cNvPr id="9" name="Text Placeholder 8">
            <a:extLst>
              <a:ext uri="{FF2B5EF4-FFF2-40B4-BE49-F238E27FC236}">
                <a16:creationId xmlns:a16="http://schemas.microsoft.com/office/drawing/2014/main" id="{5FE9F784-1D63-CEB3-F71D-223A7F9B44E9}"/>
              </a:ext>
            </a:extLst>
          </p:cNvPr>
          <p:cNvSpPr>
            <a:spLocks noGrp="1"/>
          </p:cNvSpPr>
          <p:nvPr>
            <p:ph type="body" sz="quarter" idx="13"/>
          </p:nvPr>
        </p:nvSpPr>
        <p:spPr>
          <a:xfrm>
            <a:off x="7230678" y="3811343"/>
            <a:ext cx="3063505" cy="383585"/>
          </a:xfrm>
        </p:spPr>
        <p:txBody>
          <a:bodyPr/>
          <a:lstStyle/>
          <a:p>
            <a:r>
              <a:rPr lang="en-IN" sz="1800" dirty="0"/>
              <a:t>Tackling Class Imbalance</a:t>
            </a:r>
          </a:p>
        </p:txBody>
      </p:sp>
      <p:pic>
        <p:nvPicPr>
          <p:cNvPr id="21" name="Picture Placeholder 20">
            <a:extLst>
              <a:ext uri="{FF2B5EF4-FFF2-40B4-BE49-F238E27FC236}">
                <a16:creationId xmlns:a16="http://schemas.microsoft.com/office/drawing/2014/main" id="{3A491537-7172-F515-810C-8BB31F531696}"/>
              </a:ext>
            </a:extLst>
          </p:cNvPr>
          <p:cNvPicPr>
            <a:picLocks noGrp="1" noChangeAspect="1"/>
          </p:cNvPicPr>
          <p:nvPr>
            <p:ph type="pic" idx="22"/>
          </p:nvPr>
        </p:nvPicPr>
        <p:blipFill>
          <a:blip r:embed="rId3"/>
          <a:srcRect l="32422" r="32422"/>
          <a:stretch>
            <a:fillRect/>
          </a:stretch>
        </p:blipFill>
        <p:spPr>
          <a:xfrm>
            <a:off x="7230552" y="2319582"/>
            <a:ext cx="3051187" cy="1454150"/>
          </a:xfrm>
        </p:spPr>
      </p:pic>
      <p:pic>
        <p:nvPicPr>
          <p:cNvPr id="17" name="Picture Placeholder 16">
            <a:extLst>
              <a:ext uri="{FF2B5EF4-FFF2-40B4-BE49-F238E27FC236}">
                <a16:creationId xmlns:a16="http://schemas.microsoft.com/office/drawing/2014/main" id="{0EA9275B-5235-71A2-6BF5-FFFAB186E9E5}"/>
              </a:ext>
            </a:extLst>
          </p:cNvPr>
          <p:cNvPicPr>
            <a:picLocks noGrp="1" noChangeAspect="1"/>
          </p:cNvPicPr>
          <p:nvPr>
            <p:ph type="pic" idx="15"/>
          </p:nvPr>
        </p:nvPicPr>
        <p:blipFill>
          <a:blip r:embed="rId4"/>
          <a:srcRect t="26" b="26"/>
          <a:stretch>
            <a:fillRect/>
          </a:stretch>
        </p:blipFill>
        <p:spPr>
          <a:xfrm>
            <a:off x="680318" y="2336873"/>
            <a:ext cx="3262450" cy="1474470"/>
          </a:xfrm>
        </p:spPr>
      </p:pic>
      <p:sp>
        <p:nvSpPr>
          <p:cNvPr id="22" name="Rectangle 1">
            <a:extLst>
              <a:ext uri="{FF2B5EF4-FFF2-40B4-BE49-F238E27FC236}">
                <a16:creationId xmlns:a16="http://schemas.microsoft.com/office/drawing/2014/main" id="{900ED885-4486-B1AE-EA05-0037FB13A363}"/>
              </a:ext>
            </a:extLst>
          </p:cNvPr>
          <p:cNvSpPr>
            <a:spLocks noGrp="1" noChangeArrowheads="1"/>
          </p:cNvSpPr>
          <p:nvPr>
            <p:ph type="body" sz="half" idx="20"/>
          </p:nvPr>
        </p:nvSpPr>
        <p:spPr bwMode="auto">
          <a:xfrm>
            <a:off x="7226300" y="4694941"/>
            <a:ext cx="405271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Explanation of Class Distribution Before and After SMOTE: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Class Distribution Before SMOTE: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chemeClr val="tx1"/>
                </a:solidFill>
                <a:effectLst/>
                <a:latin typeface="Arial" panose="020B0604020202020204" pitchFamily="34" charset="0"/>
              </a:rPr>
              <a:t>Counter({2: 3764, 1: 140, 0: 96})</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chemeClr val="tx1"/>
                </a:solidFill>
                <a:effectLst/>
                <a:latin typeface="Arial" panose="020B0604020202020204" pitchFamily="34" charset="0"/>
              </a:rPr>
              <a:t>The dataset is heavily imbalanced:</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chemeClr val="tx1"/>
                </a:solidFill>
                <a:effectLst/>
                <a:latin typeface="Arial" panose="020B0604020202020204" pitchFamily="34" charset="0"/>
              </a:rPr>
              <a:t>Class </a:t>
            </a:r>
            <a:r>
              <a:rPr kumimoji="0" lang="en-US" altLang="en-US" sz="900" b="0" i="0" u="none" strike="noStrike" cap="none" normalizeH="0" baseline="0" dirty="0">
                <a:ln>
                  <a:noFill/>
                </a:ln>
                <a:solidFill>
                  <a:schemeClr val="tx1"/>
                </a:solidFill>
                <a:effectLst/>
                <a:latin typeface="Arial Unicode MS"/>
              </a:rPr>
              <a:t>2</a:t>
            </a:r>
            <a:r>
              <a:rPr kumimoji="0" lang="en-US" altLang="en-US" sz="900" b="0" i="0" u="none" strike="noStrike" cap="none" normalizeH="0" baseline="0" dirty="0">
                <a:ln>
                  <a:noFill/>
                </a:ln>
                <a:solidFill>
                  <a:schemeClr val="tx1"/>
                </a:solidFill>
                <a:effectLst/>
              </a:rPr>
              <a:t> (likely </a:t>
            </a:r>
            <a:r>
              <a:rPr kumimoji="0" lang="en-US" altLang="en-US" sz="900" b="1" i="0" u="none" strike="noStrike" cap="none" normalizeH="0" baseline="0" dirty="0">
                <a:ln>
                  <a:noFill/>
                </a:ln>
                <a:solidFill>
                  <a:schemeClr val="tx1"/>
                </a:solidFill>
                <a:effectLst/>
                <a:latin typeface="Arial" panose="020B0604020202020204" pitchFamily="34" charset="0"/>
              </a:rPr>
              <a:t>Positive</a:t>
            </a:r>
            <a:r>
              <a:rPr kumimoji="0" lang="en-US" altLang="en-US" sz="900" b="0" i="0" u="none" strike="noStrike" cap="none" normalizeH="0" baseline="0" dirty="0">
                <a:ln>
                  <a:noFill/>
                </a:ln>
                <a:solidFill>
                  <a:schemeClr val="tx1"/>
                </a:solidFill>
                <a:effectLst/>
                <a:latin typeface="Arial" panose="020B0604020202020204" pitchFamily="34" charset="0"/>
              </a:rPr>
              <a:t>) dominates with </a:t>
            </a:r>
            <a:r>
              <a:rPr kumimoji="0" lang="en-US" altLang="en-US" sz="900" b="1" i="0" u="none" strike="noStrike" cap="none" normalizeH="0" baseline="0" dirty="0">
                <a:ln>
                  <a:noFill/>
                </a:ln>
                <a:solidFill>
                  <a:schemeClr val="tx1"/>
                </a:solidFill>
                <a:effectLst/>
                <a:latin typeface="Arial" panose="020B0604020202020204" pitchFamily="34" charset="0"/>
              </a:rPr>
              <a:t>3,764 samples</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chemeClr val="tx1"/>
                </a:solidFill>
                <a:effectLst/>
                <a:latin typeface="Arial" panose="020B0604020202020204" pitchFamily="34" charset="0"/>
              </a:rPr>
              <a:t>Class </a:t>
            </a:r>
            <a:r>
              <a:rPr kumimoji="0" lang="en-US" altLang="en-US" sz="900" b="0" i="0" u="none" strike="noStrike" cap="none" normalizeH="0" baseline="0" dirty="0">
                <a:ln>
                  <a:noFill/>
                </a:ln>
                <a:solidFill>
                  <a:schemeClr val="tx1"/>
                </a:solidFill>
                <a:effectLst/>
                <a:latin typeface="Arial Unicode MS"/>
              </a:rPr>
              <a:t>1</a:t>
            </a:r>
            <a:r>
              <a:rPr kumimoji="0" lang="en-US" altLang="en-US" sz="900" b="0" i="0" u="none" strike="noStrike" cap="none" normalizeH="0" baseline="0" dirty="0">
                <a:ln>
                  <a:noFill/>
                </a:ln>
                <a:solidFill>
                  <a:schemeClr val="tx1"/>
                </a:solidFill>
                <a:effectLst/>
              </a:rPr>
              <a:t> (likely </a:t>
            </a:r>
            <a:r>
              <a:rPr kumimoji="0" lang="en-US" altLang="en-US" sz="900" b="1" i="0" u="none" strike="noStrike" cap="none" normalizeH="0" baseline="0" dirty="0">
                <a:ln>
                  <a:noFill/>
                </a:ln>
                <a:solidFill>
                  <a:schemeClr val="tx1"/>
                </a:solidFill>
                <a:effectLst/>
                <a:latin typeface="Arial" panose="020B0604020202020204" pitchFamily="34" charset="0"/>
              </a:rPr>
              <a:t>Neutral</a:t>
            </a:r>
            <a:r>
              <a:rPr kumimoji="0" lang="en-US" altLang="en-US" sz="900" b="0" i="0" u="none" strike="noStrike" cap="none" normalizeH="0" baseline="0" dirty="0">
                <a:ln>
                  <a:noFill/>
                </a:ln>
                <a:solidFill>
                  <a:schemeClr val="tx1"/>
                </a:solidFill>
                <a:effectLst/>
                <a:latin typeface="Arial" panose="020B0604020202020204" pitchFamily="34" charset="0"/>
              </a:rPr>
              <a:t>) has only </a:t>
            </a:r>
            <a:r>
              <a:rPr kumimoji="0" lang="en-US" altLang="en-US" sz="900" b="1" i="0" u="none" strike="noStrike" cap="none" normalizeH="0" baseline="0" dirty="0">
                <a:ln>
                  <a:noFill/>
                </a:ln>
                <a:solidFill>
                  <a:schemeClr val="tx1"/>
                </a:solidFill>
                <a:effectLst/>
                <a:latin typeface="Arial" panose="020B0604020202020204" pitchFamily="34" charset="0"/>
              </a:rPr>
              <a:t>140 samples</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chemeClr val="tx1"/>
                </a:solidFill>
                <a:effectLst/>
                <a:latin typeface="Arial" panose="020B0604020202020204" pitchFamily="34" charset="0"/>
              </a:rPr>
              <a:t>Class </a:t>
            </a:r>
            <a:r>
              <a:rPr kumimoji="0" lang="en-US" altLang="en-US" sz="900" b="0" i="0" u="none" strike="noStrike" cap="none" normalizeH="0" baseline="0" dirty="0">
                <a:ln>
                  <a:noFill/>
                </a:ln>
                <a:solidFill>
                  <a:schemeClr val="tx1"/>
                </a:solidFill>
                <a:effectLst/>
                <a:latin typeface="Arial Unicode MS"/>
              </a:rPr>
              <a:t>0</a:t>
            </a:r>
            <a:r>
              <a:rPr kumimoji="0" lang="en-US" altLang="en-US" sz="900" b="0" i="0" u="none" strike="noStrike" cap="none" normalizeH="0" baseline="0" dirty="0">
                <a:ln>
                  <a:noFill/>
                </a:ln>
                <a:solidFill>
                  <a:schemeClr val="tx1"/>
                </a:solidFill>
                <a:effectLst/>
              </a:rPr>
              <a:t> (likely </a:t>
            </a:r>
            <a:r>
              <a:rPr kumimoji="0" lang="en-US" altLang="en-US" sz="900" b="1" i="0" u="none" strike="noStrike" cap="none" normalizeH="0" baseline="0" dirty="0">
                <a:ln>
                  <a:noFill/>
                </a:ln>
                <a:solidFill>
                  <a:schemeClr val="tx1"/>
                </a:solidFill>
                <a:effectLst/>
                <a:latin typeface="Arial" panose="020B0604020202020204" pitchFamily="34" charset="0"/>
              </a:rPr>
              <a:t>Negative</a:t>
            </a:r>
            <a:r>
              <a:rPr kumimoji="0" lang="en-US" altLang="en-US" sz="900" b="0" i="0" u="none" strike="noStrike" cap="none" normalizeH="0" baseline="0" dirty="0">
                <a:ln>
                  <a:noFill/>
                </a:ln>
                <a:solidFill>
                  <a:schemeClr val="tx1"/>
                </a:solidFill>
                <a:effectLst/>
                <a:latin typeface="Arial" panose="020B0604020202020204" pitchFamily="34" charset="0"/>
              </a:rPr>
              <a:t>) has just </a:t>
            </a:r>
            <a:r>
              <a:rPr kumimoji="0" lang="en-US" altLang="en-US" sz="900" b="1" i="0" u="none" strike="noStrike" cap="none" normalizeH="0" baseline="0" dirty="0">
                <a:ln>
                  <a:noFill/>
                </a:ln>
                <a:solidFill>
                  <a:schemeClr val="tx1"/>
                </a:solidFill>
                <a:effectLst/>
                <a:latin typeface="Arial" panose="020B0604020202020204" pitchFamily="34" charset="0"/>
              </a:rPr>
              <a:t>96 samples</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2056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2B6D-C5D3-CC98-C158-9D11250F0082}"/>
              </a:ext>
            </a:extLst>
          </p:cNvPr>
          <p:cNvSpPr>
            <a:spLocks noGrp="1"/>
          </p:cNvSpPr>
          <p:nvPr>
            <p:ph type="title"/>
          </p:nvPr>
        </p:nvSpPr>
        <p:spPr/>
        <p:txBody>
          <a:bodyPr>
            <a:normAutofit fontScale="90000"/>
          </a:bodyPr>
          <a:lstStyle/>
          <a:p>
            <a:r>
              <a:rPr lang="en-GB" b="1" dirty="0">
                <a:effectLst/>
                <a:latin typeface="Consolas" panose="020B0609020204030204" pitchFamily="49" charset="0"/>
              </a:rPr>
              <a:t>Model Selection and Advanced Techniques</a:t>
            </a:r>
            <a:br>
              <a:rPr lang="en-GB" b="0" dirty="0">
                <a:solidFill>
                  <a:srgbClr val="CCCCCC"/>
                </a:solidFill>
                <a:effectLst/>
                <a:latin typeface="Consolas" panose="020B0609020204030204" pitchFamily="49" charset="0"/>
              </a:rPr>
            </a:br>
            <a:endParaRPr lang="en-IN" dirty="0"/>
          </a:p>
        </p:txBody>
      </p:sp>
      <p:sp>
        <p:nvSpPr>
          <p:cNvPr id="3" name="Text Placeholder 2">
            <a:extLst>
              <a:ext uri="{FF2B5EF4-FFF2-40B4-BE49-F238E27FC236}">
                <a16:creationId xmlns:a16="http://schemas.microsoft.com/office/drawing/2014/main" id="{87E35CF5-D14F-6ABA-DAAC-EE61B2080C16}"/>
              </a:ext>
            </a:extLst>
          </p:cNvPr>
          <p:cNvSpPr>
            <a:spLocks noGrp="1"/>
          </p:cNvSpPr>
          <p:nvPr>
            <p:ph type="body" idx="1"/>
          </p:nvPr>
        </p:nvSpPr>
        <p:spPr>
          <a:xfrm>
            <a:off x="660946" y="2130458"/>
            <a:ext cx="3070034" cy="892216"/>
          </a:xfrm>
        </p:spPr>
        <p:txBody>
          <a:bodyPr/>
          <a:lstStyle/>
          <a:p>
            <a:r>
              <a:rPr lang="en-GB" sz="1400" b="1" dirty="0">
                <a:effectLst/>
                <a:latin typeface="Consolas" panose="020B0609020204030204" pitchFamily="49" charset="0"/>
              </a:rPr>
              <a:t>Train multi-class SVM Model using sklearn:</a:t>
            </a:r>
            <a:endParaRPr lang="en-GB" sz="1400" b="0" dirty="0">
              <a:effectLst/>
              <a:latin typeface="Consolas" panose="020B0609020204030204" pitchFamily="49" charset="0"/>
            </a:endParaRPr>
          </a:p>
          <a:p>
            <a:endParaRPr lang="en-IN" dirty="0"/>
          </a:p>
        </p:txBody>
      </p:sp>
      <p:sp>
        <p:nvSpPr>
          <p:cNvPr id="4" name="Text Placeholder 3">
            <a:extLst>
              <a:ext uri="{FF2B5EF4-FFF2-40B4-BE49-F238E27FC236}">
                <a16:creationId xmlns:a16="http://schemas.microsoft.com/office/drawing/2014/main" id="{190E8DF9-3934-329B-E20B-DD1EEDC04E01}"/>
              </a:ext>
            </a:extLst>
          </p:cNvPr>
          <p:cNvSpPr>
            <a:spLocks noGrp="1"/>
          </p:cNvSpPr>
          <p:nvPr>
            <p:ph type="body" sz="half" idx="15"/>
          </p:nvPr>
        </p:nvSpPr>
        <p:spPr>
          <a:xfrm>
            <a:off x="680322" y="2667786"/>
            <a:ext cx="3049702" cy="1300899"/>
          </a:xfrm>
        </p:spPr>
        <p:txBody>
          <a:bodyPr/>
          <a:lstStyle/>
          <a:p>
            <a:endParaRPr lang="en-IN" dirty="0"/>
          </a:p>
        </p:txBody>
      </p:sp>
      <p:sp>
        <p:nvSpPr>
          <p:cNvPr id="5" name="Text Placeholder 4">
            <a:extLst>
              <a:ext uri="{FF2B5EF4-FFF2-40B4-BE49-F238E27FC236}">
                <a16:creationId xmlns:a16="http://schemas.microsoft.com/office/drawing/2014/main" id="{D2D1F136-C50B-98B3-4FDD-955966208B48}"/>
              </a:ext>
            </a:extLst>
          </p:cNvPr>
          <p:cNvSpPr>
            <a:spLocks noGrp="1"/>
          </p:cNvSpPr>
          <p:nvPr>
            <p:ph type="body" sz="quarter" idx="3"/>
          </p:nvPr>
        </p:nvSpPr>
        <p:spPr>
          <a:xfrm>
            <a:off x="3956025" y="2017336"/>
            <a:ext cx="3063240" cy="1951349"/>
          </a:xfrm>
        </p:spPr>
        <p:txBody>
          <a:bodyPr/>
          <a:lstStyle/>
          <a:p>
            <a:pPr>
              <a:lnSpc>
                <a:spcPts val="1425"/>
              </a:lnSpc>
            </a:pPr>
            <a:r>
              <a:rPr lang="en-GB" sz="900" b="0" dirty="0">
                <a:solidFill>
                  <a:srgbClr val="00B0F0"/>
                </a:solidFill>
                <a:effectLst/>
                <a:latin typeface="Consolas" panose="020B0609020204030204" pitchFamily="49" charset="0"/>
              </a:rPr>
              <a:t>Positive:</a:t>
            </a:r>
          </a:p>
          <a:p>
            <a:pPr>
              <a:lnSpc>
                <a:spcPts val="1425"/>
              </a:lnSpc>
            </a:pPr>
            <a:r>
              <a:rPr lang="en-GB" sz="900" b="0" dirty="0">
                <a:solidFill>
                  <a:srgbClr val="CCCCCC"/>
                </a:solidFill>
                <a:effectLst/>
                <a:latin typeface="Consolas" panose="020B0609020204030204" pitchFamily="49" charset="0"/>
              </a:rPr>
              <a:t>Precision: 0.94 – A slight drop compared to other classes, but still high.</a:t>
            </a:r>
          </a:p>
          <a:p>
            <a:pPr>
              <a:lnSpc>
                <a:spcPts val="1425"/>
              </a:lnSpc>
            </a:pPr>
            <a:r>
              <a:rPr lang="en-GB" sz="900" b="0" dirty="0">
                <a:solidFill>
                  <a:srgbClr val="6796E6"/>
                </a:solidFill>
                <a:effectLst/>
                <a:latin typeface="Consolas" panose="020B0609020204030204" pitchFamily="49" charset="0"/>
              </a:rPr>
              <a:t>*</a:t>
            </a:r>
            <a:r>
              <a:rPr lang="en-GB" sz="900" b="0" dirty="0">
                <a:solidFill>
                  <a:srgbClr val="CCCCCC"/>
                </a:solidFill>
                <a:effectLst/>
                <a:latin typeface="Consolas" panose="020B0609020204030204" pitchFamily="49" charset="0"/>
              </a:rPr>
              <a:t> Recall: 1.00 – All actual "Positive" instances were correctly identified.</a:t>
            </a:r>
          </a:p>
          <a:p>
            <a:pPr>
              <a:lnSpc>
                <a:spcPts val="1425"/>
              </a:lnSpc>
            </a:pPr>
            <a:r>
              <a:rPr lang="en-GB" sz="900" b="0" dirty="0">
                <a:solidFill>
                  <a:srgbClr val="6796E6"/>
                </a:solidFill>
                <a:effectLst/>
                <a:latin typeface="Consolas" panose="020B0609020204030204" pitchFamily="49" charset="0"/>
              </a:rPr>
              <a:t>*</a:t>
            </a:r>
            <a:r>
              <a:rPr lang="en-GB" sz="900" b="0" dirty="0">
                <a:solidFill>
                  <a:srgbClr val="CCCCCC"/>
                </a:solidFill>
                <a:effectLst/>
                <a:latin typeface="Consolas" panose="020B0609020204030204" pitchFamily="49" charset="0"/>
              </a:rPr>
              <a:t> F1-Score: 0.97 – Excellent performance due to high precision and recall.</a:t>
            </a:r>
          </a:p>
          <a:p>
            <a:endParaRPr lang="en-IN" sz="900" dirty="0"/>
          </a:p>
        </p:txBody>
      </p:sp>
      <p:sp>
        <p:nvSpPr>
          <p:cNvPr id="6" name="Text Placeholder 5">
            <a:extLst>
              <a:ext uri="{FF2B5EF4-FFF2-40B4-BE49-F238E27FC236}">
                <a16:creationId xmlns:a16="http://schemas.microsoft.com/office/drawing/2014/main" id="{F1ECB789-2254-47EB-76CF-17F6DCC513CE}"/>
              </a:ext>
            </a:extLst>
          </p:cNvPr>
          <p:cNvSpPr>
            <a:spLocks noGrp="1"/>
          </p:cNvSpPr>
          <p:nvPr>
            <p:ph type="body" sz="half" idx="16"/>
          </p:nvPr>
        </p:nvSpPr>
        <p:spPr>
          <a:xfrm>
            <a:off x="4058471" y="3902696"/>
            <a:ext cx="3063240" cy="2033490"/>
          </a:xfrm>
        </p:spPr>
        <p:txBody>
          <a:bodyPr>
            <a:normAutofit fontScale="25000" lnSpcReduction="20000"/>
          </a:bodyPr>
          <a:lstStyle/>
          <a:p>
            <a:pPr>
              <a:lnSpc>
                <a:spcPts val="1425"/>
              </a:lnSpc>
            </a:pPr>
            <a:r>
              <a:rPr lang="en-GB" sz="4000" b="1" dirty="0">
                <a:solidFill>
                  <a:srgbClr val="569CD6"/>
                </a:solidFill>
                <a:effectLst/>
                <a:latin typeface="Consolas" panose="020B0609020204030204" pitchFamily="49" charset="0"/>
              </a:rPr>
              <a:t>Negative:</a:t>
            </a:r>
            <a:endParaRPr lang="en-GB" sz="4000" b="0" dirty="0">
              <a:solidFill>
                <a:srgbClr val="CCCCCC"/>
              </a:solidFill>
              <a:effectLst/>
              <a:latin typeface="Consolas" panose="020B0609020204030204" pitchFamily="49" charset="0"/>
            </a:endParaRPr>
          </a:p>
          <a:p>
            <a:pPr>
              <a:lnSpc>
                <a:spcPts val="1425"/>
              </a:lnSpc>
            </a:pPr>
            <a:r>
              <a:rPr lang="en-GB" sz="4000" b="0" dirty="0">
                <a:solidFill>
                  <a:srgbClr val="6796E6"/>
                </a:solidFill>
                <a:effectLst/>
                <a:latin typeface="Consolas" panose="020B0609020204030204" pitchFamily="49" charset="0"/>
              </a:rPr>
              <a:t>*</a:t>
            </a:r>
            <a:r>
              <a:rPr lang="en-GB" sz="4000" b="0" dirty="0">
                <a:solidFill>
                  <a:srgbClr val="CCCCCC"/>
                </a:solidFill>
                <a:effectLst/>
                <a:latin typeface="Consolas" panose="020B0609020204030204" pitchFamily="49" charset="0"/>
              </a:rPr>
              <a:t> Precision: 1.00 – All predicted "Negative" instances were correct.</a:t>
            </a:r>
          </a:p>
          <a:p>
            <a:pPr>
              <a:lnSpc>
                <a:spcPts val="1425"/>
              </a:lnSpc>
            </a:pPr>
            <a:r>
              <a:rPr lang="en-GB" sz="4000" b="0" dirty="0">
                <a:solidFill>
                  <a:srgbClr val="6796E6"/>
                </a:solidFill>
                <a:effectLst/>
                <a:latin typeface="Consolas" panose="020B0609020204030204" pitchFamily="49" charset="0"/>
              </a:rPr>
              <a:t>*</a:t>
            </a:r>
            <a:r>
              <a:rPr lang="en-GB" sz="4000" b="0" dirty="0">
                <a:solidFill>
                  <a:srgbClr val="CCCCCC"/>
                </a:solidFill>
                <a:effectLst/>
                <a:latin typeface="Consolas" panose="020B0609020204030204" pitchFamily="49" charset="0"/>
              </a:rPr>
              <a:t> Recall: 0.08 – Only 8% of the actual "Negative" instances were identified, indicating significant misclassification.</a:t>
            </a:r>
          </a:p>
          <a:p>
            <a:pPr>
              <a:lnSpc>
                <a:spcPts val="1425"/>
              </a:lnSpc>
            </a:pPr>
            <a:r>
              <a:rPr lang="en-GB" sz="4000" b="0" dirty="0">
                <a:solidFill>
                  <a:srgbClr val="6796E6"/>
                </a:solidFill>
                <a:effectLst/>
                <a:latin typeface="Consolas" panose="020B0609020204030204" pitchFamily="49" charset="0"/>
              </a:rPr>
              <a:t>*</a:t>
            </a:r>
            <a:r>
              <a:rPr lang="en-GB" sz="4000" b="0" dirty="0">
                <a:solidFill>
                  <a:srgbClr val="CCCCCC"/>
                </a:solidFill>
                <a:effectLst/>
                <a:latin typeface="Consolas" panose="020B0609020204030204" pitchFamily="49" charset="0"/>
              </a:rPr>
              <a:t> F1-Score: 0.14 – The low recall led to a poor F1-score.</a:t>
            </a:r>
          </a:p>
          <a:p>
            <a:endParaRPr lang="en-IN" dirty="0"/>
          </a:p>
        </p:txBody>
      </p:sp>
      <p:sp>
        <p:nvSpPr>
          <p:cNvPr id="7" name="Text Placeholder 6">
            <a:extLst>
              <a:ext uri="{FF2B5EF4-FFF2-40B4-BE49-F238E27FC236}">
                <a16:creationId xmlns:a16="http://schemas.microsoft.com/office/drawing/2014/main" id="{ED31FBE2-7DD4-F03A-C055-38245088CFF7}"/>
              </a:ext>
            </a:extLst>
          </p:cNvPr>
          <p:cNvSpPr>
            <a:spLocks noGrp="1"/>
          </p:cNvSpPr>
          <p:nvPr>
            <p:ph type="body" sz="quarter" idx="13"/>
          </p:nvPr>
        </p:nvSpPr>
        <p:spPr>
          <a:xfrm>
            <a:off x="7224156" y="2017336"/>
            <a:ext cx="3070025" cy="1649691"/>
          </a:xfrm>
        </p:spPr>
        <p:txBody>
          <a:bodyPr/>
          <a:lstStyle/>
          <a:p>
            <a:pPr>
              <a:lnSpc>
                <a:spcPts val="1425"/>
              </a:lnSpc>
            </a:pPr>
            <a:r>
              <a:rPr lang="en-GB" sz="900" b="1" dirty="0">
                <a:solidFill>
                  <a:srgbClr val="569CD6"/>
                </a:solidFill>
                <a:effectLst/>
                <a:latin typeface="Consolas" panose="020B0609020204030204" pitchFamily="49" charset="0"/>
              </a:rPr>
              <a:t>Neutral:</a:t>
            </a:r>
            <a:endParaRPr lang="en-GB" sz="900" b="0" dirty="0">
              <a:solidFill>
                <a:srgbClr val="CCCCCC"/>
              </a:solidFill>
              <a:effectLst/>
              <a:latin typeface="Consolas" panose="020B0609020204030204" pitchFamily="49" charset="0"/>
            </a:endParaRPr>
          </a:p>
          <a:p>
            <a:pPr>
              <a:lnSpc>
                <a:spcPts val="1425"/>
              </a:lnSpc>
            </a:pPr>
            <a:r>
              <a:rPr lang="en-GB" sz="900" b="0" dirty="0">
                <a:solidFill>
                  <a:srgbClr val="6796E6"/>
                </a:solidFill>
                <a:effectLst/>
                <a:latin typeface="Consolas" panose="020B0609020204030204" pitchFamily="49" charset="0"/>
              </a:rPr>
              <a:t>*</a:t>
            </a:r>
            <a:r>
              <a:rPr lang="en-GB" sz="900" b="0" dirty="0">
                <a:solidFill>
                  <a:srgbClr val="CCCCCC"/>
                </a:solidFill>
                <a:effectLst/>
                <a:latin typeface="Consolas" panose="020B0609020204030204" pitchFamily="49" charset="0"/>
              </a:rPr>
              <a:t> Precision: 1.00 – All predicted "Neutral" instances were correct.</a:t>
            </a:r>
          </a:p>
          <a:p>
            <a:pPr>
              <a:lnSpc>
                <a:spcPts val="1425"/>
              </a:lnSpc>
            </a:pPr>
            <a:r>
              <a:rPr lang="en-GB" sz="900" b="0" dirty="0">
                <a:solidFill>
                  <a:srgbClr val="6796E6"/>
                </a:solidFill>
                <a:effectLst/>
                <a:latin typeface="Consolas" panose="020B0609020204030204" pitchFamily="49" charset="0"/>
              </a:rPr>
              <a:t>*</a:t>
            </a:r>
            <a:r>
              <a:rPr lang="en-GB" sz="900" b="0" dirty="0">
                <a:solidFill>
                  <a:srgbClr val="CCCCCC"/>
                </a:solidFill>
                <a:effectLst/>
                <a:latin typeface="Consolas" panose="020B0609020204030204" pitchFamily="49" charset="0"/>
              </a:rPr>
              <a:t> Recall: 0.02 – Only 2% of actual "Neutral" instances were identified, showing poor detection.</a:t>
            </a:r>
          </a:p>
          <a:p>
            <a:pPr>
              <a:lnSpc>
                <a:spcPts val="1425"/>
              </a:lnSpc>
            </a:pPr>
            <a:r>
              <a:rPr lang="en-GB" sz="900" b="0" dirty="0">
                <a:solidFill>
                  <a:srgbClr val="6796E6"/>
                </a:solidFill>
                <a:effectLst/>
                <a:latin typeface="Consolas" panose="020B0609020204030204" pitchFamily="49" charset="0"/>
              </a:rPr>
              <a:t>*</a:t>
            </a:r>
            <a:r>
              <a:rPr lang="en-GB" sz="900" b="0" dirty="0">
                <a:solidFill>
                  <a:srgbClr val="CCCCCC"/>
                </a:solidFill>
                <a:effectLst/>
                <a:latin typeface="Consolas" panose="020B0609020204030204" pitchFamily="49" charset="0"/>
              </a:rPr>
              <a:t> F1-Score: 0.05 – The low recall severely impacted the F1-score.</a:t>
            </a:r>
          </a:p>
          <a:p>
            <a:endParaRPr lang="en-IN" sz="900" dirty="0"/>
          </a:p>
        </p:txBody>
      </p:sp>
      <p:sp>
        <p:nvSpPr>
          <p:cNvPr id="8" name="Text Placeholder 7">
            <a:extLst>
              <a:ext uri="{FF2B5EF4-FFF2-40B4-BE49-F238E27FC236}">
                <a16:creationId xmlns:a16="http://schemas.microsoft.com/office/drawing/2014/main" id="{BD45D2B5-D6B3-99F0-E716-48D864EEC077}"/>
              </a:ext>
            </a:extLst>
          </p:cNvPr>
          <p:cNvSpPr>
            <a:spLocks noGrp="1"/>
          </p:cNvSpPr>
          <p:nvPr>
            <p:ph type="body" sz="half" idx="17"/>
          </p:nvPr>
        </p:nvSpPr>
        <p:spPr>
          <a:xfrm>
            <a:off x="7224156" y="3968685"/>
            <a:ext cx="3070025" cy="1967501"/>
          </a:xfrm>
        </p:spPr>
        <p:txBody>
          <a:bodyPr/>
          <a:lstStyle/>
          <a:p>
            <a:pPr>
              <a:lnSpc>
                <a:spcPts val="1425"/>
              </a:lnSpc>
            </a:pPr>
            <a:r>
              <a:rPr lang="en-GB" b="1" dirty="0">
                <a:solidFill>
                  <a:srgbClr val="569CD6"/>
                </a:solidFill>
                <a:effectLst/>
                <a:latin typeface="Consolas" panose="020B0609020204030204" pitchFamily="49" charset="0"/>
              </a:rPr>
              <a:t>Overall Accuracy</a:t>
            </a:r>
            <a:endParaRPr lang="en-GB" b="0" dirty="0">
              <a:solidFill>
                <a:srgbClr val="CCCCCC"/>
              </a:solidFill>
              <a:effectLst/>
              <a:latin typeface="Consolas" panose="020B0609020204030204" pitchFamily="49" charset="0"/>
            </a:endParaRPr>
          </a:p>
          <a:p>
            <a:pPr>
              <a:lnSpc>
                <a:spcPts val="1425"/>
              </a:lnSpc>
            </a:pPr>
            <a:r>
              <a:rPr lang="en-GB" b="0" dirty="0">
                <a:solidFill>
                  <a:srgbClr val="6796E6"/>
                </a:solidFill>
                <a:effectLst/>
                <a:latin typeface="Consolas" panose="020B0609020204030204" pitchFamily="49" charset="0"/>
              </a:rPr>
              <a:t>*</a:t>
            </a:r>
            <a:r>
              <a:rPr lang="en-GB" b="0" dirty="0">
                <a:solidFill>
                  <a:srgbClr val="CCCCCC"/>
                </a:solidFill>
                <a:effectLst/>
                <a:latin typeface="Consolas" panose="020B0609020204030204" pitchFamily="49" charset="0"/>
              </a:rPr>
              <a:t> Accuracy: 0.94 – The model correctly classified 94% of the total instances. However, the dominance of the "Positive" class (931 out of 998 instances) likely inflated this metric.</a:t>
            </a:r>
          </a:p>
          <a:p>
            <a:endParaRPr lang="en-IN" dirty="0"/>
          </a:p>
        </p:txBody>
      </p:sp>
      <p:pic>
        <p:nvPicPr>
          <p:cNvPr id="10" name="Picture 9">
            <a:extLst>
              <a:ext uri="{FF2B5EF4-FFF2-40B4-BE49-F238E27FC236}">
                <a16:creationId xmlns:a16="http://schemas.microsoft.com/office/drawing/2014/main" id="{A9852412-2B64-14F8-7FAE-C9A16090F923}"/>
              </a:ext>
            </a:extLst>
          </p:cNvPr>
          <p:cNvPicPr>
            <a:picLocks noChangeAspect="1"/>
          </p:cNvPicPr>
          <p:nvPr/>
        </p:nvPicPr>
        <p:blipFill>
          <a:blip r:embed="rId3"/>
          <a:stretch>
            <a:fillRect/>
          </a:stretch>
        </p:blipFill>
        <p:spPr>
          <a:xfrm>
            <a:off x="680322" y="2570612"/>
            <a:ext cx="3049702" cy="1398073"/>
          </a:xfrm>
          <a:prstGeom prst="rect">
            <a:avLst/>
          </a:prstGeom>
        </p:spPr>
      </p:pic>
    </p:spTree>
    <p:extLst>
      <p:ext uri="{BB962C8B-B14F-4D97-AF65-F5344CB8AC3E}">
        <p14:creationId xmlns:p14="http://schemas.microsoft.com/office/powerpoint/2010/main" val="3651996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46C6-9C46-B4AD-1220-2E173E704674}"/>
              </a:ext>
            </a:extLst>
          </p:cNvPr>
          <p:cNvSpPr>
            <a:spLocks noGrp="1"/>
          </p:cNvSpPr>
          <p:nvPr>
            <p:ph type="title"/>
          </p:nvPr>
        </p:nvSpPr>
        <p:spPr/>
        <p:txBody>
          <a:bodyPr/>
          <a:lstStyle/>
          <a:p>
            <a:pPr>
              <a:lnSpc>
                <a:spcPts val="1425"/>
              </a:lnSpc>
            </a:pPr>
            <a:r>
              <a:rPr lang="en-GB" sz="2400" b="1" dirty="0">
                <a:effectLst/>
                <a:latin typeface="Consolas" panose="020B0609020204030204" pitchFamily="49" charset="0"/>
              </a:rPr>
              <a:t>Neural Network</a:t>
            </a:r>
            <a:br>
              <a:rPr lang="en-GB" b="0" dirty="0">
                <a:solidFill>
                  <a:srgbClr val="CCCCCC"/>
                </a:solidFill>
                <a:effectLst/>
                <a:latin typeface="Consolas" panose="020B0609020204030204" pitchFamily="49" charset="0"/>
              </a:rPr>
            </a:br>
            <a:r>
              <a:rPr lang="en-GB" sz="1600" b="0" dirty="0">
                <a:solidFill>
                  <a:srgbClr val="CCCCCC"/>
                </a:solidFill>
                <a:effectLst/>
                <a:latin typeface="Consolas" panose="020B0609020204030204" pitchFamily="49" charset="0"/>
              </a:rPr>
              <a:t>Train a simple neural network using </a:t>
            </a:r>
            <a:br>
              <a:rPr lang="en-GB" sz="1600" b="0" dirty="0">
                <a:solidFill>
                  <a:srgbClr val="CCCCCC"/>
                </a:solidFill>
                <a:effectLst/>
                <a:latin typeface="Consolas" panose="020B0609020204030204" pitchFamily="49" charset="0"/>
              </a:rPr>
            </a:br>
            <a:r>
              <a:rPr lang="en-GB" sz="1600" b="0" dirty="0">
                <a:solidFill>
                  <a:srgbClr val="CCCCCC"/>
                </a:solidFill>
                <a:effectLst/>
                <a:latin typeface="Consolas" panose="020B0609020204030204" pitchFamily="49" charset="0"/>
              </a:rPr>
              <a:t>TensorFlow/Keras</a:t>
            </a:r>
            <a:br>
              <a:rPr lang="en-GB" b="0" dirty="0">
                <a:solidFill>
                  <a:srgbClr val="CCCCCC"/>
                </a:solidFill>
                <a:effectLst/>
                <a:latin typeface="Consolas" panose="020B0609020204030204" pitchFamily="49" charset="0"/>
              </a:rPr>
            </a:br>
            <a:endParaRPr lang="en-IN" dirty="0"/>
          </a:p>
        </p:txBody>
      </p:sp>
      <p:pic>
        <p:nvPicPr>
          <p:cNvPr id="6" name="Picture Placeholder 5">
            <a:extLst>
              <a:ext uri="{FF2B5EF4-FFF2-40B4-BE49-F238E27FC236}">
                <a16:creationId xmlns:a16="http://schemas.microsoft.com/office/drawing/2014/main" id="{07D8E60E-AD2C-47CF-3897-3AE95E41396E}"/>
              </a:ext>
            </a:extLst>
          </p:cNvPr>
          <p:cNvPicPr>
            <a:picLocks noGrp="1" noChangeAspect="1"/>
          </p:cNvPicPr>
          <p:nvPr>
            <p:ph type="pic" idx="1"/>
          </p:nvPr>
        </p:nvPicPr>
        <p:blipFill>
          <a:blip r:embed="rId2"/>
          <a:srcRect l="1231" r="1231"/>
          <a:stretch>
            <a:fillRect/>
          </a:stretch>
        </p:blipFill>
        <p:spPr/>
      </p:pic>
      <p:sp>
        <p:nvSpPr>
          <p:cNvPr id="4" name="Text Placeholder 3">
            <a:extLst>
              <a:ext uri="{FF2B5EF4-FFF2-40B4-BE49-F238E27FC236}">
                <a16:creationId xmlns:a16="http://schemas.microsoft.com/office/drawing/2014/main" id="{21EE4A54-F928-B134-8607-39057E4530A5}"/>
              </a:ext>
            </a:extLst>
          </p:cNvPr>
          <p:cNvSpPr>
            <a:spLocks noGrp="1"/>
          </p:cNvSpPr>
          <p:nvPr>
            <p:ph type="body" sz="half" idx="2"/>
          </p:nvPr>
        </p:nvSpPr>
        <p:spPr/>
        <p:txBody>
          <a:bodyPr>
            <a:normAutofit fontScale="92500" lnSpcReduction="20000"/>
          </a:bodyPr>
          <a:lstStyle/>
          <a:p>
            <a:r>
              <a:rPr lang="en-GB" b="1" dirty="0"/>
              <a:t>Insights from the Training Logs</a:t>
            </a:r>
          </a:p>
          <a:p>
            <a:r>
              <a:rPr lang="en-GB" b="1" dirty="0"/>
              <a:t>Key Metrics from the Logs:</a:t>
            </a:r>
          </a:p>
          <a:p>
            <a:pPr>
              <a:buFont typeface="+mj-lt"/>
              <a:buAutoNum type="arabicPeriod"/>
            </a:pPr>
            <a:r>
              <a:rPr lang="en-GB" b="1" dirty="0"/>
              <a:t>Training Accuracy Progression:</a:t>
            </a:r>
            <a:endParaRPr lang="en-GB" dirty="0"/>
          </a:p>
          <a:p>
            <a:pPr marL="742950" lvl="1" indent="-285750">
              <a:buFont typeface="+mj-lt"/>
              <a:buAutoNum type="arabicPeriod"/>
            </a:pPr>
            <a:r>
              <a:rPr lang="en-GB" dirty="0"/>
              <a:t>The model's accuracy improves consistently from </a:t>
            </a:r>
            <a:r>
              <a:rPr lang="en-GB" b="1" dirty="0"/>
              <a:t>87.21% (Epoch 1)</a:t>
            </a:r>
            <a:r>
              <a:rPr lang="en-GB" dirty="0"/>
              <a:t> to </a:t>
            </a:r>
            <a:r>
              <a:rPr lang="en-GB" b="1" dirty="0"/>
              <a:t>99.44% (Epoch 10)</a:t>
            </a:r>
            <a:r>
              <a:rPr lang="en-GB" dirty="0"/>
              <a:t>, indicating effective learning during training.</a:t>
            </a:r>
          </a:p>
          <a:p>
            <a:pPr>
              <a:buFont typeface="+mj-lt"/>
              <a:buAutoNum type="arabicPeriod"/>
            </a:pPr>
            <a:r>
              <a:rPr lang="en-GB" b="1" dirty="0"/>
              <a:t>Loss Reduction:</a:t>
            </a:r>
            <a:endParaRPr lang="en-GB" dirty="0"/>
          </a:p>
          <a:p>
            <a:pPr marL="742950" lvl="1" indent="-285750">
              <a:buFont typeface="+mj-lt"/>
              <a:buAutoNum type="arabicPeriod"/>
            </a:pPr>
            <a:r>
              <a:rPr lang="en-GB" dirty="0"/>
              <a:t>The loss starts at </a:t>
            </a:r>
            <a:r>
              <a:rPr lang="en-GB" b="1" dirty="0"/>
              <a:t>0.7382 (Epoch 1)</a:t>
            </a:r>
            <a:r>
              <a:rPr lang="en-GB" dirty="0"/>
              <a:t> and decreases steadily to </a:t>
            </a:r>
            <a:r>
              <a:rPr lang="en-GB" b="1" dirty="0"/>
              <a:t>0.0338 (Epoch 10)</a:t>
            </a:r>
            <a:r>
              <a:rPr lang="en-GB" dirty="0"/>
              <a:t>, suggesting the model is minimizing the error effectively.</a:t>
            </a:r>
          </a:p>
          <a:p>
            <a:pPr>
              <a:buFont typeface="+mj-lt"/>
              <a:buAutoNum type="arabicPeriod"/>
            </a:pPr>
            <a:r>
              <a:rPr lang="en-GB" b="1" dirty="0"/>
              <a:t>Evaluation on Test Data:</a:t>
            </a:r>
            <a:endParaRPr lang="en-GB" dirty="0"/>
          </a:p>
          <a:p>
            <a:pPr marL="742950" lvl="1" indent="-285750">
              <a:buFont typeface="+mj-lt"/>
              <a:buAutoNum type="arabicPeriod"/>
            </a:pPr>
            <a:r>
              <a:rPr lang="en-GB" dirty="0"/>
              <a:t>The test accuracy is </a:t>
            </a:r>
            <a:r>
              <a:rPr lang="en-GB" b="1" dirty="0"/>
              <a:t>92.87%</a:t>
            </a:r>
            <a:r>
              <a:rPr lang="en-GB" dirty="0"/>
              <a:t>, and the test loss is </a:t>
            </a:r>
            <a:r>
              <a:rPr lang="en-GB" b="1" dirty="0"/>
              <a:t>0.2776</a:t>
            </a:r>
            <a:r>
              <a:rPr lang="en-GB" dirty="0"/>
              <a:t>, which indicates the model performs well on unseen data without significant overfitting.</a:t>
            </a:r>
          </a:p>
          <a:p>
            <a:endParaRPr lang="en-IN" dirty="0"/>
          </a:p>
        </p:txBody>
      </p:sp>
    </p:spTree>
    <p:extLst>
      <p:ext uri="{BB962C8B-B14F-4D97-AF65-F5344CB8AC3E}">
        <p14:creationId xmlns:p14="http://schemas.microsoft.com/office/powerpoint/2010/main" val="210346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77481-7D21-79B1-0F61-20A10450CA77}"/>
              </a:ext>
            </a:extLst>
          </p:cNvPr>
          <p:cNvSpPr>
            <a:spLocks noGrp="1"/>
          </p:cNvSpPr>
          <p:nvPr>
            <p:ph type="title"/>
          </p:nvPr>
        </p:nvSpPr>
        <p:spPr/>
        <p:txBody>
          <a:bodyPr/>
          <a:lstStyle/>
          <a:p>
            <a:pPr>
              <a:lnSpc>
                <a:spcPts val="1425"/>
              </a:lnSpc>
            </a:pPr>
            <a:r>
              <a:rPr lang="fr-FR" sz="2000" b="1" dirty="0">
                <a:effectLst/>
                <a:latin typeface="Consolas" panose="020B0609020204030204" pitchFamily="49" charset="0"/>
              </a:rPr>
              <a:t>Ensemble Techniques</a:t>
            </a:r>
            <a:br>
              <a:rPr lang="fr-FR" sz="2000" b="0" dirty="0">
                <a:solidFill>
                  <a:srgbClr val="CCCCCC"/>
                </a:solidFill>
                <a:effectLst/>
                <a:latin typeface="Consolas" panose="020B0609020204030204" pitchFamily="49" charset="0"/>
              </a:rPr>
            </a:br>
            <a:r>
              <a:rPr lang="fr-FR" sz="2000" b="0" dirty="0">
                <a:solidFill>
                  <a:srgbClr val="CCCCCC"/>
                </a:solidFill>
                <a:effectLst/>
                <a:latin typeface="Consolas" panose="020B0609020204030204" pitchFamily="49" charset="0"/>
              </a:rPr>
              <a:t>Implement XGBoost or ensemble models combining différent classifier</a:t>
            </a:r>
            <a:r>
              <a:rPr lang="fr-FR" b="0" dirty="0">
                <a:solidFill>
                  <a:srgbClr val="CCCCCC"/>
                </a:solidFill>
                <a:effectLst/>
                <a:latin typeface="Consolas" panose="020B0609020204030204" pitchFamily="49" charset="0"/>
              </a:rPr>
              <a:t>.</a:t>
            </a:r>
            <a:br>
              <a:rPr lang="fr-FR" b="0" dirty="0">
                <a:solidFill>
                  <a:srgbClr val="CCCCCC"/>
                </a:solidFill>
                <a:effectLst/>
                <a:latin typeface="Consolas" panose="020B0609020204030204" pitchFamily="49" charset="0"/>
              </a:rPr>
            </a:br>
            <a:endParaRPr lang="en-IN" dirty="0"/>
          </a:p>
        </p:txBody>
      </p:sp>
      <p:pic>
        <p:nvPicPr>
          <p:cNvPr id="7" name="Picture Placeholder 6">
            <a:extLst>
              <a:ext uri="{FF2B5EF4-FFF2-40B4-BE49-F238E27FC236}">
                <a16:creationId xmlns:a16="http://schemas.microsoft.com/office/drawing/2014/main" id="{54D1ED91-3F12-793F-828D-45F8CA08DB62}"/>
              </a:ext>
            </a:extLst>
          </p:cNvPr>
          <p:cNvPicPr>
            <a:picLocks noGrp="1" noChangeAspect="1"/>
          </p:cNvPicPr>
          <p:nvPr>
            <p:ph type="pic" idx="1"/>
          </p:nvPr>
        </p:nvPicPr>
        <p:blipFill>
          <a:blip r:embed="rId2"/>
          <a:srcRect l="17476" r="17476"/>
          <a:stretch>
            <a:fillRect/>
          </a:stretch>
        </p:blipFill>
        <p:spPr>
          <a:xfrm>
            <a:off x="6019800" y="2176463"/>
            <a:ext cx="5426075" cy="3598862"/>
          </a:xfrm>
        </p:spPr>
      </p:pic>
      <p:sp>
        <p:nvSpPr>
          <p:cNvPr id="5" name="Rectangle 1">
            <a:extLst>
              <a:ext uri="{FF2B5EF4-FFF2-40B4-BE49-F238E27FC236}">
                <a16:creationId xmlns:a16="http://schemas.microsoft.com/office/drawing/2014/main" id="{248975F6-9143-1D75-C951-6B9AADC6C952}"/>
              </a:ext>
            </a:extLst>
          </p:cNvPr>
          <p:cNvSpPr>
            <a:spLocks noGrp="1" noChangeArrowheads="1"/>
          </p:cNvSpPr>
          <p:nvPr>
            <p:ph type="body" sz="half" idx="2"/>
          </p:nvPr>
        </p:nvSpPr>
        <p:spPr bwMode="auto">
          <a:xfrm>
            <a:off x="680323" y="3090090"/>
            <a:ext cx="533992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Negative Class:</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Precision (0.46):</a:t>
            </a:r>
            <a:r>
              <a:rPr kumimoji="0" lang="en-US" altLang="en-US" sz="1000" b="0" i="0" u="none" strike="noStrike" cap="none" normalizeH="0" baseline="0" dirty="0">
                <a:ln>
                  <a:noFill/>
                </a:ln>
                <a:solidFill>
                  <a:schemeClr val="tx1"/>
                </a:solidFill>
                <a:effectLst/>
                <a:latin typeface="Arial" panose="020B0604020202020204" pitchFamily="34" charset="0"/>
              </a:rPr>
              <a:t> The model correctly identifies 46% of instances classified as "Negative."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Recall (0.29):</a:t>
            </a:r>
            <a:r>
              <a:rPr kumimoji="0" lang="en-US" altLang="en-US" sz="1000" b="0" i="0" u="none" strike="noStrike" cap="none" normalizeH="0" baseline="0" dirty="0">
                <a:ln>
                  <a:noFill/>
                </a:ln>
                <a:solidFill>
                  <a:schemeClr val="tx1"/>
                </a:solidFill>
                <a:effectLst/>
                <a:latin typeface="Arial" panose="020B0604020202020204" pitchFamily="34" charset="0"/>
              </a:rPr>
              <a:t> Only 29% of actual "Negative" instances are correctly classified.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F1-Score (0.35):</a:t>
            </a:r>
            <a:r>
              <a:rPr kumimoji="0" lang="en-US" altLang="en-US" sz="1000" b="0" i="0" u="none" strike="noStrike" cap="none" normalizeH="0" baseline="0" dirty="0">
                <a:ln>
                  <a:noFill/>
                </a:ln>
                <a:solidFill>
                  <a:schemeClr val="tx1"/>
                </a:solidFill>
                <a:effectLst/>
                <a:latin typeface="Arial" panose="020B0604020202020204" pitchFamily="34" charset="0"/>
              </a:rPr>
              <a:t> Indicates weak performance due to imbalanced precision and recall.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Neutral Class:</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Precision (0.57):</a:t>
            </a:r>
            <a:r>
              <a:rPr kumimoji="0" lang="en-US" altLang="en-US" sz="1000" b="0" i="0" u="none" strike="noStrike" cap="none" normalizeH="0" baseline="0" dirty="0">
                <a:ln>
                  <a:noFill/>
                </a:ln>
                <a:solidFill>
                  <a:schemeClr val="tx1"/>
                </a:solidFill>
                <a:effectLst/>
                <a:latin typeface="Arial" panose="020B0604020202020204" pitchFamily="34" charset="0"/>
              </a:rPr>
              <a:t> The model correctly identifies 57% of instances classified as "Neutral."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Recall (0.23):</a:t>
            </a:r>
            <a:r>
              <a:rPr kumimoji="0" lang="en-US" altLang="en-US" sz="1000" b="0" i="0" u="none" strike="noStrike" cap="none" normalizeH="0" baseline="0" dirty="0">
                <a:ln>
                  <a:noFill/>
                </a:ln>
                <a:solidFill>
                  <a:schemeClr val="tx1"/>
                </a:solidFill>
                <a:effectLst/>
                <a:latin typeface="Arial" panose="020B0604020202020204" pitchFamily="34" charset="0"/>
              </a:rPr>
              <a:t> Only 23% of actual "Neutral" instances are correctly classified.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F1-Score (0.33):</a:t>
            </a:r>
            <a:r>
              <a:rPr kumimoji="0" lang="en-US" altLang="en-US" sz="1000" b="0" i="0" u="none" strike="noStrike" cap="none" normalizeH="0" baseline="0" dirty="0">
                <a:ln>
                  <a:noFill/>
                </a:ln>
                <a:solidFill>
                  <a:schemeClr val="tx1"/>
                </a:solidFill>
                <a:effectLst/>
                <a:latin typeface="Arial" panose="020B0604020202020204" pitchFamily="34" charset="0"/>
              </a:rPr>
              <a:t> Indicates subpar performance, likely due to a small number of samples.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Positive Class:</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Precision (0.95):</a:t>
            </a:r>
            <a:r>
              <a:rPr kumimoji="0" lang="en-US" altLang="en-US" sz="1000" b="0" i="0" u="none" strike="noStrike" cap="none" normalizeH="0" baseline="0" dirty="0">
                <a:ln>
                  <a:noFill/>
                </a:ln>
                <a:solidFill>
                  <a:schemeClr val="tx1"/>
                </a:solidFill>
                <a:effectLst/>
                <a:latin typeface="Arial" panose="020B0604020202020204" pitchFamily="34" charset="0"/>
              </a:rPr>
              <a:t> Excellent precision; 95% of instances classified as "Positive" are correct.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Recall (0.97):</a:t>
            </a:r>
            <a:r>
              <a:rPr kumimoji="0" lang="en-US" altLang="en-US" sz="1000" b="0" i="0" u="none" strike="noStrike" cap="none" normalizeH="0" baseline="0" dirty="0">
                <a:ln>
                  <a:noFill/>
                </a:ln>
                <a:solidFill>
                  <a:schemeClr val="tx1"/>
                </a:solidFill>
                <a:effectLst/>
                <a:latin typeface="Arial" panose="020B0604020202020204" pitchFamily="34" charset="0"/>
              </a:rPr>
              <a:t> The model identifies 97% of actual "Positive" instances correctly.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F1-Score (0.96):</a:t>
            </a:r>
            <a:r>
              <a:rPr kumimoji="0" lang="en-US" altLang="en-US" sz="1000" b="0" i="0" u="none" strike="noStrike" cap="none" normalizeH="0" baseline="0" dirty="0">
                <a:ln>
                  <a:noFill/>
                </a:ln>
                <a:solidFill>
                  <a:schemeClr val="tx1"/>
                </a:solidFill>
                <a:effectLst/>
                <a:latin typeface="Arial" panose="020B0604020202020204" pitchFamily="34" charset="0"/>
              </a:rPr>
              <a:t> Strong performance, as both precision and recall are high.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4336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D9B0-6C6B-BF5A-5125-7099CC79A110}"/>
              </a:ext>
            </a:extLst>
          </p:cNvPr>
          <p:cNvSpPr>
            <a:spLocks noGrp="1"/>
          </p:cNvSpPr>
          <p:nvPr>
            <p:ph type="title"/>
          </p:nvPr>
        </p:nvSpPr>
        <p:spPr>
          <a:xfrm>
            <a:off x="680321" y="612742"/>
            <a:ext cx="9613861" cy="1221424"/>
          </a:xfrm>
        </p:spPr>
        <p:txBody>
          <a:bodyPr>
            <a:normAutofit/>
          </a:bodyPr>
          <a:lstStyle/>
          <a:p>
            <a:r>
              <a:rPr lang="en-GB" dirty="0"/>
              <a:t>Complete this Project By</a:t>
            </a:r>
            <a:br>
              <a:rPr lang="en-GB" dirty="0"/>
            </a:br>
            <a:r>
              <a:rPr lang="en-GB" sz="1800" dirty="0"/>
              <a:t>Raushan kumar</a:t>
            </a:r>
            <a:br>
              <a:rPr lang="en-GB" sz="1800" dirty="0"/>
            </a:br>
            <a:r>
              <a:rPr lang="en-GB" sz="1800" dirty="0"/>
              <a:t>Aspiring Data Analytics</a:t>
            </a:r>
            <a:endParaRPr lang="en-IN" sz="1800" dirty="0"/>
          </a:p>
        </p:txBody>
      </p:sp>
      <p:pic>
        <p:nvPicPr>
          <p:cNvPr id="3078" name="Picture 6" descr="8,700+ Thank You Card Background Stock Illustrations ...">
            <a:extLst>
              <a:ext uri="{FF2B5EF4-FFF2-40B4-BE49-F238E27FC236}">
                <a16:creationId xmlns:a16="http://schemas.microsoft.com/office/drawing/2014/main" id="{973F8786-E257-69B5-D26D-F9DBFFE76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240" y="1956947"/>
            <a:ext cx="4802760" cy="480207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Best luck, good luck, hand gesture ...">
            <a:extLst>
              <a:ext uri="{FF2B5EF4-FFF2-40B4-BE49-F238E27FC236}">
                <a16:creationId xmlns:a16="http://schemas.microsoft.com/office/drawing/2014/main" id="{DF82814F-3F1D-CB31-D630-597B82CB27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92298"/>
            <a:ext cx="3269727" cy="480207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10">
            <a:extLst>
              <a:ext uri="{FF2B5EF4-FFF2-40B4-BE49-F238E27FC236}">
                <a16:creationId xmlns:a16="http://schemas.microsoft.com/office/drawing/2014/main" id="{C5BE2A16-E9A9-BBA2-CE0B-45CFC9341AA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12">
            <a:extLst>
              <a:ext uri="{FF2B5EF4-FFF2-40B4-BE49-F238E27FC236}">
                <a16:creationId xmlns:a16="http://schemas.microsoft.com/office/drawing/2014/main" id="{CEEB024F-5F9C-BAE7-C319-25873636FDA1}"/>
              </a:ext>
            </a:extLst>
          </p:cNvPr>
          <p:cNvSpPr>
            <a:spLocks noChangeAspect="1" noChangeArrowheads="1"/>
          </p:cNvSpPr>
          <p:nvPr/>
        </p:nvSpPr>
        <p:spPr bwMode="auto">
          <a:xfrm>
            <a:off x="3269727" y="1992297"/>
            <a:ext cx="4119513" cy="48020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63FF06D4-8B6E-0AEB-48B1-B1DB2F0B033D}"/>
              </a:ext>
            </a:extLst>
          </p:cNvPr>
          <p:cNvPicPr>
            <a:picLocks noChangeAspect="1"/>
          </p:cNvPicPr>
          <p:nvPr/>
        </p:nvPicPr>
        <p:blipFill>
          <a:blip r:embed="rId4"/>
          <a:stretch>
            <a:fillRect/>
          </a:stretch>
        </p:blipFill>
        <p:spPr>
          <a:xfrm>
            <a:off x="3269727" y="1992296"/>
            <a:ext cx="4119513" cy="4865704"/>
          </a:xfrm>
          <a:prstGeom prst="rect">
            <a:avLst/>
          </a:prstGeom>
        </p:spPr>
      </p:pic>
    </p:spTree>
    <p:extLst>
      <p:ext uri="{BB962C8B-B14F-4D97-AF65-F5344CB8AC3E}">
        <p14:creationId xmlns:p14="http://schemas.microsoft.com/office/powerpoint/2010/main" val="4164007045"/>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3950</TotalTime>
  <Words>1240</Words>
  <Application>Microsoft Office PowerPoint</Application>
  <PresentationFormat>Widescreen</PresentationFormat>
  <Paragraphs>88</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Unicode MS</vt:lpstr>
      <vt:lpstr>Calibri</vt:lpstr>
      <vt:lpstr>Consolas</vt:lpstr>
      <vt:lpstr>Trebuchet MS</vt:lpstr>
      <vt:lpstr>Berlin</vt:lpstr>
      <vt:lpstr>Course-End Project [Capstone Project 2]</vt:lpstr>
      <vt:lpstr>Project Summary</vt:lpstr>
      <vt:lpstr>  </vt:lpstr>
      <vt:lpstr>Analyses Most Frequent Words (Word Cloud) </vt:lpstr>
      <vt:lpstr>Tackling Class Imbalance </vt:lpstr>
      <vt:lpstr>Model Selection and Advanced Techniques </vt:lpstr>
      <vt:lpstr>Neural Network Train a simple neural network using  TensorFlow/Keras </vt:lpstr>
      <vt:lpstr>Ensemble Techniques Implement XGBoost or ensemble models combining différent classifier. </vt:lpstr>
      <vt:lpstr>Complete this Project By Raushan kumar Aspiring Data Analytics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Raushan Kumar</dc:creator>
  <cp:lastModifiedBy>Raushan Kumar</cp:lastModifiedBy>
  <cp:revision>7</cp:revision>
  <dcterms:created xsi:type="dcterms:W3CDTF">2025-01-22T16:18:52Z</dcterms:created>
  <dcterms:modified xsi:type="dcterms:W3CDTF">2025-01-25T18:30:56Z</dcterms:modified>
</cp:coreProperties>
</file>