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850" y="1214244"/>
            <a:ext cx="8870299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489" y="1395243"/>
            <a:ext cx="653302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099" y="1262245"/>
            <a:ext cx="8573800" cy="288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85099" y="1262245"/>
            <a:ext cx="8573800" cy="1378227"/>
          </a:xfrm>
          <a:prstGeom prst="rect">
            <a:avLst/>
          </a:prstGeom>
        </p:spPr>
        <p:txBody>
          <a:bodyPr vert="horz" wrap="square" lIns="0" tIns="145698" rIns="0" bIns="0" rtlCol="0">
            <a:spAutoFit/>
          </a:bodyPr>
          <a:lstStyle/>
          <a:p>
            <a:pPr marR="200025" algn="ctr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Pharmaceutical Sales prediction across multiple stores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7864" y="3143779"/>
            <a:ext cx="20701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GB" sz="2000" b="1" u="heavy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Raushan kumar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DBC3F-CED0-F848-379C-0D72BADCD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4380"/>
            <a:ext cx="9144000" cy="16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49" y="1397977"/>
            <a:ext cx="335978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190" algn="l"/>
              </a:tabLst>
            </a:pP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B.	Impact</a:t>
            </a:r>
            <a:r>
              <a:rPr sz="18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8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promos</a:t>
            </a:r>
            <a:r>
              <a:rPr sz="18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8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sales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8856" y="1882125"/>
            <a:ext cx="4644106" cy="31998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550" y="2197260"/>
            <a:ext cx="348615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Obse</a:t>
            </a:r>
            <a:r>
              <a:rPr sz="1400" spc="1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400" spc="-25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ation</a:t>
            </a: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b="0" spc="-24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400" b="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10" dirty="0">
                <a:solidFill>
                  <a:srgbClr val="212121"/>
                </a:solidFill>
                <a:latin typeface="Roboto"/>
                <a:cs typeface="Roboto"/>
              </a:rPr>
              <a:t>Whe</a:t>
            </a:r>
            <a:r>
              <a:rPr sz="1700" b="0" spc="-5" dirty="0">
                <a:solidFill>
                  <a:srgbClr val="212121"/>
                </a:solidFill>
                <a:latin typeface="Roboto"/>
                <a:cs typeface="Roboto"/>
              </a:rPr>
              <a:t>n </a:t>
            </a:r>
            <a:r>
              <a:rPr sz="1700" b="0" spc="-25" dirty="0">
                <a:solidFill>
                  <a:srgbClr val="212121"/>
                </a:solidFill>
                <a:latin typeface="Roboto"/>
                <a:cs typeface="Roboto"/>
              </a:rPr>
              <a:t>p</a:t>
            </a:r>
            <a:r>
              <a:rPr sz="1700" b="0" spc="-3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700" b="0" spc="-5" dirty="0">
                <a:solidFill>
                  <a:srgbClr val="212121"/>
                </a:solidFill>
                <a:latin typeface="Roboto"/>
                <a:cs typeface="Roboto"/>
              </a:rPr>
              <a:t>om</a:t>
            </a:r>
            <a:r>
              <a:rPr sz="1700" b="0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700" b="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25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700" b="0" spc="-3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700" b="0" spc="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700" b="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30" dirty="0">
                <a:solidFill>
                  <a:srgbClr val="212121"/>
                </a:solidFill>
                <a:latin typeface="Roboto"/>
                <a:cs typeface="Roboto"/>
              </a:rPr>
              <a:t>running  </a:t>
            </a:r>
            <a:r>
              <a:rPr sz="1700" b="0" spc="-5" dirty="0">
                <a:solidFill>
                  <a:srgbClr val="212121"/>
                </a:solidFill>
                <a:latin typeface="Roboto"/>
                <a:cs typeface="Roboto"/>
              </a:rPr>
              <a:t>we</a:t>
            </a:r>
            <a:r>
              <a:rPr sz="1700" b="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20" dirty="0">
                <a:solidFill>
                  <a:srgbClr val="212121"/>
                </a:solidFill>
                <a:latin typeface="Roboto"/>
                <a:cs typeface="Roboto"/>
              </a:rPr>
              <a:t>can</a:t>
            </a:r>
            <a:r>
              <a:rPr sz="1700" b="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10" dirty="0">
                <a:solidFill>
                  <a:srgbClr val="212121"/>
                </a:solidFill>
                <a:latin typeface="Roboto"/>
                <a:cs typeface="Roboto"/>
              </a:rPr>
              <a:t>expect</a:t>
            </a:r>
            <a:r>
              <a:rPr sz="1700" b="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b="0" spc="-10" dirty="0">
                <a:solidFill>
                  <a:srgbClr val="212121"/>
                </a:solidFill>
                <a:latin typeface="Roboto"/>
                <a:cs typeface="Roboto"/>
              </a:rPr>
              <a:t>more </a:t>
            </a:r>
            <a:r>
              <a:rPr sz="1700" b="0" spc="-15" dirty="0">
                <a:solidFill>
                  <a:srgbClr val="212121"/>
                </a:solidFill>
                <a:latin typeface="Roboto"/>
                <a:cs typeface="Roboto"/>
              </a:rPr>
              <a:t>sales.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41" y="1083535"/>
            <a:ext cx="452310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59" algn="l"/>
              </a:tabLst>
            </a:pPr>
            <a:r>
              <a:rPr sz="2050" b="1" dirty="0">
                <a:solidFill>
                  <a:srgbClr val="008000"/>
                </a:solidFill>
                <a:latin typeface="Arial"/>
                <a:cs typeface="Arial"/>
              </a:rPr>
              <a:t>C.	</a:t>
            </a:r>
            <a:r>
              <a:rPr sz="2050" b="1" spc="-5" dirty="0">
                <a:solidFill>
                  <a:srgbClr val="008000"/>
                </a:solidFill>
                <a:latin typeface="Arial"/>
                <a:cs typeface="Arial"/>
              </a:rPr>
              <a:t>Sales</a:t>
            </a:r>
            <a:r>
              <a:rPr sz="205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sz="205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008000"/>
                </a:solidFill>
                <a:latin typeface="Arial"/>
                <a:cs typeface="Arial"/>
              </a:rPr>
              <a:t>respect</a:t>
            </a:r>
            <a:r>
              <a:rPr sz="20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050" b="1" spc="-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008000"/>
                </a:solidFill>
                <a:latin typeface="Arial"/>
                <a:cs typeface="Arial"/>
              </a:rPr>
              <a:t>Assortment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5499" y="1704325"/>
            <a:ext cx="4514097" cy="31405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000" y="1818585"/>
            <a:ext cx="409003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12121"/>
                </a:solidFill>
                <a:latin typeface="Roboto"/>
                <a:cs typeface="Roboto"/>
              </a:rPr>
              <a:t>Observation</a:t>
            </a:r>
            <a:r>
              <a:rPr sz="1700" b="1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0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700" spc="-25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Assortment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level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Roboto"/>
                <a:cs typeface="Roboto"/>
              </a:rPr>
              <a:t>'b'</a:t>
            </a:r>
            <a:r>
              <a:rPr sz="17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have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700" spc="-409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highest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 sales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937895"/>
            <a:ext cx="536575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D.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Sales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respect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25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School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Holiday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284" y="1594775"/>
            <a:ext cx="4974633" cy="34156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475" y="1484433"/>
            <a:ext cx="303466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900" b="1" spc="5" dirty="0">
                <a:solidFill>
                  <a:srgbClr val="212121"/>
                </a:solidFill>
                <a:latin typeface="Roboto"/>
                <a:cs typeface="Roboto"/>
              </a:rPr>
              <a:t>Obse</a:t>
            </a:r>
            <a:r>
              <a:rPr sz="1900" b="1" spc="1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900" b="1" spc="-30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900" b="1" spc="-15" dirty="0">
                <a:solidFill>
                  <a:srgbClr val="212121"/>
                </a:solidFill>
                <a:latin typeface="Roboto"/>
                <a:cs typeface="Roboto"/>
              </a:rPr>
              <a:t>atio</a:t>
            </a:r>
            <a:r>
              <a:rPr sz="1900" b="1" spc="-10" dirty="0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sz="1900" b="1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900" spc="-33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900" spc="-10" dirty="0">
                <a:solidFill>
                  <a:srgbClr val="212121"/>
                </a:solidFill>
                <a:latin typeface="Roboto"/>
                <a:cs typeface="Roboto"/>
              </a:rPr>
              <a:t> Mo</a:t>
            </a:r>
            <a:r>
              <a:rPr sz="1900" spc="-2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900" spc="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9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900" spc="-15" dirty="0">
                <a:solidFill>
                  <a:srgbClr val="212121"/>
                </a:solidFill>
                <a:latin typeface="Roboto"/>
                <a:cs typeface="Roboto"/>
              </a:rPr>
              <a:t>sale</a:t>
            </a:r>
            <a:r>
              <a:rPr sz="1900" spc="-10" dirty="0">
                <a:solidFill>
                  <a:srgbClr val="212121"/>
                </a:solidFill>
                <a:latin typeface="Roboto"/>
                <a:cs typeface="Roboto"/>
              </a:rPr>
              <a:t>s </a:t>
            </a:r>
            <a:r>
              <a:rPr sz="1900" spc="-15" dirty="0">
                <a:solidFill>
                  <a:srgbClr val="212121"/>
                </a:solidFill>
                <a:latin typeface="Roboto"/>
                <a:cs typeface="Roboto"/>
              </a:rPr>
              <a:t>on  </a:t>
            </a:r>
            <a:r>
              <a:rPr sz="1900" spc="-20" dirty="0">
                <a:solidFill>
                  <a:srgbClr val="212121"/>
                </a:solidFill>
                <a:latin typeface="Roboto"/>
                <a:cs typeface="Roboto"/>
              </a:rPr>
              <a:t>School</a:t>
            </a:r>
            <a:r>
              <a:rPr sz="19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212121"/>
                </a:solidFill>
                <a:latin typeface="Roboto"/>
                <a:cs typeface="Roboto"/>
              </a:rPr>
              <a:t>Holidays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25" y="1090295"/>
            <a:ext cx="52038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055" algn="l"/>
              </a:tabLst>
            </a:pP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E.	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Sales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different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days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week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124" y="1578900"/>
            <a:ext cx="4325500" cy="3006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075" y="1706606"/>
            <a:ext cx="3883025" cy="11468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200"/>
              </a:spcBef>
            </a:pPr>
            <a:r>
              <a:rPr sz="1900" b="1" spc="-5" dirty="0">
                <a:solidFill>
                  <a:srgbClr val="212121"/>
                </a:solidFill>
                <a:latin typeface="Roboto"/>
                <a:cs typeface="Roboto"/>
              </a:rPr>
              <a:t>Observation </a:t>
            </a:r>
            <a:r>
              <a:rPr sz="1900" spc="-33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900" spc="-3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Roboto"/>
                <a:cs typeface="Roboto"/>
              </a:rPr>
              <a:t>Monday, Tuesday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and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Roboto"/>
                <a:cs typeface="Roboto"/>
              </a:rPr>
              <a:t>Friday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have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highest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 sales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 lowest </a:t>
            </a:r>
            <a:r>
              <a:rPr sz="1700" spc="-40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sale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on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Roboto"/>
                <a:cs typeface="Roboto"/>
              </a:rPr>
              <a:t>Sunday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50" y="1214244"/>
            <a:ext cx="471805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F.	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Sales</a:t>
            </a:r>
            <a:r>
              <a:rPr sz="225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sz="22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respect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008000"/>
                </a:solidFill>
                <a:latin typeface="Arial"/>
                <a:cs typeface="Arial"/>
              </a:rPr>
              <a:t>store</a:t>
            </a:r>
            <a:r>
              <a:rPr sz="22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8000"/>
                </a:solidFill>
                <a:latin typeface="Arial"/>
                <a:cs typeface="Arial"/>
              </a:rPr>
              <a:t>type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224" y="1673100"/>
            <a:ext cx="4526162" cy="3229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4150" y="1800377"/>
            <a:ext cx="3743960" cy="8032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145"/>
              </a:spcBef>
            </a:pPr>
            <a:r>
              <a:rPr sz="1900" b="1" spc="5" dirty="0">
                <a:solidFill>
                  <a:srgbClr val="212121"/>
                </a:solidFill>
                <a:latin typeface="Roboto"/>
                <a:cs typeface="Roboto"/>
              </a:rPr>
              <a:t>Obse</a:t>
            </a:r>
            <a:r>
              <a:rPr sz="1900" b="1" spc="1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900" b="1" spc="-30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900" b="1" spc="-15" dirty="0">
                <a:solidFill>
                  <a:srgbClr val="212121"/>
                </a:solidFill>
                <a:latin typeface="Roboto"/>
                <a:cs typeface="Roboto"/>
              </a:rPr>
              <a:t>atio</a:t>
            </a:r>
            <a:r>
              <a:rPr sz="1900" b="1" spc="-10" dirty="0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sz="1900" b="1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900" spc="-33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9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typ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sz="1800" spc="-35" dirty="0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h</a:t>
            </a:r>
            <a:r>
              <a:rPr sz="1800" spc="-4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800" spc="-50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800" spc="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the 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highest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sales.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25" y="371952"/>
            <a:ext cx="493331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5" dirty="0">
                <a:solidFill>
                  <a:srgbClr val="C00000"/>
                </a:solidFill>
                <a:latin typeface="Arial"/>
                <a:cs typeface="Arial"/>
              </a:rPr>
              <a:t>Sales</a:t>
            </a:r>
            <a:r>
              <a:rPr sz="215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C00000"/>
                </a:solidFill>
                <a:latin typeface="Arial"/>
                <a:cs typeface="Arial"/>
              </a:rPr>
              <a:t>Outliers</a:t>
            </a:r>
            <a:r>
              <a:rPr sz="215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C00000"/>
                </a:solidFill>
                <a:latin typeface="Arial"/>
                <a:cs typeface="Arial"/>
              </a:rPr>
              <a:t>Detection</a:t>
            </a:r>
            <a:r>
              <a:rPr sz="215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15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C00000"/>
                </a:solidFill>
                <a:latin typeface="Arial"/>
                <a:cs typeface="Arial"/>
              </a:rPr>
              <a:t>Removal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925" y="1439405"/>
            <a:ext cx="4420870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700">
              <a:latin typeface="Roboto"/>
              <a:cs typeface="Roboto"/>
            </a:endParaRPr>
          </a:p>
          <a:p>
            <a:pPr marL="12700">
              <a:lnSpc>
                <a:spcPts val="2000"/>
              </a:lnSpc>
            </a:pPr>
            <a:r>
              <a:rPr sz="1500" b="1" spc="-5" dirty="0">
                <a:solidFill>
                  <a:srgbClr val="212121"/>
                </a:solidFill>
                <a:latin typeface="Roboto"/>
                <a:cs typeface="Roboto"/>
              </a:rPr>
              <a:t>Observation</a:t>
            </a:r>
            <a:r>
              <a:rPr sz="1500" b="1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00" spc="-26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500" spc="-10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From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7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above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Roboto"/>
                <a:cs typeface="Roboto"/>
              </a:rPr>
              <a:t>graph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we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can</a:t>
            </a:r>
            <a:r>
              <a:rPr sz="17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see</a:t>
            </a:r>
            <a:endParaRPr sz="1700">
              <a:latin typeface="Roboto"/>
              <a:cs typeface="Roboto"/>
            </a:endParaRPr>
          </a:p>
          <a:p>
            <a:pPr marL="12700" marR="15240">
              <a:lnSpc>
                <a:spcPct val="135700"/>
              </a:lnSpc>
            </a:pP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sales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&gt;25k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less,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so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might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be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an </a:t>
            </a:r>
            <a:r>
              <a:rPr sz="1700" spc="-40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outlier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so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we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drop</a:t>
            </a:r>
            <a:r>
              <a:rPr sz="17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them.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7540" y="1311824"/>
            <a:ext cx="3747640" cy="3711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26" y="350346"/>
            <a:ext cx="362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Checking</a:t>
            </a:r>
            <a:r>
              <a:rPr sz="28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Correlation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49" y="1775896"/>
            <a:ext cx="296799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spc="-30" dirty="0">
                <a:solidFill>
                  <a:srgbClr val="212121"/>
                </a:solidFill>
                <a:latin typeface="Roboto"/>
                <a:cs typeface="Roboto"/>
              </a:rPr>
              <a:t>Observation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 Sales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highly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correlated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with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Customers,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Open </a:t>
            </a:r>
            <a:r>
              <a:rPr sz="1600" spc="-3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 Promo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code,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minorly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correlated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school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holidays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4CF51-603C-6EF6-EBDD-0A1023BB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-4763"/>
            <a:ext cx="4724399" cy="3414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1397B-75D1-99E0-B4D1-9D38FB400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550"/>
            <a:ext cx="914400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5" y="443145"/>
            <a:ext cx="22072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5" dirty="0">
                <a:solidFill>
                  <a:srgbClr val="C00000"/>
                </a:solidFill>
                <a:latin typeface="Roboto"/>
                <a:cs typeface="Roboto"/>
              </a:rPr>
              <a:t>Model</a:t>
            </a:r>
            <a:r>
              <a:rPr sz="2550" spc="-6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C00000"/>
                </a:solidFill>
                <a:latin typeface="Roboto"/>
                <a:cs typeface="Roboto"/>
              </a:rPr>
              <a:t>Building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575" y="2110364"/>
            <a:ext cx="5473700" cy="19437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60"/>
              </a:spcBef>
              <a:tabLst>
                <a:tab pos="469265" algn="l"/>
              </a:tabLst>
            </a:pPr>
            <a:r>
              <a:rPr sz="1800" b="1" spc="30" dirty="0">
                <a:solidFill>
                  <a:srgbClr val="C00000"/>
                </a:solidFill>
                <a:latin typeface="Roboto"/>
                <a:cs typeface="Roboto"/>
              </a:rPr>
              <a:t>A.	</a:t>
            </a:r>
            <a:r>
              <a:rPr sz="1800" b="1" spc="-5" dirty="0">
                <a:solidFill>
                  <a:srgbClr val="C00000"/>
                </a:solidFill>
                <a:latin typeface="Roboto"/>
                <a:cs typeface="Roboto"/>
              </a:rPr>
              <a:t>Linear</a:t>
            </a:r>
            <a:r>
              <a:rPr sz="1800" b="1" spc="-2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C00000"/>
                </a:solidFill>
                <a:latin typeface="Roboto"/>
                <a:cs typeface="Roboto"/>
              </a:rPr>
              <a:t>Regression</a:t>
            </a:r>
            <a:r>
              <a:rPr sz="1800" b="1" spc="-1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C00000"/>
                </a:solidFill>
                <a:latin typeface="Roboto"/>
                <a:cs typeface="Roboto"/>
              </a:rPr>
              <a:t>Model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745"/>
              </a:spcBef>
            </a:pP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Linear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regression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analysis is used to predict the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value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</a:t>
            </a:r>
            <a:r>
              <a:rPr sz="160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based</a:t>
            </a:r>
            <a:r>
              <a:rPr sz="160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value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another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variable.</a:t>
            </a:r>
            <a:r>
              <a:rPr sz="16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 </a:t>
            </a:r>
            <a:r>
              <a:rPr sz="1600" spc="-4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want to predict is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called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the dependent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variable.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 variable you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are using to predict the other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variable's value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 called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Arial MT"/>
                <a:cs typeface="Arial MT"/>
              </a:rPr>
              <a:t>the independent</a:t>
            </a:r>
            <a:r>
              <a:rPr sz="160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variable.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2671" y="2619693"/>
            <a:ext cx="2797750" cy="18099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175" y="711617"/>
            <a:ext cx="3771900" cy="418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95" marR="203200" indent="-347980">
              <a:lnSpc>
                <a:spcPct val="114999"/>
              </a:lnSpc>
              <a:spcBef>
                <a:spcPts val="100"/>
              </a:spcBef>
              <a:buChar char="●"/>
              <a:tabLst>
                <a:tab pos="531495" algn="l"/>
                <a:tab pos="532130" algn="l"/>
              </a:tabLst>
            </a:pP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r2_score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of Linear Regression </a:t>
            </a:r>
            <a:r>
              <a:rPr sz="1550" spc="-4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is:</a:t>
            </a:r>
            <a:r>
              <a:rPr sz="15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0.7784061010317642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 MT"/>
              <a:buChar char="●"/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"/>
              <a:cs typeface="Arial"/>
            </a:endParaRPr>
          </a:p>
          <a:p>
            <a:pPr marL="531495" marR="258445" indent="-347980">
              <a:lnSpc>
                <a:spcPct val="114999"/>
              </a:lnSpc>
              <a:buChar char="●"/>
              <a:tabLst>
                <a:tab pos="531495" algn="l"/>
                <a:tab pos="532130" algn="l"/>
              </a:tabLst>
            </a:pP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Mean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absolute error of Linear </a:t>
            </a:r>
            <a:r>
              <a:rPr sz="1550" spc="-4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Regression</a:t>
            </a:r>
            <a:r>
              <a:rPr sz="15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is: 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992.30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 MT"/>
              <a:buChar char="●"/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"/>
              <a:cs typeface="Arial"/>
            </a:endParaRPr>
          </a:p>
          <a:p>
            <a:pPr marL="531495" marR="422275" indent="-347980">
              <a:lnSpc>
                <a:spcPct val="114999"/>
              </a:lnSpc>
              <a:buChar char="●"/>
              <a:tabLst>
                <a:tab pos="531495" algn="l"/>
                <a:tab pos="532130" algn="l"/>
              </a:tabLst>
            </a:pP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5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Root</a:t>
            </a:r>
            <a:r>
              <a:rPr sz="15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sz="15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squared</a:t>
            </a:r>
            <a:r>
              <a:rPr sz="15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error</a:t>
            </a:r>
            <a:r>
              <a:rPr sz="15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550" spc="-4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Linear Regression is: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1914.395102807405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600" b="1" spc="5" dirty="0">
                <a:solidFill>
                  <a:srgbClr val="212121"/>
                </a:solidFill>
                <a:latin typeface="Roboto"/>
                <a:cs typeface="Roboto"/>
              </a:rPr>
              <a:t>Obse</a:t>
            </a:r>
            <a:r>
              <a:rPr sz="1600" b="1" spc="1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600" b="1" spc="-25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600" b="1" spc="-10" dirty="0">
                <a:solidFill>
                  <a:srgbClr val="212121"/>
                </a:solidFill>
                <a:latin typeface="Roboto"/>
                <a:cs typeface="Roboto"/>
              </a:rPr>
              <a:t>ation</a:t>
            </a:r>
            <a:r>
              <a:rPr sz="1600" b="1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8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F</a:t>
            </a:r>
            <a:r>
              <a:rPr sz="1600" spc="-3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600" dirty="0">
                <a:solidFill>
                  <a:srgbClr val="212121"/>
                </a:solidFill>
                <a:latin typeface="Roboto"/>
                <a:cs typeface="Roboto"/>
              </a:rPr>
              <a:t>m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th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ab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600" spc="-45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600" spc="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plo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w</a:t>
            </a:r>
            <a:r>
              <a:rPr sz="160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can  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see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Linear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regression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model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performing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badly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its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making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Roboto"/>
                <a:cs typeface="Roboto"/>
              </a:rPr>
              <a:t>any 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predictions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more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than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10000.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49" y="299889"/>
            <a:ext cx="22872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177-7818-708C-3ED4-9B5C0AB5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75" y="57150"/>
            <a:ext cx="4947795" cy="5317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282275"/>
            <a:ext cx="40246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C00000"/>
                </a:solidFill>
                <a:latin typeface="Roboto"/>
                <a:cs typeface="Roboto"/>
              </a:rPr>
              <a:t>B.</a:t>
            </a:r>
            <a:r>
              <a:rPr sz="2500" spc="-2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Roboto"/>
                <a:cs typeface="Roboto"/>
              </a:rPr>
              <a:t>Decision</a:t>
            </a:r>
            <a:r>
              <a:rPr sz="2500" spc="-8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500" spc="30" dirty="0">
                <a:solidFill>
                  <a:srgbClr val="C00000"/>
                </a:solidFill>
                <a:latin typeface="Roboto"/>
                <a:cs typeface="Roboto"/>
              </a:rPr>
              <a:t>Tree</a:t>
            </a:r>
            <a:r>
              <a:rPr sz="2500" spc="-1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500" dirty="0">
                <a:solidFill>
                  <a:srgbClr val="C00000"/>
                </a:solidFill>
                <a:latin typeface="Roboto"/>
                <a:cs typeface="Roboto"/>
              </a:rPr>
              <a:t>Regression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38492"/>
            <a:ext cx="835787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73138"/>
                </a:solidFill>
                <a:latin typeface="Arial"/>
                <a:cs typeface="Arial"/>
              </a:rPr>
              <a:t>Decision</a:t>
            </a:r>
            <a:r>
              <a:rPr sz="1500" b="1" spc="-35" dirty="0">
                <a:solidFill>
                  <a:srgbClr val="273138"/>
                </a:solidFill>
                <a:latin typeface="Arial"/>
                <a:cs typeface="Arial"/>
              </a:rPr>
              <a:t> </a:t>
            </a:r>
            <a:r>
              <a:rPr sz="1500" b="1" spc="-25" dirty="0">
                <a:solidFill>
                  <a:srgbClr val="273138"/>
                </a:solidFill>
                <a:latin typeface="Arial"/>
                <a:cs typeface="Arial"/>
              </a:rPr>
              <a:t>Tree</a:t>
            </a:r>
            <a:r>
              <a:rPr sz="1500" b="1" spc="-35" dirty="0">
                <a:solidFill>
                  <a:srgbClr val="27313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273138"/>
                </a:solidFill>
                <a:latin typeface="Arial"/>
                <a:cs typeface="Arial"/>
              </a:rPr>
              <a:t>Regression: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800"/>
              </a:spcBef>
            </a:pP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Decision tree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regression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observes features of an object and trains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 model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in the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structure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of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tree </a:t>
            </a:r>
            <a:r>
              <a:rPr sz="1500" spc="-405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to</a:t>
            </a:r>
            <a:r>
              <a:rPr sz="1500" spc="5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predict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data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in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future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to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produce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meaningful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continuous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output.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Continuous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output</a:t>
            </a:r>
            <a:r>
              <a:rPr sz="1500" spc="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means </a:t>
            </a:r>
            <a:r>
              <a:rPr sz="1500" spc="5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that the output/result is not discrete, i.e., it is not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represented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just by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discrete,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known set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of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numbers</a:t>
            </a:r>
            <a:r>
              <a:rPr sz="1500" spc="-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or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values.</a:t>
            </a:r>
            <a:endParaRPr sz="1500">
              <a:latin typeface="Arial MT"/>
              <a:cs typeface="Arial MT"/>
            </a:endParaRPr>
          </a:p>
          <a:p>
            <a:pPr marL="12700" marR="118110">
              <a:lnSpc>
                <a:spcPct val="114999"/>
              </a:lnSpc>
              <a:spcBef>
                <a:spcPts val="800"/>
              </a:spcBef>
            </a:pPr>
            <a:r>
              <a:rPr sz="1500" b="1" spc="-5" dirty="0">
                <a:solidFill>
                  <a:srgbClr val="273138"/>
                </a:solidFill>
                <a:latin typeface="Arial"/>
                <a:cs typeface="Arial"/>
              </a:rPr>
              <a:t>Discrete output example: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weather prediction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model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that predicts whether or not there’ll be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rain </a:t>
            </a:r>
            <a:r>
              <a:rPr sz="1500" spc="-405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on</a:t>
            </a:r>
            <a:r>
              <a:rPr sz="1500" spc="-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 particular </a:t>
            </a:r>
            <a:r>
              <a:rPr sz="1500" spc="-35" dirty="0">
                <a:solidFill>
                  <a:srgbClr val="273138"/>
                </a:solidFill>
                <a:latin typeface="Arial MT"/>
                <a:cs typeface="Arial MT"/>
              </a:rPr>
              <a:t>day.</a:t>
            </a:r>
            <a:endParaRPr sz="1500">
              <a:latin typeface="Arial MT"/>
              <a:cs typeface="Arial MT"/>
            </a:endParaRPr>
          </a:p>
          <a:p>
            <a:pPr marL="12700" marR="160020">
              <a:lnSpc>
                <a:spcPct val="114999"/>
              </a:lnSpc>
              <a:spcBef>
                <a:spcPts val="800"/>
              </a:spcBef>
            </a:pPr>
            <a:r>
              <a:rPr sz="1500" b="1" spc="-5" dirty="0">
                <a:solidFill>
                  <a:srgbClr val="273138"/>
                </a:solidFill>
                <a:latin typeface="Arial"/>
                <a:cs typeface="Arial"/>
              </a:rPr>
              <a:t>Continuous output example: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profit prediction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model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that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states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the probable profit that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can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be </a:t>
            </a:r>
            <a:r>
              <a:rPr sz="1500" spc="-405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generated</a:t>
            </a:r>
            <a:r>
              <a:rPr sz="1500" spc="-10" dirty="0">
                <a:solidFill>
                  <a:srgbClr val="27313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from the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sale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 of </a:t>
            </a:r>
            <a:r>
              <a:rPr sz="1500" dirty="0">
                <a:solidFill>
                  <a:srgbClr val="273138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73138"/>
                </a:solidFill>
                <a:latin typeface="Arial MT"/>
                <a:cs typeface="Arial MT"/>
              </a:rPr>
              <a:t> product.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86651"/>
            <a:ext cx="3675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Points</a:t>
            </a:r>
            <a:r>
              <a:rPr sz="2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025" y="790922"/>
            <a:ext cx="3620770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Introduction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Problem</a:t>
            </a:r>
            <a:r>
              <a:rPr sz="1600" spc="-5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statement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Data</a:t>
            </a:r>
            <a:r>
              <a:rPr sz="1600" spc="-5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Summary</a:t>
            </a:r>
            <a:endParaRPr sz="1600">
              <a:latin typeface="Arial MT"/>
              <a:cs typeface="Arial MT"/>
            </a:endParaRPr>
          </a:p>
          <a:p>
            <a:pPr marL="283210" indent="-271145">
              <a:lnSpc>
                <a:spcPct val="100000"/>
              </a:lnSpc>
              <a:buAutoNum type="arabicPeriod"/>
              <a:tabLst>
                <a:tab pos="283845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Approach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respect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years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Impact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promo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on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respect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assortment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respect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school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holiday</a:t>
            </a:r>
            <a:endParaRPr sz="16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3B44"/>
                </a:solidFill>
                <a:latin typeface="Arial MT"/>
                <a:cs typeface="Arial MT"/>
              </a:rPr>
              <a:t>different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days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week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respect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store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type</a:t>
            </a:r>
            <a:endParaRPr sz="1600">
              <a:latin typeface="Arial MT"/>
              <a:cs typeface="Arial MT"/>
            </a:endParaRPr>
          </a:p>
          <a:p>
            <a:pPr marL="335915" indent="-323850">
              <a:lnSpc>
                <a:spcPct val="100000"/>
              </a:lnSpc>
              <a:buAutoNum type="arabicPeriod"/>
              <a:tabLst>
                <a:tab pos="33655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outliers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detection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removal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Checking</a:t>
            </a:r>
            <a:r>
              <a:rPr sz="1600" spc="-5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Linear</a:t>
            </a:r>
            <a:r>
              <a:rPr sz="1600" spc="-3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Regression</a:t>
            </a:r>
            <a:r>
              <a:rPr sz="1600" spc="-3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3B44"/>
                </a:solidFill>
                <a:latin typeface="Arial MT"/>
                <a:cs typeface="Arial MT"/>
              </a:rPr>
              <a:t>Model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Decision</a:t>
            </a:r>
            <a:r>
              <a:rPr sz="1600" spc="-6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D3B44"/>
                </a:solidFill>
                <a:latin typeface="Arial MT"/>
                <a:cs typeface="Arial MT"/>
              </a:rPr>
              <a:t>Tree</a:t>
            </a:r>
            <a:r>
              <a:rPr sz="1600" spc="-3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Regression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Random</a:t>
            </a:r>
            <a:r>
              <a:rPr sz="1600" spc="-3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Forest</a:t>
            </a:r>
            <a:r>
              <a:rPr sz="1600" spc="-35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Regression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Important</a:t>
            </a:r>
            <a:r>
              <a:rPr sz="1600" spc="-50" dirty="0">
                <a:solidFill>
                  <a:srgbClr val="0D3B4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Features</a:t>
            </a:r>
            <a:endParaRPr sz="160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600" spc="-5" dirty="0">
                <a:solidFill>
                  <a:srgbClr val="0D3B44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055" y="868927"/>
            <a:ext cx="4307205" cy="26416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395"/>
              </a:spcBef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r2_score</a:t>
            </a:r>
            <a:r>
              <a:rPr sz="16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b="1" spc="-5" dirty="0">
                <a:solidFill>
                  <a:srgbClr val="212121"/>
                </a:solidFill>
                <a:latin typeface="Arial"/>
                <a:cs typeface="Arial"/>
              </a:rPr>
              <a:t>0.9519176919198888</a:t>
            </a:r>
            <a:endParaRPr sz="165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295"/>
              </a:spcBef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absolute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error</a:t>
            </a:r>
            <a:r>
              <a:rPr sz="16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6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b="1" spc="-5" dirty="0">
                <a:solidFill>
                  <a:srgbClr val="212121"/>
                </a:solidFill>
                <a:latin typeface="Arial"/>
                <a:cs typeface="Arial"/>
              </a:rPr>
              <a:t>420.01</a:t>
            </a:r>
            <a:endParaRPr sz="165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Root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squared</a:t>
            </a:r>
            <a:r>
              <a:rPr sz="16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12121"/>
                </a:solidFill>
                <a:latin typeface="Arial MT"/>
                <a:cs typeface="Arial MT"/>
              </a:rPr>
              <a:t>error</a:t>
            </a:r>
            <a:r>
              <a:rPr sz="16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endParaRPr sz="1650">
              <a:latin typeface="Arial MT"/>
              <a:cs typeface="Arial MT"/>
            </a:endParaRPr>
          </a:p>
          <a:p>
            <a:pPr marL="367665">
              <a:lnSpc>
                <a:spcPct val="100000"/>
              </a:lnSpc>
              <a:spcBef>
                <a:spcPts val="295"/>
              </a:spcBef>
            </a:pPr>
            <a:r>
              <a:rPr sz="1650" b="1" spc="-5" dirty="0">
                <a:solidFill>
                  <a:srgbClr val="212121"/>
                </a:solidFill>
                <a:latin typeface="Arial"/>
                <a:cs typeface="Arial"/>
              </a:rPr>
              <a:t>891.7545389502772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120014" marR="5080">
              <a:lnSpc>
                <a:spcPct val="114999"/>
              </a:lnSpc>
            </a:pP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Obse</a:t>
            </a:r>
            <a:r>
              <a:rPr sz="1800" b="1" spc="1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800" b="1" spc="-25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800" b="1" spc="-15" dirty="0">
                <a:solidFill>
                  <a:srgbClr val="212121"/>
                </a:solidFill>
                <a:latin typeface="Roboto"/>
                <a:cs typeface="Roboto"/>
              </a:rPr>
              <a:t>atio</a:t>
            </a:r>
            <a:r>
              <a:rPr sz="1800" b="1" spc="-10" dirty="0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sz="1800" b="1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31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8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Th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e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decision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sz="1800" spc="-4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800" spc="5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800" spc="10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4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eg</a:t>
            </a:r>
            <a:r>
              <a:rPr sz="1800" spc="-30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essor  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performing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well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8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compared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linear </a:t>
            </a:r>
            <a:r>
              <a:rPr sz="18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regressors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49" y="299889"/>
            <a:ext cx="22872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0" y="1614965"/>
            <a:ext cx="3787139" cy="17668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94815"/>
            <a:ext cx="378332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5" dirty="0">
                <a:solidFill>
                  <a:srgbClr val="C00000"/>
                </a:solidFill>
                <a:latin typeface="Roboto"/>
                <a:cs typeface="Roboto"/>
              </a:rPr>
              <a:t>C.</a:t>
            </a:r>
            <a:r>
              <a:rPr sz="2300" spc="-10" dirty="0">
                <a:solidFill>
                  <a:srgbClr val="C00000"/>
                </a:solidFill>
                <a:latin typeface="Roboto"/>
                <a:cs typeface="Roboto"/>
              </a:rPr>
              <a:t> Random</a:t>
            </a:r>
            <a:r>
              <a:rPr sz="2300" spc="-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C00000"/>
                </a:solidFill>
                <a:latin typeface="Roboto"/>
                <a:cs typeface="Roboto"/>
              </a:rPr>
              <a:t>Forest </a:t>
            </a:r>
            <a:r>
              <a:rPr sz="2300" spc="5" dirty="0">
                <a:solidFill>
                  <a:srgbClr val="C00000"/>
                </a:solidFill>
                <a:latin typeface="Roboto"/>
                <a:cs typeface="Roboto"/>
              </a:rPr>
              <a:t>Regressor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937289"/>
            <a:ext cx="8114030" cy="307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b="1" spc="-5" dirty="0">
                <a:solidFill>
                  <a:srgbClr val="292929"/>
                </a:solidFill>
                <a:latin typeface="Arial"/>
                <a:cs typeface="Arial"/>
              </a:rPr>
              <a:t>Random</a:t>
            </a:r>
            <a:r>
              <a:rPr sz="15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292929"/>
                </a:solidFill>
                <a:latin typeface="Arial"/>
                <a:cs typeface="Arial"/>
              </a:rPr>
              <a:t>Forest</a:t>
            </a:r>
            <a:r>
              <a:rPr sz="15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292929"/>
                </a:solidFill>
                <a:latin typeface="Arial"/>
                <a:cs typeface="Arial"/>
              </a:rPr>
              <a:t>Regression</a:t>
            </a:r>
            <a:r>
              <a:rPr sz="15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supervised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algorithm that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uses</a:t>
            </a:r>
            <a:r>
              <a:rPr sz="15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b="1" spc="-5" dirty="0">
                <a:solidFill>
                  <a:srgbClr val="292929"/>
                </a:solidFill>
                <a:latin typeface="Arial"/>
                <a:cs typeface="Arial"/>
              </a:rPr>
              <a:t>ensemble</a:t>
            </a:r>
            <a:r>
              <a:rPr sz="15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292929"/>
                </a:solidFill>
                <a:latin typeface="Arial"/>
                <a:cs typeface="Arial"/>
              </a:rPr>
              <a:t>learning </a:t>
            </a:r>
            <a:r>
              <a:rPr sz="15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method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regression.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Ensemble learning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method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technique that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combines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predictions from </a:t>
            </a:r>
            <a:r>
              <a:rPr sz="1500" spc="-40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multiple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machine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algorithms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make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more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accurate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prediction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than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single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marL="12700" marR="2582545">
              <a:lnSpc>
                <a:spcPct val="194400"/>
              </a:lnSpc>
              <a:spcBef>
                <a:spcPts val="270"/>
              </a:spcBef>
            </a:pP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Step 1: Identify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your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dependent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(y)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and independent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variables (X) </a:t>
            </a:r>
            <a:r>
              <a:rPr sz="1500" spc="-40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Step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2: Split the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dataset into the</a:t>
            </a:r>
            <a:r>
              <a:rPr sz="15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Training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5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endParaRPr sz="1500">
              <a:latin typeface="Arial MT"/>
              <a:cs typeface="Arial MT"/>
            </a:endParaRPr>
          </a:p>
          <a:p>
            <a:pPr marL="698500" marR="4065270" indent="-686435">
              <a:lnSpc>
                <a:spcPct val="194400"/>
              </a:lnSpc>
            </a:pP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Step 3: 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Training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the Random Forest Regression </a:t>
            </a:r>
            <a:r>
              <a:rPr sz="1500" spc="-40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whole dataset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Step</a:t>
            </a:r>
            <a:r>
              <a:rPr sz="15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4:</a:t>
            </a:r>
            <a:r>
              <a:rPr sz="15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Predicting</a:t>
            </a:r>
            <a:r>
              <a:rPr sz="15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292929"/>
                </a:solidFill>
                <a:latin typeface="Arial MT"/>
                <a:cs typeface="Arial MT"/>
              </a:rPr>
              <a:t> Test</a:t>
            </a:r>
            <a:r>
              <a:rPr sz="15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5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606" y="2571750"/>
            <a:ext cx="4088099" cy="23648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1" y="1018704"/>
            <a:ext cx="3556635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55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r2_score:</a:t>
            </a:r>
            <a:r>
              <a:rPr sz="15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0.9</a:t>
            </a:r>
            <a:r>
              <a:rPr lang="en-GB" sz="1550" b="1" spc="-5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56108742155831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 MT"/>
              <a:buChar char="●"/>
            </a:pPr>
            <a:endParaRPr sz="2100" dirty="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buChar char="●"/>
              <a:tabLst>
                <a:tab pos="360045" algn="l"/>
                <a:tab pos="360680" algn="l"/>
              </a:tabLst>
            </a:pP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sz="15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absolute</a:t>
            </a:r>
            <a:r>
              <a:rPr sz="15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error:</a:t>
            </a:r>
            <a:r>
              <a:rPr sz="15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355.77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2100" dirty="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Root</a:t>
            </a:r>
            <a:r>
              <a:rPr sz="15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sz="15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squared</a:t>
            </a:r>
            <a:r>
              <a:rPr sz="15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 MT"/>
                <a:cs typeface="Arial MT"/>
              </a:rPr>
              <a:t>error:</a:t>
            </a:r>
            <a:endParaRPr sz="1550" dirty="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  <a:spcBef>
                <a:spcPts val="280"/>
              </a:spcBef>
            </a:pPr>
            <a:r>
              <a:rPr sz="1550" b="1" spc="-5" dirty="0">
                <a:solidFill>
                  <a:srgbClr val="212121"/>
                </a:solidFill>
                <a:latin typeface="Arial"/>
                <a:cs typeface="Arial"/>
              </a:rPr>
              <a:t>754.1595639323232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50" y="3368409"/>
            <a:ext cx="4057650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20"/>
              </a:spcBef>
            </a:pPr>
            <a:r>
              <a:rPr sz="1700" b="1" spc="-5" dirty="0">
                <a:solidFill>
                  <a:srgbClr val="212121"/>
                </a:solidFill>
                <a:latin typeface="Roboto"/>
                <a:cs typeface="Roboto"/>
              </a:rPr>
              <a:t>Observation</a:t>
            </a:r>
            <a:r>
              <a:rPr sz="1700" b="1" spc="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30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7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Random</a:t>
            </a:r>
            <a:r>
              <a:rPr sz="16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Forest</a:t>
            </a:r>
            <a:r>
              <a:rPr sz="1600" spc="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regressor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have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highest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r2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score</a:t>
            </a:r>
            <a:r>
              <a:rPr sz="16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lowest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error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as </a:t>
            </a:r>
            <a:r>
              <a:rPr sz="1600" spc="-3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compared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other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models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662" y="372500"/>
            <a:ext cx="4886324" cy="4571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49" y="299889"/>
            <a:ext cx="22872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7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57132"/>
            <a:ext cx="277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Important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8800" y="970377"/>
            <a:ext cx="5473499" cy="40027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625" y="1687847"/>
            <a:ext cx="2982595" cy="17875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65" dirty="0">
                <a:latin typeface="Arial MT"/>
                <a:cs typeface="Arial MT"/>
              </a:rPr>
              <a:t>Top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are: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CompetitionDistance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Promo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DayOfWeek</a:t>
            </a:r>
            <a:endParaRPr sz="1600">
              <a:latin typeface="Arial MT"/>
              <a:cs typeface="Arial MT"/>
            </a:endParaRPr>
          </a:p>
          <a:p>
            <a:pPr marL="469900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CompetitionOpenSinceYear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69F65-9D60-9DF4-6F77-8DAB2EC6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0"/>
            <a:ext cx="4849726" cy="263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08D53-3CBC-434C-B40D-56C39DC1C547}"/>
              </a:ext>
            </a:extLst>
          </p:cNvPr>
          <p:cNvSpPr txBox="1"/>
          <p:nvPr/>
        </p:nvSpPr>
        <p:spPr>
          <a:xfrm>
            <a:off x="0" y="209550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correlation between sales and number of</a:t>
            </a:r>
          </a:p>
          <a:p>
            <a:r>
              <a:rPr lang="en-GB" sz="1100" b="1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customers?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BF530-EAE2-4EE5-4E91-A3F71BD23B25}"/>
              </a:ext>
            </a:extLst>
          </p:cNvPr>
          <p:cNvSpPr txBox="1"/>
          <p:nvPr/>
        </p:nvSpPr>
        <p:spPr>
          <a:xfrm>
            <a:off x="76200" y="2248585"/>
            <a:ext cx="3657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rgbClr val="A31515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Average Sales during Christmas and Easter'</a:t>
            </a:r>
            <a:endParaRPr lang="en-GB" sz="1100" b="1" dirty="0">
              <a:solidFill>
                <a:srgbClr val="000000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8B477-0318-06FF-87D1-BA5AC995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633306"/>
            <a:ext cx="8210550" cy="2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2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56487"/>
            <a:ext cx="1960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As </a:t>
            </a:r>
            <a:r>
              <a:rPr dirty="0"/>
              <a:t>competition </a:t>
            </a:r>
            <a:r>
              <a:rPr spc="-5" dirty="0"/>
              <a:t>is </a:t>
            </a:r>
            <a:r>
              <a:rPr dirty="0"/>
              <a:t>very </a:t>
            </a:r>
            <a:r>
              <a:rPr spc="-5" dirty="0"/>
              <a:t>high, promo </a:t>
            </a:r>
            <a:r>
              <a:rPr dirty="0"/>
              <a:t>codes can </a:t>
            </a:r>
            <a:r>
              <a:rPr spc="-5" dirty="0"/>
              <a:t>help them to boost their </a:t>
            </a:r>
            <a:r>
              <a:rPr dirty="0"/>
              <a:t>sales. </a:t>
            </a:r>
            <a:r>
              <a:rPr spc="-15" dirty="0"/>
              <a:t>We </a:t>
            </a:r>
            <a:r>
              <a:rPr spc="-5" dirty="0"/>
              <a:t>have observed </a:t>
            </a:r>
            <a:r>
              <a:rPr dirty="0"/>
              <a:t> </a:t>
            </a:r>
            <a:r>
              <a:rPr spc="-5" dirty="0"/>
              <a:t>that </a:t>
            </a:r>
            <a:r>
              <a:rPr dirty="0"/>
              <a:t>sales </a:t>
            </a:r>
            <a:r>
              <a:rPr spc="-5" dirty="0"/>
              <a:t>also depend upon the </a:t>
            </a:r>
            <a:r>
              <a:rPr dirty="0"/>
              <a:t>store </a:t>
            </a:r>
            <a:r>
              <a:rPr spc="-5" dirty="0"/>
              <a:t>type. Store </a:t>
            </a:r>
            <a:r>
              <a:rPr dirty="0"/>
              <a:t>model B </a:t>
            </a:r>
            <a:r>
              <a:rPr spc="-5" dirty="0"/>
              <a:t>has the highest number of </a:t>
            </a:r>
            <a:r>
              <a:rPr dirty="0"/>
              <a:t>sales </a:t>
            </a:r>
            <a:r>
              <a:rPr spc="-5" dirty="0"/>
              <a:t>out of </a:t>
            </a:r>
            <a:r>
              <a:rPr dirty="0"/>
              <a:t> </a:t>
            </a:r>
            <a:r>
              <a:rPr spc="-5" dirty="0"/>
              <a:t>all </a:t>
            </a:r>
            <a:r>
              <a:rPr dirty="0"/>
              <a:t>store models </a:t>
            </a:r>
            <a:r>
              <a:rPr spc="-5" dirty="0"/>
              <a:t>like A, B, C, and D. Sales was also depending upon the days of the week, as </a:t>
            </a:r>
            <a:r>
              <a:rPr dirty="0"/>
              <a:t> Monday </a:t>
            </a:r>
            <a:r>
              <a:rPr spc="-5" dirty="0"/>
              <a:t>and Friday </a:t>
            </a:r>
            <a:r>
              <a:rPr dirty="0"/>
              <a:t>received </a:t>
            </a:r>
            <a:r>
              <a:rPr spc="-5" dirty="0"/>
              <a:t>the highest number of </a:t>
            </a:r>
            <a:r>
              <a:rPr dirty="0"/>
              <a:t>sales. </a:t>
            </a:r>
            <a:r>
              <a:rPr spc="-5" dirty="0"/>
              <a:t>Also, the assortment has </a:t>
            </a:r>
            <a:r>
              <a:rPr dirty="0"/>
              <a:t>a role </a:t>
            </a:r>
            <a:r>
              <a:rPr spc="-5" dirty="0"/>
              <a:t>in </a:t>
            </a:r>
            <a:r>
              <a:rPr dirty="0"/>
              <a:t>sales </a:t>
            </a:r>
            <a:r>
              <a:rPr spc="-4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assortment level </a:t>
            </a:r>
            <a:r>
              <a:rPr dirty="0"/>
              <a:t>b</a:t>
            </a:r>
            <a:r>
              <a:rPr spc="-5" dirty="0"/>
              <a:t> has the highest</a:t>
            </a:r>
            <a:r>
              <a:rPr spc="-10" dirty="0"/>
              <a:t> </a:t>
            </a:r>
            <a:r>
              <a:rPr dirty="0"/>
              <a:t>sales.</a:t>
            </a:r>
          </a:p>
          <a:p>
            <a:pPr marL="12700" marR="657225">
              <a:lnSpc>
                <a:spcPct val="230600"/>
              </a:lnSpc>
            </a:pPr>
            <a:r>
              <a:rPr spc="-15" dirty="0"/>
              <a:t>We </a:t>
            </a:r>
            <a:r>
              <a:rPr spc="-5" dirty="0"/>
              <a:t>have </a:t>
            </a:r>
            <a:r>
              <a:rPr dirty="0"/>
              <a:t>seen a </a:t>
            </a:r>
            <a:r>
              <a:rPr spc="-5" dirty="0"/>
              <a:t>huge </a:t>
            </a:r>
            <a:r>
              <a:rPr spc="-10" dirty="0"/>
              <a:t>difference </a:t>
            </a:r>
            <a:r>
              <a:rPr spc="-5" dirty="0"/>
              <a:t>in </a:t>
            </a:r>
            <a:r>
              <a:rPr dirty="0"/>
              <a:t>sales </a:t>
            </a:r>
            <a:r>
              <a:rPr spc="-5" dirty="0"/>
              <a:t>when the Promo </a:t>
            </a:r>
            <a:r>
              <a:rPr dirty="0"/>
              <a:t>code </a:t>
            </a:r>
            <a:r>
              <a:rPr spc="-5" dirty="0"/>
              <a:t>was available in the </a:t>
            </a:r>
            <a:r>
              <a:rPr dirty="0"/>
              <a:t>store. </a:t>
            </a:r>
            <a:r>
              <a:rPr spc="-420" dirty="0"/>
              <a:t> </a:t>
            </a:r>
            <a:r>
              <a:rPr spc="-5" dirty="0"/>
              <a:t>Also,</a:t>
            </a:r>
            <a:r>
              <a:rPr spc="-10" dirty="0"/>
              <a:t> </a:t>
            </a:r>
            <a:r>
              <a:rPr dirty="0"/>
              <a:t>most</a:t>
            </a:r>
            <a:r>
              <a:rPr spc="-5" dirty="0"/>
              <a:t> of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dirty="0"/>
              <a:t>stores</a:t>
            </a:r>
            <a:r>
              <a:rPr spc="-5" dirty="0"/>
              <a:t> are</a:t>
            </a:r>
            <a:r>
              <a:rPr spc="-10" dirty="0"/>
              <a:t> </a:t>
            </a:r>
            <a:r>
              <a:rPr dirty="0"/>
              <a:t>closed</a:t>
            </a:r>
            <a:r>
              <a:rPr spc="-5" dirty="0"/>
              <a:t> on Holidays,</a:t>
            </a:r>
            <a:r>
              <a:rPr spc="-10" dirty="0"/>
              <a:t> </a:t>
            </a:r>
            <a:r>
              <a:rPr dirty="0"/>
              <a:t>so</a:t>
            </a:r>
            <a:r>
              <a:rPr spc="-5" dirty="0"/>
              <a:t> </a:t>
            </a:r>
            <a:r>
              <a:rPr dirty="0"/>
              <a:t>state</a:t>
            </a:r>
            <a:r>
              <a:rPr spc="-5" dirty="0"/>
              <a:t> holidays</a:t>
            </a:r>
            <a:r>
              <a:rPr spc="-10" dirty="0"/>
              <a:t> </a:t>
            </a:r>
            <a:r>
              <a:rPr spc="-5" dirty="0"/>
              <a:t>do not</a:t>
            </a:r>
            <a:r>
              <a:rPr spc="-10" dirty="0"/>
              <a:t> affect</a:t>
            </a:r>
            <a:r>
              <a:rPr spc="-5" dirty="0"/>
              <a:t> </a:t>
            </a:r>
            <a:r>
              <a:rPr dirty="0"/>
              <a:t>sales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36" y="2040046"/>
            <a:ext cx="1800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Thank</a:t>
            </a:r>
            <a:r>
              <a:rPr sz="28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459" y="503825"/>
            <a:ext cx="2214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25" y="1238200"/>
            <a:ext cx="8191500" cy="23622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important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part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of present-day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business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intelligence is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sales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prediction.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Sales prediction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can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509852"/>
            <a:ext cx="7918450" cy="23622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be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termed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complex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problem, and it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gets harder in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the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case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of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lack of data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or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missing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data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1781505"/>
            <a:ext cx="3161030" cy="23622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values,</a:t>
            </a:r>
            <a:r>
              <a:rPr sz="1550" spc="-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sz="155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sz="155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presence</a:t>
            </a:r>
            <a:r>
              <a:rPr sz="155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55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outliers.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268804"/>
            <a:ext cx="8223250" cy="11296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50"/>
              </a:spcBef>
            </a:pP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This dataset is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a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live dataset of Roseman Stores. On analysing this problem we observe that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Roseman problem is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a regression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problem and our primarily goal is to predict the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sales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figures </a:t>
            </a:r>
            <a:r>
              <a:rPr sz="1550" spc="-4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of Roseman problem. Sales forecasting plays an integral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role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in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setting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expectations and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 making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plans for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your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business. 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It’s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your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best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shot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 at predicting</a:t>
            </a:r>
            <a:r>
              <a:rPr sz="1550" spc="-1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61616"/>
                </a:solidFill>
                <a:latin typeface="Arial MT"/>
                <a:cs typeface="Arial MT"/>
              </a:rPr>
              <a:t>the future.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8362"/>
            <a:ext cx="279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4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025" y="1173811"/>
            <a:ext cx="8248650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14999"/>
              </a:lnSpc>
              <a:spcBef>
                <a:spcPts val="100"/>
              </a:spcBef>
            </a:pPr>
            <a:r>
              <a:rPr sz="1850" spc="-5" dirty="0">
                <a:latin typeface="Arial MT"/>
                <a:cs typeface="Arial MT"/>
              </a:rPr>
              <a:t>Rossmann operates over 3,000 drug </a:t>
            </a:r>
            <a:r>
              <a:rPr sz="1850" dirty="0">
                <a:latin typeface="Arial MT"/>
                <a:cs typeface="Arial MT"/>
              </a:rPr>
              <a:t>stores </a:t>
            </a:r>
            <a:r>
              <a:rPr sz="1850" spc="-5" dirty="0">
                <a:latin typeface="Arial MT"/>
                <a:cs typeface="Arial MT"/>
              </a:rPr>
              <a:t>in </a:t>
            </a:r>
            <a:r>
              <a:rPr sz="1850" dirty="0">
                <a:latin typeface="Arial MT"/>
                <a:cs typeface="Arial MT"/>
              </a:rPr>
              <a:t>7 </a:t>
            </a:r>
            <a:r>
              <a:rPr sz="1850" spc="-5" dirty="0">
                <a:latin typeface="Arial MT"/>
                <a:cs typeface="Arial MT"/>
              </a:rPr>
              <a:t>European </a:t>
            </a:r>
            <a:r>
              <a:rPr sz="1850" dirty="0">
                <a:latin typeface="Arial MT"/>
                <a:cs typeface="Arial MT"/>
              </a:rPr>
              <a:t>countries. </a:t>
            </a:r>
            <a:r>
              <a:rPr sz="1850" spc="-20" dirty="0">
                <a:latin typeface="Arial MT"/>
                <a:cs typeface="Arial MT"/>
              </a:rPr>
              <a:t>Currently,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Rossmann </a:t>
            </a:r>
            <a:r>
              <a:rPr sz="1850" dirty="0">
                <a:latin typeface="Arial MT"/>
                <a:cs typeface="Arial MT"/>
              </a:rPr>
              <a:t>store managers </a:t>
            </a:r>
            <a:r>
              <a:rPr sz="1850" spc="-5" dirty="0">
                <a:latin typeface="Arial MT"/>
                <a:cs typeface="Arial MT"/>
              </a:rPr>
              <a:t>are tasked with predicting their daily </a:t>
            </a:r>
            <a:r>
              <a:rPr sz="1850" dirty="0">
                <a:latin typeface="Arial MT"/>
                <a:cs typeface="Arial MT"/>
              </a:rPr>
              <a:t>sales </a:t>
            </a:r>
            <a:r>
              <a:rPr sz="1850" spc="-5" dirty="0">
                <a:latin typeface="Arial MT"/>
                <a:cs typeface="Arial MT"/>
              </a:rPr>
              <a:t>for up to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six </a:t>
            </a:r>
            <a:r>
              <a:rPr sz="1850" spc="-5" dirty="0">
                <a:latin typeface="Arial MT"/>
                <a:cs typeface="Arial MT"/>
              </a:rPr>
              <a:t>weeks in advance. Store </a:t>
            </a:r>
            <a:r>
              <a:rPr sz="1850" dirty="0">
                <a:latin typeface="Arial MT"/>
                <a:cs typeface="Arial MT"/>
              </a:rPr>
              <a:t>sales </a:t>
            </a:r>
            <a:r>
              <a:rPr sz="1850" spc="-5" dirty="0">
                <a:latin typeface="Arial MT"/>
                <a:cs typeface="Arial MT"/>
              </a:rPr>
              <a:t>are influenced by </a:t>
            </a:r>
            <a:r>
              <a:rPr sz="1850" dirty="0">
                <a:latin typeface="Arial MT"/>
                <a:cs typeface="Arial MT"/>
              </a:rPr>
              <a:t>many </a:t>
            </a:r>
            <a:r>
              <a:rPr sz="1850" spc="-5" dirty="0">
                <a:latin typeface="Arial MT"/>
                <a:cs typeface="Arial MT"/>
              </a:rPr>
              <a:t>factors, including </a:t>
            </a:r>
            <a:r>
              <a:rPr sz="185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promotions,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competition,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school</a:t>
            </a:r>
            <a:r>
              <a:rPr sz="1850" spc="-5" dirty="0">
                <a:latin typeface="Arial MT"/>
                <a:cs typeface="Arial MT"/>
              </a:rPr>
              <a:t> and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state</a:t>
            </a:r>
            <a:r>
              <a:rPr sz="1850" spc="-5" dirty="0">
                <a:latin typeface="Arial MT"/>
                <a:cs typeface="Arial MT"/>
              </a:rPr>
              <a:t> holidays,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15" dirty="0">
                <a:latin typeface="Arial MT"/>
                <a:cs typeface="Arial MT"/>
              </a:rPr>
              <a:t>seasonality,</a:t>
            </a:r>
            <a:r>
              <a:rPr sz="1850" spc="-5" dirty="0">
                <a:latin typeface="Arial MT"/>
                <a:cs typeface="Arial MT"/>
              </a:rPr>
              <a:t> and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locality.</a:t>
            </a:r>
            <a:endParaRPr sz="1850">
              <a:latin typeface="Arial MT"/>
              <a:cs typeface="Arial MT"/>
            </a:endParaRPr>
          </a:p>
          <a:p>
            <a:pPr marL="12700" marR="180975">
              <a:lnSpc>
                <a:spcPct val="114999"/>
              </a:lnSpc>
            </a:pPr>
            <a:r>
              <a:rPr sz="1850" spc="-5" dirty="0">
                <a:latin typeface="Arial MT"/>
                <a:cs typeface="Arial MT"/>
              </a:rPr>
              <a:t>With thousands of individual </a:t>
            </a:r>
            <a:r>
              <a:rPr sz="1850" dirty="0">
                <a:latin typeface="Arial MT"/>
                <a:cs typeface="Arial MT"/>
              </a:rPr>
              <a:t>managers </a:t>
            </a:r>
            <a:r>
              <a:rPr sz="1850" spc="-5" dirty="0">
                <a:latin typeface="Arial MT"/>
                <a:cs typeface="Arial MT"/>
              </a:rPr>
              <a:t>predicting </a:t>
            </a:r>
            <a:r>
              <a:rPr sz="1850" dirty="0">
                <a:latin typeface="Arial MT"/>
                <a:cs typeface="Arial MT"/>
              </a:rPr>
              <a:t>sales </a:t>
            </a:r>
            <a:r>
              <a:rPr sz="1850" spc="-5" dirty="0">
                <a:latin typeface="Arial MT"/>
                <a:cs typeface="Arial MT"/>
              </a:rPr>
              <a:t>based on their unique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circumstances,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the accuracy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of </a:t>
            </a:r>
            <a:r>
              <a:rPr sz="1850" dirty="0">
                <a:latin typeface="Arial MT"/>
                <a:cs typeface="Arial MT"/>
              </a:rPr>
              <a:t>results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can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be quite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varied.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sz="1850" spc="-20" dirty="0">
                <a:latin typeface="Arial MT"/>
                <a:cs typeface="Arial MT"/>
              </a:rPr>
              <a:t>We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are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provided with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historical </a:t>
            </a:r>
            <a:r>
              <a:rPr sz="1850" dirty="0">
                <a:latin typeface="Arial MT"/>
                <a:cs typeface="Arial MT"/>
              </a:rPr>
              <a:t>sales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data for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1,115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Rossmann </a:t>
            </a:r>
            <a:r>
              <a:rPr sz="1850" dirty="0">
                <a:latin typeface="Arial MT"/>
                <a:cs typeface="Arial MT"/>
              </a:rPr>
              <a:t>stores.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The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task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is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to forecast the "Sales"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column.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12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723" y="1099514"/>
            <a:ext cx="8351520" cy="321437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10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Id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that </a:t>
            </a:r>
            <a:r>
              <a:rPr sz="1550" dirty="0">
                <a:latin typeface="Arial MT"/>
                <a:cs typeface="Arial MT"/>
              </a:rPr>
              <a:t>represents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(Store,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Date) duple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within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test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set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Store</a:t>
            </a:r>
            <a:r>
              <a:rPr sz="15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unique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for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each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store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Sales</a:t>
            </a:r>
            <a:r>
              <a:rPr sz="155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turnover for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any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given day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(this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what </a:t>
            </a:r>
            <a:r>
              <a:rPr sz="1550" dirty="0">
                <a:latin typeface="Arial MT"/>
                <a:cs typeface="Arial MT"/>
              </a:rPr>
              <a:t>you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are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predicting)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Customers</a:t>
            </a:r>
            <a:r>
              <a:rPr sz="155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number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customers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given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day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Open</a:t>
            </a:r>
            <a:r>
              <a:rPr sz="15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indicator for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whether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store</a:t>
            </a:r>
            <a:r>
              <a:rPr sz="1550" spc="-5" dirty="0">
                <a:latin typeface="Arial MT"/>
                <a:cs typeface="Arial MT"/>
              </a:rPr>
              <a:t> was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open: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0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=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closed,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1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=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open</a:t>
            </a:r>
            <a:endParaRPr sz="1550">
              <a:latin typeface="Arial MT"/>
              <a:cs typeface="Arial MT"/>
            </a:endParaRPr>
          </a:p>
          <a:p>
            <a:pPr marL="405130" marR="5080" indent="-393065">
              <a:lnSpc>
                <a:spcPct val="150000"/>
              </a:lnSpc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StateHoliday </a:t>
            </a:r>
            <a:r>
              <a:rPr sz="1550" dirty="0">
                <a:latin typeface="Arial MT"/>
                <a:cs typeface="Arial MT"/>
              </a:rPr>
              <a:t>- </a:t>
            </a:r>
            <a:r>
              <a:rPr sz="1550" spc="-5" dirty="0">
                <a:latin typeface="Arial MT"/>
                <a:cs typeface="Arial MT"/>
              </a:rPr>
              <a:t>indicates </a:t>
            </a:r>
            <a:r>
              <a:rPr sz="1550" dirty="0">
                <a:latin typeface="Arial MT"/>
                <a:cs typeface="Arial MT"/>
              </a:rPr>
              <a:t>a state </a:t>
            </a:r>
            <a:r>
              <a:rPr sz="1550" spc="-20" dirty="0">
                <a:latin typeface="Arial MT"/>
                <a:cs typeface="Arial MT"/>
              </a:rPr>
              <a:t>holiday. </a:t>
            </a:r>
            <a:r>
              <a:rPr sz="1550" spc="-5" dirty="0">
                <a:latin typeface="Arial MT"/>
                <a:cs typeface="Arial MT"/>
              </a:rPr>
              <a:t>Normally all </a:t>
            </a:r>
            <a:r>
              <a:rPr sz="1550" dirty="0">
                <a:latin typeface="Arial MT"/>
                <a:cs typeface="Arial MT"/>
              </a:rPr>
              <a:t>stores, </a:t>
            </a:r>
            <a:r>
              <a:rPr sz="1550" spc="-5" dirty="0">
                <a:latin typeface="Arial MT"/>
                <a:cs typeface="Arial MT"/>
              </a:rPr>
              <a:t>with few exceptions, are </a:t>
            </a:r>
            <a:r>
              <a:rPr sz="1550" dirty="0">
                <a:latin typeface="Arial MT"/>
                <a:cs typeface="Arial MT"/>
              </a:rPr>
              <a:t>closed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on </a:t>
            </a:r>
            <a:r>
              <a:rPr sz="1550" dirty="0">
                <a:latin typeface="Arial MT"/>
                <a:cs typeface="Arial MT"/>
              </a:rPr>
              <a:t>state </a:t>
            </a:r>
            <a:r>
              <a:rPr sz="1550" spc="-5" dirty="0">
                <a:latin typeface="Arial MT"/>
                <a:cs typeface="Arial MT"/>
              </a:rPr>
              <a:t>holidays. Note that all </a:t>
            </a:r>
            <a:r>
              <a:rPr sz="1550" dirty="0">
                <a:latin typeface="Arial MT"/>
                <a:cs typeface="Arial MT"/>
              </a:rPr>
              <a:t>schools </a:t>
            </a:r>
            <a:r>
              <a:rPr sz="1550" spc="-5" dirty="0">
                <a:latin typeface="Arial MT"/>
                <a:cs typeface="Arial MT"/>
              </a:rPr>
              <a:t>are </a:t>
            </a:r>
            <a:r>
              <a:rPr sz="1550" dirty="0">
                <a:latin typeface="Arial MT"/>
                <a:cs typeface="Arial MT"/>
              </a:rPr>
              <a:t>closed </a:t>
            </a:r>
            <a:r>
              <a:rPr sz="1550" spc="-5" dirty="0">
                <a:latin typeface="Arial MT"/>
                <a:cs typeface="Arial MT"/>
              </a:rPr>
              <a:t>on public holidays and weekends. </a:t>
            </a:r>
            <a:r>
              <a:rPr sz="1550" dirty="0">
                <a:latin typeface="Arial MT"/>
                <a:cs typeface="Arial MT"/>
              </a:rPr>
              <a:t>a =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public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holiday,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=</a:t>
            </a:r>
            <a:r>
              <a:rPr sz="1550" spc="-5" dirty="0">
                <a:latin typeface="Arial MT"/>
                <a:cs typeface="Arial MT"/>
              </a:rPr>
              <a:t> Easter </a:t>
            </a:r>
            <a:r>
              <a:rPr sz="1550" spc="-20" dirty="0">
                <a:latin typeface="Arial MT"/>
                <a:cs typeface="Arial MT"/>
              </a:rPr>
              <a:t>holiday,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=</a:t>
            </a:r>
            <a:r>
              <a:rPr sz="1550" spc="-5" dirty="0">
                <a:latin typeface="Arial MT"/>
                <a:cs typeface="Arial MT"/>
              </a:rPr>
              <a:t> Christmas, </a:t>
            </a:r>
            <a:r>
              <a:rPr sz="1550" dirty="0">
                <a:latin typeface="Arial MT"/>
                <a:cs typeface="Arial MT"/>
              </a:rPr>
              <a:t>0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=</a:t>
            </a:r>
            <a:r>
              <a:rPr sz="1550" spc="-5" dirty="0">
                <a:latin typeface="Arial MT"/>
                <a:cs typeface="Arial MT"/>
              </a:rPr>
              <a:t> None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Clr>
                <a:srgbClr val="000000"/>
              </a:buClr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solidFill>
                  <a:srgbClr val="C00000"/>
                </a:solidFill>
                <a:latin typeface="Arial MT"/>
                <a:cs typeface="Arial MT"/>
              </a:rPr>
              <a:t>SchoolHoliday</a:t>
            </a:r>
            <a:r>
              <a:rPr sz="155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5" dirty="0">
                <a:latin typeface="Arial MT"/>
                <a:cs typeface="Arial MT"/>
              </a:rPr>
              <a:t> indicates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if the </a:t>
            </a:r>
            <a:r>
              <a:rPr sz="1550" dirty="0">
                <a:latin typeface="Arial MT"/>
                <a:cs typeface="Arial MT"/>
              </a:rPr>
              <a:t>(Store,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Date) was</a:t>
            </a:r>
            <a:r>
              <a:rPr sz="1550" spc="-10" dirty="0">
                <a:latin typeface="Arial MT"/>
                <a:cs typeface="Arial MT"/>
              </a:rPr>
              <a:t> affected</a:t>
            </a:r>
            <a:r>
              <a:rPr sz="1550" spc="-5" dirty="0">
                <a:latin typeface="Arial MT"/>
                <a:cs typeface="Arial MT"/>
              </a:rPr>
              <a:t> by the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closure</a:t>
            </a:r>
            <a:r>
              <a:rPr sz="1550" spc="-5" dirty="0">
                <a:latin typeface="Arial MT"/>
                <a:cs typeface="Arial MT"/>
              </a:rPr>
              <a:t> of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public </a:t>
            </a:r>
            <a:r>
              <a:rPr sz="1550" dirty="0">
                <a:latin typeface="Arial MT"/>
                <a:cs typeface="Arial MT"/>
              </a:rPr>
              <a:t>schools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372" y="608193"/>
            <a:ext cx="8418195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 startAt="8"/>
              <a:tabLst>
                <a:tab pos="233679" algn="l"/>
              </a:tabLst>
            </a:pPr>
            <a:r>
              <a:rPr sz="1250" spc="-15" dirty="0">
                <a:solidFill>
                  <a:srgbClr val="C00000"/>
                </a:solidFill>
                <a:latin typeface="Arial MT"/>
                <a:cs typeface="Arial MT"/>
              </a:rPr>
              <a:t>StoreType</a:t>
            </a:r>
            <a:r>
              <a:rPr sz="12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- </a:t>
            </a:r>
            <a:r>
              <a:rPr sz="1250" spc="-10" dirty="0">
                <a:latin typeface="Arial MT"/>
                <a:cs typeface="Arial MT"/>
              </a:rPr>
              <a:t>differentiates</a:t>
            </a:r>
            <a:r>
              <a:rPr sz="1250" spc="-5" dirty="0">
                <a:latin typeface="Arial MT"/>
                <a:cs typeface="Arial MT"/>
              </a:rPr>
              <a:t> between</a:t>
            </a:r>
            <a:r>
              <a:rPr sz="1250" dirty="0">
                <a:latin typeface="Arial MT"/>
                <a:cs typeface="Arial MT"/>
              </a:rPr>
              <a:t> 4 </a:t>
            </a:r>
            <a:r>
              <a:rPr sz="1250" spc="-10" dirty="0">
                <a:latin typeface="Arial MT"/>
                <a:cs typeface="Arial MT"/>
              </a:rPr>
              <a:t>different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store models: </a:t>
            </a:r>
            <a:r>
              <a:rPr sz="1250" spc="-5" dirty="0">
                <a:latin typeface="Arial MT"/>
                <a:cs typeface="Arial MT"/>
              </a:rPr>
              <a:t>a, b,</a:t>
            </a:r>
            <a:r>
              <a:rPr sz="1250" dirty="0">
                <a:latin typeface="Arial MT"/>
                <a:cs typeface="Arial MT"/>
              </a:rPr>
              <a:t> c, d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8"/>
            </a:pPr>
            <a:endParaRPr sz="1500">
              <a:latin typeface="Arial MT"/>
              <a:cs typeface="Arial MT"/>
            </a:endParaRPr>
          </a:p>
          <a:p>
            <a:pPr marL="188595" indent="-176530">
              <a:lnSpc>
                <a:spcPct val="100000"/>
              </a:lnSpc>
              <a:buClr>
                <a:srgbClr val="000000"/>
              </a:buClr>
              <a:buAutoNum type="arabicPeriod" startAt="8"/>
              <a:tabLst>
                <a:tab pos="189230" algn="l"/>
              </a:tabLst>
            </a:pPr>
            <a:r>
              <a:rPr sz="1250" spc="-5" dirty="0">
                <a:solidFill>
                  <a:srgbClr val="C00000"/>
                </a:solidFill>
                <a:latin typeface="Arial MT"/>
                <a:cs typeface="Arial MT"/>
              </a:rPr>
              <a:t>Assortment</a:t>
            </a:r>
            <a:r>
              <a:rPr sz="125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-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describes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assortment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level: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=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basic,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=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extra,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=</a:t>
            </a:r>
            <a:r>
              <a:rPr sz="1250" spc="-5" dirty="0">
                <a:latin typeface="Arial MT"/>
                <a:cs typeface="Arial MT"/>
              </a:rPr>
              <a:t> extended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8"/>
            </a:pPr>
            <a:endParaRPr sz="1500">
              <a:latin typeface="Arial MT"/>
              <a:cs typeface="Arial MT"/>
            </a:endParaRPr>
          </a:p>
          <a:p>
            <a:pPr marL="276860" indent="-264795">
              <a:lnSpc>
                <a:spcPct val="100000"/>
              </a:lnSpc>
              <a:buClr>
                <a:srgbClr val="000000"/>
              </a:buClr>
              <a:buAutoNum type="arabicPeriod" startAt="8"/>
              <a:tabLst>
                <a:tab pos="277495" algn="l"/>
              </a:tabLst>
            </a:pPr>
            <a:r>
              <a:rPr sz="1250" spc="-5" dirty="0">
                <a:solidFill>
                  <a:srgbClr val="C00000"/>
                </a:solidFill>
                <a:latin typeface="Arial MT"/>
                <a:cs typeface="Arial MT"/>
              </a:rPr>
              <a:t>CompetitionDistance</a:t>
            </a:r>
            <a:r>
              <a:rPr sz="125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-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distance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meters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to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nearest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competitor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store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8"/>
            </a:pPr>
            <a:endParaRPr sz="1300">
              <a:latin typeface="Arial MT"/>
              <a:cs typeface="Arial MT"/>
            </a:endParaRPr>
          </a:p>
          <a:p>
            <a:pPr marL="12700" marR="49530">
              <a:lnSpc>
                <a:spcPct val="114999"/>
              </a:lnSpc>
              <a:buClr>
                <a:srgbClr val="000000"/>
              </a:buClr>
              <a:buAutoNum type="arabicPeriod" startAt="8"/>
              <a:tabLst>
                <a:tab pos="266065" algn="l"/>
              </a:tabLst>
            </a:pPr>
            <a:r>
              <a:rPr sz="1250" spc="-10" dirty="0">
                <a:solidFill>
                  <a:srgbClr val="C00000"/>
                </a:solidFill>
                <a:latin typeface="Arial MT"/>
                <a:cs typeface="Arial MT"/>
              </a:rPr>
              <a:t>CompetitionOpenSince</a:t>
            </a:r>
            <a:r>
              <a:rPr sz="1250" spc="-10" dirty="0">
                <a:latin typeface="Arial MT"/>
                <a:cs typeface="Arial MT"/>
              </a:rPr>
              <a:t>[Month/Year] </a:t>
            </a:r>
            <a:r>
              <a:rPr sz="1250" dirty="0">
                <a:latin typeface="Arial MT"/>
                <a:cs typeface="Arial MT"/>
              </a:rPr>
              <a:t>- </a:t>
            </a:r>
            <a:r>
              <a:rPr sz="1250" spc="-5" dirty="0">
                <a:latin typeface="Arial MT"/>
                <a:cs typeface="Arial MT"/>
              </a:rPr>
              <a:t>gives the approximate </a:t>
            </a:r>
            <a:r>
              <a:rPr sz="1250" dirty="0">
                <a:latin typeface="Arial MT"/>
                <a:cs typeface="Arial MT"/>
              </a:rPr>
              <a:t>year </a:t>
            </a:r>
            <a:r>
              <a:rPr sz="1250" spc="-5" dirty="0">
                <a:latin typeface="Arial MT"/>
                <a:cs typeface="Arial MT"/>
              </a:rPr>
              <a:t>and </a:t>
            </a:r>
            <a:r>
              <a:rPr sz="1250" dirty="0">
                <a:latin typeface="Arial MT"/>
                <a:cs typeface="Arial MT"/>
              </a:rPr>
              <a:t>month </a:t>
            </a:r>
            <a:r>
              <a:rPr sz="1250" spc="-5" dirty="0">
                <a:latin typeface="Arial MT"/>
                <a:cs typeface="Arial MT"/>
              </a:rPr>
              <a:t>of the time the nearest </a:t>
            </a:r>
            <a:r>
              <a:rPr sz="1250" dirty="0">
                <a:latin typeface="Arial MT"/>
                <a:cs typeface="Arial MT"/>
              </a:rPr>
              <a:t>competitor </a:t>
            </a:r>
            <a:r>
              <a:rPr sz="1250" spc="-5" dirty="0">
                <a:latin typeface="Arial MT"/>
                <a:cs typeface="Arial MT"/>
              </a:rPr>
              <a:t>was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opened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8"/>
            </a:pPr>
            <a:endParaRPr sz="1500">
              <a:latin typeface="Arial MT"/>
              <a:cs typeface="Arial MT"/>
            </a:endParaRPr>
          </a:p>
          <a:p>
            <a:pPr marL="276860" indent="-264795">
              <a:lnSpc>
                <a:spcPct val="100000"/>
              </a:lnSpc>
              <a:buClr>
                <a:srgbClr val="000000"/>
              </a:buClr>
              <a:buAutoNum type="arabicPeriod" startAt="8"/>
              <a:tabLst>
                <a:tab pos="277495" algn="l"/>
              </a:tabLst>
            </a:pPr>
            <a:r>
              <a:rPr sz="1250" spc="-5" dirty="0">
                <a:solidFill>
                  <a:srgbClr val="C00000"/>
                </a:solidFill>
                <a:latin typeface="Arial MT"/>
                <a:cs typeface="Arial MT"/>
              </a:rPr>
              <a:t>Promo </a:t>
            </a:r>
            <a:r>
              <a:rPr sz="1250" dirty="0">
                <a:latin typeface="Arial MT"/>
                <a:cs typeface="Arial MT"/>
              </a:rPr>
              <a:t>-</a:t>
            </a:r>
            <a:r>
              <a:rPr sz="1250" spc="-5" dirty="0">
                <a:latin typeface="Arial MT"/>
                <a:cs typeface="Arial MT"/>
              </a:rPr>
              <a:t> indicates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whether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store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running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promo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that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day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8"/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buClr>
                <a:srgbClr val="000000"/>
              </a:buClr>
              <a:buAutoNum type="arabicPeriod" startAt="8"/>
              <a:tabLst>
                <a:tab pos="277495" algn="l"/>
              </a:tabLst>
            </a:pPr>
            <a:r>
              <a:rPr sz="1250" spc="-5" dirty="0">
                <a:solidFill>
                  <a:srgbClr val="C00000"/>
                </a:solidFill>
                <a:latin typeface="Arial MT"/>
                <a:cs typeface="Arial MT"/>
              </a:rPr>
              <a:t>Promo2 </a:t>
            </a:r>
            <a:r>
              <a:rPr sz="1250" dirty="0">
                <a:latin typeface="Arial MT"/>
                <a:cs typeface="Arial MT"/>
              </a:rPr>
              <a:t>- </a:t>
            </a:r>
            <a:r>
              <a:rPr sz="1250" spc="-5" dirty="0">
                <a:latin typeface="Arial MT"/>
                <a:cs typeface="Arial MT"/>
              </a:rPr>
              <a:t>Promo2 is </a:t>
            </a:r>
            <a:r>
              <a:rPr sz="1250" dirty="0">
                <a:latin typeface="Arial MT"/>
                <a:cs typeface="Arial MT"/>
              </a:rPr>
              <a:t>a continuing </a:t>
            </a:r>
            <a:r>
              <a:rPr sz="1250" spc="-5" dirty="0">
                <a:latin typeface="Arial MT"/>
                <a:cs typeface="Arial MT"/>
              </a:rPr>
              <a:t>and </a:t>
            </a:r>
            <a:r>
              <a:rPr sz="1250" dirty="0">
                <a:latin typeface="Arial MT"/>
                <a:cs typeface="Arial MT"/>
              </a:rPr>
              <a:t>consecutive </a:t>
            </a:r>
            <a:r>
              <a:rPr sz="1250" spc="-5" dirty="0">
                <a:latin typeface="Arial MT"/>
                <a:cs typeface="Arial MT"/>
              </a:rPr>
              <a:t>promotion for </a:t>
            </a:r>
            <a:r>
              <a:rPr sz="1250" dirty="0">
                <a:latin typeface="Arial MT"/>
                <a:cs typeface="Arial MT"/>
              </a:rPr>
              <a:t>some stores: 0 = store </a:t>
            </a:r>
            <a:r>
              <a:rPr sz="1250" spc="-5" dirty="0">
                <a:latin typeface="Arial MT"/>
                <a:cs typeface="Arial MT"/>
              </a:rPr>
              <a:t>is not participating, </a:t>
            </a:r>
            <a:r>
              <a:rPr sz="1250" dirty="0">
                <a:latin typeface="Arial MT"/>
                <a:cs typeface="Arial MT"/>
              </a:rPr>
              <a:t>1 = store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participating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8"/>
            </a:pPr>
            <a:endParaRPr sz="1500">
              <a:latin typeface="Arial MT"/>
              <a:cs typeface="Arial MT"/>
            </a:endParaRPr>
          </a:p>
          <a:p>
            <a:pPr marL="276860" indent="-264795">
              <a:lnSpc>
                <a:spcPct val="100000"/>
              </a:lnSpc>
              <a:buClr>
                <a:srgbClr val="000000"/>
              </a:buClr>
              <a:buAutoNum type="arabicPeriod" startAt="8"/>
              <a:tabLst>
                <a:tab pos="277495" algn="l"/>
              </a:tabLst>
            </a:pPr>
            <a:r>
              <a:rPr sz="1250" spc="-15" dirty="0">
                <a:solidFill>
                  <a:srgbClr val="C00000"/>
                </a:solidFill>
                <a:latin typeface="Arial MT"/>
                <a:cs typeface="Arial MT"/>
              </a:rPr>
              <a:t>Promo2Since</a:t>
            </a:r>
            <a:r>
              <a:rPr sz="1250" spc="-15" dirty="0">
                <a:latin typeface="Arial MT"/>
                <a:cs typeface="Arial MT"/>
              </a:rPr>
              <a:t>[Year/Week]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- </a:t>
            </a:r>
            <a:r>
              <a:rPr sz="1250" spc="-5" dirty="0">
                <a:latin typeface="Arial MT"/>
                <a:cs typeface="Arial MT"/>
              </a:rPr>
              <a:t>describes the</a:t>
            </a:r>
            <a:r>
              <a:rPr sz="1250" dirty="0">
                <a:latin typeface="Arial MT"/>
                <a:cs typeface="Arial MT"/>
              </a:rPr>
              <a:t> year</a:t>
            </a:r>
            <a:r>
              <a:rPr sz="1250" spc="-5" dirty="0">
                <a:latin typeface="Arial MT"/>
                <a:cs typeface="Arial MT"/>
              </a:rPr>
              <a:t> and</a:t>
            </a:r>
            <a:r>
              <a:rPr sz="1250" dirty="0">
                <a:latin typeface="Arial MT"/>
                <a:cs typeface="Arial MT"/>
              </a:rPr>
              <a:t> calendar </a:t>
            </a:r>
            <a:r>
              <a:rPr sz="1250" spc="-5" dirty="0">
                <a:latin typeface="Arial MT"/>
                <a:cs typeface="Arial MT"/>
              </a:rPr>
              <a:t>week when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the </a:t>
            </a:r>
            <a:r>
              <a:rPr sz="1250" dirty="0">
                <a:latin typeface="Arial MT"/>
                <a:cs typeface="Arial MT"/>
              </a:rPr>
              <a:t>store started </a:t>
            </a:r>
            <a:r>
              <a:rPr sz="1250" spc="-5" dirty="0">
                <a:latin typeface="Arial MT"/>
                <a:cs typeface="Arial MT"/>
              </a:rPr>
              <a:t>participating in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Promo2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8"/>
            </a:pPr>
            <a:endParaRPr sz="1300">
              <a:latin typeface="Arial MT"/>
              <a:cs typeface="Arial MT"/>
            </a:endParaRPr>
          </a:p>
          <a:p>
            <a:pPr marL="12700" marR="66040">
              <a:lnSpc>
                <a:spcPct val="114999"/>
              </a:lnSpc>
              <a:buClr>
                <a:srgbClr val="000000"/>
              </a:buClr>
              <a:buAutoNum type="arabicPeriod" startAt="8"/>
              <a:tabLst>
                <a:tab pos="277495" algn="l"/>
              </a:tabLst>
            </a:pPr>
            <a:r>
              <a:rPr sz="1250" spc="-5" dirty="0">
                <a:solidFill>
                  <a:srgbClr val="C00000"/>
                </a:solidFill>
                <a:latin typeface="Arial MT"/>
                <a:cs typeface="Arial MT"/>
              </a:rPr>
              <a:t>PromoInterval </a:t>
            </a:r>
            <a:r>
              <a:rPr sz="1250" dirty="0">
                <a:latin typeface="Arial MT"/>
                <a:cs typeface="Arial MT"/>
              </a:rPr>
              <a:t>- </a:t>
            </a:r>
            <a:r>
              <a:rPr sz="1250" spc="-5" dirty="0">
                <a:latin typeface="Arial MT"/>
                <a:cs typeface="Arial MT"/>
              </a:rPr>
              <a:t>describes the </a:t>
            </a:r>
            <a:r>
              <a:rPr sz="1250" dirty="0">
                <a:latin typeface="Arial MT"/>
                <a:cs typeface="Arial MT"/>
              </a:rPr>
              <a:t>consecutive </a:t>
            </a:r>
            <a:r>
              <a:rPr sz="1250" spc="-5" dirty="0">
                <a:latin typeface="Arial MT"/>
                <a:cs typeface="Arial MT"/>
              </a:rPr>
              <a:t>intervals Promo2 is </a:t>
            </a:r>
            <a:r>
              <a:rPr sz="1250" dirty="0">
                <a:latin typeface="Arial MT"/>
                <a:cs typeface="Arial MT"/>
              </a:rPr>
              <a:t>started, </a:t>
            </a:r>
            <a:r>
              <a:rPr sz="1250" spc="-5" dirty="0">
                <a:latin typeface="Arial MT"/>
                <a:cs typeface="Arial MT"/>
              </a:rPr>
              <a:t>naming the </a:t>
            </a:r>
            <a:r>
              <a:rPr sz="1250" dirty="0">
                <a:latin typeface="Arial MT"/>
                <a:cs typeface="Arial MT"/>
              </a:rPr>
              <a:t>months </a:t>
            </a:r>
            <a:r>
              <a:rPr sz="1250" spc="-5" dirty="0">
                <a:latin typeface="Arial MT"/>
                <a:cs typeface="Arial MT"/>
              </a:rPr>
              <a:t>the promotion is </a:t>
            </a:r>
            <a:r>
              <a:rPr sz="1250" dirty="0">
                <a:latin typeface="Arial MT"/>
                <a:cs typeface="Arial MT"/>
              </a:rPr>
              <a:t>started 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ane</a:t>
            </a:r>
            <a:r>
              <a:rPr sz="1250" spc="-70" dirty="0">
                <a:latin typeface="Arial MT"/>
                <a:cs typeface="Arial MT"/>
              </a:rPr>
              <a:t>w</a:t>
            </a:r>
            <a:r>
              <a:rPr sz="1250" dirty="0">
                <a:latin typeface="Arial MT"/>
                <a:cs typeface="Arial MT"/>
              </a:rPr>
              <a:t>.</a:t>
            </a:r>
            <a:r>
              <a:rPr sz="1250" spc="-5" dirty="0">
                <a:latin typeface="Arial MT"/>
                <a:cs typeface="Arial MT"/>
              </a:rPr>
              <a:t> E.g</a:t>
            </a:r>
            <a:r>
              <a:rPr sz="1250" dirty="0">
                <a:latin typeface="Arial MT"/>
                <a:cs typeface="Arial MT"/>
              </a:rPr>
              <a:t>.</a:t>
            </a:r>
            <a:r>
              <a:rPr sz="1250" spc="-5" dirty="0">
                <a:latin typeface="Arial MT"/>
                <a:cs typeface="Arial MT"/>
              </a:rPr>
              <a:t> "Feb,Ma</a:t>
            </a:r>
            <a:r>
              <a:rPr sz="1250" spc="-95" dirty="0">
                <a:latin typeface="Arial MT"/>
                <a:cs typeface="Arial MT"/>
              </a:rPr>
              <a:t>y</a:t>
            </a:r>
            <a:r>
              <a:rPr sz="1250" spc="-5" dirty="0">
                <a:latin typeface="Arial MT"/>
                <a:cs typeface="Arial MT"/>
              </a:rPr>
              <a:t>,Aug,Nov</a:t>
            </a:r>
            <a:r>
              <a:rPr sz="1250" dirty="0">
                <a:latin typeface="Arial MT"/>
                <a:cs typeface="Arial MT"/>
              </a:rPr>
              <a:t>"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means</a:t>
            </a:r>
            <a:r>
              <a:rPr sz="1250" spc="-5" dirty="0">
                <a:latin typeface="Arial MT"/>
                <a:cs typeface="Arial MT"/>
              </a:rPr>
              <a:t> eac</a:t>
            </a:r>
            <a:r>
              <a:rPr sz="1250" dirty="0">
                <a:latin typeface="Arial MT"/>
                <a:cs typeface="Arial MT"/>
              </a:rPr>
              <a:t>h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round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starts</a:t>
            </a:r>
            <a:r>
              <a:rPr sz="1250" spc="-5" dirty="0">
                <a:latin typeface="Arial MT"/>
                <a:cs typeface="Arial MT"/>
              </a:rPr>
              <a:t> i</a:t>
            </a:r>
            <a:r>
              <a:rPr sz="1250" dirty="0">
                <a:latin typeface="Arial MT"/>
                <a:cs typeface="Arial MT"/>
              </a:rPr>
              <a:t>n</a:t>
            </a:r>
            <a:r>
              <a:rPr sz="1250" spc="-5" dirty="0">
                <a:latin typeface="Arial MT"/>
                <a:cs typeface="Arial MT"/>
              </a:rPr>
              <a:t> Februar</a:t>
            </a:r>
            <a:r>
              <a:rPr sz="1250" spc="-95" dirty="0">
                <a:latin typeface="Arial MT"/>
                <a:cs typeface="Arial MT"/>
              </a:rPr>
              <a:t>y</a:t>
            </a:r>
            <a:r>
              <a:rPr sz="1250" dirty="0">
                <a:latin typeface="Arial MT"/>
                <a:cs typeface="Arial MT"/>
              </a:rPr>
              <a:t>,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Ma</a:t>
            </a:r>
            <a:r>
              <a:rPr sz="1250" spc="-95" dirty="0">
                <a:latin typeface="Arial MT"/>
                <a:cs typeface="Arial MT"/>
              </a:rPr>
              <a:t>y</a:t>
            </a:r>
            <a:r>
              <a:rPr sz="1250" dirty="0">
                <a:latin typeface="Arial MT"/>
                <a:cs typeface="Arial MT"/>
              </a:rPr>
              <a:t>,</a:t>
            </a:r>
            <a:r>
              <a:rPr sz="1250" spc="-7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August</a:t>
            </a:r>
            <a:r>
              <a:rPr sz="1250" dirty="0">
                <a:latin typeface="Arial MT"/>
                <a:cs typeface="Arial MT"/>
              </a:rPr>
              <a:t>,</a:t>
            </a:r>
            <a:r>
              <a:rPr sz="1250" spc="-5" dirty="0">
                <a:latin typeface="Arial MT"/>
                <a:cs typeface="Arial MT"/>
              </a:rPr>
              <a:t> Novembe</a:t>
            </a:r>
            <a:r>
              <a:rPr sz="1250" dirty="0">
                <a:latin typeface="Arial MT"/>
                <a:cs typeface="Arial MT"/>
              </a:rPr>
              <a:t>r</a:t>
            </a:r>
            <a:r>
              <a:rPr sz="1250" spc="-5" dirty="0">
                <a:latin typeface="Arial MT"/>
                <a:cs typeface="Arial MT"/>
              </a:rPr>
              <a:t> o</a:t>
            </a:r>
            <a:r>
              <a:rPr sz="1250" dirty="0">
                <a:latin typeface="Arial MT"/>
                <a:cs typeface="Arial MT"/>
              </a:rPr>
              <a:t>f</a:t>
            </a:r>
            <a:r>
              <a:rPr sz="1250" spc="-5" dirty="0">
                <a:latin typeface="Arial MT"/>
                <a:cs typeface="Arial MT"/>
              </a:rPr>
              <a:t> an</a:t>
            </a:r>
            <a:r>
              <a:rPr sz="1250" dirty="0">
                <a:latin typeface="Arial MT"/>
                <a:cs typeface="Arial MT"/>
              </a:rPr>
              <a:t>y</a:t>
            </a:r>
            <a:r>
              <a:rPr sz="1250" spc="-5" dirty="0">
                <a:latin typeface="Arial MT"/>
                <a:cs typeface="Arial MT"/>
              </a:rPr>
              <a:t> give</a:t>
            </a:r>
            <a:r>
              <a:rPr sz="1250" dirty="0">
                <a:latin typeface="Arial MT"/>
                <a:cs typeface="Arial MT"/>
              </a:rPr>
              <a:t>n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year</a:t>
            </a:r>
            <a:r>
              <a:rPr sz="1250" spc="-5" dirty="0">
                <a:latin typeface="Arial MT"/>
                <a:cs typeface="Arial MT"/>
              </a:rPr>
              <a:t> fo</a:t>
            </a:r>
            <a:r>
              <a:rPr sz="1250" dirty="0">
                <a:latin typeface="Arial MT"/>
                <a:cs typeface="Arial MT"/>
              </a:rPr>
              <a:t>r</a:t>
            </a:r>
            <a:r>
              <a:rPr sz="1250" spc="-5" dirty="0">
                <a:latin typeface="Arial MT"/>
                <a:cs typeface="Arial MT"/>
              </a:rPr>
              <a:t> that  </a:t>
            </a:r>
            <a:r>
              <a:rPr sz="1250" dirty="0">
                <a:latin typeface="Arial MT"/>
                <a:cs typeface="Arial MT"/>
              </a:rPr>
              <a:t>store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56" y="271479"/>
            <a:ext cx="168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237" y="732416"/>
            <a:ext cx="6507480" cy="35687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latin typeface="Arial MT"/>
                <a:cs typeface="Arial MT"/>
              </a:rPr>
              <a:t>Importing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required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libraries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reading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dataset.</a:t>
            </a:r>
            <a:endParaRPr sz="1550">
              <a:latin typeface="Arial MT"/>
              <a:cs typeface="Arial MT"/>
            </a:endParaRPr>
          </a:p>
          <a:p>
            <a:pPr marL="623570" lvl="1" indent="-219075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24205" algn="l"/>
              </a:tabLst>
            </a:pPr>
            <a:r>
              <a:rPr sz="1550" dirty="0">
                <a:latin typeface="Arial MT"/>
                <a:cs typeface="Arial MT"/>
              </a:rPr>
              <a:t>Merging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two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datasets</a:t>
            </a:r>
            <a:endParaRPr sz="1550">
              <a:latin typeface="Arial MT"/>
              <a:cs typeface="Arial MT"/>
            </a:endParaRPr>
          </a:p>
          <a:p>
            <a:pPr marL="623570" lvl="1" indent="-219075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24205" algn="l"/>
              </a:tabLst>
            </a:pPr>
            <a:r>
              <a:rPr sz="1550" spc="-5" dirty="0">
                <a:latin typeface="Arial MT"/>
                <a:cs typeface="Arial MT"/>
              </a:rPr>
              <a:t>Understanding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dataset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latin typeface="Arial MT"/>
                <a:cs typeface="Arial MT"/>
              </a:rPr>
              <a:t>Explorator</a:t>
            </a:r>
            <a:r>
              <a:rPr sz="1550" dirty="0">
                <a:latin typeface="Arial MT"/>
                <a:cs typeface="Arial MT"/>
              </a:rPr>
              <a:t>y</a:t>
            </a:r>
            <a:r>
              <a:rPr sz="1550" spc="-5" dirty="0">
                <a:latin typeface="Arial MT"/>
                <a:cs typeface="Arial MT"/>
              </a:rPr>
              <a:t> Dat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9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Analysi</a:t>
            </a:r>
            <a:r>
              <a:rPr sz="1550" dirty="0">
                <a:latin typeface="Arial MT"/>
                <a:cs typeface="Arial MT"/>
              </a:rPr>
              <a:t>s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(EDA)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–</a:t>
            </a:r>
            <a:endParaRPr sz="1550">
              <a:latin typeface="Arial MT"/>
              <a:cs typeface="Arial MT"/>
            </a:endParaRPr>
          </a:p>
          <a:p>
            <a:pPr marL="623570" lvl="1" indent="-219075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24205" algn="l"/>
              </a:tabLst>
            </a:pPr>
            <a:r>
              <a:rPr sz="1550" spc="-5" dirty="0">
                <a:latin typeface="Arial MT"/>
                <a:cs typeface="Arial MT"/>
              </a:rPr>
              <a:t>Data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Visualization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latin typeface="Arial MT"/>
                <a:cs typeface="Arial MT"/>
              </a:rPr>
              <a:t>Feature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Engineering</a:t>
            </a:r>
            <a:endParaRPr sz="1550">
              <a:latin typeface="Arial MT"/>
              <a:cs typeface="Arial MT"/>
            </a:endParaRPr>
          </a:p>
          <a:p>
            <a:pPr marL="623570" lvl="1" indent="-219075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24205" algn="l"/>
              </a:tabLst>
            </a:pPr>
            <a:r>
              <a:rPr sz="1550" spc="-5" dirty="0">
                <a:latin typeface="Arial MT"/>
                <a:cs typeface="Arial MT"/>
              </a:rPr>
              <a:t>Dropping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unwanted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columns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values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(closed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stores)</a:t>
            </a:r>
            <a:endParaRPr sz="1550">
              <a:latin typeface="Arial MT"/>
              <a:cs typeface="Arial MT"/>
            </a:endParaRPr>
          </a:p>
          <a:p>
            <a:pPr marL="623570" lvl="1" indent="-219075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24205" algn="l"/>
              </a:tabLst>
            </a:pPr>
            <a:r>
              <a:rPr sz="1550" spc="-5" dirty="0">
                <a:latin typeface="Arial MT"/>
                <a:cs typeface="Arial MT"/>
              </a:rPr>
              <a:t>Filling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Missing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Values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with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Imputation</a:t>
            </a:r>
            <a:endParaRPr sz="1550">
              <a:latin typeface="Arial MT"/>
              <a:cs typeface="Arial MT"/>
            </a:endParaRPr>
          </a:p>
          <a:p>
            <a:pPr marL="612775" lvl="1" indent="-208279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613410" algn="l"/>
              </a:tabLst>
            </a:pPr>
            <a:r>
              <a:rPr sz="1550" spc="-5" dirty="0">
                <a:latin typeface="Arial MT"/>
                <a:cs typeface="Arial MT"/>
              </a:rPr>
              <a:t>Outliers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Detection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removal</a:t>
            </a:r>
            <a:endParaRPr sz="155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z="1550" spc="-5" dirty="0">
                <a:latin typeface="Arial MT"/>
                <a:cs typeface="Arial MT"/>
              </a:rPr>
              <a:t>Label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Encoding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(Converting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categorical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variables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numerical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values)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00625"/>
            <a:ext cx="4834890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86385" algn="l"/>
              </a:tabLst>
            </a:pPr>
            <a:r>
              <a:rPr sz="1550" dirty="0">
                <a:latin typeface="Arial MT"/>
                <a:cs typeface="Arial MT"/>
              </a:rPr>
              <a:t>Model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Building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6"/>
            </a:pPr>
            <a:endParaRPr sz="2100">
              <a:latin typeface="Arial MT"/>
              <a:cs typeface="Arial MT"/>
            </a:endParaRPr>
          </a:p>
          <a:p>
            <a:pPr marL="612775" lvl="1" indent="-219075">
              <a:lnSpc>
                <a:spcPct val="100000"/>
              </a:lnSpc>
              <a:buAutoNum type="alphaLcPeriod"/>
              <a:tabLst>
                <a:tab pos="613410" algn="l"/>
              </a:tabLst>
            </a:pPr>
            <a:r>
              <a:rPr sz="1550" spc="-5" dirty="0">
                <a:latin typeface="Arial MT"/>
                <a:cs typeface="Arial MT"/>
              </a:rPr>
              <a:t>Linear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Regression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  <a:p>
            <a:pPr marL="612775" lvl="1" indent="-219075">
              <a:lnSpc>
                <a:spcPct val="100000"/>
              </a:lnSpc>
              <a:spcBef>
                <a:spcPts val="280"/>
              </a:spcBef>
              <a:buAutoNum type="alphaLcPeriod"/>
              <a:tabLst>
                <a:tab pos="613410" algn="l"/>
              </a:tabLst>
            </a:pPr>
            <a:r>
              <a:rPr sz="1550" spc="-5" dirty="0">
                <a:latin typeface="Arial MT"/>
                <a:cs typeface="Arial MT"/>
              </a:rPr>
              <a:t>Decision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Tree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Regression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  <a:p>
            <a:pPr marL="601980" lvl="1" indent="-208279">
              <a:lnSpc>
                <a:spcPct val="100000"/>
              </a:lnSpc>
              <a:spcBef>
                <a:spcPts val="280"/>
              </a:spcBef>
              <a:buAutoNum type="alphaLcPeriod"/>
              <a:tabLst>
                <a:tab pos="602615" algn="l"/>
              </a:tabLst>
            </a:pPr>
            <a:r>
              <a:rPr sz="1550" spc="-5" dirty="0">
                <a:latin typeface="Arial MT"/>
                <a:cs typeface="Arial MT"/>
              </a:rPr>
              <a:t>Random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Forest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Regression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Model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AutoNum type="alphaLcPeriod"/>
            </a:pPr>
            <a:endParaRPr sz="1500">
              <a:latin typeface="Arial MT"/>
              <a:cs typeface="Arial MT"/>
            </a:endParaRPr>
          </a:p>
          <a:p>
            <a:pPr marL="231140" indent="-219075">
              <a:lnSpc>
                <a:spcPct val="100000"/>
              </a:lnSpc>
              <a:buAutoNum type="arabicPeriod" startAt="6"/>
              <a:tabLst>
                <a:tab pos="231775" algn="l"/>
              </a:tabLst>
            </a:pPr>
            <a:r>
              <a:rPr sz="1550" dirty="0">
                <a:latin typeface="Arial MT"/>
                <a:cs typeface="Arial MT"/>
              </a:rPr>
              <a:t>Model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Validation</a:t>
            </a:r>
            <a:endParaRPr sz="1550">
              <a:latin typeface="Arial MT"/>
              <a:cs typeface="Arial MT"/>
            </a:endParaRPr>
          </a:p>
          <a:p>
            <a:pPr marL="612775" lvl="1" indent="-219075">
              <a:lnSpc>
                <a:spcPct val="100000"/>
              </a:lnSpc>
              <a:spcBef>
                <a:spcPts val="280"/>
              </a:spcBef>
              <a:buAutoNum type="alphaLcPeriod"/>
              <a:tabLst>
                <a:tab pos="613410" algn="l"/>
              </a:tabLst>
            </a:pPr>
            <a:r>
              <a:rPr sz="1550" dirty="0">
                <a:latin typeface="Arial MT"/>
                <a:cs typeface="Arial MT"/>
              </a:rPr>
              <a:t>r2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score</a:t>
            </a:r>
            <a:endParaRPr sz="1550">
              <a:latin typeface="Arial MT"/>
              <a:cs typeface="Arial MT"/>
            </a:endParaRPr>
          </a:p>
          <a:p>
            <a:pPr marL="612775" lvl="1" indent="-219075">
              <a:lnSpc>
                <a:spcPct val="100000"/>
              </a:lnSpc>
              <a:spcBef>
                <a:spcPts val="275"/>
              </a:spcBef>
              <a:buAutoNum type="alphaLcPeriod"/>
              <a:tabLst>
                <a:tab pos="613410" algn="l"/>
              </a:tabLst>
            </a:pPr>
            <a:r>
              <a:rPr sz="1550" dirty="0">
                <a:latin typeface="Arial MT"/>
                <a:cs typeface="Arial MT"/>
              </a:rPr>
              <a:t>Mean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absolute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error</a:t>
            </a:r>
            <a:endParaRPr sz="1550">
              <a:latin typeface="Arial MT"/>
              <a:cs typeface="Arial MT"/>
            </a:endParaRPr>
          </a:p>
          <a:p>
            <a:pPr marL="601980" lvl="1" indent="-208279">
              <a:lnSpc>
                <a:spcPct val="100000"/>
              </a:lnSpc>
              <a:spcBef>
                <a:spcPts val="280"/>
              </a:spcBef>
              <a:buAutoNum type="alphaLcPeriod"/>
              <a:tabLst>
                <a:tab pos="602615" algn="l"/>
              </a:tabLst>
            </a:pPr>
            <a:r>
              <a:rPr sz="1550" spc="-5" dirty="0">
                <a:latin typeface="Arial MT"/>
                <a:cs typeface="Arial MT"/>
              </a:rPr>
              <a:t>Root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mean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squared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error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AutoNum type="alphaLcPeriod"/>
            </a:pPr>
            <a:endParaRPr sz="1500">
              <a:latin typeface="Arial MT"/>
              <a:cs typeface="Arial MT"/>
            </a:endParaRPr>
          </a:p>
          <a:p>
            <a:pPr marL="231140" indent="-219075">
              <a:lnSpc>
                <a:spcPct val="100000"/>
              </a:lnSpc>
              <a:buAutoNum type="arabicPeriod" startAt="6"/>
              <a:tabLst>
                <a:tab pos="231775" algn="l"/>
              </a:tabLst>
            </a:pPr>
            <a:r>
              <a:rPr sz="1550" spc="-5" dirty="0">
                <a:latin typeface="Arial MT"/>
                <a:cs typeface="Arial MT"/>
              </a:rPr>
              <a:t>Creating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final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right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model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making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predictions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 startAt="6"/>
            </a:pPr>
            <a:endParaRPr sz="1500">
              <a:latin typeface="Arial MT"/>
              <a:cs typeface="Arial MT"/>
            </a:endParaRPr>
          </a:p>
          <a:p>
            <a:pPr marL="285750" indent="-273685">
              <a:lnSpc>
                <a:spcPct val="100000"/>
              </a:lnSpc>
              <a:buAutoNum type="arabicPeriod" startAt="6"/>
              <a:tabLst>
                <a:tab pos="286385" algn="l"/>
              </a:tabLst>
            </a:pPr>
            <a:r>
              <a:rPr sz="1550" spc="-5" dirty="0"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72" y="186757"/>
            <a:ext cx="484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Roboto"/>
                <a:cs typeface="Roboto"/>
              </a:rPr>
              <a:t>Relation</a:t>
            </a:r>
            <a:r>
              <a:rPr sz="2400" spc="-1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Roboto"/>
                <a:cs typeface="Roboto"/>
              </a:rPr>
              <a:t>between</a:t>
            </a:r>
            <a:r>
              <a:rPr sz="2400" spc="-1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C00000"/>
                </a:solidFill>
                <a:latin typeface="Roboto"/>
                <a:cs typeface="Roboto"/>
              </a:rPr>
              <a:t>different</a:t>
            </a:r>
            <a:r>
              <a:rPr sz="2400" spc="-1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C00000"/>
                </a:solidFill>
                <a:latin typeface="Roboto"/>
                <a:cs typeface="Roboto"/>
              </a:rPr>
              <a:t>Variable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99" y="1476526"/>
            <a:ext cx="3556000" cy="148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A.	Sales</a:t>
            </a:r>
            <a:r>
              <a:rPr sz="185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sz="18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respect</a:t>
            </a:r>
            <a:r>
              <a:rPr sz="18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8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008000"/>
                </a:solidFill>
                <a:latin typeface="Arial"/>
                <a:cs typeface="Arial"/>
              </a:rPr>
              <a:t>year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8415" marR="5080">
              <a:lnSpc>
                <a:spcPct val="135700"/>
              </a:lnSpc>
              <a:spcBef>
                <a:spcPts val="1395"/>
              </a:spcBef>
            </a:pPr>
            <a:r>
              <a:rPr sz="1700" b="1" spc="-30" dirty="0">
                <a:solidFill>
                  <a:srgbClr val="212121"/>
                </a:solidFill>
                <a:latin typeface="Roboto"/>
                <a:cs typeface="Roboto"/>
              </a:rPr>
              <a:t>Observation</a:t>
            </a:r>
            <a:r>
              <a:rPr sz="1700" spc="-3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Increasing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700" spc="-15" dirty="0">
                <a:solidFill>
                  <a:srgbClr val="212121"/>
                </a:solidFill>
                <a:latin typeface="Roboto"/>
                <a:cs typeface="Roboto"/>
              </a:rPr>
              <a:t> sales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year </a:t>
            </a:r>
            <a:r>
              <a:rPr sz="1700" spc="-409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7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12121"/>
                </a:solidFill>
                <a:latin typeface="Roboto"/>
                <a:cs typeface="Roboto"/>
              </a:rPr>
              <a:t>year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360" y="1604444"/>
            <a:ext cx="4642725" cy="2858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1414</Words>
  <Application>Microsoft Office PowerPoint</Application>
  <PresentationFormat>On-screen Show (16:9)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Roboto</vt:lpstr>
      <vt:lpstr>Verdana</vt:lpstr>
      <vt:lpstr>Office Theme</vt:lpstr>
      <vt:lpstr>PowerPoint Presentation</vt:lpstr>
      <vt:lpstr>Points for Discussion</vt:lpstr>
      <vt:lpstr>Introduction:</vt:lpstr>
      <vt:lpstr>Problem Statement</vt:lpstr>
      <vt:lpstr>Data Summary</vt:lpstr>
      <vt:lpstr>PowerPoint Presentation</vt:lpstr>
      <vt:lpstr>Approach</vt:lpstr>
      <vt:lpstr>PowerPoint Presentation</vt:lpstr>
      <vt:lpstr>Relation between different Variable</vt:lpstr>
      <vt:lpstr>Observation - When promo are running  we can expect more sales.</vt:lpstr>
      <vt:lpstr>PowerPoint Presentation</vt:lpstr>
      <vt:lpstr>PowerPoint Presentation</vt:lpstr>
      <vt:lpstr>PowerPoint Presentation</vt:lpstr>
      <vt:lpstr>PowerPoint Presentation</vt:lpstr>
      <vt:lpstr>Sales Outliers Detection and Removal</vt:lpstr>
      <vt:lpstr>Checking Correlation</vt:lpstr>
      <vt:lpstr>Model Building</vt:lpstr>
      <vt:lpstr>Performance of Model</vt:lpstr>
      <vt:lpstr>B. Decision Tree Regression</vt:lpstr>
      <vt:lpstr>Performance of Model</vt:lpstr>
      <vt:lpstr>C. Random Forest Regressor</vt:lpstr>
      <vt:lpstr>Performance of Model</vt:lpstr>
      <vt:lpstr>Important Features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Sales Prediction_PPT.pptx</dc:title>
  <dc:creator>Dell</dc:creator>
  <cp:lastModifiedBy>Raushan Kumar</cp:lastModifiedBy>
  <cp:revision>4</cp:revision>
  <dcterms:created xsi:type="dcterms:W3CDTF">2024-04-10T14:48:48Z</dcterms:created>
  <dcterms:modified xsi:type="dcterms:W3CDTF">2024-04-11T15:06:39Z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