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1" r:id="rId24"/>
  </p:sldIdLst>
  <p:sldSz cx="12001500" cy="7562850"/>
  <p:notesSz cx="120015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0112" y="2344483"/>
            <a:ext cx="10201275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00225" y="4235196"/>
            <a:ext cx="840105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0075" y="1739455"/>
            <a:ext cx="5220652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80772" y="1739455"/>
            <a:ext cx="5220652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2"/>
            <a:ext cx="11998794" cy="7540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019" y="664463"/>
            <a:ext cx="9743897" cy="7178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9665" y="1436466"/>
            <a:ext cx="922274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80510" y="7033450"/>
            <a:ext cx="384048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0075" y="7033450"/>
            <a:ext cx="2760345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1080" y="7033450"/>
            <a:ext cx="2760345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"/>
            <a:ext cx="11998794" cy="7559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745993"/>
            <a:ext cx="9253855" cy="26526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5140"/>
              </a:lnSpc>
              <a:spcBef>
                <a:spcPts val="385"/>
              </a:spcBef>
            </a:pPr>
            <a:r>
              <a:rPr sz="4400" dirty="0">
                <a:solidFill>
                  <a:srgbClr val="03607A"/>
                </a:solidFill>
              </a:rPr>
              <a:t>USER</a:t>
            </a:r>
            <a:r>
              <a:rPr sz="4400" spc="-120" dirty="0">
                <a:solidFill>
                  <a:srgbClr val="03607A"/>
                </a:solidFill>
              </a:rPr>
              <a:t> </a:t>
            </a:r>
            <a:r>
              <a:rPr sz="4400" spc="25" dirty="0">
                <a:solidFill>
                  <a:srgbClr val="03607A"/>
                </a:solidFill>
              </a:rPr>
              <a:t>A</a:t>
            </a:r>
            <a:r>
              <a:rPr sz="4400" spc="20" dirty="0">
                <a:solidFill>
                  <a:srgbClr val="03607A"/>
                </a:solidFill>
              </a:rPr>
              <a:t>NA</a:t>
            </a:r>
            <a:r>
              <a:rPr sz="4400" spc="-560" dirty="0">
                <a:solidFill>
                  <a:srgbClr val="03607A"/>
                </a:solidFill>
              </a:rPr>
              <a:t>L</a:t>
            </a:r>
            <a:r>
              <a:rPr sz="4400" spc="30" dirty="0">
                <a:solidFill>
                  <a:srgbClr val="03607A"/>
                </a:solidFill>
              </a:rPr>
              <a:t>Y</a:t>
            </a:r>
            <a:r>
              <a:rPr sz="4400" spc="15" dirty="0">
                <a:solidFill>
                  <a:srgbClr val="03607A"/>
                </a:solidFill>
              </a:rPr>
              <a:t>T</a:t>
            </a:r>
            <a:r>
              <a:rPr sz="4400" spc="20" dirty="0">
                <a:solidFill>
                  <a:srgbClr val="03607A"/>
                </a:solidFill>
              </a:rPr>
              <a:t>IC</a:t>
            </a:r>
            <a:r>
              <a:rPr sz="4400" spc="25" dirty="0">
                <a:solidFill>
                  <a:srgbClr val="03607A"/>
                </a:solidFill>
              </a:rPr>
              <a:t>S</a:t>
            </a:r>
            <a:r>
              <a:rPr sz="4400" spc="-110" dirty="0">
                <a:solidFill>
                  <a:srgbClr val="03607A"/>
                </a:solidFill>
              </a:rPr>
              <a:t> </a:t>
            </a:r>
            <a:r>
              <a:rPr sz="4400" dirty="0">
                <a:solidFill>
                  <a:srgbClr val="03607A"/>
                </a:solidFill>
              </a:rPr>
              <a:t>IN</a:t>
            </a:r>
            <a:r>
              <a:rPr sz="4400" spc="-110" dirty="0">
                <a:solidFill>
                  <a:srgbClr val="03607A"/>
                </a:solidFill>
              </a:rPr>
              <a:t> </a:t>
            </a:r>
            <a:r>
              <a:rPr sz="4400" spc="-25" dirty="0">
                <a:solidFill>
                  <a:srgbClr val="03607A"/>
                </a:solidFill>
              </a:rPr>
              <a:t>THE TELECOMMUNICATION</a:t>
            </a:r>
            <a:r>
              <a:rPr sz="4400" spc="-215" dirty="0">
                <a:solidFill>
                  <a:srgbClr val="03607A"/>
                </a:solidFill>
              </a:rPr>
              <a:t> </a:t>
            </a:r>
            <a:r>
              <a:rPr sz="4400" spc="-10" dirty="0">
                <a:solidFill>
                  <a:srgbClr val="03607A"/>
                </a:solidFill>
              </a:rPr>
              <a:t>INDUSTRY</a:t>
            </a:r>
            <a:endParaRPr sz="4400" dirty="0"/>
          </a:p>
          <a:p>
            <a:pPr marL="12700">
              <a:lnSpc>
                <a:spcPts val="4990"/>
              </a:lnSpc>
            </a:pP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539902" y="5180304"/>
            <a:ext cx="1036447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</a:pPr>
            <a:r>
              <a:rPr sz="2600" b="1" spc="-10" dirty="0">
                <a:solidFill>
                  <a:srgbClr val="DAF4F8"/>
                </a:solidFill>
                <a:latin typeface="DejaVu Sans"/>
                <a:cs typeface="DejaVu Sans"/>
              </a:rPr>
              <a:t>Overview:</a:t>
            </a:r>
            <a:endParaRPr sz="2600">
              <a:latin typeface="DejaVu Sans"/>
              <a:cs typeface="DejaVu Sans"/>
            </a:endParaRPr>
          </a:p>
          <a:p>
            <a:pPr marL="12700" marR="5080">
              <a:lnSpc>
                <a:spcPct val="97000"/>
              </a:lnSpc>
              <a:spcBef>
                <a:spcPts val="45"/>
              </a:spcBef>
            </a:pP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Analysing</a:t>
            </a:r>
            <a:r>
              <a:rPr sz="2400" spc="-85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users’</a:t>
            </a:r>
            <a:r>
              <a:rPr sz="2400" spc="-70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experience,</a:t>
            </a:r>
            <a:r>
              <a:rPr sz="2400" spc="-80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engagement</a:t>
            </a:r>
            <a:r>
              <a:rPr sz="2400" spc="-75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and</a:t>
            </a:r>
            <a:r>
              <a:rPr sz="2400" spc="-80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satisfaction</a:t>
            </a:r>
            <a:r>
              <a:rPr sz="2400" spc="-85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to</a:t>
            </a:r>
            <a:r>
              <a:rPr sz="2400" spc="-85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spc="-10" dirty="0">
                <a:solidFill>
                  <a:srgbClr val="DAF4F8"/>
                </a:solidFill>
                <a:latin typeface="DejaVu Sans"/>
                <a:cs typeface="DejaVu Sans"/>
              </a:rPr>
              <a:t>check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for</a:t>
            </a:r>
            <a:r>
              <a:rPr sz="2400" spc="-90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growth</a:t>
            </a:r>
            <a:r>
              <a:rPr sz="2400" spc="-85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opportunities</a:t>
            </a:r>
            <a:r>
              <a:rPr sz="2400" spc="-85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in</a:t>
            </a:r>
            <a:r>
              <a:rPr sz="2400" spc="-80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spc="-45" dirty="0">
                <a:solidFill>
                  <a:srgbClr val="DAF4F8"/>
                </a:solidFill>
                <a:latin typeface="DejaVu Sans"/>
                <a:cs typeface="DejaVu Sans"/>
              </a:rPr>
              <a:t>TellCo</a:t>
            </a:r>
            <a:r>
              <a:rPr sz="2400" spc="-90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and</a:t>
            </a:r>
            <a:r>
              <a:rPr sz="2400" spc="-85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making</a:t>
            </a:r>
            <a:r>
              <a:rPr sz="2400" spc="-75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recommendation</a:t>
            </a:r>
            <a:r>
              <a:rPr sz="2400" spc="-75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spc="-25" dirty="0">
                <a:solidFill>
                  <a:srgbClr val="DAF4F8"/>
                </a:solidFill>
                <a:latin typeface="DejaVu Sans"/>
                <a:cs typeface="DejaVu Sans"/>
              </a:rPr>
              <a:t>on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whether</a:t>
            </a:r>
            <a:r>
              <a:rPr sz="2400" spc="-35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it</a:t>
            </a:r>
            <a:r>
              <a:rPr sz="2400" spc="-35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is</a:t>
            </a:r>
            <a:r>
              <a:rPr sz="2400" spc="-35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worth</a:t>
            </a:r>
            <a:r>
              <a:rPr sz="2400" spc="-30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buying</a:t>
            </a:r>
            <a:r>
              <a:rPr sz="2400" spc="-30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DAF4F8"/>
                </a:solidFill>
                <a:latin typeface="DejaVu Sans"/>
                <a:cs typeface="DejaVu Sans"/>
              </a:rPr>
              <a:t>or</a:t>
            </a:r>
            <a:r>
              <a:rPr sz="2400" spc="-20" dirty="0">
                <a:solidFill>
                  <a:srgbClr val="DAF4F8"/>
                </a:solidFill>
                <a:latin typeface="DejaVu Sans"/>
                <a:cs typeface="DejaVu Sans"/>
              </a:rPr>
              <a:t> </a:t>
            </a:r>
            <a:r>
              <a:rPr sz="2400" spc="-10" dirty="0">
                <a:solidFill>
                  <a:srgbClr val="DAF4F8"/>
                </a:solidFill>
                <a:latin typeface="DejaVu Sans"/>
                <a:cs typeface="DejaVu Sans"/>
              </a:rPr>
              <a:t>selling.</a:t>
            </a:r>
            <a:endParaRPr sz="2400">
              <a:latin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13FF2-48E0-66A0-928F-9985EA15A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0"/>
            <a:ext cx="4400550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145" dirty="0"/>
              <a:t> </a:t>
            </a:r>
            <a:r>
              <a:rPr sz="4400" dirty="0"/>
              <a:t>overview</a:t>
            </a:r>
            <a:r>
              <a:rPr sz="4400" spc="-140" dirty="0"/>
              <a:t> </a:t>
            </a:r>
            <a:r>
              <a:rPr sz="4400" spc="-1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7146" y="1958314"/>
            <a:ext cx="100330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146" y="2371242"/>
            <a:ext cx="100330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098" y="1892439"/>
            <a:ext cx="10215245" cy="692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dirty="0">
                <a:latin typeface="DejaVu Sans"/>
                <a:cs typeface="DejaVu Sans"/>
              </a:rPr>
              <a:t>The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plots</a:t>
            </a:r>
            <a:r>
              <a:rPr sz="1650" spc="-1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in</a:t>
            </a:r>
            <a:r>
              <a:rPr sz="1650" spc="-1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the previous</a:t>
            </a:r>
            <a:r>
              <a:rPr sz="1650" spc="-1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slides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show</a:t>
            </a:r>
            <a:r>
              <a:rPr sz="1650" spc="-1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the unique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distribution</a:t>
            </a:r>
            <a:r>
              <a:rPr sz="1650" spc="-1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shapes</a:t>
            </a:r>
            <a:r>
              <a:rPr sz="1650" spc="-1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obtained</a:t>
            </a:r>
            <a:r>
              <a:rPr sz="1650" spc="-1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from</a:t>
            </a:r>
            <a:r>
              <a:rPr sz="1650" spc="-2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the </a:t>
            </a:r>
            <a:r>
              <a:rPr sz="1650" spc="-10" dirty="0">
                <a:latin typeface="DejaVu Sans"/>
                <a:cs typeface="DejaVu Sans"/>
              </a:rPr>
              <a:t>features.</a:t>
            </a:r>
            <a:endParaRPr sz="16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650" dirty="0">
                <a:latin typeface="DejaVu Sans"/>
                <a:cs typeface="DejaVu Sans"/>
              </a:rPr>
              <a:t>Summary</a:t>
            </a:r>
            <a:r>
              <a:rPr sz="1650" spc="-1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of</a:t>
            </a:r>
            <a:r>
              <a:rPr sz="1650" spc="-1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the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distributions</a:t>
            </a:r>
            <a:r>
              <a:rPr sz="1650" spc="-1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of</a:t>
            </a:r>
            <a:r>
              <a:rPr sz="1650" spc="-1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the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remaining</a:t>
            </a:r>
            <a:r>
              <a:rPr sz="1650" spc="-1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features</a:t>
            </a:r>
            <a:r>
              <a:rPr sz="1650" spc="-15" dirty="0">
                <a:latin typeface="DejaVu Sans"/>
                <a:cs typeface="DejaVu Sans"/>
              </a:rPr>
              <a:t> </a:t>
            </a:r>
            <a:r>
              <a:rPr sz="1650" spc="-50" dirty="0">
                <a:latin typeface="DejaVu Sans"/>
                <a:cs typeface="DejaVu Sans"/>
              </a:rPr>
              <a:t>:</a:t>
            </a:r>
            <a:endParaRPr sz="16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8542" y="2735922"/>
            <a:ext cx="11303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8542" y="3115361"/>
            <a:ext cx="11303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8542" y="3495154"/>
            <a:ext cx="11303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8542" y="3873512"/>
            <a:ext cx="11303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542" y="4253319"/>
            <a:ext cx="11303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542" y="4648225"/>
            <a:ext cx="123189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35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8542" y="5067643"/>
            <a:ext cx="11303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9494" y="2592567"/>
            <a:ext cx="9071610" cy="273748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1650" b="1" dirty="0">
                <a:latin typeface="DejaVu Sans"/>
                <a:cs typeface="DejaVu Sans"/>
              </a:rPr>
              <a:t>Google</a:t>
            </a:r>
            <a:r>
              <a:rPr sz="1650" dirty="0">
                <a:latin typeface="DejaVu Sans"/>
                <a:cs typeface="DejaVu Sans"/>
              </a:rPr>
              <a:t>:</a:t>
            </a:r>
            <a:r>
              <a:rPr sz="1650" spc="-2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Unimodal</a:t>
            </a:r>
            <a:r>
              <a:rPr sz="1650" spc="-1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normally</a:t>
            </a:r>
            <a:r>
              <a:rPr sz="1650" spc="-1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distributed</a:t>
            </a:r>
            <a:r>
              <a:rPr sz="1650" spc="-15" dirty="0">
                <a:latin typeface="DejaVu Sans"/>
                <a:cs typeface="DejaVu Sans"/>
              </a:rPr>
              <a:t> </a:t>
            </a:r>
            <a:r>
              <a:rPr sz="1650" spc="-10" dirty="0">
                <a:latin typeface="DejaVu Sans"/>
                <a:cs typeface="DejaVu Sans"/>
              </a:rPr>
              <a:t>data.</a:t>
            </a:r>
            <a:endParaRPr sz="1650">
              <a:latin typeface="DejaVu Sans"/>
              <a:cs typeface="DejaVu Sans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650" b="1" dirty="0">
                <a:latin typeface="DejaVu Sans"/>
                <a:cs typeface="DejaVu Sans"/>
              </a:rPr>
              <a:t>Social</a:t>
            </a:r>
            <a:r>
              <a:rPr sz="1650" b="1" spc="-5" dirty="0">
                <a:latin typeface="DejaVu Sans"/>
                <a:cs typeface="DejaVu Sans"/>
              </a:rPr>
              <a:t> </a:t>
            </a:r>
            <a:r>
              <a:rPr sz="1650" b="1" dirty="0">
                <a:latin typeface="DejaVu Sans"/>
                <a:cs typeface="DejaVu Sans"/>
              </a:rPr>
              <a:t>media</a:t>
            </a:r>
            <a:r>
              <a:rPr sz="1650" dirty="0">
                <a:latin typeface="DejaVu Sans"/>
                <a:cs typeface="DejaVu Sans"/>
              </a:rPr>
              <a:t>:</a:t>
            </a:r>
            <a:r>
              <a:rPr sz="1650" spc="-1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Multimodal uniformly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distributed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spc="-10" dirty="0">
                <a:latin typeface="DejaVu Sans"/>
                <a:cs typeface="DejaVu Sans"/>
              </a:rPr>
              <a:t>data.</a:t>
            </a:r>
            <a:endParaRPr sz="1650">
              <a:latin typeface="DejaVu Sans"/>
              <a:cs typeface="DejaVu Sans"/>
            </a:endParaRPr>
          </a:p>
          <a:p>
            <a:pPr marL="12700" marR="3526154" algn="just">
              <a:lnSpc>
                <a:spcPct val="150800"/>
              </a:lnSpc>
              <a:spcBef>
                <a:spcPts val="5"/>
              </a:spcBef>
            </a:pPr>
            <a:r>
              <a:rPr sz="1650" b="1" spc="-20" dirty="0">
                <a:latin typeface="DejaVu Sans"/>
                <a:cs typeface="DejaVu Sans"/>
              </a:rPr>
              <a:t>Total</a:t>
            </a:r>
            <a:r>
              <a:rPr sz="1650" b="1" spc="-40" dirty="0">
                <a:latin typeface="DejaVu Sans"/>
                <a:cs typeface="DejaVu Sans"/>
              </a:rPr>
              <a:t> </a:t>
            </a:r>
            <a:r>
              <a:rPr sz="1650" b="1" dirty="0">
                <a:latin typeface="DejaVu Sans"/>
                <a:cs typeface="DejaVu Sans"/>
              </a:rPr>
              <a:t>bytes</a:t>
            </a:r>
            <a:r>
              <a:rPr sz="1650" dirty="0">
                <a:latin typeface="DejaVu Sans"/>
                <a:cs typeface="DejaVu Sans"/>
              </a:rPr>
              <a:t>:</a:t>
            </a:r>
            <a:r>
              <a:rPr sz="1650" spc="-3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Multimodal</a:t>
            </a:r>
            <a:r>
              <a:rPr sz="1650" spc="-3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uniformly</a:t>
            </a:r>
            <a:r>
              <a:rPr sz="1650" spc="-3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distributed</a:t>
            </a:r>
            <a:r>
              <a:rPr sz="1650" spc="-35" dirty="0">
                <a:latin typeface="DejaVu Sans"/>
                <a:cs typeface="DejaVu Sans"/>
              </a:rPr>
              <a:t> </a:t>
            </a:r>
            <a:r>
              <a:rPr sz="1650" spc="-10" dirty="0">
                <a:latin typeface="DejaVu Sans"/>
                <a:cs typeface="DejaVu Sans"/>
              </a:rPr>
              <a:t>data. </a:t>
            </a:r>
            <a:r>
              <a:rPr sz="1650" b="1" spc="-20" dirty="0">
                <a:latin typeface="DejaVu Sans"/>
                <a:cs typeface="DejaVu Sans"/>
              </a:rPr>
              <a:t>Total</a:t>
            </a:r>
            <a:r>
              <a:rPr sz="1650" b="1" spc="-55" dirty="0">
                <a:latin typeface="DejaVu Sans"/>
                <a:cs typeface="DejaVu Sans"/>
              </a:rPr>
              <a:t> </a:t>
            </a:r>
            <a:r>
              <a:rPr sz="1650" b="1" dirty="0">
                <a:latin typeface="DejaVu Sans"/>
                <a:cs typeface="DejaVu Sans"/>
              </a:rPr>
              <a:t>RTT:</a:t>
            </a:r>
            <a:r>
              <a:rPr sz="1650" b="1" spc="-4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Right</a:t>
            </a:r>
            <a:r>
              <a:rPr sz="1650" spc="-4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skewed</a:t>
            </a:r>
            <a:r>
              <a:rPr sz="1650" spc="-5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normally</a:t>
            </a:r>
            <a:r>
              <a:rPr sz="1650" spc="-5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distributed</a:t>
            </a:r>
            <a:r>
              <a:rPr sz="1650" spc="-50" dirty="0">
                <a:latin typeface="DejaVu Sans"/>
                <a:cs typeface="DejaVu Sans"/>
              </a:rPr>
              <a:t> </a:t>
            </a:r>
            <a:r>
              <a:rPr sz="1650" spc="-10" dirty="0">
                <a:latin typeface="DejaVu Sans"/>
                <a:cs typeface="DejaVu Sans"/>
              </a:rPr>
              <a:t>data. </a:t>
            </a:r>
            <a:r>
              <a:rPr sz="1650" b="1" spc="-20" dirty="0">
                <a:latin typeface="DejaVu Sans"/>
                <a:cs typeface="DejaVu Sans"/>
              </a:rPr>
              <a:t>Total</a:t>
            </a:r>
            <a:r>
              <a:rPr sz="1650" b="1" spc="-30" dirty="0">
                <a:latin typeface="DejaVu Sans"/>
                <a:cs typeface="DejaVu Sans"/>
              </a:rPr>
              <a:t> </a:t>
            </a:r>
            <a:r>
              <a:rPr sz="1650" b="1" dirty="0">
                <a:latin typeface="DejaVu Sans"/>
                <a:cs typeface="DejaVu Sans"/>
              </a:rPr>
              <a:t>TCP</a:t>
            </a:r>
            <a:r>
              <a:rPr sz="1650" dirty="0">
                <a:latin typeface="DejaVu Sans"/>
                <a:cs typeface="DejaVu Sans"/>
              </a:rPr>
              <a:t>:</a:t>
            </a:r>
            <a:r>
              <a:rPr sz="1650" spc="-1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Right</a:t>
            </a:r>
            <a:r>
              <a:rPr sz="1650" spc="-2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skewed</a:t>
            </a:r>
            <a:r>
              <a:rPr sz="1650" spc="-3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normally</a:t>
            </a:r>
            <a:r>
              <a:rPr sz="1650" spc="-2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distributed</a:t>
            </a:r>
            <a:r>
              <a:rPr sz="1650" spc="-30" dirty="0">
                <a:latin typeface="DejaVu Sans"/>
                <a:cs typeface="DejaVu Sans"/>
              </a:rPr>
              <a:t> </a:t>
            </a:r>
            <a:r>
              <a:rPr sz="1650" spc="-10" dirty="0">
                <a:latin typeface="DejaVu Sans"/>
                <a:cs typeface="DejaVu Sans"/>
              </a:rPr>
              <a:t>data.</a:t>
            </a:r>
            <a:endParaRPr sz="16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50" b="1" spc="-10" dirty="0">
                <a:latin typeface="DejaVu Sans"/>
                <a:cs typeface="DejaVu Sans"/>
              </a:rPr>
              <a:t>Youtube</a:t>
            </a:r>
            <a:r>
              <a:rPr sz="2050" b="1" spc="-10" dirty="0">
                <a:latin typeface="DejaVu Sans"/>
                <a:cs typeface="DejaVu Sans"/>
              </a:rPr>
              <a:t>:</a:t>
            </a:r>
            <a:r>
              <a:rPr sz="2050" b="1" spc="-2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A</a:t>
            </a:r>
            <a:r>
              <a:rPr sz="1650" spc="-2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symmetrical</a:t>
            </a:r>
            <a:r>
              <a:rPr sz="1650" spc="-10" dirty="0">
                <a:latin typeface="DejaVu Sans"/>
                <a:cs typeface="DejaVu Sans"/>
              </a:rPr>
              <a:t> bell-</a:t>
            </a:r>
            <a:r>
              <a:rPr sz="1650" dirty="0">
                <a:latin typeface="DejaVu Sans"/>
                <a:cs typeface="DejaVu Sans"/>
              </a:rPr>
              <a:t>shaped</a:t>
            </a:r>
            <a:r>
              <a:rPr sz="1650" spc="-2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plot</a:t>
            </a:r>
            <a:r>
              <a:rPr sz="1650" spc="-2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indicating</a:t>
            </a:r>
            <a:r>
              <a:rPr sz="1650" spc="-2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normally</a:t>
            </a:r>
            <a:r>
              <a:rPr sz="1650" spc="-2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distributed</a:t>
            </a:r>
            <a:r>
              <a:rPr sz="1650" spc="-25" dirty="0">
                <a:latin typeface="DejaVu Sans"/>
                <a:cs typeface="DejaVu Sans"/>
              </a:rPr>
              <a:t> </a:t>
            </a:r>
            <a:r>
              <a:rPr sz="1650" spc="-10" dirty="0">
                <a:latin typeface="DejaVu Sans"/>
                <a:cs typeface="DejaVu Sans"/>
              </a:rPr>
              <a:t>data.</a:t>
            </a:r>
            <a:endParaRPr sz="16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650" b="1" spc="-20" dirty="0">
                <a:latin typeface="DejaVu Sans"/>
                <a:cs typeface="DejaVu Sans"/>
              </a:rPr>
              <a:t>Total</a:t>
            </a:r>
            <a:r>
              <a:rPr sz="1650" b="1" spc="-10" dirty="0">
                <a:latin typeface="DejaVu Sans"/>
                <a:cs typeface="DejaVu Sans"/>
              </a:rPr>
              <a:t> </a:t>
            </a:r>
            <a:r>
              <a:rPr sz="1650" b="1" dirty="0">
                <a:latin typeface="DejaVu Sans"/>
                <a:cs typeface="DejaVu Sans"/>
              </a:rPr>
              <a:t>Throughput:</a:t>
            </a:r>
            <a:r>
              <a:rPr sz="1650" b="1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A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plot</a:t>
            </a:r>
            <a:r>
              <a:rPr sz="1650" spc="-1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indicating</a:t>
            </a:r>
            <a:r>
              <a:rPr sz="1650" spc="-15" dirty="0">
                <a:latin typeface="DejaVu Sans"/>
                <a:cs typeface="DejaVu Sans"/>
              </a:rPr>
              <a:t> </a:t>
            </a:r>
            <a:r>
              <a:rPr sz="1650" spc="-10" dirty="0">
                <a:latin typeface="DejaVu Sans"/>
                <a:cs typeface="DejaVu Sans"/>
              </a:rPr>
              <a:t>right-</a:t>
            </a:r>
            <a:r>
              <a:rPr sz="1650" dirty="0">
                <a:latin typeface="DejaVu Sans"/>
                <a:cs typeface="DejaVu Sans"/>
              </a:rPr>
              <a:t>tailed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unimodal normally</a:t>
            </a:r>
            <a:r>
              <a:rPr sz="1650" spc="-1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distributed</a:t>
            </a:r>
            <a:r>
              <a:rPr sz="1650" spc="-10" dirty="0">
                <a:latin typeface="DejaVu Sans"/>
                <a:cs typeface="DejaVu Sans"/>
              </a:rPr>
              <a:t> data.</a:t>
            </a:r>
            <a:endParaRPr sz="165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146" y="5495315"/>
            <a:ext cx="100330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8098" y="5429427"/>
            <a:ext cx="10013950" cy="5264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215"/>
              </a:spcBef>
              <a:tabLst>
                <a:tab pos="1222375" algn="l"/>
                <a:tab pos="2562860" algn="l"/>
                <a:tab pos="4149090" algn="l"/>
              </a:tabLst>
            </a:pPr>
            <a:r>
              <a:rPr sz="1650" dirty="0">
                <a:latin typeface="DejaVu Sans"/>
                <a:cs typeface="DejaVu Sans"/>
              </a:rPr>
              <a:t>A</a:t>
            </a:r>
            <a:r>
              <a:rPr sz="1650" spc="10" dirty="0">
                <a:latin typeface="DejaVu Sans"/>
                <a:cs typeface="DejaVu Sans"/>
              </a:rPr>
              <a:t> </a:t>
            </a:r>
            <a:r>
              <a:rPr sz="1650" b="1" spc="-10" dirty="0">
                <a:latin typeface="DejaVu Sans"/>
                <a:cs typeface="DejaVu Sans"/>
              </a:rPr>
              <a:t>Normal</a:t>
            </a:r>
            <a:r>
              <a:rPr sz="1650" b="1" dirty="0">
                <a:latin typeface="DejaVu Sans"/>
                <a:cs typeface="DejaVu Sans"/>
              </a:rPr>
              <a:t>	</a:t>
            </a:r>
            <a:r>
              <a:rPr sz="1650" spc="-10" dirty="0">
                <a:latin typeface="DejaVu Sans"/>
                <a:cs typeface="DejaVu Sans"/>
              </a:rPr>
              <a:t>distribution</a:t>
            </a:r>
            <a:r>
              <a:rPr sz="1650" dirty="0">
                <a:latin typeface="DejaVu Sans"/>
                <a:cs typeface="DejaVu Sans"/>
              </a:rPr>
              <a:t>	indicates</a:t>
            </a:r>
            <a:r>
              <a:rPr sz="1650" spc="-20" dirty="0">
                <a:latin typeface="DejaVu Sans"/>
                <a:cs typeface="DejaVu Sans"/>
              </a:rPr>
              <a:t> that</a:t>
            </a:r>
            <a:r>
              <a:rPr sz="1650" dirty="0">
                <a:latin typeface="DejaVu Sans"/>
                <a:cs typeface="DejaVu Sans"/>
              </a:rPr>
              <a:t>	in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a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particular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feature,</a:t>
            </a:r>
            <a:r>
              <a:rPr sz="1650" spc="6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majority</a:t>
            </a:r>
            <a:r>
              <a:rPr sz="1650" spc="1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of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the</a:t>
            </a:r>
            <a:r>
              <a:rPr sz="1650" spc="1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observations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spc="-25" dirty="0">
                <a:latin typeface="DejaVu Sans"/>
                <a:cs typeface="DejaVu Sans"/>
              </a:rPr>
              <a:t>are </a:t>
            </a:r>
            <a:r>
              <a:rPr sz="1650" dirty="0">
                <a:latin typeface="DejaVu Sans"/>
                <a:cs typeface="DejaVu Sans"/>
              </a:rPr>
              <a:t>near</a:t>
            </a:r>
            <a:r>
              <a:rPr sz="1650" spc="1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the</a:t>
            </a:r>
            <a:r>
              <a:rPr sz="1650" spc="20" dirty="0">
                <a:latin typeface="DejaVu Sans"/>
                <a:cs typeface="DejaVu Sans"/>
              </a:rPr>
              <a:t> </a:t>
            </a:r>
            <a:r>
              <a:rPr sz="1650" spc="-20" dirty="0">
                <a:latin typeface="DejaVu Sans"/>
                <a:cs typeface="DejaVu Sans"/>
              </a:rPr>
              <a:t>mean.</a:t>
            </a:r>
            <a:endParaRPr sz="165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7146" y="6155563"/>
            <a:ext cx="100330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8098" y="6088595"/>
            <a:ext cx="938657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dirty="0">
                <a:latin typeface="DejaVu Sans"/>
                <a:cs typeface="DejaVu Sans"/>
              </a:rPr>
              <a:t>Uniform</a:t>
            </a:r>
            <a:r>
              <a:rPr sz="1650" b="1" spc="-4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distribution</a:t>
            </a:r>
            <a:r>
              <a:rPr sz="1650" spc="-1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indicates</a:t>
            </a:r>
            <a:r>
              <a:rPr sz="1650" spc="-10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equal outcome</a:t>
            </a:r>
            <a:r>
              <a:rPr sz="1650" spc="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of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all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observations</a:t>
            </a:r>
            <a:r>
              <a:rPr sz="1650" spc="-1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in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a</a:t>
            </a:r>
            <a:r>
              <a:rPr sz="1650" spc="-5" dirty="0">
                <a:latin typeface="DejaVu Sans"/>
                <a:cs typeface="DejaVu Sans"/>
              </a:rPr>
              <a:t> </a:t>
            </a:r>
            <a:r>
              <a:rPr sz="1650" dirty="0">
                <a:latin typeface="DejaVu Sans"/>
                <a:cs typeface="DejaVu Sans"/>
              </a:rPr>
              <a:t>particular</a:t>
            </a:r>
            <a:r>
              <a:rPr sz="1650" spc="-10" dirty="0">
                <a:latin typeface="DejaVu Sans"/>
                <a:cs typeface="DejaVu Sans"/>
              </a:rPr>
              <a:t> feature.</a:t>
            </a:r>
            <a:endParaRPr sz="16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145" dirty="0"/>
              <a:t> </a:t>
            </a:r>
            <a:r>
              <a:rPr sz="4400" dirty="0"/>
              <a:t>overview</a:t>
            </a:r>
            <a:r>
              <a:rPr sz="4400" spc="-140" dirty="0"/>
              <a:t> </a:t>
            </a:r>
            <a:r>
              <a:rPr sz="4400" spc="-1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5520" y="1785289"/>
            <a:ext cx="8180070" cy="81280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610"/>
              </a:spcBef>
            </a:pPr>
            <a:r>
              <a:rPr sz="1500" b="1" dirty="0">
                <a:latin typeface="DejaVu Sans"/>
                <a:cs typeface="DejaVu Sans"/>
              </a:rPr>
              <a:t>Bivariate</a:t>
            </a:r>
            <a:r>
              <a:rPr sz="1500" b="1" spc="105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analysis</a:t>
            </a:r>
            <a:r>
              <a:rPr sz="1500" b="1" spc="10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between</a:t>
            </a:r>
            <a:r>
              <a:rPr sz="1500" b="1" spc="11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the</a:t>
            </a:r>
            <a:r>
              <a:rPr sz="1500" b="1" spc="95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apps</a:t>
            </a:r>
            <a:r>
              <a:rPr sz="1500" b="1" spc="105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and</a:t>
            </a:r>
            <a:r>
              <a:rPr sz="1500" b="1" spc="11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the</a:t>
            </a:r>
            <a:r>
              <a:rPr sz="1500" b="1" spc="10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total</a:t>
            </a:r>
            <a:r>
              <a:rPr sz="1500" b="1" spc="100" dirty="0">
                <a:latin typeface="DejaVu Sans"/>
                <a:cs typeface="DejaVu Sans"/>
              </a:rPr>
              <a:t> </a:t>
            </a:r>
            <a:r>
              <a:rPr sz="1500" b="1" spc="-10" dirty="0">
                <a:latin typeface="DejaVu Sans"/>
                <a:cs typeface="DejaVu Sans"/>
              </a:rPr>
              <a:t>bytes.</a:t>
            </a:r>
            <a:endParaRPr sz="1500">
              <a:latin typeface="DejaVu Sans"/>
              <a:cs typeface="DejaVu Sans"/>
            </a:endParaRPr>
          </a:p>
          <a:p>
            <a:pPr marL="127635" indent="-102235">
              <a:lnSpc>
                <a:spcPct val="100000"/>
              </a:lnSpc>
              <a:spcBef>
                <a:spcPts val="440"/>
              </a:spcBef>
              <a:buClr>
                <a:srgbClr val="03607A"/>
              </a:buClr>
              <a:buSzPct val="44000"/>
              <a:buFont typeface="OpenSymbol"/>
              <a:buChar char="●"/>
              <a:tabLst>
                <a:tab pos="127635" algn="l"/>
              </a:tabLst>
            </a:pPr>
            <a:r>
              <a:rPr sz="1250" i="1" dirty="0">
                <a:latin typeface="DejaVu Sans"/>
                <a:cs typeface="DejaVu Sans"/>
              </a:rPr>
              <a:t>Correlation</a:t>
            </a:r>
            <a:r>
              <a:rPr sz="1250" i="1" spc="80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is</a:t>
            </a:r>
            <a:r>
              <a:rPr sz="1250" spc="85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a</a:t>
            </a:r>
            <a:r>
              <a:rPr sz="1250" spc="85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measure</a:t>
            </a:r>
            <a:r>
              <a:rPr sz="1250" spc="85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of</a:t>
            </a:r>
            <a:r>
              <a:rPr sz="1250" spc="85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the</a:t>
            </a:r>
            <a:r>
              <a:rPr sz="1250" spc="80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strength</a:t>
            </a:r>
            <a:r>
              <a:rPr sz="1250" spc="85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of</a:t>
            </a:r>
            <a:r>
              <a:rPr sz="1250" spc="90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a</a:t>
            </a:r>
            <a:r>
              <a:rPr sz="1250" spc="85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linear</a:t>
            </a:r>
            <a:r>
              <a:rPr sz="1250" spc="75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relationship</a:t>
            </a:r>
            <a:r>
              <a:rPr sz="1250" spc="75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between</a:t>
            </a:r>
            <a:r>
              <a:rPr sz="1250" spc="85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two</a:t>
            </a:r>
            <a:r>
              <a:rPr sz="1250" spc="75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quantitative</a:t>
            </a:r>
            <a:r>
              <a:rPr sz="1250" spc="85" dirty="0">
                <a:latin typeface="DejaVu Sans"/>
                <a:cs typeface="DejaVu Sans"/>
              </a:rPr>
              <a:t> </a:t>
            </a:r>
            <a:r>
              <a:rPr sz="1250" spc="-10" dirty="0">
                <a:latin typeface="DejaVu Sans"/>
                <a:cs typeface="DejaVu Sans"/>
              </a:rPr>
              <a:t>variable</a:t>
            </a:r>
            <a:endParaRPr sz="1250">
              <a:latin typeface="DejaVu Sans"/>
              <a:cs typeface="DejaVu Sans"/>
            </a:endParaRPr>
          </a:p>
          <a:p>
            <a:pPr marL="354330">
              <a:lnSpc>
                <a:spcPct val="100000"/>
              </a:lnSpc>
              <a:spcBef>
                <a:spcPts val="440"/>
              </a:spcBef>
              <a:tabLst>
                <a:tab pos="4799330" algn="l"/>
              </a:tabLst>
            </a:pPr>
            <a:r>
              <a:rPr sz="1250" b="1" spc="-10" dirty="0">
                <a:latin typeface="DejaVu Sans"/>
                <a:cs typeface="DejaVu Sans"/>
              </a:rPr>
              <a:t>Netflix</a:t>
            </a:r>
            <a:r>
              <a:rPr sz="1250" b="1" dirty="0">
                <a:latin typeface="DejaVu Sans"/>
                <a:cs typeface="DejaVu Sans"/>
              </a:rPr>
              <a:t>	</a:t>
            </a:r>
            <a:r>
              <a:rPr sz="1250" b="1" spc="-10" dirty="0">
                <a:latin typeface="DejaVu Sans"/>
                <a:cs typeface="DejaVu Sans"/>
              </a:rPr>
              <a:t>Gaming</a:t>
            </a:r>
            <a:endParaRPr sz="12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179" y="4850193"/>
            <a:ext cx="34550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DejaVu Sans"/>
                <a:cs typeface="DejaVu Sans"/>
              </a:rPr>
              <a:t>No</a:t>
            </a:r>
            <a:r>
              <a:rPr sz="1150" spc="-20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correlation</a:t>
            </a:r>
            <a:r>
              <a:rPr sz="1150" spc="-10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between</a:t>
            </a:r>
            <a:r>
              <a:rPr sz="1150" spc="-20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netflix</a:t>
            </a:r>
            <a:r>
              <a:rPr sz="1150" spc="-15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and</a:t>
            </a:r>
            <a:r>
              <a:rPr sz="1150" spc="-20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total</a:t>
            </a:r>
            <a:r>
              <a:rPr sz="1150" spc="-20" dirty="0">
                <a:latin typeface="DejaVu Sans"/>
                <a:cs typeface="DejaVu Sans"/>
              </a:rPr>
              <a:t> </a:t>
            </a:r>
            <a:r>
              <a:rPr sz="1150" spc="-10" dirty="0">
                <a:latin typeface="DejaVu Sans"/>
                <a:cs typeface="DejaVu Sans"/>
              </a:rPr>
              <a:t>bytes.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785" y="4850193"/>
            <a:ext cx="5605780" cy="3708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66370" marR="5080" indent="-154305">
              <a:lnSpc>
                <a:spcPts val="1340"/>
              </a:lnSpc>
              <a:spcBef>
                <a:spcPts val="175"/>
              </a:spcBef>
            </a:pPr>
            <a:r>
              <a:rPr sz="1150" dirty="0">
                <a:latin typeface="DejaVu Sans"/>
                <a:cs typeface="DejaVu Sans"/>
              </a:rPr>
              <a:t>Positive</a:t>
            </a:r>
            <a:r>
              <a:rPr sz="1150" spc="-25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correlation</a:t>
            </a:r>
            <a:r>
              <a:rPr sz="1150" spc="-20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between</a:t>
            </a:r>
            <a:r>
              <a:rPr sz="1150" spc="-25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gaming</a:t>
            </a:r>
            <a:r>
              <a:rPr sz="1150" spc="-15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and</a:t>
            </a:r>
            <a:r>
              <a:rPr sz="1150" spc="-25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total</a:t>
            </a:r>
            <a:r>
              <a:rPr sz="1150" spc="-15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bytes.</a:t>
            </a:r>
            <a:r>
              <a:rPr sz="1150" spc="-20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Could</a:t>
            </a:r>
            <a:r>
              <a:rPr sz="1150" spc="-25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be</a:t>
            </a:r>
            <a:r>
              <a:rPr sz="1150" spc="-25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as</a:t>
            </a:r>
            <a:r>
              <a:rPr sz="1150" spc="-25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a</a:t>
            </a:r>
            <a:r>
              <a:rPr sz="1150" spc="-20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result</a:t>
            </a:r>
            <a:r>
              <a:rPr sz="1150" spc="-15" dirty="0">
                <a:latin typeface="DejaVu Sans"/>
                <a:cs typeface="DejaVu Sans"/>
              </a:rPr>
              <a:t> </a:t>
            </a:r>
            <a:r>
              <a:rPr sz="1150" spc="-25" dirty="0">
                <a:latin typeface="DejaVu Sans"/>
                <a:cs typeface="DejaVu Sans"/>
              </a:rPr>
              <a:t>of </a:t>
            </a:r>
            <a:r>
              <a:rPr sz="1150" dirty="0">
                <a:latin typeface="DejaVu Sans"/>
                <a:cs typeface="DejaVu Sans"/>
              </a:rPr>
              <a:t>high</a:t>
            </a:r>
            <a:r>
              <a:rPr sz="1150" spc="-15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volume</a:t>
            </a:r>
            <a:r>
              <a:rPr sz="1150" spc="-10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of</a:t>
            </a:r>
            <a:r>
              <a:rPr sz="1150" spc="355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gaming</a:t>
            </a:r>
            <a:r>
              <a:rPr sz="1150" spc="-5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data</a:t>
            </a:r>
            <a:r>
              <a:rPr sz="1150" spc="-10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compared</a:t>
            </a:r>
            <a:r>
              <a:rPr sz="1150" spc="-15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to</a:t>
            </a:r>
            <a:r>
              <a:rPr sz="1150" spc="-5" dirty="0">
                <a:latin typeface="DejaVu Sans"/>
                <a:cs typeface="DejaVu Sans"/>
              </a:rPr>
              <a:t> </a:t>
            </a:r>
            <a:r>
              <a:rPr sz="1150" dirty="0">
                <a:latin typeface="DejaVu Sans"/>
                <a:cs typeface="DejaVu Sans"/>
              </a:rPr>
              <a:t>other</a:t>
            </a:r>
            <a:r>
              <a:rPr sz="1150" spc="-15" dirty="0">
                <a:latin typeface="DejaVu Sans"/>
                <a:cs typeface="DejaVu Sans"/>
              </a:rPr>
              <a:t> </a:t>
            </a:r>
            <a:r>
              <a:rPr sz="1150" spc="-10" dirty="0">
                <a:latin typeface="DejaVu Sans"/>
                <a:cs typeface="DejaVu Sans"/>
              </a:rPr>
              <a:t>apps.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220" y="5622023"/>
            <a:ext cx="10579100" cy="4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30"/>
              </a:spcBef>
              <a:buClr>
                <a:srgbClr val="03607A"/>
              </a:buClr>
              <a:buSzPct val="44000"/>
              <a:buFont typeface="OpenSymbol"/>
              <a:buChar char="●"/>
              <a:tabLst>
                <a:tab pos="115570" algn="l"/>
              </a:tabLst>
            </a:pPr>
            <a:r>
              <a:rPr sz="1250" dirty="0">
                <a:latin typeface="DejaVu Sans"/>
                <a:cs typeface="DejaVu Sans"/>
              </a:rPr>
              <a:t>For</a:t>
            </a:r>
            <a:r>
              <a:rPr sz="1250" spc="90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the</a:t>
            </a:r>
            <a:r>
              <a:rPr sz="1250" spc="90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remaining</a:t>
            </a:r>
            <a:r>
              <a:rPr sz="1250" spc="85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applications:</a:t>
            </a:r>
            <a:r>
              <a:rPr sz="1250" spc="85" dirty="0">
                <a:latin typeface="DejaVu Sans"/>
                <a:cs typeface="DejaVu Sans"/>
              </a:rPr>
              <a:t> </a:t>
            </a:r>
            <a:r>
              <a:rPr sz="1250" i="1" dirty="0">
                <a:latin typeface="DejaVu Sans"/>
                <a:cs typeface="DejaVu Sans"/>
              </a:rPr>
              <a:t>Email,</a:t>
            </a:r>
            <a:r>
              <a:rPr sz="1250" i="1" spc="90" dirty="0">
                <a:latin typeface="DejaVu Sans"/>
                <a:cs typeface="DejaVu Sans"/>
              </a:rPr>
              <a:t> </a:t>
            </a:r>
            <a:r>
              <a:rPr sz="1250" i="1" dirty="0">
                <a:latin typeface="DejaVu Sans"/>
                <a:cs typeface="DejaVu Sans"/>
              </a:rPr>
              <a:t>youtube,</a:t>
            </a:r>
            <a:r>
              <a:rPr sz="1250" i="1" spc="80" dirty="0">
                <a:latin typeface="DejaVu Sans"/>
                <a:cs typeface="DejaVu Sans"/>
              </a:rPr>
              <a:t> </a:t>
            </a:r>
            <a:r>
              <a:rPr sz="1250" i="1" dirty="0">
                <a:latin typeface="DejaVu Sans"/>
                <a:cs typeface="DejaVu Sans"/>
              </a:rPr>
              <a:t>google,</a:t>
            </a:r>
            <a:r>
              <a:rPr sz="1250" i="1" spc="80" dirty="0">
                <a:latin typeface="DejaVu Sans"/>
                <a:cs typeface="DejaVu Sans"/>
              </a:rPr>
              <a:t> </a:t>
            </a:r>
            <a:r>
              <a:rPr sz="1250" i="1" dirty="0">
                <a:latin typeface="DejaVu Sans"/>
                <a:cs typeface="DejaVu Sans"/>
              </a:rPr>
              <a:t>other</a:t>
            </a:r>
            <a:r>
              <a:rPr sz="1250" i="1" spc="80" dirty="0">
                <a:latin typeface="DejaVu Sans"/>
                <a:cs typeface="DejaVu Sans"/>
              </a:rPr>
              <a:t> </a:t>
            </a:r>
            <a:r>
              <a:rPr sz="1250" i="1" dirty="0">
                <a:latin typeface="DejaVu Sans"/>
                <a:cs typeface="DejaVu Sans"/>
              </a:rPr>
              <a:t>and</a:t>
            </a:r>
            <a:r>
              <a:rPr sz="1250" i="1" spc="85" dirty="0">
                <a:latin typeface="DejaVu Sans"/>
                <a:cs typeface="DejaVu Sans"/>
              </a:rPr>
              <a:t> </a:t>
            </a:r>
            <a:r>
              <a:rPr sz="1250" i="1" dirty="0">
                <a:latin typeface="DejaVu Sans"/>
                <a:cs typeface="DejaVu Sans"/>
              </a:rPr>
              <a:t>social</a:t>
            </a:r>
            <a:r>
              <a:rPr sz="1250" i="1" spc="90" dirty="0">
                <a:latin typeface="DejaVu Sans"/>
                <a:cs typeface="DejaVu Sans"/>
              </a:rPr>
              <a:t> </a:t>
            </a:r>
            <a:r>
              <a:rPr sz="1250" i="1" dirty="0">
                <a:latin typeface="DejaVu Sans"/>
                <a:cs typeface="DejaVu Sans"/>
              </a:rPr>
              <a:t>media</a:t>
            </a:r>
            <a:r>
              <a:rPr sz="1250" dirty="0">
                <a:latin typeface="DejaVu Sans"/>
                <a:cs typeface="DejaVu Sans"/>
              </a:rPr>
              <a:t>,</a:t>
            </a:r>
            <a:r>
              <a:rPr sz="1250" spc="90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the</a:t>
            </a:r>
            <a:r>
              <a:rPr sz="1250" spc="90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plots</a:t>
            </a:r>
            <a:r>
              <a:rPr sz="1250" spc="95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resemble</a:t>
            </a:r>
            <a:r>
              <a:rPr sz="1250" spc="90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the</a:t>
            </a:r>
            <a:r>
              <a:rPr sz="1250" spc="90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netflix</a:t>
            </a:r>
            <a:r>
              <a:rPr sz="1250" spc="80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plot</a:t>
            </a:r>
            <a:r>
              <a:rPr sz="1250" spc="90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indicating</a:t>
            </a:r>
            <a:r>
              <a:rPr sz="1250" spc="85" dirty="0">
                <a:latin typeface="DejaVu Sans"/>
                <a:cs typeface="DejaVu Sans"/>
              </a:rPr>
              <a:t> </a:t>
            </a:r>
            <a:r>
              <a:rPr sz="1250" spc="-25" dirty="0">
                <a:latin typeface="DejaVu Sans"/>
                <a:cs typeface="DejaVu Sans"/>
              </a:rPr>
              <a:t>no 	</a:t>
            </a:r>
            <a:r>
              <a:rPr sz="1250" dirty="0">
                <a:latin typeface="DejaVu Sans"/>
                <a:cs typeface="DejaVu Sans"/>
              </a:rPr>
              <a:t>correlation</a:t>
            </a:r>
            <a:r>
              <a:rPr sz="1250" spc="95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between</a:t>
            </a:r>
            <a:r>
              <a:rPr sz="1250" spc="100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the</a:t>
            </a:r>
            <a:r>
              <a:rPr sz="1250" spc="100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appplications</a:t>
            </a:r>
            <a:r>
              <a:rPr sz="1250" spc="100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and</a:t>
            </a:r>
            <a:r>
              <a:rPr sz="1250" spc="90" dirty="0">
                <a:latin typeface="DejaVu Sans"/>
                <a:cs typeface="DejaVu Sans"/>
              </a:rPr>
              <a:t> </a:t>
            </a:r>
            <a:r>
              <a:rPr sz="1250" dirty="0">
                <a:latin typeface="DejaVu Sans"/>
                <a:cs typeface="DejaVu Sans"/>
              </a:rPr>
              <a:t>the</a:t>
            </a:r>
            <a:r>
              <a:rPr sz="1250" spc="110" dirty="0">
                <a:latin typeface="DejaVu Sans"/>
                <a:cs typeface="DejaVu Sans"/>
              </a:rPr>
              <a:t> </a:t>
            </a:r>
            <a:r>
              <a:rPr sz="1250" i="1" dirty="0">
                <a:latin typeface="DejaVu Sans"/>
                <a:cs typeface="DejaVu Sans"/>
              </a:rPr>
              <a:t>total</a:t>
            </a:r>
            <a:r>
              <a:rPr sz="1250" i="1" spc="100" dirty="0">
                <a:latin typeface="DejaVu Sans"/>
                <a:cs typeface="DejaVu Sans"/>
              </a:rPr>
              <a:t> </a:t>
            </a:r>
            <a:r>
              <a:rPr sz="1250" i="1" spc="-10" dirty="0">
                <a:latin typeface="DejaVu Sans"/>
                <a:cs typeface="DejaVu Sans"/>
              </a:rPr>
              <a:t>bytes.</a:t>
            </a:r>
            <a:endParaRPr sz="1250">
              <a:latin typeface="DejaVu Sans"/>
              <a:cs typeface="DejaVu San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01" y="2735656"/>
            <a:ext cx="3176282" cy="208799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4000" y="2716212"/>
            <a:ext cx="2952000" cy="21074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145" dirty="0"/>
              <a:t> </a:t>
            </a:r>
            <a:r>
              <a:rPr sz="4400" dirty="0"/>
              <a:t>overview</a:t>
            </a:r>
            <a:r>
              <a:rPr sz="4400" spc="-140" dirty="0"/>
              <a:t> </a:t>
            </a:r>
            <a:r>
              <a:rPr sz="4400" spc="-1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300" y="1614157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934" y="1559433"/>
            <a:ext cx="10260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plot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below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shows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total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data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per</a:t>
            </a:r>
            <a:r>
              <a:rPr sz="1400" spc="10" dirty="0">
                <a:latin typeface="DejaVu Sans"/>
                <a:cs typeface="DejaVu Sans"/>
              </a:rPr>
              <a:t> </a:t>
            </a:r>
            <a:r>
              <a:rPr sz="1400" b="1" dirty="0">
                <a:latin typeface="DejaVu Sans"/>
                <a:cs typeface="DejaVu Sans"/>
              </a:rPr>
              <a:t>decile</a:t>
            </a:r>
            <a:r>
              <a:rPr sz="1400" b="1" spc="-6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class.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classes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are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generated</a:t>
            </a:r>
            <a:r>
              <a:rPr sz="1400" spc="40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based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on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total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sessions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duration.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3511715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934" y="3456990"/>
            <a:ext cx="70986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total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bytes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is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around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same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across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decile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groups,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this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indcates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that: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935" y="3855516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935" y="4188510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938" y="3842918"/>
            <a:ext cx="8656955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-5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amount</a:t>
            </a:r>
            <a:r>
              <a:rPr sz="1300" spc="-5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of</a:t>
            </a:r>
            <a:r>
              <a:rPr sz="1300" spc="-4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total</a:t>
            </a:r>
            <a:r>
              <a:rPr sz="1300" spc="-4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bytes</a:t>
            </a:r>
            <a:r>
              <a:rPr sz="1300" spc="-5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is</a:t>
            </a:r>
            <a:r>
              <a:rPr sz="1300" spc="-50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independent</a:t>
            </a:r>
            <a:r>
              <a:rPr sz="1300" spc="-3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of</a:t>
            </a:r>
            <a:r>
              <a:rPr sz="1300" spc="-5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session</a:t>
            </a:r>
            <a:r>
              <a:rPr sz="1300" spc="-45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duration.</a:t>
            </a:r>
            <a:endParaRPr sz="13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300" dirty="0">
                <a:latin typeface="DejaVu Sans"/>
                <a:cs typeface="DejaVu Sans"/>
              </a:rPr>
              <a:t>If</a:t>
            </a:r>
            <a:r>
              <a:rPr sz="1300" spc="-50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explanation</a:t>
            </a:r>
            <a:r>
              <a:rPr sz="1300" spc="-4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one</a:t>
            </a:r>
            <a:r>
              <a:rPr sz="1300" spc="-4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is</a:t>
            </a:r>
            <a:r>
              <a:rPr sz="1300" spc="-45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incorrect,</a:t>
            </a:r>
            <a:r>
              <a:rPr sz="1300" spc="-5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then</a:t>
            </a:r>
            <a:r>
              <a:rPr sz="1300" spc="-4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-45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variation</a:t>
            </a:r>
            <a:r>
              <a:rPr sz="1300" spc="-4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of</a:t>
            </a:r>
            <a:r>
              <a:rPr sz="1300" spc="-4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session</a:t>
            </a:r>
            <a:r>
              <a:rPr sz="1300" spc="-45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duration</a:t>
            </a:r>
            <a:r>
              <a:rPr sz="1300" spc="-5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across</a:t>
            </a:r>
            <a:r>
              <a:rPr sz="1300" spc="-4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-5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decile</a:t>
            </a:r>
            <a:r>
              <a:rPr sz="1300" spc="-4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groups</a:t>
            </a:r>
            <a:r>
              <a:rPr sz="1300" spc="-5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is</a:t>
            </a:r>
            <a:r>
              <a:rPr sz="1300" spc="-45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minimal.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00" y="4561827"/>
            <a:ext cx="8445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5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934" y="4508550"/>
            <a:ext cx="883221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-7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heatmap</a:t>
            </a:r>
            <a:r>
              <a:rPr sz="1300" spc="-6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below</a:t>
            </a:r>
            <a:r>
              <a:rPr sz="1300" spc="-6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shows</a:t>
            </a:r>
            <a:r>
              <a:rPr sz="1300" spc="-6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that</a:t>
            </a:r>
            <a:r>
              <a:rPr sz="1300" spc="-6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-65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applications</a:t>
            </a:r>
            <a:r>
              <a:rPr sz="1300" spc="-6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have</a:t>
            </a:r>
            <a:r>
              <a:rPr sz="1300" spc="-6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no</a:t>
            </a:r>
            <a:r>
              <a:rPr sz="1300" spc="-75" dirty="0">
                <a:latin typeface="DejaVu Sans"/>
                <a:cs typeface="DejaVu Sans"/>
              </a:rPr>
              <a:t> </a:t>
            </a:r>
            <a:r>
              <a:rPr sz="1300" b="1" dirty="0">
                <a:latin typeface="DejaVu Sans"/>
                <a:cs typeface="DejaVu Sans"/>
              </a:rPr>
              <a:t>correlation</a:t>
            </a:r>
            <a:r>
              <a:rPr sz="1300" b="1" spc="-6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(linear</a:t>
            </a:r>
            <a:r>
              <a:rPr sz="1300" spc="-6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relationship)</a:t>
            </a:r>
            <a:r>
              <a:rPr sz="1300" spc="28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with</a:t>
            </a:r>
            <a:r>
              <a:rPr sz="1300" spc="-7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each</a:t>
            </a:r>
            <a:r>
              <a:rPr sz="1300" spc="-60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other.</a:t>
            </a:r>
            <a:endParaRPr sz="1300">
              <a:latin typeface="DejaVu Sans"/>
              <a:cs typeface="DejaVu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999" y="1871649"/>
            <a:ext cx="2087994" cy="163008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995" y="5056581"/>
            <a:ext cx="2735999" cy="21430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145" dirty="0"/>
              <a:t> </a:t>
            </a:r>
            <a:r>
              <a:rPr sz="4400" dirty="0"/>
              <a:t>overview</a:t>
            </a:r>
            <a:r>
              <a:rPr sz="4400" spc="-140" dirty="0"/>
              <a:t> </a:t>
            </a:r>
            <a:r>
              <a:rPr sz="4400" spc="-1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09700" y="1893861"/>
            <a:ext cx="291020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dirty="0">
                <a:latin typeface="DejaVu Sans"/>
                <a:cs typeface="DejaVu Sans"/>
              </a:rPr>
              <a:t>Dimensionality</a:t>
            </a:r>
            <a:r>
              <a:rPr sz="1550" b="1" spc="-45" dirty="0">
                <a:latin typeface="DejaVu Sans"/>
                <a:cs typeface="DejaVu Sans"/>
              </a:rPr>
              <a:t> </a:t>
            </a:r>
            <a:r>
              <a:rPr sz="1550" b="1" spc="-10" dirty="0">
                <a:latin typeface="DejaVu Sans"/>
                <a:cs typeface="DejaVu Sans"/>
              </a:rPr>
              <a:t>reduction.</a:t>
            </a:r>
            <a:endParaRPr sz="15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75" y="2358263"/>
            <a:ext cx="9207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700" y="2299944"/>
            <a:ext cx="9948545" cy="4654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210"/>
              </a:spcBef>
            </a:pPr>
            <a:r>
              <a:rPr sz="1450" dirty="0">
                <a:latin typeface="DejaVu Sans"/>
                <a:cs typeface="DejaVu Sans"/>
              </a:rPr>
              <a:t>A</a:t>
            </a:r>
            <a:r>
              <a:rPr sz="1450" spc="-1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cummulative</a:t>
            </a:r>
            <a:r>
              <a:rPr sz="1450" spc="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explained</a:t>
            </a:r>
            <a:r>
              <a:rPr sz="1450" spc="-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variance</a:t>
            </a:r>
            <a:r>
              <a:rPr sz="1450" spc="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plot</a:t>
            </a:r>
            <a:r>
              <a:rPr sz="1450" spc="1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indicating</a:t>
            </a:r>
            <a:r>
              <a:rPr sz="1450" spc="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optimal</a:t>
            </a:r>
            <a:r>
              <a:rPr sz="1450" spc="1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number</a:t>
            </a:r>
            <a:r>
              <a:rPr sz="1450" spc="-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of</a:t>
            </a:r>
            <a:r>
              <a:rPr sz="1450" spc="1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components(features)</a:t>
            </a:r>
            <a:r>
              <a:rPr sz="1450" spc="47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to</a:t>
            </a:r>
            <a:r>
              <a:rPr sz="1450" spc="1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be 23</a:t>
            </a:r>
            <a:r>
              <a:rPr sz="1450" spc="15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after </a:t>
            </a:r>
            <a:r>
              <a:rPr sz="1450" dirty="0">
                <a:latin typeface="DejaVu Sans"/>
                <a:cs typeface="DejaVu Sans"/>
              </a:rPr>
              <a:t>considering</a:t>
            </a:r>
            <a:r>
              <a:rPr sz="1450" spc="1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2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80%</a:t>
            </a:r>
            <a:r>
              <a:rPr sz="1450" spc="1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cummulative</a:t>
            </a:r>
            <a:r>
              <a:rPr sz="1450" spc="1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variance</a:t>
            </a:r>
            <a:r>
              <a:rPr sz="1450" spc="2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coverage</a:t>
            </a:r>
            <a:r>
              <a:rPr sz="1450" spc="5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rule.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175" y="2965234"/>
            <a:ext cx="9207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9700" y="2906915"/>
            <a:ext cx="505269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DejaVu Sans"/>
                <a:cs typeface="DejaVu Sans"/>
              </a:rPr>
              <a:t>This</a:t>
            </a:r>
            <a:r>
              <a:rPr sz="1450" spc="1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is</a:t>
            </a:r>
            <a:r>
              <a:rPr sz="1450" spc="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</a:t>
            </a:r>
            <a:r>
              <a:rPr sz="1450" spc="1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massive</a:t>
            </a:r>
            <a:r>
              <a:rPr sz="1450" spc="-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reduction</a:t>
            </a:r>
            <a:r>
              <a:rPr sz="1450" spc="1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from the original</a:t>
            </a:r>
            <a:r>
              <a:rPr sz="1450" spc="10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features.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9700" y="5650471"/>
            <a:ext cx="1002792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b="1" dirty="0">
                <a:latin typeface="DejaVu Sans"/>
                <a:cs typeface="DejaVu Sans"/>
              </a:rPr>
              <a:t>10</a:t>
            </a:r>
            <a:r>
              <a:rPr sz="1350" b="1" spc="45" dirty="0">
                <a:latin typeface="DejaVu Sans"/>
                <a:cs typeface="DejaVu Sans"/>
              </a:rPr>
              <a:t> </a:t>
            </a:r>
            <a:r>
              <a:rPr sz="1350" b="1" dirty="0">
                <a:latin typeface="DejaVu Sans"/>
                <a:cs typeface="DejaVu Sans"/>
              </a:rPr>
              <a:t>users</a:t>
            </a:r>
            <a:r>
              <a:rPr sz="1350" b="1" spc="45" dirty="0">
                <a:latin typeface="DejaVu Sans"/>
                <a:cs typeface="DejaVu Sans"/>
              </a:rPr>
              <a:t> </a:t>
            </a:r>
            <a:r>
              <a:rPr sz="1350" b="1" dirty="0">
                <a:latin typeface="DejaVu Sans"/>
                <a:cs typeface="DejaVu Sans"/>
              </a:rPr>
              <a:t>with</a:t>
            </a:r>
            <a:r>
              <a:rPr sz="1350" b="1" spc="45" dirty="0">
                <a:latin typeface="DejaVu Sans"/>
                <a:cs typeface="DejaVu Sans"/>
              </a:rPr>
              <a:t> </a:t>
            </a:r>
            <a:r>
              <a:rPr sz="1350" b="1" dirty="0">
                <a:latin typeface="DejaVu Sans"/>
                <a:cs typeface="DejaVu Sans"/>
              </a:rPr>
              <a:t>the</a:t>
            </a:r>
            <a:r>
              <a:rPr sz="1350" b="1" spc="50" dirty="0">
                <a:latin typeface="DejaVu Sans"/>
                <a:cs typeface="DejaVu Sans"/>
              </a:rPr>
              <a:t> </a:t>
            </a:r>
            <a:r>
              <a:rPr sz="1350" b="1" dirty="0">
                <a:latin typeface="DejaVu Sans"/>
                <a:cs typeface="DejaVu Sans"/>
              </a:rPr>
              <a:t>highest</a:t>
            </a:r>
            <a:r>
              <a:rPr sz="1350" b="1" spc="45" dirty="0">
                <a:latin typeface="DejaVu Sans"/>
                <a:cs typeface="DejaVu Sans"/>
              </a:rPr>
              <a:t> </a:t>
            </a:r>
            <a:r>
              <a:rPr sz="1350" b="1" dirty="0">
                <a:latin typeface="DejaVu Sans"/>
                <a:cs typeface="DejaVu Sans"/>
              </a:rPr>
              <a:t>number</a:t>
            </a:r>
            <a:r>
              <a:rPr sz="1350" b="1" spc="45" dirty="0">
                <a:latin typeface="DejaVu Sans"/>
                <a:cs typeface="DejaVu Sans"/>
              </a:rPr>
              <a:t> </a:t>
            </a:r>
            <a:r>
              <a:rPr sz="1350" b="1" dirty="0">
                <a:latin typeface="DejaVu Sans"/>
                <a:cs typeface="DejaVu Sans"/>
              </a:rPr>
              <a:t>of</a:t>
            </a:r>
            <a:r>
              <a:rPr sz="1350" b="1" spc="50" dirty="0">
                <a:latin typeface="DejaVu Sans"/>
                <a:cs typeface="DejaVu Sans"/>
              </a:rPr>
              <a:t> </a:t>
            </a:r>
            <a:r>
              <a:rPr sz="1350" b="1" dirty="0">
                <a:latin typeface="DejaVu Sans"/>
                <a:cs typeface="DejaVu Sans"/>
              </a:rPr>
              <a:t>sessions,</a:t>
            </a:r>
            <a:r>
              <a:rPr sz="1350" b="1" spc="50" dirty="0">
                <a:latin typeface="DejaVu Sans"/>
                <a:cs typeface="DejaVu Sans"/>
              </a:rPr>
              <a:t> </a:t>
            </a:r>
            <a:r>
              <a:rPr sz="1350" b="1" dirty="0">
                <a:latin typeface="DejaVu Sans"/>
                <a:cs typeface="DejaVu Sans"/>
              </a:rPr>
              <a:t>highest</a:t>
            </a:r>
            <a:r>
              <a:rPr sz="1350" b="1" spc="45" dirty="0">
                <a:latin typeface="DejaVu Sans"/>
                <a:cs typeface="DejaVu Sans"/>
              </a:rPr>
              <a:t> </a:t>
            </a:r>
            <a:r>
              <a:rPr sz="1350" b="1" dirty="0">
                <a:latin typeface="DejaVu Sans"/>
                <a:cs typeface="DejaVu Sans"/>
              </a:rPr>
              <a:t>sessions</a:t>
            </a:r>
            <a:r>
              <a:rPr sz="1350" b="1" spc="35" dirty="0">
                <a:latin typeface="DejaVu Sans"/>
                <a:cs typeface="DejaVu Sans"/>
              </a:rPr>
              <a:t> </a:t>
            </a:r>
            <a:r>
              <a:rPr sz="1350" b="1" dirty="0">
                <a:latin typeface="DejaVu Sans"/>
                <a:cs typeface="DejaVu Sans"/>
              </a:rPr>
              <a:t>traffic</a:t>
            </a:r>
            <a:r>
              <a:rPr sz="1350" b="1" spc="40" dirty="0">
                <a:latin typeface="DejaVu Sans"/>
                <a:cs typeface="DejaVu Sans"/>
              </a:rPr>
              <a:t> </a:t>
            </a:r>
            <a:r>
              <a:rPr sz="1350" b="1" dirty="0">
                <a:latin typeface="DejaVu Sans"/>
                <a:cs typeface="DejaVu Sans"/>
              </a:rPr>
              <a:t>and</a:t>
            </a:r>
            <a:r>
              <a:rPr sz="1350" b="1" spc="50" dirty="0">
                <a:latin typeface="DejaVu Sans"/>
                <a:cs typeface="DejaVu Sans"/>
              </a:rPr>
              <a:t> </a:t>
            </a:r>
            <a:r>
              <a:rPr sz="1350" b="1" dirty="0">
                <a:latin typeface="DejaVu Sans"/>
                <a:cs typeface="DejaVu Sans"/>
              </a:rPr>
              <a:t>longest</a:t>
            </a:r>
            <a:r>
              <a:rPr sz="1350" b="1" spc="45" dirty="0">
                <a:latin typeface="DejaVu Sans"/>
                <a:cs typeface="DejaVu Sans"/>
              </a:rPr>
              <a:t> </a:t>
            </a:r>
            <a:r>
              <a:rPr sz="1350" b="1" dirty="0">
                <a:latin typeface="DejaVu Sans"/>
                <a:cs typeface="DejaVu Sans"/>
              </a:rPr>
              <a:t>sessions</a:t>
            </a:r>
            <a:r>
              <a:rPr sz="1350" b="1" spc="45" dirty="0">
                <a:latin typeface="DejaVu Sans"/>
                <a:cs typeface="DejaVu Sans"/>
              </a:rPr>
              <a:t> </a:t>
            </a:r>
            <a:r>
              <a:rPr sz="1350" b="1" spc="-10" dirty="0">
                <a:latin typeface="DejaVu Sans"/>
                <a:cs typeface="DejaVu Sans"/>
              </a:rPr>
              <a:t>duration: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175" y="6080671"/>
            <a:ext cx="88265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9700" y="6028842"/>
            <a:ext cx="798830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dirty="0">
                <a:latin typeface="DejaVu Sans"/>
                <a:cs typeface="DejaVu Sans"/>
              </a:rPr>
              <a:t>After</a:t>
            </a:r>
            <a:r>
              <a:rPr sz="1350" spc="4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identifying</a:t>
            </a:r>
            <a:r>
              <a:rPr sz="1350" spc="5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top</a:t>
            </a:r>
            <a:r>
              <a:rPr sz="1350" spc="4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10</a:t>
            </a:r>
            <a:r>
              <a:rPr sz="1350" spc="5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users</a:t>
            </a:r>
            <a:r>
              <a:rPr sz="1350" spc="4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in</a:t>
            </a:r>
            <a:r>
              <a:rPr sz="1350" spc="5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each</a:t>
            </a:r>
            <a:r>
              <a:rPr sz="1350" spc="5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of</a:t>
            </a:r>
            <a:r>
              <a:rPr sz="1350" spc="4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the</a:t>
            </a:r>
            <a:r>
              <a:rPr sz="1350" spc="40" dirty="0">
                <a:latin typeface="DejaVu Sans"/>
                <a:cs typeface="DejaVu Sans"/>
              </a:rPr>
              <a:t>  </a:t>
            </a:r>
            <a:r>
              <a:rPr sz="1350" dirty="0">
                <a:latin typeface="DejaVu Sans"/>
                <a:cs typeface="DejaVu Sans"/>
              </a:rPr>
              <a:t>3</a:t>
            </a:r>
            <a:r>
              <a:rPr sz="1350" spc="5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categories,</a:t>
            </a:r>
            <a:r>
              <a:rPr sz="1350" spc="5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the</a:t>
            </a:r>
            <a:r>
              <a:rPr sz="1350" spc="5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following</a:t>
            </a:r>
            <a:r>
              <a:rPr sz="1350" spc="6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appear</a:t>
            </a:r>
            <a:r>
              <a:rPr sz="1350" spc="5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in</a:t>
            </a:r>
            <a:r>
              <a:rPr sz="1350" spc="4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all</a:t>
            </a:r>
            <a:r>
              <a:rPr sz="1350" spc="5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the</a:t>
            </a:r>
            <a:r>
              <a:rPr sz="1350" spc="40" dirty="0">
                <a:latin typeface="DejaVu Sans"/>
                <a:cs typeface="DejaVu Sans"/>
              </a:rPr>
              <a:t> </a:t>
            </a:r>
            <a:r>
              <a:rPr sz="1350" spc="-25" dirty="0">
                <a:latin typeface="DejaVu Sans"/>
                <a:cs typeface="DejaVu Sans"/>
              </a:rPr>
              <a:t>3: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5174" y="6421234"/>
            <a:ext cx="9271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2699" y="6407200"/>
            <a:ext cx="682307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i="1" dirty="0">
                <a:latin typeface="DejaVu Sans"/>
                <a:cs typeface="DejaVu Sans"/>
              </a:rPr>
              <a:t>33625779332.0,</a:t>
            </a:r>
            <a:r>
              <a:rPr sz="1250" i="1" spc="-75" dirty="0">
                <a:latin typeface="DejaVu Sans"/>
                <a:cs typeface="DejaVu Sans"/>
              </a:rPr>
              <a:t> </a:t>
            </a:r>
            <a:r>
              <a:rPr sz="1250" i="1" dirty="0">
                <a:latin typeface="DejaVu Sans"/>
                <a:cs typeface="DejaVu Sans"/>
              </a:rPr>
              <a:t>33626320676.0,</a:t>
            </a:r>
            <a:r>
              <a:rPr sz="1250" i="1" spc="-50" dirty="0">
                <a:latin typeface="DejaVu Sans"/>
                <a:cs typeface="DejaVu Sans"/>
              </a:rPr>
              <a:t> </a:t>
            </a:r>
            <a:r>
              <a:rPr sz="1250" i="1" dirty="0">
                <a:latin typeface="DejaVu Sans"/>
                <a:cs typeface="DejaVu Sans"/>
              </a:rPr>
              <a:t>33760413819.0,</a:t>
            </a:r>
            <a:r>
              <a:rPr sz="1250" i="1" spc="-55" dirty="0">
                <a:latin typeface="DejaVu Sans"/>
                <a:cs typeface="DejaVu Sans"/>
              </a:rPr>
              <a:t> </a:t>
            </a:r>
            <a:r>
              <a:rPr sz="1250" i="1" dirty="0">
                <a:latin typeface="DejaVu Sans"/>
                <a:cs typeface="DejaVu Sans"/>
              </a:rPr>
              <a:t>33614892860.0,</a:t>
            </a:r>
            <a:r>
              <a:rPr sz="1250" i="1" spc="-60" dirty="0">
                <a:latin typeface="DejaVu Sans"/>
                <a:cs typeface="DejaVu Sans"/>
              </a:rPr>
              <a:t> </a:t>
            </a:r>
            <a:r>
              <a:rPr sz="1250" i="1" spc="-10" dirty="0">
                <a:latin typeface="DejaVu Sans"/>
                <a:cs typeface="DejaVu Sans"/>
              </a:rPr>
              <a:t>33760536639.0</a:t>
            </a:r>
            <a:endParaRPr sz="125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175" y="6786626"/>
            <a:ext cx="88265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00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9700" y="6734797"/>
            <a:ext cx="9932670" cy="4387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1350" dirty="0">
                <a:latin typeface="DejaVu Sans"/>
                <a:cs typeface="DejaVu Sans"/>
              </a:rPr>
              <a:t>The</a:t>
            </a:r>
            <a:r>
              <a:rPr sz="1350" spc="5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products</a:t>
            </a:r>
            <a:r>
              <a:rPr sz="1350" spc="5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and</a:t>
            </a:r>
            <a:r>
              <a:rPr sz="1350" spc="6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services</a:t>
            </a:r>
            <a:r>
              <a:rPr sz="1350" spc="5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used</a:t>
            </a:r>
            <a:r>
              <a:rPr sz="1350" spc="5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by</a:t>
            </a:r>
            <a:r>
              <a:rPr sz="1350" spc="6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the</a:t>
            </a:r>
            <a:r>
              <a:rPr sz="1350" spc="6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5</a:t>
            </a:r>
            <a:r>
              <a:rPr sz="1350" spc="6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users</a:t>
            </a:r>
            <a:r>
              <a:rPr sz="1350" spc="6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that</a:t>
            </a:r>
            <a:r>
              <a:rPr sz="1350" spc="5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appear</a:t>
            </a:r>
            <a:r>
              <a:rPr sz="1350" spc="6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in</a:t>
            </a:r>
            <a:r>
              <a:rPr sz="1350" spc="5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the</a:t>
            </a:r>
            <a:r>
              <a:rPr sz="1350" spc="5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3</a:t>
            </a:r>
            <a:r>
              <a:rPr sz="1350" spc="5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categories</a:t>
            </a:r>
            <a:r>
              <a:rPr sz="1350" spc="5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can</a:t>
            </a:r>
            <a:r>
              <a:rPr sz="1350" spc="5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be</a:t>
            </a:r>
            <a:r>
              <a:rPr sz="1350" spc="7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identified</a:t>
            </a:r>
            <a:r>
              <a:rPr sz="1350" spc="6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and</a:t>
            </a:r>
            <a:r>
              <a:rPr sz="1350" spc="5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their</a:t>
            </a:r>
            <a:r>
              <a:rPr sz="1350" spc="50" dirty="0">
                <a:latin typeface="DejaVu Sans"/>
                <a:cs typeface="DejaVu Sans"/>
              </a:rPr>
              <a:t> </a:t>
            </a:r>
            <a:r>
              <a:rPr sz="1350" spc="-10" dirty="0">
                <a:latin typeface="DejaVu Sans"/>
                <a:cs typeface="DejaVu Sans"/>
              </a:rPr>
              <a:t>special </a:t>
            </a:r>
            <a:r>
              <a:rPr sz="1350" dirty="0">
                <a:latin typeface="DejaVu Sans"/>
                <a:cs typeface="DejaVu Sans"/>
              </a:rPr>
              <a:t>features</a:t>
            </a:r>
            <a:r>
              <a:rPr sz="1350" spc="5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extended</a:t>
            </a:r>
            <a:r>
              <a:rPr sz="1350" spc="6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to</a:t>
            </a:r>
            <a:r>
              <a:rPr sz="1350" spc="6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other</a:t>
            </a:r>
            <a:r>
              <a:rPr sz="1350" spc="5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products</a:t>
            </a:r>
            <a:r>
              <a:rPr sz="1350" spc="6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and</a:t>
            </a:r>
            <a:r>
              <a:rPr sz="1350" spc="6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services</a:t>
            </a:r>
            <a:r>
              <a:rPr sz="1350" spc="7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in</a:t>
            </a:r>
            <a:r>
              <a:rPr sz="1350" spc="6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order</a:t>
            </a:r>
            <a:r>
              <a:rPr sz="1350" spc="6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to</a:t>
            </a:r>
            <a:r>
              <a:rPr sz="1350" spc="50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trap</a:t>
            </a:r>
            <a:r>
              <a:rPr sz="1350" spc="6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more</a:t>
            </a:r>
            <a:r>
              <a:rPr sz="1350" spc="55" dirty="0">
                <a:latin typeface="DejaVu Sans"/>
                <a:cs typeface="DejaVu Sans"/>
              </a:rPr>
              <a:t> </a:t>
            </a:r>
            <a:r>
              <a:rPr sz="1350" dirty="0">
                <a:latin typeface="DejaVu Sans"/>
                <a:cs typeface="DejaVu Sans"/>
              </a:rPr>
              <a:t>users</a:t>
            </a:r>
            <a:r>
              <a:rPr sz="1350" spc="55" dirty="0">
                <a:latin typeface="DejaVu Sans"/>
                <a:cs typeface="DejaVu Sans"/>
              </a:rPr>
              <a:t> </a:t>
            </a:r>
            <a:r>
              <a:rPr sz="1350" spc="-10" dirty="0">
                <a:latin typeface="DejaVu Sans"/>
                <a:cs typeface="DejaVu Sans"/>
              </a:rPr>
              <a:t>attention.</a:t>
            </a:r>
            <a:endParaRPr sz="1350">
              <a:latin typeface="DejaVu Sans"/>
              <a:cs typeface="DejaVu San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995" y="3239655"/>
            <a:ext cx="3023997" cy="22413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130" dirty="0"/>
              <a:t> </a:t>
            </a:r>
            <a:r>
              <a:rPr sz="4400" dirty="0"/>
              <a:t>engagement</a:t>
            </a:r>
            <a:r>
              <a:rPr sz="4400" spc="-130" dirty="0"/>
              <a:t> </a:t>
            </a:r>
            <a:r>
              <a:rPr sz="4400" spc="-1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8937" y="2306434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019" y="1629638"/>
            <a:ext cx="10356850" cy="8610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739"/>
              </a:lnSpc>
              <a:spcBef>
                <a:spcPts val="204"/>
              </a:spcBef>
            </a:pPr>
            <a:r>
              <a:rPr sz="1500" b="1" dirty="0">
                <a:latin typeface="DejaVu Sans"/>
                <a:cs typeface="DejaVu Sans"/>
              </a:rPr>
              <a:t>A</a:t>
            </a:r>
            <a:r>
              <a:rPr sz="1500" b="1" spc="-25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summary</a:t>
            </a:r>
            <a:r>
              <a:rPr sz="1500" b="1" spc="-3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of</a:t>
            </a:r>
            <a:r>
              <a:rPr sz="1500" b="1" spc="-25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clusters</a:t>
            </a:r>
            <a:r>
              <a:rPr sz="1500" b="1" spc="-3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generated</a:t>
            </a:r>
            <a:r>
              <a:rPr sz="1500" b="1" spc="-25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from</a:t>
            </a:r>
            <a:r>
              <a:rPr sz="1500" b="1" spc="-25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performing</a:t>
            </a:r>
            <a:r>
              <a:rPr sz="1500" b="1" spc="-3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a</a:t>
            </a:r>
            <a:r>
              <a:rPr sz="1500" b="1" spc="-2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KMeans</a:t>
            </a:r>
            <a:r>
              <a:rPr sz="1500" b="1" spc="-35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analysis</a:t>
            </a:r>
            <a:r>
              <a:rPr sz="1500" b="1" spc="-2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on</a:t>
            </a:r>
            <a:r>
              <a:rPr sz="1500" b="1" spc="-3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the</a:t>
            </a:r>
            <a:r>
              <a:rPr sz="1500" b="1" spc="-2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users</a:t>
            </a:r>
            <a:r>
              <a:rPr sz="1500" b="1" spc="-2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based</a:t>
            </a:r>
            <a:r>
              <a:rPr sz="1500" b="1" spc="-25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on</a:t>
            </a:r>
            <a:r>
              <a:rPr sz="1500" b="1" spc="-15" dirty="0">
                <a:latin typeface="DejaVu Sans"/>
                <a:cs typeface="DejaVu Sans"/>
              </a:rPr>
              <a:t> </a:t>
            </a:r>
            <a:r>
              <a:rPr sz="1500" b="1" spc="-25" dirty="0">
                <a:latin typeface="DejaVu Sans"/>
                <a:cs typeface="DejaVu Sans"/>
              </a:rPr>
              <a:t>the </a:t>
            </a:r>
            <a:r>
              <a:rPr sz="1500" b="1" dirty="0">
                <a:latin typeface="DejaVu Sans"/>
                <a:cs typeface="DejaVu Sans"/>
              </a:rPr>
              <a:t>sessions</a:t>
            </a:r>
            <a:r>
              <a:rPr sz="1500" b="1" spc="-4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count,</a:t>
            </a:r>
            <a:r>
              <a:rPr sz="1500" b="1" spc="-35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sessions</a:t>
            </a:r>
            <a:r>
              <a:rPr sz="1500" b="1" spc="-4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duration</a:t>
            </a:r>
            <a:r>
              <a:rPr sz="1500" b="1" spc="-2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and</a:t>
            </a:r>
            <a:r>
              <a:rPr sz="1500" b="1" spc="-30" dirty="0">
                <a:latin typeface="DejaVu Sans"/>
                <a:cs typeface="DejaVu Sans"/>
              </a:rPr>
              <a:t> </a:t>
            </a:r>
            <a:r>
              <a:rPr sz="1500" b="1" dirty="0">
                <a:latin typeface="DejaVu Sans"/>
                <a:cs typeface="DejaVu Sans"/>
              </a:rPr>
              <a:t>sessions</a:t>
            </a:r>
            <a:r>
              <a:rPr sz="1500" b="1" spc="-40" dirty="0">
                <a:latin typeface="DejaVu Sans"/>
                <a:cs typeface="DejaVu Sans"/>
              </a:rPr>
              <a:t> </a:t>
            </a:r>
            <a:r>
              <a:rPr sz="1500" b="1" spc="-10" dirty="0">
                <a:latin typeface="DejaVu Sans"/>
                <a:cs typeface="DejaVu Sans"/>
              </a:rPr>
              <a:t>traffic.</a:t>
            </a:r>
            <a:endParaRPr sz="1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3909060" algn="l"/>
                <a:tab pos="8425180" algn="l"/>
              </a:tabLst>
            </a:pPr>
            <a:r>
              <a:rPr sz="1400" dirty="0">
                <a:latin typeface="DejaVu Sans"/>
                <a:cs typeface="DejaVu Sans"/>
              </a:rPr>
              <a:t>Cluster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spc="-50" dirty="0">
                <a:latin typeface="DejaVu Sans"/>
                <a:cs typeface="DejaVu Sans"/>
              </a:rPr>
              <a:t>1</a:t>
            </a:r>
            <a:r>
              <a:rPr sz="1400" dirty="0">
                <a:latin typeface="DejaVu Sans"/>
                <a:cs typeface="DejaVu Sans"/>
              </a:rPr>
              <a:t>	Cluster</a:t>
            </a:r>
            <a:r>
              <a:rPr sz="1400" spc="-10" dirty="0">
                <a:latin typeface="DejaVu Sans"/>
                <a:cs typeface="DejaVu Sans"/>
              </a:rPr>
              <a:t> </a:t>
            </a:r>
            <a:r>
              <a:rPr sz="1400" spc="-50" dirty="0">
                <a:latin typeface="DejaVu Sans"/>
                <a:cs typeface="DejaVu Sans"/>
              </a:rPr>
              <a:t>2</a:t>
            </a:r>
            <a:r>
              <a:rPr sz="1400" dirty="0">
                <a:latin typeface="DejaVu Sans"/>
                <a:cs typeface="DejaVu Sans"/>
              </a:rPr>
              <a:t>	Cluster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spc="-50" dirty="0">
                <a:latin typeface="DejaVu Sans"/>
                <a:cs typeface="DejaVu Sans"/>
              </a:rPr>
              <a:t>3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937" y="4886909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019" y="4832197"/>
            <a:ext cx="10892790" cy="657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7900"/>
              </a:lnSpc>
              <a:spcBef>
                <a:spcPts val="135"/>
              </a:spcBef>
            </a:pPr>
            <a:r>
              <a:rPr sz="1400" b="1" dirty="0">
                <a:latin typeface="DejaVu Sans"/>
                <a:cs typeface="DejaVu Sans"/>
              </a:rPr>
              <a:t>Session</a:t>
            </a:r>
            <a:r>
              <a:rPr sz="1400" b="1" spc="-30" dirty="0">
                <a:latin typeface="DejaVu Sans"/>
                <a:cs typeface="DejaVu Sans"/>
              </a:rPr>
              <a:t> </a:t>
            </a:r>
            <a:r>
              <a:rPr sz="1400" b="1" dirty="0">
                <a:latin typeface="DejaVu Sans"/>
                <a:cs typeface="DejaVu Sans"/>
              </a:rPr>
              <a:t>frequency:</a:t>
            </a:r>
            <a:r>
              <a:rPr sz="1400" b="1" spc="-1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minimum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values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are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same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across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clusters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since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1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is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least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possible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value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of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session </a:t>
            </a:r>
            <a:r>
              <a:rPr sz="1400" spc="-25" dirty="0">
                <a:latin typeface="DejaVu Sans"/>
                <a:cs typeface="DejaVu Sans"/>
              </a:rPr>
              <a:t>frequency.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maximum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values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vary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with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highest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session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frequency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falling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under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cluster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2.</a:t>
            </a:r>
            <a:r>
              <a:rPr sz="1400" spc="39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average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values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spc="-20" dirty="0">
                <a:latin typeface="DejaVu Sans"/>
                <a:cs typeface="DejaVu Sans"/>
              </a:rPr>
              <a:t>also </a:t>
            </a:r>
            <a:r>
              <a:rPr sz="1400" dirty="0">
                <a:latin typeface="DejaVu Sans"/>
                <a:cs typeface="DejaVu Sans"/>
              </a:rPr>
              <a:t>vary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depending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on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values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of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sessions-</a:t>
            </a:r>
            <a:r>
              <a:rPr sz="1400" dirty="0">
                <a:latin typeface="DejaVu Sans"/>
                <a:cs typeface="DejaVu Sans"/>
              </a:rPr>
              <a:t>frequency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under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each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cluster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937" y="5692228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019" y="5637517"/>
            <a:ext cx="11304270" cy="657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7900"/>
              </a:lnSpc>
              <a:spcBef>
                <a:spcPts val="135"/>
              </a:spcBef>
            </a:pPr>
            <a:r>
              <a:rPr sz="1400" b="1" dirty="0">
                <a:latin typeface="DejaVu Sans"/>
                <a:cs typeface="DejaVu Sans"/>
              </a:rPr>
              <a:t>Sessions</a:t>
            </a:r>
            <a:r>
              <a:rPr sz="1400" b="1" spc="-25" dirty="0">
                <a:latin typeface="DejaVu Sans"/>
                <a:cs typeface="DejaVu Sans"/>
              </a:rPr>
              <a:t> </a:t>
            </a:r>
            <a:r>
              <a:rPr sz="1400" b="1" dirty="0">
                <a:latin typeface="DejaVu Sans"/>
                <a:cs typeface="DejaVu Sans"/>
              </a:rPr>
              <a:t>Duration:</a:t>
            </a:r>
            <a:r>
              <a:rPr sz="1400" b="1" spc="-1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minimum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values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have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slight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variation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across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clusters.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maximum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values’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variation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is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-25" dirty="0">
                <a:latin typeface="DejaVu Sans"/>
                <a:cs typeface="DejaVu Sans"/>
              </a:rPr>
              <a:t> bit </a:t>
            </a:r>
            <a:r>
              <a:rPr sz="1400" dirty="0">
                <a:latin typeface="DejaVu Sans"/>
                <a:cs typeface="DejaVu Sans"/>
              </a:rPr>
              <a:t>wider,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with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highest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value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falling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under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cluster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2.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This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could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be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due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to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presence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of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highest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session-</a:t>
            </a:r>
            <a:r>
              <a:rPr sz="1400" dirty="0">
                <a:latin typeface="DejaVu Sans"/>
                <a:cs typeface="DejaVu Sans"/>
              </a:rPr>
              <a:t>frequency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in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spc="-25" dirty="0">
                <a:latin typeface="DejaVu Sans"/>
                <a:cs typeface="DejaVu Sans"/>
              </a:rPr>
              <a:t>the </a:t>
            </a:r>
            <a:r>
              <a:rPr sz="1400" dirty="0">
                <a:latin typeface="DejaVu Sans"/>
                <a:cs typeface="DejaVu Sans"/>
              </a:rPr>
              <a:t>cluster</a:t>
            </a:r>
            <a:r>
              <a:rPr sz="1400" spc="-4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assuming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correlation</a:t>
            </a:r>
            <a:r>
              <a:rPr sz="1400" spc="-4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between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sessions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frequency</a:t>
            </a:r>
            <a:r>
              <a:rPr sz="1400" spc="-4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and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duration.</a:t>
            </a:r>
            <a:r>
              <a:rPr sz="1400" spc="-4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same</a:t>
            </a:r>
            <a:r>
              <a:rPr sz="1400" spc="-5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explanation</a:t>
            </a:r>
            <a:r>
              <a:rPr sz="1400" spc="-4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extends</a:t>
            </a:r>
            <a:r>
              <a:rPr sz="1400" spc="-4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to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mean</a:t>
            </a:r>
            <a:r>
              <a:rPr sz="1400" spc="-45" dirty="0">
                <a:latin typeface="DejaVu Sans"/>
                <a:cs typeface="DejaVu Sans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values.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937" y="6497548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019" y="6442836"/>
            <a:ext cx="11224895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7900"/>
              </a:lnSpc>
              <a:spcBef>
                <a:spcPts val="135"/>
              </a:spcBef>
            </a:pPr>
            <a:r>
              <a:rPr sz="1400" b="1" dirty="0">
                <a:latin typeface="DejaVu Sans"/>
                <a:cs typeface="DejaVu Sans"/>
              </a:rPr>
              <a:t>Sessions</a:t>
            </a:r>
            <a:r>
              <a:rPr sz="1400" b="1" spc="-30" dirty="0">
                <a:latin typeface="DejaVu Sans"/>
                <a:cs typeface="DejaVu Sans"/>
              </a:rPr>
              <a:t> </a:t>
            </a:r>
            <a:r>
              <a:rPr sz="1400" b="1" spc="-35" dirty="0">
                <a:latin typeface="DejaVu Sans"/>
                <a:cs typeface="DejaVu Sans"/>
              </a:rPr>
              <a:t>Traffic</a:t>
            </a:r>
            <a:r>
              <a:rPr sz="1400" spc="-35" dirty="0">
                <a:latin typeface="DejaVu Sans"/>
                <a:cs typeface="DejaVu Sans"/>
              </a:rPr>
              <a:t>: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behaviour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observed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in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sessions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duration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is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replicated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in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sessions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traffic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too.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explanation </a:t>
            </a:r>
            <a:r>
              <a:rPr sz="1400" dirty="0">
                <a:latin typeface="DejaVu Sans"/>
                <a:cs typeface="DejaVu Sans"/>
              </a:rPr>
              <a:t>stands: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values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in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cluster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2</a:t>
            </a:r>
            <a:r>
              <a:rPr sz="1400" spc="-1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are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overally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higher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than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those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in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1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and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3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due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to</a:t>
            </a:r>
            <a:r>
              <a:rPr sz="1400" spc="-1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presence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of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highest</a:t>
            </a:r>
            <a:r>
              <a:rPr sz="1400" spc="-15" dirty="0">
                <a:latin typeface="DejaVu Sans"/>
                <a:cs typeface="DejaVu Sans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session-frequency </a:t>
            </a:r>
            <a:r>
              <a:rPr sz="1400" dirty="0">
                <a:latin typeface="DejaVu Sans"/>
                <a:cs typeface="DejaVu Sans"/>
              </a:rPr>
              <a:t>value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in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the</a:t>
            </a:r>
            <a:r>
              <a:rPr sz="1400" spc="-4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cluster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assuming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correlation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between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sessions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frequency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and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sessions</a:t>
            </a:r>
            <a:r>
              <a:rPr sz="1400" spc="-40" dirty="0">
                <a:latin typeface="DejaVu Sans"/>
                <a:cs typeface="DejaVu Sans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traffic.</a:t>
            </a:r>
            <a:endParaRPr sz="1400">
              <a:latin typeface="DejaVu Sans"/>
              <a:cs typeface="DejaVu San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3514" y="2475014"/>
            <a:ext cx="3516477" cy="198864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9994" y="2489060"/>
            <a:ext cx="3597833" cy="197459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03" y="2447645"/>
            <a:ext cx="3763797" cy="20163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136A-CBD0-8215-E90F-A9F114C2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19" y="664463"/>
            <a:ext cx="9743897" cy="861774"/>
          </a:xfrm>
        </p:spPr>
        <p:txBody>
          <a:bodyPr/>
          <a:lstStyle/>
          <a:p>
            <a:r>
              <a:rPr lang="en-IN" sz="2400" spc="60" dirty="0">
                <a:latin typeface="Trebuchet MS"/>
                <a:cs typeface="Trebuchet MS"/>
              </a:rPr>
              <a:t>OPTIMIZED</a:t>
            </a:r>
            <a:r>
              <a:rPr lang="en-IN" sz="2400" spc="-25" dirty="0">
                <a:latin typeface="Trebuchet MS"/>
                <a:cs typeface="Trebuchet MS"/>
              </a:rPr>
              <a:t> </a:t>
            </a:r>
            <a:r>
              <a:rPr lang="en-IN" sz="2400" spc="140" dirty="0">
                <a:latin typeface="Trebuchet MS"/>
                <a:cs typeface="Trebuchet MS"/>
              </a:rPr>
              <a:t>K-</a:t>
            </a:r>
            <a:r>
              <a:rPr lang="en-IN" sz="2400" spc="55" dirty="0">
                <a:latin typeface="Trebuchet MS"/>
                <a:cs typeface="Trebuchet MS"/>
              </a:rPr>
              <a:t>VALUE</a:t>
            </a:r>
            <a:r>
              <a:rPr lang="en-IN" sz="2400" spc="-25" dirty="0">
                <a:latin typeface="Trebuchet MS"/>
                <a:cs typeface="Trebuchet MS"/>
              </a:rPr>
              <a:t> </a:t>
            </a:r>
            <a:r>
              <a:rPr lang="en-IN" sz="2400" spc="55" dirty="0">
                <a:latin typeface="Trebuchet MS"/>
                <a:cs typeface="Trebuchet MS"/>
              </a:rPr>
              <a:t>OF</a:t>
            </a:r>
            <a:r>
              <a:rPr lang="en-IN" sz="2400" spc="-25" dirty="0">
                <a:latin typeface="Trebuchet MS"/>
                <a:cs typeface="Trebuchet MS"/>
              </a:rPr>
              <a:t> </a:t>
            </a:r>
            <a:r>
              <a:rPr lang="en-IN" sz="2400" spc="85" dirty="0">
                <a:latin typeface="Trebuchet MS"/>
                <a:cs typeface="Trebuchet MS"/>
              </a:rPr>
              <a:t>ENGAGEMENT </a:t>
            </a:r>
            <a:r>
              <a:rPr lang="en-IN" sz="2400" spc="75" dirty="0">
                <a:latin typeface="Trebuchet MS"/>
                <a:cs typeface="Trebuchet MS"/>
              </a:rPr>
              <a:t>CLUSTERS</a:t>
            </a:r>
            <a:br>
              <a:rPr lang="en-IN" sz="32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865A8-6706-F552-FE5F-845377B30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665" y="1436466"/>
            <a:ext cx="9222740" cy="1887759"/>
          </a:xfrm>
        </p:spPr>
        <p:txBody>
          <a:bodyPr/>
          <a:lstStyle/>
          <a:p>
            <a:r>
              <a:rPr lang="en-IN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determining number of clusters using elbow plot</a:t>
            </a:r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wcss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n_clusters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'k-means++'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n_init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max_iter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kmeans.fit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norm_agg_user_data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wcss.append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kmeans.inertia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(range(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wcss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'Elbow Method'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'Number of Clusters'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wcss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73915-DD74-8BE7-494E-444C3286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2257425"/>
            <a:ext cx="5867400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63949-A944-270E-F142-0A2360BF0417}"/>
              </a:ext>
            </a:extLst>
          </p:cNvPr>
          <p:cNvSpPr txBox="1"/>
          <p:nvPr/>
        </p:nvSpPr>
        <p:spPr>
          <a:xfrm>
            <a:off x="564019" y="3300108"/>
            <a:ext cx="3684131" cy="945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-</a:t>
            </a:r>
            <a:r>
              <a:rPr lang="en-GB" sz="1200" spc="50" dirty="0">
                <a:solidFill>
                  <a:schemeClr val="accent3"/>
                </a:solidFill>
                <a:latin typeface="Trebuchet MS"/>
                <a:cs typeface="Trebuchet MS"/>
              </a:rPr>
              <a:t>Using</a:t>
            </a:r>
            <a:r>
              <a:rPr lang="en-GB" sz="1200" spc="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the</a:t>
            </a:r>
            <a:r>
              <a:rPr lang="en-GB" sz="1200" spc="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Elbow</a:t>
            </a:r>
            <a:r>
              <a:rPr lang="en-GB" sz="1200" spc="10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method,</a:t>
            </a:r>
            <a:r>
              <a:rPr lang="en-GB" sz="1200" spc="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we</a:t>
            </a:r>
            <a:r>
              <a:rPr lang="en-GB" sz="1200" spc="10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can</a:t>
            </a:r>
            <a:r>
              <a:rPr lang="en-GB" sz="1200" spc="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see</a:t>
            </a:r>
            <a:r>
              <a:rPr lang="en-GB" sz="1200" spc="10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that</a:t>
            </a:r>
            <a:r>
              <a:rPr lang="en-GB" sz="1200" spc="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the</a:t>
            </a:r>
            <a:r>
              <a:rPr lang="en-GB" sz="1200" spc="10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optimized</a:t>
            </a:r>
            <a:r>
              <a:rPr lang="en-GB" sz="1200" spc="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spc="75" dirty="0">
                <a:solidFill>
                  <a:schemeClr val="accent3"/>
                </a:solidFill>
                <a:latin typeface="Trebuchet MS"/>
                <a:cs typeface="Trebuchet MS"/>
              </a:rPr>
              <a:t>k-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value</a:t>
            </a:r>
            <a:r>
              <a:rPr lang="en-GB" sz="1200" spc="10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is</a:t>
            </a:r>
            <a:r>
              <a:rPr lang="en-GB" sz="1200" spc="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spc="-10" dirty="0">
                <a:solidFill>
                  <a:schemeClr val="accent3"/>
                </a:solidFill>
                <a:latin typeface="Trebuchet MS"/>
                <a:cs typeface="Trebuchet MS"/>
              </a:rPr>
              <a:t>between 4-5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.</a:t>
            </a:r>
            <a:r>
              <a:rPr lang="en-GB" sz="1200" spc="1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The</a:t>
            </a:r>
            <a:r>
              <a:rPr lang="en-GB" sz="1200" spc="1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elbow</a:t>
            </a:r>
            <a:r>
              <a:rPr lang="en-GB" sz="1200" spc="1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is</a:t>
            </a:r>
            <a:r>
              <a:rPr lang="en-GB" sz="1200" spc="1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not</a:t>
            </a:r>
            <a:r>
              <a:rPr lang="en-GB" sz="1200" spc="1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spc="-10" dirty="0">
                <a:solidFill>
                  <a:schemeClr val="accent3"/>
                </a:solidFill>
                <a:latin typeface="Trebuchet MS"/>
                <a:cs typeface="Trebuchet MS"/>
              </a:rPr>
              <a:t>clear</a:t>
            </a:r>
            <a:r>
              <a:rPr lang="en-GB" sz="1200" spc="1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and</a:t>
            </a:r>
            <a:r>
              <a:rPr lang="en-GB" sz="1200" spc="1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sharp</a:t>
            </a:r>
            <a:r>
              <a:rPr lang="en-GB" sz="1200" spc="1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which</a:t>
            </a:r>
            <a:r>
              <a:rPr lang="en-GB" sz="1200" spc="1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spc="-25" dirty="0">
                <a:solidFill>
                  <a:schemeClr val="accent3"/>
                </a:solidFill>
                <a:latin typeface="Trebuchet MS"/>
                <a:cs typeface="Trebuchet MS"/>
              </a:rPr>
              <a:t>tells</a:t>
            </a:r>
            <a:r>
              <a:rPr lang="en-GB" sz="1200" spc="1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that</a:t>
            </a:r>
            <a:r>
              <a:rPr lang="en-GB" sz="1200" spc="1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our</a:t>
            </a:r>
            <a:r>
              <a:rPr lang="en-GB" sz="1200" spc="1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data</a:t>
            </a:r>
            <a:r>
              <a:rPr lang="en-GB" sz="1200" spc="1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spc="60" dirty="0">
                <a:solidFill>
                  <a:schemeClr val="accent3"/>
                </a:solidFill>
                <a:latin typeface="Trebuchet MS"/>
                <a:cs typeface="Trebuchet MS"/>
              </a:rPr>
              <a:t>was</a:t>
            </a:r>
            <a:r>
              <a:rPr lang="en-GB" sz="1200" spc="1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dirty="0">
                <a:solidFill>
                  <a:schemeClr val="accent3"/>
                </a:solidFill>
                <a:latin typeface="Trebuchet MS"/>
                <a:cs typeface="Trebuchet MS"/>
              </a:rPr>
              <a:t>not</a:t>
            </a:r>
            <a:r>
              <a:rPr lang="en-GB" sz="1200" spc="15" dirty="0">
                <a:solidFill>
                  <a:schemeClr val="accent3"/>
                </a:solidFill>
                <a:latin typeface="Trebuchet MS"/>
                <a:cs typeface="Trebuchet MS"/>
              </a:rPr>
              <a:t> </a:t>
            </a:r>
            <a:r>
              <a:rPr lang="en-GB" sz="1200" spc="-10" dirty="0">
                <a:solidFill>
                  <a:schemeClr val="accent3"/>
                </a:solidFill>
                <a:latin typeface="Trebuchet MS"/>
                <a:cs typeface="Trebuchet MS"/>
              </a:rPr>
              <a:t>clearly clustered.</a:t>
            </a:r>
            <a:endParaRPr lang="en-GB" sz="1200" dirty="0">
              <a:solidFill>
                <a:schemeClr val="accent3"/>
              </a:solidFill>
              <a:latin typeface="Trebuchet MS"/>
              <a:cs typeface="Trebuchet MS"/>
            </a:endParaRPr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5A4D7DB1-6D64-0B4A-8CCD-5300284F043B}"/>
              </a:ext>
            </a:extLst>
          </p:cNvPr>
          <p:cNvSpPr/>
          <p:nvPr/>
        </p:nvSpPr>
        <p:spPr>
          <a:xfrm>
            <a:off x="10352266" y="3330286"/>
            <a:ext cx="1085215" cy="1085215"/>
          </a:xfrm>
          <a:custGeom>
            <a:avLst/>
            <a:gdLst/>
            <a:ahLst/>
            <a:cxnLst/>
            <a:rect l="l" t="t" r="r" b="b"/>
            <a:pathLst>
              <a:path w="1085215" h="1085214">
                <a:moveTo>
                  <a:pt x="1085097" y="1085097"/>
                </a:moveTo>
                <a:lnTo>
                  <a:pt x="0" y="1085097"/>
                </a:lnTo>
                <a:lnTo>
                  <a:pt x="0" y="0"/>
                </a:lnTo>
                <a:lnTo>
                  <a:pt x="1085097" y="0"/>
                </a:lnTo>
                <a:lnTo>
                  <a:pt x="1085097" y="1085097"/>
                </a:lnTo>
                <a:close/>
              </a:path>
            </a:pathLst>
          </a:custGeom>
          <a:solidFill>
            <a:srgbClr val="00CFCC"/>
          </a:solidFill>
        </p:spPr>
        <p:txBody>
          <a:bodyPr wrap="square" lIns="0" tIns="0" rIns="0" bIns="0" rtlCol="0"/>
          <a:lstStyle/>
          <a:p>
            <a:r>
              <a:rPr lang="en-GB" dirty="0"/>
              <a:t>K=4-5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1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130" dirty="0"/>
              <a:t> </a:t>
            </a:r>
            <a:r>
              <a:rPr sz="4400" dirty="0"/>
              <a:t>engagement</a:t>
            </a:r>
            <a:r>
              <a:rPr sz="4400" spc="-130" dirty="0"/>
              <a:t> </a:t>
            </a:r>
            <a:r>
              <a:rPr sz="4400" spc="-1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4298" y="1837715"/>
            <a:ext cx="74168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spc="-65" dirty="0">
                <a:latin typeface="DejaVu Sans"/>
                <a:cs typeface="DejaVu Sans"/>
              </a:rPr>
              <a:t>Top</a:t>
            </a:r>
            <a:r>
              <a:rPr sz="2350" b="1" spc="-90" dirty="0">
                <a:latin typeface="DejaVu Sans"/>
                <a:cs typeface="DejaVu Sans"/>
              </a:rPr>
              <a:t> </a:t>
            </a:r>
            <a:r>
              <a:rPr sz="2350" b="1" dirty="0">
                <a:latin typeface="DejaVu Sans"/>
                <a:cs typeface="DejaVu Sans"/>
              </a:rPr>
              <a:t>10</a:t>
            </a:r>
            <a:r>
              <a:rPr sz="2350" b="1" spc="-85" dirty="0">
                <a:latin typeface="DejaVu Sans"/>
                <a:cs typeface="DejaVu Sans"/>
              </a:rPr>
              <a:t> </a:t>
            </a:r>
            <a:r>
              <a:rPr sz="2350" b="1" dirty="0">
                <a:latin typeface="DejaVu Sans"/>
                <a:cs typeface="DejaVu Sans"/>
              </a:rPr>
              <a:t>most</a:t>
            </a:r>
            <a:r>
              <a:rPr sz="2350" b="1" spc="-80" dirty="0">
                <a:latin typeface="DejaVu Sans"/>
                <a:cs typeface="DejaVu Sans"/>
              </a:rPr>
              <a:t> </a:t>
            </a:r>
            <a:r>
              <a:rPr sz="2350" b="1" dirty="0">
                <a:latin typeface="DejaVu Sans"/>
                <a:cs typeface="DejaVu Sans"/>
              </a:rPr>
              <a:t>engaged</a:t>
            </a:r>
            <a:r>
              <a:rPr sz="2350" b="1" spc="-90" dirty="0">
                <a:latin typeface="DejaVu Sans"/>
                <a:cs typeface="DejaVu Sans"/>
              </a:rPr>
              <a:t> </a:t>
            </a:r>
            <a:r>
              <a:rPr sz="2350" b="1" dirty="0">
                <a:latin typeface="DejaVu Sans"/>
                <a:cs typeface="DejaVu Sans"/>
              </a:rPr>
              <a:t>users</a:t>
            </a:r>
            <a:r>
              <a:rPr sz="2350" b="1" spc="-80" dirty="0">
                <a:latin typeface="DejaVu Sans"/>
                <a:cs typeface="DejaVu Sans"/>
              </a:rPr>
              <a:t> </a:t>
            </a:r>
            <a:r>
              <a:rPr sz="2350" b="1" dirty="0">
                <a:latin typeface="DejaVu Sans"/>
                <a:cs typeface="DejaVu Sans"/>
              </a:rPr>
              <a:t>per</a:t>
            </a:r>
            <a:r>
              <a:rPr sz="2350" b="1" spc="-80" dirty="0">
                <a:latin typeface="DejaVu Sans"/>
                <a:cs typeface="DejaVu Sans"/>
              </a:rPr>
              <a:t> </a:t>
            </a:r>
            <a:r>
              <a:rPr sz="2350" b="1" spc="-10" dirty="0">
                <a:latin typeface="DejaVu Sans"/>
                <a:cs typeface="DejaVu Sans"/>
              </a:rPr>
              <a:t>application:</a:t>
            </a:r>
            <a:endParaRPr sz="23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785" y="2441079"/>
            <a:ext cx="11430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298" y="2362237"/>
            <a:ext cx="10357485" cy="6127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40"/>
              </a:spcBef>
              <a:tabLst>
                <a:tab pos="764540" algn="l"/>
              </a:tabLst>
            </a:pPr>
            <a:r>
              <a:rPr sz="1950" dirty="0">
                <a:latin typeface="DejaVu Sans"/>
                <a:cs typeface="DejaVu Sans"/>
              </a:rPr>
              <a:t>After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identfying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top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10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most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enaged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users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in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applications,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following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spc="-10" dirty="0">
                <a:latin typeface="DejaVu Sans"/>
                <a:cs typeface="DejaVu Sans"/>
              </a:rPr>
              <a:t>appear </a:t>
            </a:r>
            <a:r>
              <a:rPr sz="1950" dirty="0">
                <a:latin typeface="DejaVu Sans"/>
                <a:cs typeface="DejaVu Sans"/>
              </a:rPr>
              <a:t>in</a:t>
            </a:r>
            <a:r>
              <a:rPr sz="1950" spc="-5" dirty="0">
                <a:latin typeface="DejaVu Sans"/>
                <a:cs typeface="DejaVu Sans"/>
              </a:rPr>
              <a:t> </a:t>
            </a:r>
            <a:r>
              <a:rPr sz="1950" spc="-25" dirty="0">
                <a:latin typeface="DejaVu Sans"/>
                <a:cs typeface="DejaVu Sans"/>
              </a:rPr>
              <a:t>all</a:t>
            </a:r>
            <a:r>
              <a:rPr sz="1950" dirty="0">
                <a:latin typeface="DejaVu Sans"/>
                <a:cs typeface="DejaVu Sans"/>
              </a:rPr>
              <a:t>	7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of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them: </a:t>
            </a:r>
            <a:r>
              <a:rPr sz="1950" i="1" dirty="0">
                <a:latin typeface="DejaVu Sans"/>
                <a:cs typeface="DejaVu Sans"/>
              </a:rPr>
              <a:t>33625779332.0,</a:t>
            </a:r>
            <a:r>
              <a:rPr sz="1950" i="1" spc="-25" dirty="0">
                <a:latin typeface="DejaVu Sans"/>
                <a:cs typeface="DejaVu Sans"/>
              </a:rPr>
              <a:t> </a:t>
            </a:r>
            <a:r>
              <a:rPr sz="1950" i="1" dirty="0">
                <a:latin typeface="DejaVu Sans"/>
                <a:cs typeface="DejaVu Sans"/>
              </a:rPr>
              <a:t>33614892860.0,</a:t>
            </a:r>
            <a:r>
              <a:rPr sz="1950" i="1" spc="-25" dirty="0">
                <a:latin typeface="DejaVu Sans"/>
                <a:cs typeface="DejaVu Sans"/>
              </a:rPr>
              <a:t> </a:t>
            </a:r>
            <a:r>
              <a:rPr sz="1950" i="1" spc="-10" dirty="0">
                <a:latin typeface="DejaVu Sans"/>
                <a:cs typeface="DejaVu Sans"/>
              </a:rPr>
              <a:t>33626320676.0.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785" y="3191675"/>
            <a:ext cx="11430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298" y="3114281"/>
            <a:ext cx="10414635" cy="6127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40"/>
              </a:spcBef>
            </a:pPr>
            <a:r>
              <a:rPr sz="1950" spc="-170" dirty="0">
                <a:latin typeface="DejaVu Sans"/>
                <a:cs typeface="DejaVu Sans"/>
              </a:rPr>
              <a:t>To</a:t>
            </a:r>
            <a:r>
              <a:rPr sz="1950" spc="-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replicate</a:t>
            </a:r>
            <a:r>
              <a:rPr sz="1950" spc="-7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intense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engagement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in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other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customers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like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3,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following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can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spc="-25" dirty="0">
                <a:latin typeface="DejaVu Sans"/>
                <a:cs typeface="DejaVu Sans"/>
              </a:rPr>
              <a:t>be </a:t>
            </a:r>
            <a:r>
              <a:rPr sz="1950" spc="-10" dirty="0">
                <a:latin typeface="DejaVu Sans"/>
                <a:cs typeface="DejaVu Sans"/>
              </a:rPr>
              <a:t>considered: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1219" y="4602518"/>
            <a:ext cx="12890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1219" y="3864876"/>
            <a:ext cx="9629140" cy="13277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30200" marR="5080" indent="-318135">
              <a:lnSpc>
                <a:spcPts val="2270"/>
              </a:lnSpc>
              <a:spcBef>
                <a:spcPts val="240"/>
              </a:spcBef>
              <a:tabLst>
                <a:tab pos="329565" algn="l"/>
              </a:tabLst>
            </a:pPr>
            <a:r>
              <a:rPr sz="2175" spc="-75" baseline="13409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r>
              <a:rPr sz="2175" baseline="13409" dirty="0">
                <a:solidFill>
                  <a:srgbClr val="03607A"/>
                </a:solidFill>
                <a:latin typeface="OpenSymbol"/>
                <a:cs typeface="OpenSymbol"/>
              </a:rPr>
              <a:t>	</a:t>
            </a:r>
            <a:r>
              <a:rPr sz="1950" dirty="0">
                <a:latin typeface="DejaVu Sans"/>
                <a:cs typeface="DejaVu Sans"/>
              </a:rPr>
              <a:t>Extending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unique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features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of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Handset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types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used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by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3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to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spc="-10" dirty="0">
                <a:latin typeface="DejaVu Sans"/>
                <a:cs typeface="DejaVu Sans"/>
              </a:rPr>
              <a:t>other handsets.</a:t>
            </a:r>
            <a:endParaRPr sz="1950">
              <a:latin typeface="DejaVu Sans"/>
              <a:cs typeface="DejaVu Sans"/>
            </a:endParaRPr>
          </a:p>
          <a:p>
            <a:pPr marL="330200" marR="33020">
              <a:lnSpc>
                <a:spcPts val="2260"/>
              </a:lnSpc>
              <a:spcBef>
                <a:spcPts val="1105"/>
              </a:spcBef>
            </a:pPr>
            <a:r>
              <a:rPr sz="1950" dirty="0">
                <a:latin typeface="DejaVu Sans"/>
                <a:cs typeface="DejaVu Sans"/>
              </a:rPr>
              <a:t>Increasing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stock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of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handsets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used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by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3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to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force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customers</a:t>
            </a:r>
            <a:r>
              <a:rPr sz="1950" spc="-20" dirty="0">
                <a:latin typeface="DejaVu Sans"/>
                <a:cs typeface="DejaVu Sans"/>
              </a:rPr>
              <a:t> into </a:t>
            </a:r>
            <a:r>
              <a:rPr sz="1950" dirty="0">
                <a:latin typeface="DejaVu Sans"/>
                <a:cs typeface="DejaVu Sans"/>
              </a:rPr>
              <a:t>buying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spc="-10" dirty="0">
                <a:latin typeface="DejaVu Sans"/>
                <a:cs typeface="DejaVu Sans"/>
              </a:rPr>
              <a:t>them.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785" y="5373636"/>
            <a:ext cx="11430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298" y="5296243"/>
            <a:ext cx="9888220" cy="6121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40"/>
              </a:spcBef>
            </a:pP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5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above</a:t>
            </a:r>
            <a:r>
              <a:rPr sz="1950" spc="-5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recommendations</a:t>
            </a:r>
            <a:r>
              <a:rPr sz="1950" spc="-5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assumes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5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highest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contributor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towards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a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spc="-10" dirty="0">
                <a:latin typeface="DejaVu Sans"/>
                <a:cs typeface="DejaVu Sans"/>
              </a:rPr>
              <a:t>user’s </a:t>
            </a:r>
            <a:r>
              <a:rPr sz="1950" dirty="0">
                <a:latin typeface="DejaVu Sans"/>
                <a:cs typeface="DejaVu Sans"/>
              </a:rPr>
              <a:t>engagement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with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all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applications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is</a:t>
            </a:r>
            <a:r>
              <a:rPr sz="1950" spc="-2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handset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spc="-10" dirty="0">
                <a:latin typeface="DejaVu Sans"/>
                <a:cs typeface="DejaVu Sans"/>
              </a:rPr>
              <a:t>type.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785" y="6125311"/>
            <a:ext cx="11430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298" y="6046482"/>
            <a:ext cx="10382250" cy="9010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40"/>
              </a:spcBef>
              <a:tabLst>
                <a:tab pos="8467090" algn="l"/>
              </a:tabLst>
            </a:pPr>
            <a:r>
              <a:rPr sz="1950" dirty="0">
                <a:latin typeface="DejaVu Sans"/>
                <a:cs typeface="DejaVu Sans"/>
              </a:rPr>
              <a:t>There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are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other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factors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that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contribute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to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this,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e.g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User’s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spc="-10" dirty="0">
                <a:latin typeface="DejaVu Sans"/>
                <a:cs typeface="DejaVu Sans"/>
              </a:rPr>
              <a:t>interests,</a:t>
            </a:r>
            <a:r>
              <a:rPr sz="1950" dirty="0">
                <a:latin typeface="DejaVu Sans"/>
                <a:cs typeface="DejaVu Sans"/>
              </a:rPr>
              <a:t>	most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which</a:t>
            </a:r>
            <a:r>
              <a:rPr sz="1950" spc="-25" dirty="0">
                <a:latin typeface="DejaVu Sans"/>
                <a:cs typeface="DejaVu Sans"/>
              </a:rPr>
              <a:t> are </a:t>
            </a:r>
            <a:r>
              <a:rPr sz="1950" dirty="0">
                <a:latin typeface="DejaVu Sans"/>
                <a:cs typeface="DejaVu Sans"/>
              </a:rPr>
              <a:t>tailored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to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each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user,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but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based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on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data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provided,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Handset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spc="-65" dirty="0">
                <a:latin typeface="DejaVu Sans"/>
                <a:cs typeface="DejaVu Sans"/>
              </a:rPr>
              <a:t>Type</a:t>
            </a:r>
            <a:r>
              <a:rPr sz="1950" spc="-3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is</a:t>
            </a:r>
            <a:r>
              <a:rPr sz="1950" spc="-40" dirty="0">
                <a:latin typeface="DejaVu Sans"/>
                <a:cs typeface="DejaVu Sans"/>
              </a:rPr>
              <a:t> </a:t>
            </a:r>
            <a:r>
              <a:rPr sz="1950" dirty="0">
                <a:latin typeface="DejaVu Sans"/>
                <a:cs typeface="DejaVu Sans"/>
              </a:rPr>
              <a:t>the</a:t>
            </a:r>
            <a:r>
              <a:rPr sz="1950" spc="-35" dirty="0">
                <a:latin typeface="DejaVu Sans"/>
                <a:cs typeface="DejaVu Sans"/>
              </a:rPr>
              <a:t> </a:t>
            </a:r>
            <a:r>
              <a:rPr sz="1950" spc="-20" dirty="0">
                <a:latin typeface="DejaVu Sans"/>
                <a:cs typeface="DejaVu Sans"/>
              </a:rPr>
              <a:t>most </a:t>
            </a:r>
            <a:r>
              <a:rPr sz="1950" dirty="0">
                <a:latin typeface="DejaVu Sans"/>
                <a:cs typeface="DejaVu Sans"/>
              </a:rPr>
              <a:t>reasonable</a:t>
            </a:r>
            <a:r>
              <a:rPr sz="1950" spc="-110" dirty="0">
                <a:latin typeface="DejaVu Sans"/>
                <a:cs typeface="DejaVu Sans"/>
              </a:rPr>
              <a:t> </a:t>
            </a:r>
            <a:r>
              <a:rPr sz="1950" spc="-10" dirty="0">
                <a:latin typeface="DejaVu Sans"/>
                <a:cs typeface="DejaVu Sans"/>
              </a:rPr>
              <a:t>contributor.</a:t>
            </a:r>
            <a:endParaRPr sz="19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130" dirty="0"/>
              <a:t> </a:t>
            </a:r>
            <a:r>
              <a:rPr sz="4400" dirty="0"/>
              <a:t>engagement</a:t>
            </a:r>
            <a:r>
              <a:rPr sz="4400" spc="-130" dirty="0"/>
              <a:t> </a:t>
            </a:r>
            <a:r>
              <a:rPr sz="4400" spc="-1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4456" y="1841322"/>
            <a:ext cx="851090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45" dirty="0">
                <a:latin typeface="DejaVu Sans"/>
                <a:cs typeface="DejaVu Sans"/>
              </a:rPr>
              <a:t>Top</a:t>
            </a:r>
            <a:r>
              <a:rPr sz="1950" b="1" spc="-30" dirty="0">
                <a:latin typeface="DejaVu Sans"/>
                <a:cs typeface="DejaVu Sans"/>
              </a:rPr>
              <a:t> </a:t>
            </a:r>
            <a:r>
              <a:rPr sz="1950" b="1" dirty="0">
                <a:latin typeface="DejaVu Sans"/>
                <a:cs typeface="DejaVu Sans"/>
              </a:rPr>
              <a:t>3</a:t>
            </a:r>
            <a:r>
              <a:rPr sz="1950" b="1" spc="-50" dirty="0">
                <a:latin typeface="DejaVu Sans"/>
                <a:cs typeface="DejaVu Sans"/>
              </a:rPr>
              <a:t> </a:t>
            </a:r>
            <a:r>
              <a:rPr sz="1950" b="1" dirty="0">
                <a:latin typeface="DejaVu Sans"/>
                <a:cs typeface="DejaVu Sans"/>
              </a:rPr>
              <a:t>most</a:t>
            </a:r>
            <a:r>
              <a:rPr sz="1950" b="1" spc="-35" dirty="0">
                <a:latin typeface="DejaVu Sans"/>
                <a:cs typeface="DejaVu Sans"/>
              </a:rPr>
              <a:t> </a:t>
            </a:r>
            <a:r>
              <a:rPr sz="1950" b="1" dirty="0">
                <a:latin typeface="DejaVu Sans"/>
                <a:cs typeface="DejaVu Sans"/>
              </a:rPr>
              <a:t>used</a:t>
            </a:r>
            <a:r>
              <a:rPr sz="1950" b="1" spc="-30" dirty="0">
                <a:latin typeface="DejaVu Sans"/>
                <a:cs typeface="DejaVu Sans"/>
              </a:rPr>
              <a:t> </a:t>
            </a:r>
            <a:r>
              <a:rPr sz="1950" b="1" dirty="0">
                <a:latin typeface="DejaVu Sans"/>
                <a:cs typeface="DejaVu Sans"/>
              </a:rPr>
              <a:t>applications</a:t>
            </a:r>
            <a:r>
              <a:rPr sz="1950" b="1" spc="-35" dirty="0">
                <a:latin typeface="DejaVu Sans"/>
                <a:cs typeface="DejaVu Sans"/>
              </a:rPr>
              <a:t> </a:t>
            </a:r>
            <a:r>
              <a:rPr sz="1950" b="1" dirty="0">
                <a:latin typeface="DejaVu Sans"/>
                <a:cs typeface="DejaVu Sans"/>
              </a:rPr>
              <a:t>based</a:t>
            </a:r>
            <a:r>
              <a:rPr sz="1950" b="1" spc="-30" dirty="0">
                <a:latin typeface="DejaVu Sans"/>
                <a:cs typeface="DejaVu Sans"/>
              </a:rPr>
              <a:t> </a:t>
            </a:r>
            <a:r>
              <a:rPr sz="1950" b="1" dirty="0">
                <a:latin typeface="DejaVu Sans"/>
                <a:cs typeface="DejaVu Sans"/>
              </a:rPr>
              <a:t>on</a:t>
            </a:r>
            <a:r>
              <a:rPr sz="1950" b="1" spc="-40" dirty="0">
                <a:latin typeface="DejaVu Sans"/>
                <a:cs typeface="DejaVu Sans"/>
              </a:rPr>
              <a:t> </a:t>
            </a:r>
            <a:r>
              <a:rPr sz="1950" b="1" dirty="0">
                <a:latin typeface="DejaVu Sans"/>
                <a:cs typeface="DejaVu Sans"/>
              </a:rPr>
              <a:t>sessions</a:t>
            </a:r>
            <a:r>
              <a:rPr sz="1950" b="1" spc="-45" dirty="0">
                <a:latin typeface="DejaVu Sans"/>
                <a:cs typeface="DejaVu Sans"/>
              </a:rPr>
              <a:t> </a:t>
            </a:r>
            <a:r>
              <a:rPr sz="1950" b="1" dirty="0">
                <a:latin typeface="DejaVu Sans"/>
                <a:cs typeface="DejaVu Sans"/>
              </a:rPr>
              <a:t>total</a:t>
            </a:r>
            <a:r>
              <a:rPr sz="1950" b="1" spc="-30" dirty="0">
                <a:latin typeface="DejaVu Sans"/>
                <a:cs typeface="DejaVu Sans"/>
              </a:rPr>
              <a:t> </a:t>
            </a:r>
            <a:r>
              <a:rPr sz="1950" b="1" spc="-10" dirty="0">
                <a:latin typeface="DejaVu Sans"/>
                <a:cs typeface="DejaVu Sans"/>
              </a:rPr>
              <a:t>traffic: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542" y="5103990"/>
            <a:ext cx="9652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456" y="5042077"/>
            <a:ext cx="9866630" cy="501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DejaVu Sans"/>
                <a:cs typeface="DejaVu Sans"/>
              </a:rPr>
              <a:t>The</a:t>
            </a:r>
            <a:r>
              <a:rPr sz="1550" spc="6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large</a:t>
            </a:r>
            <a:r>
              <a:rPr sz="1550" spc="6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percentage</a:t>
            </a:r>
            <a:r>
              <a:rPr sz="1550" spc="5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of</a:t>
            </a:r>
            <a:r>
              <a:rPr sz="1550" spc="6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the</a:t>
            </a:r>
            <a:r>
              <a:rPr sz="1550" spc="6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‘</a:t>
            </a:r>
            <a:r>
              <a:rPr sz="1550" b="1" dirty="0">
                <a:latin typeface="DejaVu Sans"/>
                <a:cs typeface="DejaVu Sans"/>
              </a:rPr>
              <a:t>other</a:t>
            </a:r>
            <a:r>
              <a:rPr sz="1550" dirty="0">
                <a:latin typeface="DejaVu Sans"/>
                <a:cs typeface="DejaVu Sans"/>
              </a:rPr>
              <a:t>’</a:t>
            </a:r>
            <a:r>
              <a:rPr sz="1550" spc="7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application</a:t>
            </a:r>
            <a:r>
              <a:rPr sz="1550" spc="7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can</a:t>
            </a:r>
            <a:r>
              <a:rPr sz="1550" spc="7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be</a:t>
            </a:r>
            <a:r>
              <a:rPr sz="1550" spc="6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explained</a:t>
            </a:r>
            <a:r>
              <a:rPr sz="1550" spc="7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by</a:t>
            </a:r>
            <a:r>
              <a:rPr sz="1550" spc="7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the</a:t>
            </a:r>
            <a:r>
              <a:rPr sz="1550" spc="6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many</a:t>
            </a:r>
            <a:r>
              <a:rPr sz="1550" spc="6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minor</a:t>
            </a:r>
            <a:r>
              <a:rPr sz="1550" spc="65" dirty="0">
                <a:latin typeface="DejaVu Sans"/>
                <a:cs typeface="DejaVu Sans"/>
              </a:rPr>
              <a:t> </a:t>
            </a:r>
            <a:r>
              <a:rPr sz="1550" spc="-10" dirty="0">
                <a:latin typeface="DejaVu Sans"/>
                <a:cs typeface="DejaVu Sans"/>
              </a:rPr>
              <a:t>applications </a:t>
            </a:r>
            <a:r>
              <a:rPr sz="1550" dirty="0">
                <a:latin typeface="DejaVu Sans"/>
                <a:cs typeface="DejaVu Sans"/>
              </a:rPr>
              <a:t>being</a:t>
            </a:r>
            <a:r>
              <a:rPr sz="1550" spc="5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represented</a:t>
            </a:r>
            <a:r>
              <a:rPr sz="1550" spc="6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by</a:t>
            </a:r>
            <a:r>
              <a:rPr sz="1550" spc="6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the</a:t>
            </a:r>
            <a:r>
              <a:rPr sz="1550" spc="4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one</a:t>
            </a:r>
            <a:r>
              <a:rPr sz="1550" spc="50" dirty="0">
                <a:latin typeface="DejaVu Sans"/>
                <a:cs typeface="DejaVu Sans"/>
              </a:rPr>
              <a:t> </a:t>
            </a:r>
            <a:r>
              <a:rPr sz="1550" spc="-10" dirty="0">
                <a:latin typeface="DejaVu Sans"/>
                <a:cs typeface="DejaVu Sans"/>
              </a:rPr>
              <a:t>column.</a:t>
            </a:r>
            <a:endParaRPr sz="15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542" y="5730392"/>
            <a:ext cx="9652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456" y="5668111"/>
            <a:ext cx="58312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DejaVu Sans"/>
                <a:cs typeface="DejaVu Sans"/>
              </a:rPr>
              <a:t>As</a:t>
            </a:r>
            <a:r>
              <a:rPr sz="1550" spc="6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for</a:t>
            </a:r>
            <a:r>
              <a:rPr sz="1550" spc="5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‘</a:t>
            </a:r>
            <a:r>
              <a:rPr sz="1550" b="1" dirty="0">
                <a:latin typeface="DejaVu Sans"/>
                <a:cs typeface="DejaVu Sans"/>
              </a:rPr>
              <a:t>gaming’</a:t>
            </a:r>
            <a:r>
              <a:rPr sz="1550" dirty="0">
                <a:latin typeface="DejaVu Sans"/>
                <a:cs typeface="DejaVu Sans"/>
              </a:rPr>
              <a:t>,</a:t>
            </a:r>
            <a:r>
              <a:rPr sz="1550" spc="6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it</a:t>
            </a:r>
            <a:r>
              <a:rPr sz="1550" spc="5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could</a:t>
            </a:r>
            <a:r>
              <a:rPr sz="1550" spc="6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be</a:t>
            </a:r>
            <a:r>
              <a:rPr sz="1550" spc="6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due</a:t>
            </a:r>
            <a:r>
              <a:rPr sz="1550" spc="4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to</a:t>
            </a:r>
            <a:r>
              <a:rPr sz="1550" spc="5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the</a:t>
            </a:r>
            <a:r>
              <a:rPr sz="1550" spc="4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following</a:t>
            </a:r>
            <a:r>
              <a:rPr sz="1550" spc="55" dirty="0">
                <a:latin typeface="DejaVu Sans"/>
                <a:cs typeface="DejaVu Sans"/>
              </a:rPr>
              <a:t> </a:t>
            </a:r>
            <a:r>
              <a:rPr sz="1550" spc="-10" dirty="0">
                <a:latin typeface="DejaVu Sans"/>
                <a:cs typeface="DejaVu Sans"/>
              </a:rPr>
              <a:t>reasons:</a:t>
            </a:r>
            <a:endParaRPr sz="155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0343" y="634994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343" y="6671068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343" y="5929246"/>
            <a:ext cx="9101455" cy="99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755">
              <a:lnSpc>
                <a:spcPct val="136200"/>
              </a:lnSpc>
              <a:spcBef>
                <a:spcPts val="100"/>
              </a:spcBef>
            </a:pPr>
            <a:r>
              <a:rPr sz="1725" baseline="12077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r>
              <a:rPr sz="1725" spc="622" baseline="12077" dirty="0">
                <a:solidFill>
                  <a:srgbClr val="03607A"/>
                </a:solidFill>
                <a:latin typeface="OpenSymbol"/>
                <a:cs typeface="OpenSymbol"/>
              </a:rPr>
              <a:t> </a:t>
            </a:r>
            <a:r>
              <a:rPr sz="1550" dirty="0">
                <a:latin typeface="DejaVu Sans"/>
                <a:cs typeface="DejaVu Sans"/>
              </a:rPr>
              <a:t>Most</a:t>
            </a:r>
            <a:r>
              <a:rPr sz="1550" spc="6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of</a:t>
            </a:r>
            <a:r>
              <a:rPr sz="1550" spc="3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the</a:t>
            </a:r>
            <a:r>
              <a:rPr sz="1550" spc="4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gaming</a:t>
            </a:r>
            <a:r>
              <a:rPr sz="1550" spc="5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applications</a:t>
            </a:r>
            <a:r>
              <a:rPr sz="1550" spc="6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consume</a:t>
            </a:r>
            <a:r>
              <a:rPr sz="1550" spc="4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a</a:t>
            </a:r>
            <a:r>
              <a:rPr sz="1550" spc="6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lot</a:t>
            </a:r>
            <a:r>
              <a:rPr sz="1550" spc="6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of</a:t>
            </a:r>
            <a:r>
              <a:rPr sz="1550" spc="5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bytes</a:t>
            </a:r>
            <a:r>
              <a:rPr sz="1550" spc="5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compared</a:t>
            </a:r>
            <a:r>
              <a:rPr sz="1550" spc="5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to</a:t>
            </a:r>
            <a:r>
              <a:rPr sz="1550" spc="5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other</a:t>
            </a:r>
            <a:r>
              <a:rPr sz="1550" spc="45" dirty="0">
                <a:latin typeface="DejaVu Sans"/>
                <a:cs typeface="DejaVu Sans"/>
              </a:rPr>
              <a:t> </a:t>
            </a:r>
            <a:r>
              <a:rPr sz="1550" spc="-10" dirty="0">
                <a:latin typeface="DejaVu Sans"/>
                <a:cs typeface="DejaVu Sans"/>
              </a:rPr>
              <a:t>applications. </a:t>
            </a:r>
            <a:r>
              <a:rPr sz="1550" dirty="0">
                <a:latin typeface="DejaVu Sans"/>
                <a:cs typeface="DejaVu Sans"/>
              </a:rPr>
              <a:t>The</a:t>
            </a:r>
            <a:r>
              <a:rPr sz="1550" spc="5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games</a:t>
            </a:r>
            <a:r>
              <a:rPr sz="1550" spc="6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have</a:t>
            </a:r>
            <a:r>
              <a:rPr sz="1550" spc="6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a</a:t>
            </a:r>
            <a:r>
              <a:rPr sz="1550" spc="7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bigger</a:t>
            </a:r>
            <a:r>
              <a:rPr sz="1550" spc="7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percentage</a:t>
            </a:r>
            <a:r>
              <a:rPr sz="1550" spc="6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in</a:t>
            </a:r>
            <a:r>
              <a:rPr sz="1550" spc="6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the</a:t>
            </a:r>
            <a:r>
              <a:rPr sz="1550" spc="6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total</a:t>
            </a:r>
            <a:r>
              <a:rPr sz="1550" spc="6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applications</a:t>
            </a:r>
            <a:r>
              <a:rPr sz="1550" spc="6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available</a:t>
            </a:r>
            <a:r>
              <a:rPr sz="1550" spc="5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in</a:t>
            </a:r>
            <a:r>
              <a:rPr sz="1550" spc="7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a</a:t>
            </a:r>
            <a:r>
              <a:rPr sz="1550" spc="60" dirty="0">
                <a:latin typeface="DejaVu Sans"/>
                <a:cs typeface="DejaVu Sans"/>
              </a:rPr>
              <a:t> </a:t>
            </a:r>
            <a:r>
              <a:rPr sz="1550" spc="-10" dirty="0">
                <a:latin typeface="DejaVu Sans"/>
                <a:cs typeface="DejaVu Sans"/>
              </a:rPr>
              <a:t>handset. </a:t>
            </a:r>
            <a:r>
              <a:rPr sz="1550" dirty="0">
                <a:latin typeface="DejaVu Sans"/>
                <a:cs typeface="DejaVu Sans"/>
              </a:rPr>
              <a:t>Most</a:t>
            </a:r>
            <a:r>
              <a:rPr sz="1550" spc="5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of</a:t>
            </a:r>
            <a:r>
              <a:rPr sz="1550" spc="3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the</a:t>
            </a:r>
            <a:r>
              <a:rPr sz="1550" spc="4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handset</a:t>
            </a:r>
            <a:r>
              <a:rPr sz="1550" spc="45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users</a:t>
            </a:r>
            <a:r>
              <a:rPr sz="1550" spc="50" dirty="0">
                <a:latin typeface="DejaVu Sans"/>
                <a:cs typeface="DejaVu Sans"/>
              </a:rPr>
              <a:t> </a:t>
            </a:r>
            <a:r>
              <a:rPr sz="1550" dirty="0">
                <a:latin typeface="DejaVu Sans"/>
                <a:cs typeface="DejaVu Sans"/>
              </a:rPr>
              <a:t>are</a:t>
            </a:r>
            <a:r>
              <a:rPr sz="1550" spc="40" dirty="0">
                <a:latin typeface="DejaVu Sans"/>
                <a:cs typeface="DejaVu Sans"/>
              </a:rPr>
              <a:t> </a:t>
            </a:r>
            <a:r>
              <a:rPr sz="1550" spc="-10" dirty="0">
                <a:latin typeface="DejaVu Sans"/>
                <a:cs typeface="DejaVu Sans"/>
              </a:rPr>
              <a:t>gamers.</a:t>
            </a:r>
            <a:endParaRPr sz="1550">
              <a:latin typeface="DejaVu Sans"/>
              <a:cs typeface="DejaVu San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997" y="2447645"/>
            <a:ext cx="5394604" cy="23022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130" dirty="0"/>
              <a:t> </a:t>
            </a:r>
            <a:r>
              <a:rPr sz="4400" dirty="0"/>
              <a:t>engagement</a:t>
            </a:r>
            <a:r>
              <a:rPr sz="4400" spc="-130" dirty="0"/>
              <a:t> </a:t>
            </a:r>
            <a:r>
              <a:rPr sz="4400" spc="-1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8062" y="1840242"/>
            <a:ext cx="629729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b="1" dirty="0">
                <a:latin typeface="DejaVu Sans"/>
                <a:cs typeface="DejaVu Sans"/>
              </a:rPr>
              <a:t>Clustering</a:t>
            </a:r>
            <a:r>
              <a:rPr sz="2050" b="1" spc="125" dirty="0">
                <a:latin typeface="DejaVu Sans"/>
                <a:cs typeface="DejaVu Sans"/>
              </a:rPr>
              <a:t> </a:t>
            </a:r>
            <a:r>
              <a:rPr sz="2050" b="1" dirty="0">
                <a:latin typeface="DejaVu Sans"/>
                <a:cs typeface="DejaVu Sans"/>
              </a:rPr>
              <a:t>based</a:t>
            </a:r>
            <a:r>
              <a:rPr sz="2050" b="1" spc="125" dirty="0">
                <a:latin typeface="DejaVu Sans"/>
                <a:cs typeface="DejaVu Sans"/>
              </a:rPr>
              <a:t> </a:t>
            </a:r>
            <a:r>
              <a:rPr sz="2050" b="1" dirty="0">
                <a:latin typeface="DejaVu Sans"/>
                <a:cs typeface="DejaVu Sans"/>
              </a:rPr>
              <a:t>on</a:t>
            </a:r>
            <a:r>
              <a:rPr sz="2050" b="1" spc="120" dirty="0">
                <a:latin typeface="DejaVu Sans"/>
                <a:cs typeface="DejaVu Sans"/>
              </a:rPr>
              <a:t> </a:t>
            </a:r>
            <a:r>
              <a:rPr sz="2050" b="1" dirty="0">
                <a:latin typeface="DejaVu Sans"/>
                <a:cs typeface="DejaVu Sans"/>
              </a:rPr>
              <a:t>engagement</a:t>
            </a:r>
            <a:r>
              <a:rPr sz="2050" b="1" spc="114" dirty="0">
                <a:latin typeface="DejaVu Sans"/>
                <a:cs typeface="DejaVu Sans"/>
              </a:rPr>
              <a:t> </a:t>
            </a:r>
            <a:r>
              <a:rPr sz="2050" b="1" spc="-10" dirty="0">
                <a:latin typeface="DejaVu Sans"/>
                <a:cs typeface="DejaVu Sans"/>
              </a:rPr>
              <a:t>metrics.</a:t>
            </a:r>
            <a:endParaRPr sz="20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41" y="2399309"/>
            <a:ext cx="110489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062" y="2322995"/>
            <a:ext cx="79705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DejaVu Sans"/>
                <a:cs typeface="DejaVu Sans"/>
              </a:rPr>
              <a:t>Optimized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number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of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clusters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=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4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based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on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the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elbow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plot</a:t>
            </a:r>
            <a:r>
              <a:rPr sz="1900" spc="-25" dirty="0">
                <a:latin typeface="DejaVu Sans"/>
                <a:cs typeface="DejaVu Sans"/>
              </a:rPr>
              <a:t> </a:t>
            </a:r>
            <a:r>
              <a:rPr sz="1900" spc="-10" dirty="0">
                <a:latin typeface="DejaVu Sans"/>
                <a:cs typeface="DejaVu Sans"/>
              </a:rPr>
              <a:t>below.</a:t>
            </a:r>
            <a:endParaRPr sz="19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541" y="4206506"/>
            <a:ext cx="110489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062" y="4130192"/>
            <a:ext cx="10191750" cy="5969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220"/>
              </a:lnSpc>
              <a:spcBef>
                <a:spcPts val="220"/>
              </a:spcBef>
            </a:pPr>
            <a:r>
              <a:rPr sz="1900" dirty="0">
                <a:latin typeface="DejaVu Sans"/>
                <a:cs typeface="DejaVu Sans"/>
              </a:rPr>
              <a:t>Clusters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4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has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the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highest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number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of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users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with an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average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total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sessions</a:t>
            </a:r>
            <a:r>
              <a:rPr sz="1900" spc="-10" dirty="0">
                <a:latin typeface="DejaVu Sans"/>
                <a:cs typeface="DejaVu Sans"/>
              </a:rPr>
              <a:t> duration, </a:t>
            </a:r>
            <a:r>
              <a:rPr sz="1900" dirty="0">
                <a:latin typeface="DejaVu Sans"/>
                <a:cs typeface="DejaVu Sans"/>
              </a:rPr>
              <a:t>average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total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sessions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traffic</a:t>
            </a:r>
            <a:r>
              <a:rPr sz="1900" spc="-2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and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an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average</a:t>
            </a:r>
            <a:r>
              <a:rPr sz="1900" spc="-2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of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1</a:t>
            </a:r>
            <a:r>
              <a:rPr sz="1900" spc="-2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xDR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session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per</a:t>
            </a:r>
            <a:r>
              <a:rPr sz="1900" spc="-25" dirty="0">
                <a:latin typeface="DejaVu Sans"/>
                <a:cs typeface="DejaVu Sans"/>
              </a:rPr>
              <a:t> </a:t>
            </a:r>
            <a:r>
              <a:rPr sz="1900" spc="-10" dirty="0">
                <a:latin typeface="DejaVu Sans"/>
                <a:cs typeface="DejaVu Sans"/>
              </a:rPr>
              <a:t>user.</a:t>
            </a:r>
            <a:endParaRPr sz="19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541" y="4940541"/>
            <a:ext cx="110489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062" y="4864239"/>
            <a:ext cx="10812145" cy="5969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220"/>
              </a:lnSpc>
              <a:spcBef>
                <a:spcPts val="220"/>
              </a:spcBef>
              <a:tabLst>
                <a:tab pos="2361565" algn="l"/>
              </a:tabLst>
            </a:pPr>
            <a:r>
              <a:rPr sz="1900" dirty="0">
                <a:latin typeface="DejaVu Sans"/>
                <a:cs typeface="DejaVu Sans"/>
              </a:rPr>
              <a:t>Clusters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3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has </a:t>
            </a:r>
            <a:r>
              <a:rPr sz="1900" spc="-25" dirty="0">
                <a:latin typeface="DejaVu Sans"/>
                <a:cs typeface="DejaVu Sans"/>
              </a:rPr>
              <a:t>the</a:t>
            </a:r>
            <a:r>
              <a:rPr sz="1900" dirty="0">
                <a:latin typeface="DejaVu Sans"/>
                <a:cs typeface="DejaVu Sans"/>
              </a:rPr>
              <a:t>	2nd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highest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number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of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users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with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the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highest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total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sessions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spc="-10" dirty="0">
                <a:latin typeface="DejaVu Sans"/>
                <a:cs typeface="DejaVu Sans"/>
              </a:rPr>
              <a:t>duration, </a:t>
            </a:r>
            <a:r>
              <a:rPr sz="1900" dirty="0">
                <a:latin typeface="DejaVu Sans"/>
                <a:cs typeface="DejaVu Sans"/>
              </a:rPr>
              <a:t>highest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total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sessions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traffic</a:t>
            </a:r>
            <a:r>
              <a:rPr sz="1900" spc="-2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and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an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average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of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2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xDR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sessions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per</a:t>
            </a:r>
            <a:r>
              <a:rPr sz="1900" spc="-10" dirty="0">
                <a:latin typeface="DejaVu Sans"/>
                <a:cs typeface="DejaVu Sans"/>
              </a:rPr>
              <a:t> user.</a:t>
            </a:r>
            <a:endParaRPr sz="19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541" y="5674588"/>
            <a:ext cx="110489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662" y="5598274"/>
            <a:ext cx="10429240" cy="5969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 marR="30480">
              <a:lnSpc>
                <a:spcPts val="2220"/>
              </a:lnSpc>
              <a:spcBef>
                <a:spcPts val="220"/>
              </a:spcBef>
            </a:pPr>
            <a:r>
              <a:rPr sz="1900" dirty="0">
                <a:latin typeface="DejaVu Sans"/>
                <a:cs typeface="DejaVu Sans"/>
              </a:rPr>
              <a:t>Clusters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2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has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the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2</a:t>
            </a:r>
            <a:r>
              <a:rPr sz="1650" baseline="22727" dirty="0">
                <a:latin typeface="DejaVu Sans"/>
                <a:cs typeface="DejaVu Sans"/>
              </a:rPr>
              <a:t>nd</a:t>
            </a:r>
            <a:r>
              <a:rPr sz="1650" spc="352" baseline="22727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lowest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number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of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users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with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the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lowest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total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sessions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spc="-10" dirty="0">
                <a:latin typeface="DejaVu Sans"/>
                <a:cs typeface="DejaVu Sans"/>
              </a:rPr>
              <a:t>duration, </a:t>
            </a:r>
            <a:r>
              <a:rPr sz="1900" dirty="0">
                <a:latin typeface="DejaVu Sans"/>
                <a:cs typeface="DejaVu Sans"/>
              </a:rPr>
              <a:t>average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total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sessions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traffic</a:t>
            </a:r>
            <a:r>
              <a:rPr sz="1900" spc="-2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and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an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average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of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1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xDR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sessions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per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spc="-10" dirty="0">
                <a:latin typeface="DejaVu Sans"/>
                <a:cs typeface="DejaVu Sans"/>
              </a:rPr>
              <a:t>user.</a:t>
            </a:r>
            <a:endParaRPr sz="19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541" y="6407187"/>
            <a:ext cx="110489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8062" y="6332308"/>
            <a:ext cx="10077450" cy="5969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220"/>
              </a:lnSpc>
              <a:spcBef>
                <a:spcPts val="220"/>
              </a:spcBef>
            </a:pPr>
            <a:r>
              <a:rPr sz="1900" dirty="0">
                <a:latin typeface="DejaVu Sans"/>
                <a:cs typeface="DejaVu Sans"/>
              </a:rPr>
              <a:t>Clusters</a:t>
            </a:r>
            <a:r>
              <a:rPr sz="1900" spc="-2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1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has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the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lowest</a:t>
            </a:r>
            <a:r>
              <a:rPr sz="1900" spc="-2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number</a:t>
            </a:r>
            <a:r>
              <a:rPr sz="1900" spc="-2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of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users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with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an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average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total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sessions</a:t>
            </a:r>
            <a:r>
              <a:rPr sz="1900" spc="-10" dirty="0">
                <a:latin typeface="DejaVu Sans"/>
                <a:cs typeface="DejaVu Sans"/>
              </a:rPr>
              <a:t> duration, </a:t>
            </a:r>
            <a:r>
              <a:rPr sz="1900" dirty="0">
                <a:latin typeface="DejaVu Sans"/>
                <a:cs typeface="DejaVu Sans"/>
              </a:rPr>
              <a:t>average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total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sessions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traffic</a:t>
            </a:r>
            <a:r>
              <a:rPr sz="1900" spc="-2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and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an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average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of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1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xDR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sessions</a:t>
            </a:r>
            <a:r>
              <a:rPr sz="1900" spc="-2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per</a:t>
            </a:r>
            <a:r>
              <a:rPr sz="1900" spc="-15" dirty="0">
                <a:latin typeface="DejaVu Sans"/>
                <a:cs typeface="DejaVu Sans"/>
              </a:rPr>
              <a:t> </a:t>
            </a:r>
            <a:r>
              <a:rPr sz="1900" spc="-10" dirty="0">
                <a:latin typeface="DejaVu Sans"/>
                <a:cs typeface="DejaVu Sans"/>
              </a:rPr>
              <a:t>user.</a:t>
            </a:r>
            <a:endParaRPr sz="1900">
              <a:latin typeface="DejaVu Sans"/>
              <a:cs typeface="DejaVu San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004" y="2623324"/>
            <a:ext cx="2518562" cy="14803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200" dirty="0"/>
              <a:t> </a:t>
            </a:r>
            <a:r>
              <a:rPr sz="4400" dirty="0"/>
              <a:t>experience</a:t>
            </a:r>
            <a:r>
              <a:rPr sz="4400" spc="-204" dirty="0"/>
              <a:t> </a:t>
            </a:r>
            <a:r>
              <a:rPr sz="4400" spc="-1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35901" y="1889912"/>
            <a:ext cx="5240655" cy="32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b="1" dirty="0">
                <a:latin typeface="DejaVu Sans"/>
                <a:cs typeface="DejaVu Sans"/>
              </a:rPr>
              <a:t>10</a:t>
            </a:r>
            <a:r>
              <a:rPr sz="1900" b="1" spc="5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of</a:t>
            </a:r>
            <a:r>
              <a:rPr sz="1750" b="1" spc="35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the</a:t>
            </a:r>
            <a:r>
              <a:rPr sz="1750" b="1" spc="35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top,</a:t>
            </a:r>
            <a:r>
              <a:rPr sz="1750" b="1" spc="45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bottom</a:t>
            </a:r>
            <a:r>
              <a:rPr sz="1750" b="1" spc="35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and</a:t>
            </a:r>
            <a:r>
              <a:rPr sz="1750" b="1" spc="45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most</a:t>
            </a:r>
            <a:r>
              <a:rPr sz="1750" b="1" spc="50" dirty="0">
                <a:latin typeface="DejaVu Sans"/>
                <a:cs typeface="DejaVu Sans"/>
              </a:rPr>
              <a:t> </a:t>
            </a:r>
            <a:r>
              <a:rPr sz="1750" b="1" spc="-10" dirty="0">
                <a:latin typeface="DejaVu Sans"/>
                <a:cs typeface="DejaVu Sans"/>
              </a:rPr>
              <a:t>frequent</a:t>
            </a:r>
            <a:endParaRPr sz="17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9533" y="1910067"/>
            <a:ext cx="467487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b="1" dirty="0">
                <a:latin typeface="DejaVu Sans"/>
                <a:cs typeface="DejaVu Sans"/>
              </a:rPr>
              <a:t>tcp,</a:t>
            </a:r>
            <a:r>
              <a:rPr sz="1750" b="1" spc="25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rtt</a:t>
            </a:r>
            <a:r>
              <a:rPr sz="1750" b="1" spc="40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and</a:t>
            </a:r>
            <a:r>
              <a:rPr sz="1750" b="1" spc="30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tp</a:t>
            </a:r>
            <a:r>
              <a:rPr sz="1750" b="1" spc="30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values</a:t>
            </a:r>
            <a:r>
              <a:rPr sz="1750" b="1" spc="40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in</a:t>
            </a:r>
            <a:r>
              <a:rPr sz="1750" b="1" spc="25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the</a:t>
            </a:r>
            <a:r>
              <a:rPr sz="1750" b="1" spc="35" dirty="0">
                <a:latin typeface="DejaVu Sans"/>
                <a:cs typeface="DejaVu Sans"/>
              </a:rPr>
              <a:t> </a:t>
            </a:r>
            <a:r>
              <a:rPr sz="1750" b="1" spc="-10" dirty="0">
                <a:latin typeface="DejaVu Sans"/>
                <a:cs typeface="DejaVu Sans"/>
              </a:rPr>
              <a:t>dataset.</a:t>
            </a:r>
            <a:endParaRPr sz="17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535" y="2382761"/>
            <a:ext cx="9144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535" y="2742031"/>
            <a:ext cx="9144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535" y="3101314"/>
            <a:ext cx="9144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535" y="3460953"/>
            <a:ext cx="9144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901" y="2324074"/>
            <a:ext cx="9719310" cy="154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latin typeface="DejaVu Sans"/>
                <a:cs typeface="DejaVu Sans"/>
              </a:rPr>
              <a:t>There’s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variation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in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top,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bottom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and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frequent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values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across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3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features.</a:t>
            </a:r>
            <a:endParaRPr sz="1450">
              <a:latin typeface="DejaVu Sans"/>
              <a:cs typeface="DejaVu Sans"/>
            </a:endParaRPr>
          </a:p>
          <a:p>
            <a:pPr marL="12700" marR="5080">
              <a:lnSpc>
                <a:spcPct val="161900"/>
              </a:lnSpc>
              <a:spcBef>
                <a:spcPts val="15"/>
              </a:spcBef>
            </a:pP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variation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is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due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to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different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units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of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measurement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and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different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aspects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each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feature</a:t>
            </a:r>
            <a:r>
              <a:rPr sz="1450" spc="-50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represents.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most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frequent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values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in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b="1" dirty="0">
                <a:latin typeface="DejaVu Sans"/>
                <a:cs typeface="DejaVu Sans"/>
              </a:rPr>
              <a:t>RTT</a:t>
            </a:r>
            <a:r>
              <a:rPr sz="1450" b="1" spc="-1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and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b="1" dirty="0">
                <a:latin typeface="DejaVu Sans"/>
                <a:cs typeface="DejaVu Sans"/>
              </a:rPr>
              <a:t>TP</a:t>
            </a:r>
            <a:r>
              <a:rPr sz="1450" b="1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are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genarally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low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values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unlike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frequent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b="1" dirty="0">
                <a:latin typeface="DejaVu Sans"/>
                <a:cs typeface="DejaVu Sans"/>
              </a:rPr>
              <a:t>TCP</a:t>
            </a:r>
            <a:r>
              <a:rPr sz="1450" b="1" spc="-75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values.</a:t>
            </a:r>
            <a:endParaRPr sz="1450">
              <a:latin typeface="DejaVu Sans"/>
              <a:cs typeface="DejaVu Sans"/>
            </a:endParaRPr>
          </a:p>
          <a:p>
            <a:pPr marL="12700" marR="45085">
              <a:lnSpc>
                <a:spcPts val="1700"/>
              </a:lnSpc>
              <a:spcBef>
                <a:spcPts val="1180"/>
              </a:spcBef>
            </a:pP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gap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between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top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and</a:t>
            </a:r>
            <a:r>
              <a:rPr sz="1450" spc="-2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bottom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values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across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3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features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is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extremely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large.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This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can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mean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spc="-25" dirty="0">
                <a:latin typeface="DejaVu Sans"/>
                <a:cs typeface="DejaVu Sans"/>
              </a:rPr>
              <a:t>the </a:t>
            </a:r>
            <a:r>
              <a:rPr sz="1450" spc="-10" dirty="0">
                <a:latin typeface="DejaVu Sans"/>
                <a:cs typeface="DejaVu Sans"/>
              </a:rPr>
              <a:t>following: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3734" y="3993032"/>
            <a:ext cx="10223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3734" y="4537710"/>
            <a:ext cx="10223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6535" y="3975036"/>
            <a:ext cx="9986645" cy="10090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34925">
              <a:lnSpc>
                <a:spcPts val="1700"/>
              </a:lnSpc>
              <a:spcBef>
                <a:spcPts val="200"/>
              </a:spcBef>
            </a:pPr>
            <a:r>
              <a:rPr sz="1450" dirty="0">
                <a:latin typeface="DejaVu Sans"/>
                <a:cs typeface="DejaVu Sans"/>
              </a:rPr>
              <a:t>If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values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are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dependent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on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handset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type,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then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there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are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extremely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poor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performers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in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handsets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company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stocks.</a:t>
            </a:r>
            <a:endParaRPr sz="1450">
              <a:latin typeface="DejaVu Sans"/>
              <a:cs typeface="DejaVu Sans"/>
            </a:endParaRPr>
          </a:p>
          <a:p>
            <a:pPr marL="12700" marR="5080">
              <a:lnSpc>
                <a:spcPts val="1689"/>
              </a:lnSpc>
              <a:spcBef>
                <a:spcPts val="905"/>
              </a:spcBef>
            </a:pPr>
            <a:r>
              <a:rPr sz="1450" dirty="0">
                <a:latin typeface="DejaVu Sans"/>
                <a:cs typeface="DejaVu Sans"/>
              </a:rPr>
              <a:t>If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values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are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dependent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on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user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engagement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with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applications,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then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there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are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extremely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less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active customers.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535" y="5124513"/>
            <a:ext cx="9144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5901" y="5066195"/>
            <a:ext cx="10015855" cy="6775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ts val="1689"/>
              </a:lnSpc>
              <a:spcBef>
                <a:spcPts val="204"/>
              </a:spcBef>
            </a:pP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problem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with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poor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performing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devices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can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be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fixed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by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reducing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their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stock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and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increasing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excellent </a:t>
            </a:r>
            <a:r>
              <a:rPr sz="1450" dirty="0">
                <a:latin typeface="DejaVu Sans"/>
                <a:cs typeface="DejaVu Sans"/>
              </a:rPr>
              <a:t>performers.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This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will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result</a:t>
            </a:r>
            <a:r>
              <a:rPr sz="1450" spc="-5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into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either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forcing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users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into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buying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excellent</a:t>
            </a:r>
            <a:r>
              <a:rPr sz="1450" spc="-5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performers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or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looking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for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other companies.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4535" y="5914351"/>
            <a:ext cx="9144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901" y="5854598"/>
            <a:ext cx="10187305" cy="6788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7400"/>
              </a:lnSpc>
              <a:spcBef>
                <a:spcPts val="155"/>
              </a:spcBef>
            </a:pP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less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user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engagement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problem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can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be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fixed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by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either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introducing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devices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with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more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applications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if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it’s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spc="-25" dirty="0">
                <a:latin typeface="DejaVu Sans"/>
                <a:cs typeface="DejaVu Sans"/>
              </a:rPr>
              <a:t>an </a:t>
            </a:r>
            <a:r>
              <a:rPr sz="1450" dirty="0">
                <a:latin typeface="DejaVu Sans"/>
                <a:cs typeface="DejaVu Sans"/>
              </a:rPr>
              <a:t>issue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of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interest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or</a:t>
            </a:r>
            <a:r>
              <a:rPr sz="1450" spc="-2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spotting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apps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with</a:t>
            </a:r>
            <a:r>
              <a:rPr sz="1450" spc="-1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at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least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high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engagement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among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these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users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and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adding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spc="-20" dirty="0">
                <a:latin typeface="DejaVu Sans"/>
                <a:cs typeface="DejaVu Sans"/>
              </a:rPr>
              <a:t>more </a:t>
            </a:r>
            <a:r>
              <a:rPr sz="1450" dirty="0">
                <a:latin typeface="DejaVu Sans"/>
                <a:cs typeface="DejaVu Sans"/>
              </a:rPr>
              <a:t>features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to</a:t>
            </a:r>
            <a:r>
              <a:rPr sz="1450" spc="-50" dirty="0">
                <a:latin typeface="DejaVu Sans"/>
                <a:cs typeface="DejaVu Sans"/>
              </a:rPr>
              <a:t> </a:t>
            </a:r>
            <a:r>
              <a:rPr sz="1450" spc="-20" dirty="0">
                <a:latin typeface="DejaVu Sans"/>
                <a:cs typeface="DejaVu Sans"/>
              </a:rPr>
              <a:t>them.</a:t>
            </a:r>
            <a:endParaRPr sz="14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145" dirty="0"/>
              <a:t> </a:t>
            </a:r>
            <a:r>
              <a:rPr sz="4400" dirty="0"/>
              <a:t>overview</a:t>
            </a:r>
            <a:r>
              <a:rPr sz="4400" spc="-140" dirty="0"/>
              <a:t> </a:t>
            </a:r>
            <a:r>
              <a:rPr sz="4400" spc="-1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11695" y="1893519"/>
            <a:ext cx="199707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dirty="0">
                <a:latin typeface="DejaVu Sans"/>
                <a:cs typeface="DejaVu Sans"/>
              </a:rPr>
              <a:t>Relevant</a:t>
            </a:r>
            <a:r>
              <a:rPr sz="1450" b="1" spc="-60" dirty="0">
                <a:latin typeface="DejaVu Sans"/>
                <a:cs typeface="DejaVu Sans"/>
              </a:rPr>
              <a:t> </a:t>
            </a:r>
            <a:r>
              <a:rPr sz="1450" b="1" spc="-10" dirty="0">
                <a:latin typeface="DejaVu Sans"/>
                <a:cs typeface="DejaVu Sans"/>
              </a:rPr>
              <a:t>Features: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505" y="2260714"/>
            <a:ext cx="90170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295" y="2200592"/>
            <a:ext cx="10483850" cy="7702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 marR="30480">
              <a:lnSpc>
                <a:spcPts val="1700"/>
              </a:lnSpc>
              <a:spcBef>
                <a:spcPts val="190"/>
              </a:spcBef>
            </a:pP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5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data</a:t>
            </a:r>
            <a:r>
              <a:rPr sz="1450" spc="-5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provided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has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numerous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features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but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not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all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are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worth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exploring.</a:t>
            </a:r>
            <a:r>
              <a:rPr sz="1450" spc="-5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following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are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some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of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relevant features:</a:t>
            </a:r>
            <a:endParaRPr sz="1450">
              <a:latin typeface="DejaVu Sans"/>
              <a:cs typeface="DejaVu Sans"/>
            </a:endParaRPr>
          </a:p>
          <a:p>
            <a:pPr marL="485775" indent="-149225">
              <a:lnSpc>
                <a:spcPct val="100000"/>
              </a:lnSpc>
              <a:spcBef>
                <a:spcPts val="630"/>
              </a:spcBef>
              <a:buClr>
                <a:srgbClr val="03607A"/>
              </a:buClr>
              <a:buSzPct val="44827"/>
              <a:buFont typeface="OpenSymbol"/>
              <a:buChar char="●"/>
              <a:tabLst>
                <a:tab pos="485775" algn="l"/>
              </a:tabLst>
            </a:pPr>
            <a:r>
              <a:rPr sz="1450" b="1" i="1" dirty="0">
                <a:latin typeface="DejaVu Sans"/>
                <a:cs typeface="DejaVu Sans"/>
              </a:rPr>
              <a:t>Bearer</a:t>
            </a:r>
            <a:r>
              <a:rPr sz="1450" b="1" i="1" spc="-25" dirty="0">
                <a:latin typeface="DejaVu Sans"/>
                <a:cs typeface="DejaVu Sans"/>
              </a:rPr>
              <a:t> </a:t>
            </a:r>
            <a:r>
              <a:rPr sz="1450" b="1" i="1" dirty="0">
                <a:latin typeface="DejaVu Sans"/>
                <a:cs typeface="DejaVu Sans"/>
              </a:rPr>
              <a:t>Id</a:t>
            </a:r>
            <a:r>
              <a:rPr sz="1450" dirty="0">
                <a:latin typeface="DejaVu Sans"/>
                <a:cs typeface="DejaVu Sans"/>
              </a:rPr>
              <a:t>: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xDR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session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identifier.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It’s</a:t>
            </a:r>
            <a:r>
              <a:rPr sz="1450" spc="-2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categorical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feature.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9345" y="3252152"/>
            <a:ext cx="10206990" cy="325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indent="-149225">
              <a:lnSpc>
                <a:spcPct val="100000"/>
              </a:lnSpc>
              <a:spcBef>
                <a:spcPts val="100"/>
              </a:spcBef>
              <a:buClr>
                <a:srgbClr val="03607A"/>
              </a:buClr>
              <a:buSzPct val="44827"/>
              <a:buFont typeface="OpenSymbol"/>
              <a:buChar char="●"/>
              <a:tabLst>
                <a:tab pos="212725" algn="l"/>
              </a:tabLst>
            </a:pPr>
            <a:r>
              <a:rPr sz="1450" b="1" i="1" spc="-35" dirty="0">
                <a:latin typeface="DejaVu Sans"/>
                <a:cs typeface="DejaVu Sans"/>
              </a:rPr>
              <a:t>Dur.</a:t>
            </a:r>
            <a:r>
              <a:rPr sz="1450" b="1" i="1" spc="-40" dirty="0">
                <a:latin typeface="DejaVu Sans"/>
                <a:cs typeface="DejaVu Sans"/>
              </a:rPr>
              <a:t> </a:t>
            </a:r>
            <a:r>
              <a:rPr sz="1450" b="1" i="1" dirty="0">
                <a:latin typeface="DejaVu Sans"/>
                <a:cs typeface="DejaVu Sans"/>
              </a:rPr>
              <a:t>(ms).1</a:t>
            </a:r>
            <a:r>
              <a:rPr sz="1450" i="1" dirty="0">
                <a:latin typeface="DejaVu Sans"/>
                <a:cs typeface="DejaVu Sans"/>
              </a:rPr>
              <a:t>:</a:t>
            </a:r>
            <a:r>
              <a:rPr sz="1450" i="1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This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represents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session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duration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in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microseconds.</a:t>
            </a:r>
            <a:r>
              <a:rPr sz="1450" spc="-5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It’s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numerical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feature.</a:t>
            </a:r>
            <a:endParaRPr sz="14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830"/>
              </a:spcBef>
              <a:buClr>
                <a:srgbClr val="03607A"/>
              </a:buClr>
              <a:buFont typeface="OpenSymbol"/>
              <a:buChar char="●"/>
            </a:pPr>
            <a:endParaRPr sz="1450">
              <a:latin typeface="DejaVu Sans"/>
              <a:cs typeface="DejaVu Sans"/>
            </a:endParaRPr>
          </a:p>
          <a:p>
            <a:pPr marL="212725" marR="255270" indent="-149860">
              <a:lnSpc>
                <a:spcPts val="1689"/>
              </a:lnSpc>
              <a:buClr>
                <a:srgbClr val="03607A"/>
              </a:buClr>
              <a:buSzPct val="44827"/>
              <a:buFont typeface="OpenSymbol"/>
              <a:buChar char="●"/>
              <a:tabLst>
                <a:tab pos="212725" algn="l"/>
              </a:tabLst>
            </a:pPr>
            <a:r>
              <a:rPr sz="1450" b="1" i="1" dirty="0">
                <a:latin typeface="DejaVu Sans"/>
                <a:cs typeface="DejaVu Sans"/>
              </a:rPr>
              <a:t>MSISDN/Number</a:t>
            </a:r>
            <a:r>
              <a:rPr sz="1450" i="1" dirty="0">
                <a:latin typeface="DejaVu Sans"/>
                <a:cs typeface="DejaVu Sans"/>
              </a:rPr>
              <a:t>:</a:t>
            </a:r>
            <a:r>
              <a:rPr sz="1450" i="1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This</a:t>
            </a:r>
            <a:r>
              <a:rPr sz="1450" spc="-1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is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2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unique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customer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identifier(number).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It’s</a:t>
            </a:r>
            <a:r>
              <a:rPr sz="1450" spc="-2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numerical</a:t>
            </a:r>
            <a:r>
              <a:rPr sz="1450" spc="-2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but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can</a:t>
            </a:r>
            <a:r>
              <a:rPr sz="1450" spc="-2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be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treated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as</a:t>
            </a:r>
            <a:r>
              <a:rPr sz="1450" spc="-15" dirty="0">
                <a:latin typeface="DejaVu Sans"/>
                <a:cs typeface="DejaVu Sans"/>
              </a:rPr>
              <a:t> </a:t>
            </a:r>
            <a:r>
              <a:rPr sz="1450" spc="-50" dirty="0">
                <a:latin typeface="DejaVu Sans"/>
                <a:cs typeface="DejaVu Sans"/>
              </a:rPr>
              <a:t>a </a:t>
            </a:r>
            <a:r>
              <a:rPr sz="1450" dirty="0">
                <a:latin typeface="DejaVu Sans"/>
                <a:cs typeface="DejaVu Sans"/>
              </a:rPr>
              <a:t>categorical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feature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due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to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it’s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uniqueness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to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each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customer.</a:t>
            </a:r>
            <a:endParaRPr sz="14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775"/>
              </a:spcBef>
              <a:buClr>
                <a:srgbClr val="03607A"/>
              </a:buClr>
              <a:buFont typeface="OpenSymbol"/>
              <a:buChar char="●"/>
            </a:pPr>
            <a:endParaRPr sz="1450">
              <a:latin typeface="DejaVu Sans"/>
              <a:cs typeface="DejaVu Sans"/>
            </a:endParaRPr>
          </a:p>
          <a:p>
            <a:pPr marL="212725" marR="43180" indent="-149860">
              <a:lnSpc>
                <a:spcPts val="1700"/>
              </a:lnSpc>
              <a:buClr>
                <a:srgbClr val="03607A"/>
              </a:buClr>
              <a:buSzPct val="44827"/>
              <a:buFont typeface="OpenSymbol"/>
              <a:buChar char="●"/>
              <a:tabLst>
                <a:tab pos="212725" algn="l"/>
              </a:tabLst>
            </a:pPr>
            <a:r>
              <a:rPr sz="1450" b="1" i="1" dirty="0">
                <a:latin typeface="DejaVu Sans"/>
                <a:cs typeface="DejaVu Sans"/>
              </a:rPr>
              <a:t>Social</a:t>
            </a:r>
            <a:r>
              <a:rPr sz="1450" b="1" i="1" spc="-40" dirty="0">
                <a:latin typeface="DejaVu Sans"/>
                <a:cs typeface="DejaVu Sans"/>
              </a:rPr>
              <a:t> </a:t>
            </a:r>
            <a:r>
              <a:rPr sz="1450" b="1" i="1" dirty="0">
                <a:latin typeface="DejaVu Sans"/>
                <a:cs typeface="DejaVu Sans"/>
              </a:rPr>
              <a:t>Media</a:t>
            </a:r>
            <a:r>
              <a:rPr sz="1450" b="1" i="1" spc="-30" dirty="0">
                <a:latin typeface="DejaVu Sans"/>
                <a:cs typeface="DejaVu Sans"/>
              </a:rPr>
              <a:t> </a:t>
            </a:r>
            <a:r>
              <a:rPr sz="1450" b="1" i="1" dirty="0">
                <a:latin typeface="DejaVu Sans"/>
                <a:cs typeface="DejaVu Sans"/>
              </a:rPr>
              <a:t>DL</a:t>
            </a:r>
            <a:r>
              <a:rPr sz="1450" b="1" i="1" spc="-35" dirty="0">
                <a:latin typeface="DejaVu Sans"/>
                <a:cs typeface="DejaVu Sans"/>
              </a:rPr>
              <a:t> </a:t>
            </a:r>
            <a:r>
              <a:rPr sz="1450" b="1" i="1" dirty="0">
                <a:latin typeface="DejaVu Sans"/>
                <a:cs typeface="DejaVu Sans"/>
              </a:rPr>
              <a:t>(Bytes)</a:t>
            </a:r>
            <a:r>
              <a:rPr sz="1450" b="1" i="1" spc="-8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and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b="1" i="1" dirty="0">
                <a:latin typeface="DejaVu Sans"/>
                <a:cs typeface="DejaVu Sans"/>
              </a:rPr>
              <a:t>Social</a:t>
            </a:r>
            <a:r>
              <a:rPr sz="1450" b="1" i="1" spc="-35" dirty="0">
                <a:latin typeface="DejaVu Sans"/>
                <a:cs typeface="DejaVu Sans"/>
              </a:rPr>
              <a:t> </a:t>
            </a:r>
            <a:r>
              <a:rPr sz="1450" b="1" i="1" dirty="0">
                <a:latin typeface="DejaVu Sans"/>
                <a:cs typeface="DejaVu Sans"/>
              </a:rPr>
              <a:t>Media</a:t>
            </a:r>
            <a:r>
              <a:rPr sz="1450" b="1" i="1" spc="-35" dirty="0">
                <a:latin typeface="DejaVu Sans"/>
                <a:cs typeface="DejaVu Sans"/>
              </a:rPr>
              <a:t> </a:t>
            </a:r>
            <a:r>
              <a:rPr sz="1450" b="1" i="1" dirty="0">
                <a:latin typeface="DejaVu Sans"/>
                <a:cs typeface="DejaVu Sans"/>
              </a:rPr>
              <a:t>UL</a:t>
            </a:r>
            <a:r>
              <a:rPr sz="1450" b="1" i="1" spc="-40" dirty="0">
                <a:latin typeface="DejaVu Sans"/>
                <a:cs typeface="DejaVu Sans"/>
              </a:rPr>
              <a:t> </a:t>
            </a:r>
            <a:r>
              <a:rPr sz="1450" b="1" i="1" dirty="0">
                <a:latin typeface="DejaVu Sans"/>
                <a:cs typeface="DejaVu Sans"/>
              </a:rPr>
              <a:t>(Bytes)</a:t>
            </a:r>
            <a:r>
              <a:rPr sz="1450" i="1" dirty="0">
                <a:latin typeface="DejaVu Sans"/>
                <a:cs typeface="DejaVu Sans"/>
              </a:rPr>
              <a:t>:</a:t>
            </a:r>
            <a:r>
              <a:rPr sz="1450" i="1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Social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media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data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volume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in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bytes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received</a:t>
            </a:r>
            <a:r>
              <a:rPr sz="1450" spc="-25" dirty="0">
                <a:latin typeface="DejaVu Sans"/>
                <a:cs typeface="DejaVu Sans"/>
              </a:rPr>
              <a:t> and </a:t>
            </a:r>
            <a:r>
              <a:rPr sz="1450" dirty="0">
                <a:latin typeface="DejaVu Sans"/>
                <a:cs typeface="DejaVu Sans"/>
              </a:rPr>
              <a:t>sent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respectively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during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session.</a:t>
            </a:r>
            <a:r>
              <a:rPr sz="1450" spc="-4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Its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numerical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feature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of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type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spc="-10" dirty="0">
                <a:latin typeface="DejaVu Sans"/>
                <a:cs typeface="DejaVu Sans"/>
              </a:rPr>
              <a:t>float.</a:t>
            </a:r>
            <a:endParaRPr sz="1450">
              <a:latin typeface="DejaVu Sans"/>
              <a:cs typeface="DejaVu Sans"/>
            </a:endParaRPr>
          </a:p>
          <a:p>
            <a:pPr marL="212725" marR="1676400">
              <a:lnSpc>
                <a:spcPct val="127600"/>
              </a:lnSpc>
              <a:spcBef>
                <a:spcPts val="1380"/>
              </a:spcBef>
            </a:pPr>
            <a:r>
              <a:rPr sz="1450" dirty="0">
                <a:latin typeface="DejaVu Sans"/>
                <a:cs typeface="DejaVu Sans"/>
              </a:rPr>
              <a:t>NB: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**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description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above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extends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to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3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following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features: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350" i="1" spc="-35" dirty="0">
                <a:latin typeface="DejaVu Sans"/>
                <a:cs typeface="DejaVu Sans"/>
              </a:rPr>
              <a:t>YouTube</a:t>
            </a:r>
            <a:r>
              <a:rPr sz="1350" i="1" spc="-2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DL</a:t>
            </a:r>
            <a:r>
              <a:rPr sz="1350" i="1" spc="-30" dirty="0">
                <a:latin typeface="DejaVu Sans"/>
                <a:cs typeface="DejaVu Sans"/>
              </a:rPr>
              <a:t> </a:t>
            </a:r>
            <a:r>
              <a:rPr sz="1350" i="1" spc="-10" dirty="0">
                <a:latin typeface="DejaVu Sans"/>
                <a:cs typeface="DejaVu Sans"/>
              </a:rPr>
              <a:t>(Bytes),</a:t>
            </a:r>
            <a:r>
              <a:rPr sz="1350" i="1" spc="500" dirty="0">
                <a:latin typeface="DejaVu Sans"/>
                <a:cs typeface="DejaVu Sans"/>
              </a:rPr>
              <a:t> </a:t>
            </a:r>
            <a:r>
              <a:rPr sz="1350" i="1" spc="-35" dirty="0">
                <a:latin typeface="DejaVu Sans"/>
                <a:cs typeface="DejaVu Sans"/>
              </a:rPr>
              <a:t>YouTube</a:t>
            </a:r>
            <a:r>
              <a:rPr sz="1350" i="1" spc="-10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UL</a:t>
            </a:r>
            <a:r>
              <a:rPr sz="1350" i="1" spc="-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(Bytes),</a:t>
            </a:r>
            <a:r>
              <a:rPr sz="1350" i="1" spc="4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Netflix</a:t>
            </a:r>
            <a:r>
              <a:rPr sz="1350" i="1" spc="-10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DL</a:t>
            </a:r>
            <a:r>
              <a:rPr sz="1350" i="1" spc="-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(Bytes),</a:t>
            </a:r>
            <a:r>
              <a:rPr sz="1350" i="1" spc="-10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Netflix</a:t>
            </a:r>
            <a:r>
              <a:rPr sz="1350" i="1" spc="-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UL</a:t>
            </a:r>
            <a:r>
              <a:rPr sz="1350" i="1" spc="-1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(Bytes),</a:t>
            </a:r>
            <a:r>
              <a:rPr sz="1350" i="1" spc="3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Google</a:t>
            </a:r>
            <a:r>
              <a:rPr sz="1350" i="1" spc="-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DL</a:t>
            </a:r>
            <a:r>
              <a:rPr sz="1350" i="1" spc="-10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(Bytes),</a:t>
            </a:r>
            <a:r>
              <a:rPr sz="1350" i="1" spc="-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Google</a:t>
            </a:r>
            <a:r>
              <a:rPr sz="1350" i="1" spc="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UL</a:t>
            </a:r>
            <a:r>
              <a:rPr sz="1350" i="1" spc="-5" dirty="0">
                <a:latin typeface="DejaVu Sans"/>
                <a:cs typeface="DejaVu Sans"/>
              </a:rPr>
              <a:t> </a:t>
            </a:r>
            <a:r>
              <a:rPr sz="1350" i="1" spc="-10" dirty="0">
                <a:latin typeface="DejaVu Sans"/>
                <a:cs typeface="DejaVu Sans"/>
              </a:rPr>
              <a:t>(Bytes), </a:t>
            </a:r>
            <a:r>
              <a:rPr sz="1350" i="1" dirty="0">
                <a:latin typeface="DejaVu Sans"/>
                <a:cs typeface="DejaVu Sans"/>
              </a:rPr>
              <a:t>Email</a:t>
            </a:r>
            <a:r>
              <a:rPr sz="1350" i="1" spc="-1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DL (Bytes),</a:t>
            </a:r>
            <a:r>
              <a:rPr sz="1350" i="1" spc="420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Email</a:t>
            </a:r>
            <a:r>
              <a:rPr sz="1350" i="1" spc="-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UL (Bytes), Gaming</a:t>
            </a:r>
            <a:r>
              <a:rPr sz="1350" i="1" spc="-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DL</a:t>
            </a:r>
            <a:r>
              <a:rPr sz="1350" i="1" spc="-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(Bytes), Gaming</a:t>
            </a:r>
            <a:r>
              <a:rPr sz="1350" i="1" spc="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UL (Bytes), Other</a:t>
            </a:r>
            <a:r>
              <a:rPr sz="1350" i="1" spc="-1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DL,</a:t>
            </a:r>
            <a:r>
              <a:rPr sz="1350" i="1" spc="-5" dirty="0">
                <a:latin typeface="DejaVu Sans"/>
                <a:cs typeface="DejaVu Sans"/>
              </a:rPr>
              <a:t> </a:t>
            </a:r>
            <a:r>
              <a:rPr sz="1350" i="1" dirty="0">
                <a:latin typeface="DejaVu Sans"/>
                <a:cs typeface="DejaVu Sans"/>
              </a:rPr>
              <a:t>Other</a:t>
            </a:r>
            <a:r>
              <a:rPr sz="1350" i="1" spc="-5" dirty="0">
                <a:latin typeface="DejaVu Sans"/>
                <a:cs typeface="DejaVu Sans"/>
              </a:rPr>
              <a:t> </a:t>
            </a:r>
            <a:r>
              <a:rPr sz="1350" i="1" spc="-25" dirty="0">
                <a:latin typeface="DejaVu Sans"/>
                <a:cs typeface="DejaVu Sans"/>
              </a:rPr>
              <a:t>UL.</a:t>
            </a:r>
            <a:endParaRPr sz="13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350">
              <a:latin typeface="DejaVu Sans"/>
              <a:cs typeface="DejaVu Sans"/>
            </a:endParaRPr>
          </a:p>
          <a:p>
            <a:pPr marL="212725">
              <a:lnSpc>
                <a:spcPct val="100000"/>
              </a:lnSpc>
            </a:pP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only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difference</a:t>
            </a:r>
            <a:r>
              <a:rPr sz="1450" spc="-4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is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in</a:t>
            </a:r>
            <a:r>
              <a:rPr sz="1450" spc="-25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the</a:t>
            </a:r>
            <a:r>
              <a:rPr sz="1450" spc="-30" dirty="0">
                <a:latin typeface="DejaVu Sans"/>
                <a:cs typeface="DejaVu Sans"/>
              </a:rPr>
              <a:t> </a:t>
            </a:r>
            <a:r>
              <a:rPr sz="1450" dirty="0">
                <a:latin typeface="DejaVu Sans"/>
                <a:cs typeface="DejaVu Sans"/>
              </a:rPr>
              <a:t>applicatio</a:t>
            </a:r>
            <a:r>
              <a:rPr sz="1350" dirty="0">
                <a:latin typeface="DejaVu Sans"/>
                <a:cs typeface="DejaVu Sans"/>
              </a:rPr>
              <a:t>n</a:t>
            </a:r>
            <a:r>
              <a:rPr sz="1350" spc="-15" dirty="0">
                <a:latin typeface="DejaVu Sans"/>
                <a:cs typeface="DejaVu Sans"/>
              </a:rPr>
              <a:t> </a:t>
            </a:r>
            <a:r>
              <a:rPr sz="1350" spc="-10" dirty="0">
                <a:latin typeface="DejaVu Sans"/>
                <a:cs typeface="DejaVu Sans"/>
              </a:rPr>
              <a:t>type.</a:t>
            </a:r>
            <a:endParaRPr sz="13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200" dirty="0"/>
              <a:t> </a:t>
            </a:r>
            <a:r>
              <a:rPr sz="4400" dirty="0"/>
              <a:t>experience</a:t>
            </a:r>
            <a:r>
              <a:rPr sz="4400" spc="-204" dirty="0"/>
              <a:t> </a:t>
            </a:r>
            <a:r>
              <a:rPr sz="4400" spc="-1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79665" y="1844192"/>
            <a:ext cx="10191115" cy="916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sz="1600" b="1" dirty="0">
                <a:latin typeface="DejaVu Sans"/>
                <a:cs typeface="DejaVu Sans"/>
              </a:rPr>
              <a:t>Throuput</a:t>
            </a:r>
            <a:r>
              <a:rPr sz="1600" b="1" spc="-70" dirty="0">
                <a:latin typeface="DejaVu Sans"/>
                <a:cs typeface="DejaVu Sans"/>
              </a:rPr>
              <a:t> </a:t>
            </a:r>
            <a:r>
              <a:rPr sz="1600" b="1" dirty="0">
                <a:latin typeface="DejaVu Sans"/>
                <a:cs typeface="DejaVu Sans"/>
              </a:rPr>
              <a:t>distribution:</a:t>
            </a:r>
            <a:r>
              <a:rPr sz="1600" b="1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The</a:t>
            </a:r>
            <a:r>
              <a:rPr sz="1600" spc="-7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variable</a:t>
            </a:r>
            <a:r>
              <a:rPr sz="1600" spc="-7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is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right-skewed</a:t>
            </a:r>
            <a:r>
              <a:rPr sz="1600" spc="-7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unimodal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normally</a:t>
            </a:r>
            <a:r>
              <a:rPr sz="1600" spc="-7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distributed</a:t>
            </a:r>
            <a:r>
              <a:rPr sz="1600" spc="-7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with</a:t>
            </a:r>
            <a:r>
              <a:rPr sz="1600" spc="-7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mean</a:t>
            </a:r>
            <a:r>
              <a:rPr sz="1600" spc="-75" dirty="0">
                <a:latin typeface="DejaVu Sans"/>
                <a:cs typeface="DejaVu Sans"/>
              </a:rPr>
              <a:t> </a:t>
            </a:r>
            <a:r>
              <a:rPr sz="1600" spc="-25" dirty="0">
                <a:latin typeface="DejaVu Sans"/>
                <a:cs typeface="DejaVu Sans"/>
              </a:rPr>
              <a:t>of </a:t>
            </a:r>
            <a:r>
              <a:rPr sz="1600" dirty="0">
                <a:latin typeface="DejaVu Sans"/>
                <a:cs typeface="DejaVu Sans"/>
              </a:rPr>
              <a:t>12400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and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standard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deviation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of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14661.</a:t>
            </a:r>
            <a:endParaRPr sz="16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00" b="1" spc="-10" dirty="0">
                <a:latin typeface="DejaVu Sans"/>
                <a:cs typeface="DejaVu Sans"/>
              </a:rPr>
              <a:t>Average</a:t>
            </a:r>
            <a:r>
              <a:rPr sz="1600" b="1" spc="-75" dirty="0">
                <a:latin typeface="DejaVu Sans"/>
                <a:cs typeface="DejaVu Sans"/>
              </a:rPr>
              <a:t> </a:t>
            </a:r>
            <a:r>
              <a:rPr sz="1600" b="1" dirty="0">
                <a:latin typeface="DejaVu Sans"/>
                <a:cs typeface="DejaVu Sans"/>
              </a:rPr>
              <a:t>TCP</a:t>
            </a:r>
            <a:r>
              <a:rPr sz="1600" b="1" spc="-75" dirty="0">
                <a:latin typeface="DejaVu Sans"/>
                <a:cs typeface="DejaVu Sans"/>
              </a:rPr>
              <a:t> </a:t>
            </a:r>
            <a:r>
              <a:rPr sz="1600" b="1" dirty="0">
                <a:latin typeface="DejaVu Sans"/>
                <a:cs typeface="DejaVu Sans"/>
              </a:rPr>
              <a:t>retransmission</a:t>
            </a:r>
            <a:r>
              <a:rPr sz="1600" b="1" spc="-60" dirty="0">
                <a:latin typeface="DejaVu Sans"/>
                <a:cs typeface="DejaVu Sans"/>
              </a:rPr>
              <a:t> </a:t>
            </a:r>
            <a:r>
              <a:rPr sz="1600" b="1" dirty="0">
                <a:latin typeface="DejaVu Sans"/>
                <a:cs typeface="DejaVu Sans"/>
              </a:rPr>
              <a:t>per</a:t>
            </a:r>
            <a:r>
              <a:rPr sz="1600" b="1" spc="-65" dirty="0">
                <a:latin typeface="DejaVu Sans"/>
                <a:cs typeface="DejaVu Sans"/>
              </a:rPr>
              <a:t> </a:t>
            </a:r>
            <a:r>
              <a:rPr sz="1600" b="1" dirty="0">
                <a:latin typeface="DejaVu Sans"/>
                <a:cs typeface="DejaVu Sans"/>
              </a:rPr>
              <a:t>handset</a:t>
            </a:r>
            <a:r>
              <a:rPr sz="1600" b="1" spc="-65" dirty="0">
                <a:latin typeface="DejaVu Sans"/>
                <a:cs typeface="DejaVu Sans"/>
              </a:rPr>
              <a:t> </a:t>
            </a:r>
            <a:r>
              <a:rPr sz="1600" b="1" spc="-10" dirty="0">
                <a:latin typeface="DejaVu Sans"/>
                <a:cs typeface="DejaVu Sans"/>
              </a:rPr>
              <a:t>type.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18" y="2968117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018" y="3382111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665" y="2904756"/>
            <a:ext cx="10543540" cy="918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DejaVu Sans"/>
                <a:cs typeface="DejaVu Sans"/>
              </a:rPr>
              <a:t>TCP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retransmission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is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an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indication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of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reliable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sending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of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data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from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end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to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spc="-20" dirty="0">
                <a:latin typeface="DejaVu Sans"/>
                <a:cs typeface="DejaVu Sans"/>
              </a:rPr>
              <a:t>end.</a:t>
            </a:r>
            <a:endParaRPr sz="1600">
              <a:latin typeface="DejaVu Sans"/>
              <a:cs typeface="DejaVu Sans"/>
            </a:endParaRPr>
          </a:p>
          <a:p>
            <a:pPr marL="12700" marR="5080">
              <a:lnSpc>
                <a:spcPts val="1850"/>
              </a:lnSpc>
              <a:spcBef>
                <a:spcPts val="1460"/>
              </a:spcBef>
            </a:pPr>
            <a:r>
              <a:rPr sz="1600" dirty="0">
                <a:latin typeface="DejaVu Sans"/>
                <a:cs typeface="DejaVu Sans"/>
              </a:rPr>
              <a:t>The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plot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below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shows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that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60%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of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the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handsets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with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the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highest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TCP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retransmission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average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values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spc="-25" dirty="0">
                <a:latin typeface="DejaVu Sans"/>
                <a:cs typeface="DejaVu Sans"/>
              </a:rPr>
              <a:t>are </a:t>
            </a:r>
            <a:r>
              <a:rPr sz="1600" dirty="0">
                <a:latin typeface="DejaVu Sans"/>
                <a:cs typeface="DejaVu Sans"/>
              </a:rPr>
              <a:t>manufactured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by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the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top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3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handset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manufacturers.</a:t>
            </a:r>
            <a:endParaRPr sz="1600">
              <a:latin typeface="DejaVu Sans"/>
              <a:cs typeface="DejaVu San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004" y="3887647"/>
            <a:ext cx="3771353" cy="30348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01" y="741870"/>
            <a:ext cx="6368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9690" algn="l"/>
              </a:tabLst>
            </a:pPr>
            <a:r>
              <a:rPr sz="4000" spc="-20" dirty="0"/>
              <a:t>User</a:t>
            </a:r>
            <a:r>
              <a:rPr sz="4000" dirty="0"/>
              <a:t>	experience</a:t>
            </a:r>
            <a:r>
              <a:rPr sz="4000" spc="-310" dirty="0"/>
              <a:t> </a:t>
            </a:r>
            <a:r>
              <a:rPr sz="4000" spc="-10" dirty="0"/>
              <a:t>analysis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301" y="1914029"/>
            <a:ext cx="1000442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b="1" dirty="0">
                <a:latin typeface="DejaVu Sans"/>
                <a:cs typeface="DejaVu Sans"/>
              </a:rPr>
              <a:t>Clusters</a:t>
            </a:r>
            <a:r>
              <a:rPr sz="1800" b="1" spc="-80" dirty="0">
                <a:latin typeface="DejaVu Sans"/>
                <a:cs typeface="DejaVu Sans"/>
              </a:rPr>
              <a:t> </a:t>
            </a:r>
            <a:r>
              <a:rPr sz="1800" b="1" dirty="0">
                <a:latin typeface="DejaVu Sans"/>
                <a:cs typeface="DejaVu Sans"/>
              </a:rPr>
              <a:t>description</a:t>
            </a:r>
            <a:r>
              <a:rPr sz="1800" b="1" spc="-75" dirty="0">
                <a:latin typeface="DejaVu Sans"/>
                <a:cs typeface="DejaVu Sans"/>
              </a:rPr>
              <a:t> </a:t>
            </a:r>
            <a:r>
              <a:rPr sz="1800" b="1" dirty="0">
                <a:latin typeface="DejaVu Sans"/>
                <a:cs typeface="DejaVu Sans"/>
              </a:rPr>
              <a:t>on</a:t>
            </a:r>
            <a:r>
              <a:rPr sz="1800" b="1" spc="-70" dirty="0">
                <a:latin typeface="DejaVu Sans"/>
                <a:cs typeface="DejaVu Sans"/>
              </a:rPr>
              <a:t> </a:t>
            </a:r>
            <a:r>
              <a:rPr sz="1800" b="1" dirty="0">
                <a:latin typeface="DejaVu Sans"/>
                <a:cs typeface="DejaVu Sans"/>
              </a:rPr>
              <a:t>the</a:t>
            </a:r>
            <a:r>
              <a:rPr sz="1800" b="1" spc="-75" dirty="0">
                <a:latin typeface="DejaVu Sans"/>
                <a:cs typeface="DejaVu Sans"/>
              </a:rPr>
              <a:t> </a:t>
            </a:r>
            <a:r>
              <a:rPr sz="1800" b="1" dirty="0">
                <a:latin typeface="DejaVu Sans"/>
                <a:cs typeface="DejaVu Sans"/>
              </a:rPr>
              <a:t>experience</a:t>
            </a:r>
            <a:r>
              <a:rPr sz="1800" b="1" spc="-75" dirty="0">
                <a:latin typeface="DejaVu Sans"/>
                <a:cs typeface="DejaVu Sans"/>
              </a:rPr>
              <a:t> </a:t>
            </a:r>
            <a:r>
              <a:rPr sz="1800" b="1" dirty="0">
                <a:latin typeface="DejaVu Sans"/>
                <a:cs typeface="DejaVu Sans"/>
              </a:rPr>
              <a:t>metrics</a:t>
            </a:r>
            <a:r>
              <a:rPr sz="1800" b="1" spc="-75" dirty="0">
                <a:latin typeface="DejaVu Sans"/>
                <a:cs typeface="DejaVu Sans"/>
              </a:rPr>
              <a:t> </a:t>
            </a:r>
            <a:r>
              <a:rPr sz="1800" b="1" spc="-30" dirty="0">
                <a:latin typeface="DejaVu Sans"/>
                <a:cs typeface="DejaVu Sans"/>
              </a:rPr>
              <a:t>(Total</a:t>
            </a:r>
            <a:r>
              <a:rPr sz="1800" b="1" spc="-80" dirty="0">
                <a:latin typeface="DejaVu Sans"/>
                <a:cs typeface="DejaVu Sans"/>
              </a:rPr>
              <a:t> TCP,</a:t>
            </a:r>
            <a:r>
              <a:rPr sz="1800" b="1" spc="-70" dirty="0">
                <a:latin typeface="DejaVu Sans"/>
                <a:cs typeface="DejaVu Sans"/>
              </a:rPr>
              <a:t> </a:t>
            </a:r>
            <a:r>
              <a:rPr sz="1800" b="1" spc="-35" dirty="0">
                <a:latin typeface="DejaVu Sans"/>
                <a:cs typeface="DejaVu Sans"/>
              </a:rPr>
              <a:t>Total</a:t>
            </a:r>
            <a:r>
              <a:rPr sz="1800" b="1" spc="-80" dirty="0">
                <a:latin typeface="DejaVu Sans"/>
                <a:cs typeface="DejaVu Sans"/>
              </a:rPr>
              <a:t> </a:t>
            </a:r>
            <a:r>
              <a:rPr sz="1800" b="1" dirty="0">
                <a:latin typeface="DejaVu Sans"/>
                <a:cs typeface="DejaVu Sans"/>
              </a:rPr>
              <a:t>RTT</a:t>
            </a:r>
            <a:r>
              <a:rPr sz="1800" b="1" spc="-80" dirty="0">
                <a:latin typeface="DejaVu Sans"/>
                <a:cs typeface="DejaVu Sans"/>
              </a:rPr>
              <a:t> </a:t>
            </a:r>
            <a:r>
              <a:rPr sz="1800" b="1" dirty="0">
                <a:latin typeface="DejaVu Sans"/>
                <a:cs typeface="DejaVu Sans"/>
              </a:rPr>
              <a:t>and</a:t>
            </a:r>
            <a:r>
              <a:rPr sz="1800" b="1" spc="-80" dirty="0">
                <a:latin typeface="DejaVu Sans"/>
                <a:cs typeface="DejaVu Sans"/>
              </a:rPr>
              <a:t> </a:t>
            </a:r>
            <a:r>
              <a:rPr sz="1800" b="1" spc="-10" dirty="0">
                <a:latin typeface="DejaVu Sans"/>
                <a:cs typeface="DejaVu Sans"/>
              </a:rPr>
              <a:t>Total Throughput).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654" y="2688755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01" y="2625394"/>
            <a:ext cx="9890760" cy="5041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  <a:tabLst>
                <a:tab pos="1358265" algn="l"/>
                <a:tab pos="3809365" algn="l"/>
                <a:tab pos="6370955" algn="l"/>
              </a:tabLst>
            </a:pPr>
            <a:r>
              <a:rPr sz="1600" dirty="0">
                <a:latin typeface="DejaVu Sans"/>
                <a:cs typeface="DejaVu Sans"/>
              </a:rPr>
              <a:t>Cluster</a:t>
            </a:r>
            <a:r>
              <a:rPr sz="1600" spc="-4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1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has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the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highest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number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of</a:t>
            </a:r>
            <a:r>
              <a:rPr sz="1600" spc="-4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users.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Thus,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on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average,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most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users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have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1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type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of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handset, </a:t>
            </a:r>
            <a:r>
              <a:rPr sz="1600" dirty="0">
                <a:latin typeface="DejaVu Sans"/>
                <a:cs typeface="DejaVu Sans"/>
              </a:rPr>
              <a:t>overally</a:t>
            </a:r>
            <a:r>
              <a:rPr sz="1600" spc="-85" dirty="0">
                <a:latin typeface="DejaVu Sans"/>
                <a:cs typeface="DejaVu Sans"/>
              </a:rPr>
              <a:t> </a:t>
            </a:r>
            <a:r>
              <a:rPr sz="1600" spc="-25" dirty="0">
                <a:latin typeface="DejaVu Sans"/>
                <a:cs typeface="DejaVu Sans"/>
              </a:rPr>
              <a:t>low</a:t>
            </a:r>
            <a:r>
              <a:rPr sz="1600" dirty="0">
                <a:latin typeface="DejaVu Sans"/>
                <a:cs typeface="DejaVu Sans"/>
              </a:rPr>
              <a:t>	throughput</a:t>
            </a:r>
            <a:r>
              <a:rPr sz="1600" spc="-10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values,</a:t>
            </a:r>
            <a:r>
              <a:rPr sz="1600" spc="-95" dirty="0">
                <a:latin typeface="DejaVu Sans"/>
                <a:cs typeface="DejaVu Sans"/>
              </a:rPr>
              <a:t> </a:t>
            </a:r>
            <a:r>
              <a:rPr sz="1600" spc="-25" dirty="0">
                <a:latin typeface="DejaVu Sans"/>
                <a:cs typeface="DejaVu Sans"/>
              </a:rPr>
              <a:t>low</a:t>
            </a:r>
            <a:r>
              <a:rPr sz="1600" dirty="0">
                <a:latin typeface="DejaVu Sans"/>
                <a:cs typeface="DejaVu Sans"/>
              </a:rPr>
              <a:t>	</a:t>
            </a:r>
            <a:r>
              <a:rPr sz="1600" spc="-25" dirty="0">
                <a:latin typeface="DejaVu Sans"/>
                <a:cs typeface="DejaVu Sans"/>
              </a:rPr>
              <a:t>RTT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values</a:t>
            </a:r>
            <a:r>
              <a:rPr sz="1600" spc="-7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and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medium</a:t>
            </a:r>
            <a:r>
              <a:rPr sz="1600" dirty="0">
                <a:latin typeface="DejaVu Sans"/>
                <a:cs typeface="DejaVu Sans"/>
              </a:rPr>
              <a:t>	TCP</a:t>
            </a:r>
            <a:r>
              <a:rPr sz="1600" spc="-13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values.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654" y="3336391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901" y="3273044"/>
            <a:ext cx="10730865" cy="5041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 marR="30480">
              <a:lnSpc>
                <a:spcPts val="1850"/>
              </a:lnSpc>
              <a:spcBef>
                <a:spcPts val="215"/>
              </a:spcBef>
              <a:tabLst>
                <a:tab pos="3467735" algn="l"/>
              </a:tabLst>
            </a:pPr>
            <a:r>
              <a:rPr sz="1600" dirty="0">
                <a:latin typeface="DejaVu Sans"/>
                <a:cs typeface="DejaVu Sans"/>
              </a:rPr>
              <a:t>Cluster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2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is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the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2</a:t>
            </a:r>
            <a:r>
              <a:rPr sz="1350" baseline="24691" dirty="0">
                <a:latin typeface="DejaVu Sans"/>
                <a:cs typeface="DejaVu Sans"/>
              </a:rPr>
              <a:t>nd</a:t>
            </a:r>
            <a:r>
              <a:rPr sz="1350" spc="254" baseline="24691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most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populated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spc="-20" dirty="0">
                <a:latin typeface="DejaVu Sans"/>
                <a:cs typeface="DejaVu Sans"/>
              </a:rPr>
              <a:t>cluster.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On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average,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users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have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2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types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of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handsets,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high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spc="-25" dirty="0">
                <a:latin typeface="DejaVu Sans"/>
                <a:cs typeface="DejaVu Sans"/>
              </a:rPr>
              <a:t>RTT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values, </a:t>
            </a:r>
            <a:r>
              <a:rPr sz="1600" dirty="0">
                <a:latin typeface="DejaVu Sans"/>
                <a:cs typeface="DejaVu Sans"/>
              </a:rPr>
              <a:t>high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throughput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values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and</a:t>
            </a:r>
            <a:r>
              <a:rPr sz="1600" spc="-70" dirty="0">
                <a:latin typeface="DejaVu Sans"/>
                <a:cs typeface="DejaVu Sans"/>
              </a:rPr>
              <a:t> </a:t>
            </a:r>
            <a:r>
              <a:rPr sz="1600" spc="-20" dirty="0">
                <a:latin typeface="DejaVu Sans"/>
                <a:cs typeface="DejaVu Sans"/>
              </a:rPr>
              <a:t>high</a:t>
            </a:r>
            <a:r>
              <a:rPr sz="1600" dirty="0">
                <a:latin typeface="DejaVu Sans"/>
                <a:cs typeface="DejaVu Sans"/>
              </a:rPr>
              <a:t>	TCP</a:t>
            </a:r>
            <a:r>
              <a:rPr sz="1600" spc="-13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values.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654" y="3984028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301" y="3920680"/>
            <a:ext cx="10706100" cy="94741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sz="1600" dirty="0">
                <a:latin typeface="DejaVu Sans"/>
                <a:cs typeface="DejaVu Sans"/>
              </a:rPr>
              <a:t>Cluster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3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is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the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least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populated.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Users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in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this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cluster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have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on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average: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1</a:t>
            </a:r>
            <a:r>
              <a:rPr sz="1600" spc="-4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type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of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handset,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low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TCP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values, </a:t>
            </a:r>
            <a:r>
              <a:rPr sz="1600" dirty="0">
                <a:latin typeface="DejaVu Sans"/>
                <a:cs typeface="DejaVu Sans"/>
              </a:rPr>
              <a:t>medium</a:t>
            </a:r>
            <a:r>
              <a:rPr sz="1600" spc="-80" dirty="0">
                <a:latin typeface="DejaVu Sans"/>
                <a:cs typeface="DejaVu Sans"/>
              </a:rPr>
              <a:t> </a:t>
            </a:r>
            <a:r>
              <a:rPr sz="1600" spc="-25" dirty="0">
                <a:latin typeface="DejaVu Sans"/>
                <a:cs typeface="DejaVu Sans"/>
              </a:rPr>
              <a:t>RTT</a:t>
            </a:r>
            <a:r>
              <a:rPr sz="1600" spc="-8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values</a:t>
            </a:r>
            <a:r>
              <a:rPr sz="1600" spc="-9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and</a:t>
            </a:r>
            <a:r>
              <a:rPr sz="1600" spc="-9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medium</a:t>
            </a:r>
            <a:r>
              <a:rPr sz="1600" spc="-8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throughput</a:t>
            </a:r>
            <a:r>
              <a:rPr sz="1600" spc="-80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values.</a:t>
            </a:r>
            <a:endParaRPr sz="16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800" b="1" dirty="0">
                <a:latin typeface="DejaVu Sans"/>
                <a:cs typeface="DejaVu Sans"/>
              </a:rPr>
              <a:t>Average</a:t>
            </a:r>
            <a:r>
              <a:rPr sz="1800" b="1" spc="-90" dirty="0">
                <a:latin typeface="DejaVu Sans"/>
                <a:cs typeface="DejaVu Sans"/>
              </a:rPr>
              <a:t> </a:t>
            </a:r>
            <a:r>
              <a:rPr sz="1800" b="1" dirty="0">
                <a:latin typeface="DejaVu Sans"/>
                <a:cs typeface="DejaVu Sans"/>
              </a:rPr>
              <a:t>experience</a:t>
            </a:r>
            <a:r>
              <a:rPr sz="1800" b="1" spc="-85" dirty="0">
                <a:latin typeface="DejaVu Sans"/>
                <a:cs typeface="DejaVu Sans"/>
              </a:rPr>
              <a:t> </a:t>
            </a:r>
            <a:r>
              <a:rPr sz="1800" b="1" dirty="0">
                <a:latin typeface="DejaVu Sans"/>
                <a:cs typeface="DejaVu Sans"/>
              </a:rPr>
              <a:t>and</a:t>
            </a:r>
            <a:r>
              <a:rPr sz="1800" b="1" spc="-90" dirty="0">
                <a:latin typeface="DejaVu Sans"/>
                <a:cs typeface="DejaVu Sans"/>
              </a:rPr>
              <a:t> </a:t>
            </a:r>
            <a:r>
              <a:rPr sz="1800" b="1" dirty="0">
                <a:latin typeface="DejaVu Sans"/>
                <a:cs typeface="DejaVu Sans"/>
              </a:rPr>
              <a:t>engagement</a:t>
            </a:r>
            <a:r>
              <a:rPr sz="1800" b="1" spc="-80" dirty="0">
                <a:latin typeface="DejaVu Sans"/>
                <a:cs typeface="DejaVu Sans"/>
              </a:rPr>
              <a:t> </a:t>
            </a:r>
            <a:r>
              <a:rPr sz="1800" b="1" dirty="0">
                <a:latin typeface="DejaVu Sans"/>
                <a:cs typeface="DejaVu Sans"/>
              </a:rPr>
              <a:t>scores</a:t>
            </a:r>
            <a:r>
              <a:rPr sz="1800" b="1" spc="-90" dirty="0">
                <a:latin typeface="DejaVu Sans"/>
                <a:cs typeface="DejaVu Sans"/>
              </a:rPr>
              <a:t> </a:t>
            </a:r>
            <a:r>
              <a:rPr sz="1800" b="1" dirty="0">
                <a:latin typeface="DejaVu Sans"/>
                <a:cs typeface="DejaVu Sans"/>
              </a:rPr>
              <a:t>per</a:t>
            </a:r>
            <a:r>
              <a:rPr sz="1800" b="1" spc="-95" dirty="0">
                <a:latin typeface="DejaVu Sans"/>
                <a:cs typeface="DejaVu Sans"/>
              </a:rPr>
              <a:t> </a:t>
            </a:r>
            <a:r>
              <a:rPr sz="1800" b="1" spc="-10" dirty="0">
                <a:latin typeface="DejaVu Sans"/>
                <a:cs typeface="DejaVu Sans"/>
              </a:rPr>
              <a:t>cluster.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654" y="6275070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301" y="6211722"/>
            <a:ext cx="10613390" cy="5041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sz="1600" dirty="0">
                <a:latin typeface="DejaVu Sans"/>
                <a:cs typeface="DejaVu Sans"/>
              </a:rPr>
              <a:t>Cluster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0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has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users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with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lower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experience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and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engagement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score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compared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to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cluster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1.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As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result,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spc="-25" dirty="0">
                <a:latin typeface="DejaVu Sans"/>
                <a:cs typeface="DejaVu Sans"/>
              </a:rPr>
              <a:t>the </a:t>
            </a:r>
            <a:r>
              <a:rPr sz="1600" dirty="0">
                <a:latin typeface="DejaVu Sans"/>
                <a:cs typeface="DejaVu Sans"/>
              </a:rPr>
              <a:t>satisfaction</a:t>
            </a:r>
            <a:r>
              <a:rPr sz="1600" spc="-7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score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will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be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lower</a:t>
            </a:r>
            <a:r>
              <a:rPr sz="1600" spc="-7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in</a:t>
            </a:r>
            <a:r>
              <a:rPr sz="1600" spc="-7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cluster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spc="-25" dirty="0">
                <a:latin typeface="DejaVu Sans"/>
                <a:cs typeface="DejaVu Sans"/>
              </a:rPr>
              <a:t>0.</a:t>
            </a:r>
            <a:endParaRPr sz="1600">
              <a:latin typeface="DejaVu Sans"/>
              <a:cs typeface="DejaVu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01" y="5039652"/>
            <a:ext cx="2722676" cy="10040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827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dirty="0"/>
              <a:t>Limitations,</a:t>
            </a:r>
            <a:r>
              <a:rPr spc="-90" dirty="0"/>
              <a:t> </a:t>
            </a:r>
            <a:r>
              <a:rPr spc="-20" dirty="0"/>
              <a:t>Recommendations</a:t>
            </a:r>
            <a:r>
              <a:rPr spc="-8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10" dirty="0"/>
              <a:t>References.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106" y="1753832"/>
            <a:ext cx="8318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5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505" y="1703070"/>
            <a:ext cx="110236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b="1" spc="-10" dirty="0">
                <a:latin typeface="DejaVu Sans"/>
                <a:cs typeface="DejaVu Sans"/>
              </a:rPr>
              <a:t>Limitations</a:t>
            </a:r>
            <a:r>
              <a:rPr sz="1250" spc="-10" dirty="0">
                <a:latin typeface="DejaVu Sans"/>
                <a:cs typeface="DejaVu Sans"/>
              </a:rPr>
              <a:t>:</a:t>
            </a:r>
            <a:endParaRPr sz="12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945" y="2057679"/>
            <a:ext cx="876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945" y="2353602"/>
            <a:ext cx="876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945" y="2649512"/>
            <a:ext cx="876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945" y="2945434"/>
            <a:ext cx="876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700" y="2043264"/>
            <a:ext cx="10363835" cy="1096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latin typeface="DejaVu Sans"/>
                <a:cs typeface="DejaVu Sans"/>
              </a:rPr>
              <a:t>Some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of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the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columns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in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the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datasets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have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large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percentages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of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missing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values,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thus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cannot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be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analysed.</a:t>
            </a:r>
            <a:endParaRPr sz="12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dirty="0">
                <a:latin typeface="DejaVu Sans"/>
                <a:cs typeface="DejaVu Sans"/>
              </a:rPr>
              <a:t>The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data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has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no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timestamp.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It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might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contain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old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records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which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might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give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a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false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overview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of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the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current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situation.</a:t>
            </a:r>
            <a:endParaRPr sz="1200" dirty="0">
              <a:latin typeface="DejaVu Sans"/>
              <a:cs typeface="DejaVu Sans"/>
            </a:endParaRPr>
          </a:p>
          <a:p>
            <a:pPr marL="12700" marR="5080">
              <a:lnSpc>
                <a:spcPct val="161800"/>
              </a:lnSpc>
              <a:spcBef>
                <a:spcPts val="10"/>
              </a:spcBef>
            </a:pPr>
            <a:r>
              <a:rPr sz="1200" dirty="0">
                <a:latin typeface="DejaVu Sans"/>
                <a:cs typeface="DejaVu Sans"/>
              </a:rPr>
              <a:t>The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analysis</a:t>
            </a:r>
            <a:r>
              <a:rPr sz="1200" spc="-3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is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focused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only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on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the</a:t>
            </a:r>
            <a:r>
              <a:rPr sz="1200" spc="30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user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leaving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out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potential</a:t>
            </a:r>
            <a:r>
              <a:rPr sz="1200" spc="-3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insights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that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could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be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obtained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from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other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aspects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like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spc="-20" dirty="0">
                <a:latin typeface="DejaVu Sans"/>
                <a:cs typeface="DejaVu Sans"/>
              </a:rPr>
              <a:t>handsets-</a:t>
            </a:r>
            <a:r>
              <a:rPr sz="1200" spc="-10" dirty="0">
                <a:latin typeface="DejaVu Sans"/>
                <a:cs typeface="DejaVu Sans"/>
              </a:rPr>
              <a:t>analysis. </a:t>
            </a:r>
            <a:r>
              <a:rPr sz="1200" dirty="0">
                <a:latin typeface="DejaVu Sans"/>
                <a:cs typeface="DejaVu Sans"/>
              </a:rPr>
              <a:t>The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call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detail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record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(voice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channel)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is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ignored</a:t>
            </a:r>
            <a:r>
              <a:rPr sz="1200" spc="-6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and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more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focus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is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put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on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data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sessions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detail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record.</a:t>
            </a:r>
            <a:endParaRPr sz="1200" dirty="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106" y="3278073"/>
            <a:ext cx="8318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5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505" y="3226955"/>
            <a:ext cx="176022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b="1" spc="-10" dirty="0">
                <a:latin typeface="DejaVu Sans"/>
                <a:cs typeface="DejaVu Sans"/>
              </a:rPr>
              <a:t>Recommendations</a:t>
            </a:r>
            <a:r>
              <a:rPr sz="1250" spc="-10" dirty="0">
                <a:latin typeface="DejaVu Sans"/>
                <a:cs typeface="DejaVu Sans"/>
              </a:rPr>
              <a:t>:</a:t>
            </a:r>
            <a:endParaRPr sz="125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945" y="3581552"/>
            <a:ext cx="876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9700" y="3567506"/>
            <a:ext cx="946277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latin typeface="DejaVu Sans"/>
                <a:cs typeface="DejaVu Sans"/>
              </a:rPr>
              <a:t>The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company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has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some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weaknesses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and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strengths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based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on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the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analysis.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It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is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worth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buying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with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some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changes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to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be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made: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1735" y="3910228"/>
            <a:ext cx="793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500">
              <a:latin typeface="OpenSymbol"/>
              <a:cs typeface="Open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1735" y="4178427"/>
            <a:ext cx="793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500">
              <a:latin typeface="OpenSymbol"/>
              <a:cs typeface="Open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1735" y="4444834"/>
            <a:ext cx="793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500">
              <a:latin typeface="OpenSymbol"/>
              <a:cs typeface="Open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1735" y="4711585"/>
            <a:ext cx="793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500">
              <a:latin typeface="OpenSymbol"/>
              <a:cs typeface="Open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1735" y="4979784"/>
            <a:ext cx="793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500">
              <a:latin typeface="OpenSymbol"/>
              <a:cs typeface="Open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6540" y="3777033"/>
            <a:ext cx="9468485" cy="13627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latin typeface="DejaVu Sans"/>
                <a:cs typeface="DejaVu Sans"/>
              </a:rPr>
              <a:t>The</a:t>
            </a:r>
            <a:r>
              <a:rPr sz="1200" spc="-6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handset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types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should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be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stocked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depending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on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their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number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of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users.</a:t>
            </a:r>
            <a:endParaRPr sz="1200" dirty="0">
              <a:latin typeface="DejaVu Sans"/>
              <a:cs typeface="DejaVu Sans"/>
            </a:endParaRPr>
          </a:p>
          <a:p>
            <a:pPr marL="12700" marR="2091689">
              <a:lnSpc>
                <a:spcPct val="145900"/>
              </a:lnSpc>
              <a:spcBef>
                <a:spcPts val="5"/>
              </a:spcBef>
            </a:pPr>
            <a:r>
              <a:rPr sz="1200" dirty="0">
                <a:latin typeface="DejaVu Sans"/>
                <a:cs typeface="DejaVu Sans"/>
              </a:rPr>
              <a:t>More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gaming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handsets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should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be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introduced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given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that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majority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of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traffic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is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as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a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result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of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games. </a:t>
            </a:r>
            <a:r>
              <a:rPr sz="1200" dirty="0">
                <a:latin typeface="DejaVu Sans"/>
                <a:cs typeface="DejaVu Sans"/>
              </a:rPr>
              <a:t>More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features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should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be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added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to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the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existing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gaming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apps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to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increase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sessions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traffic.</a:t>
            </a:r>
            <a:endParaRPr sz="1200" dirty="0">
              <a:latin typeface="DejaVu Sans"/>
              <a:cs typeface="DejaVu Sans"/>
            </a:endParaRPr>
          </a:p>
          <a:p>
            <a:pPr marL="12700" marR="5080">
              <a:lnSpc>
                <a:spcPts val="2110"/>
              </a:lnSpc>
              <a:spcBef>
                <a:spcPts val="90"/>
              </a:spcBef>
            </a:pPr>
            <a:r>
              <a:rPr sz="1200" spc="-10" dirty="0">
                <a:latin typeface="DejaVu Sans"/>
                <a:cs typeface="DejaVu Sans"/>
              </a:rPr>
              <a:t>Handsets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with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a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wide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variety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of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applications</a:t>
            </a:r>
            <a:r>
              <a:rPr sz="1200" spc="-3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should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be</a:t>
            </a:r>
            <a:r>
              <a:rPr sz="1200" spc="-3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introduced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to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in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order</a:t>
            </a:r>
            <a:r>
              <a:rPr sz="1200" spc="-3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to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capture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the</a:t>
            </a:r>
            <a:r>
              <a:rPr sz="1200" spc="-3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attention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of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less</a:t>
            </a:r>
            <a:r>
              <a:rPr sz="1200" spc="-3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engaged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users. </a:t>
            </a:r>
            <a:r>
              <a:rPr sz="1200" dirty="0">
                <a:latin typeface="DejaVu Sans"/>
                <a:cs typeface="DejaVu Sans"/>
              </a:rPr>
              <a:t>Poor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performing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handsets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based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on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spc="-40" dirty="0">
                <a:latin typeface="DejaVu Sans"/>
                <a:cs typeface="DejaVu Sans"/>
              </a:rPr>
              <a:t>RTT,</a:t>
            </a:r>
            <a:r>
              <a:rPr sz="1200" spc="-5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TP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and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TCP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values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should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be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replaced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by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the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excellent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performers.</a:t>
            </a:r>
            <a:endParaRPr sz="1200" dirty="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7106" y="5642546"/>
            <a:ext cx="8318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550">
              <a:latin typeface="OpenSymbol"/>
              <a:cs typeface="Open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3945" y="5946038"/>
            <a:ext cx="9207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3945" y="6254546"/>
            <a:ext cx="9207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3945" y="6563067"/>
            <a:ext cx="9207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9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D92C-2B6E-6E40-172C-61844D2F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19" y="664463"/>
            <a:ext cx="9743897" cy="769441"/>
          </a:xfrm>
        </p:spPr>
        <p:txBody>
          <a:bodyPr/>
          <a:lstStyle/>
          <a:p>
            <a:r>
              <a:rPr lang="en-GB" sz="1800" dirty="0"/>
              <a:t>Raushan kumar</a:t>
            </a:r>
            <a:br>
              <a:rPr lang="en-GB" sz="1800" dirty="0"/>
            </a:br>
            <a:r>
              <a:rPr lang="en-GB" sz="1800" dirty="0"/>
              <a:t>Junior Data Analytics</a:t>
            </a:r>
            <a:r>
              <a:rPr lang="en-GB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2CFEB-52A5-29A5-A5FB-830EF6456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95424"/>
            <a:ext cx="5695949" cy="6067425"/>
          </a:xfrm>
          <a:prstGeom prst="rect">
            <a:avLst/>
          </a:prstGeom>
        </p:spPr>
      </p:pic>
      <p:pic>
        <p:nvPicPr>
          <p:cNvPr id="1026" name="Picture 2" descr="Thumbs Up PNG, Download Thumbs Up Clipart - Free Transparent PNG Logos">
            <a:extLst>
              <a:ext uri="{FF2B5EF4-FFF2-40B4-BE49-F238E27FC236}">
                <a16:creationId xmlns:a16="http://schemas.microsoft.com/office/drawing/2014/main" id="{A661283E-838E-C6BF-FFE0-B0FB2AEF7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495424"/>
            <a:ext cx="6400800" cy="60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2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019" y="664463"/>
            <a:ext cx="974389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b="1" dirty="0"/>
              <a:t>User</a:t>
            </a:r>
            <a:r>
              <a:rPr b="1" spc="-145" dirty="0"/>
              <a:t> </a:t>
            </a:r>
            <a:r>
              <a:rPr b="1" dirty="0"/>
              <a:t>overview</a:t>
            </a:r>
            <a:r>
              <a:rPr b="1" spc="-140" dirty="0"/>
              <a:t> </a:t>
            </a:r>
            <a:r>
              <a:rPr b="1" spc="-10" dirty="0"/>
              <a:t>analysis</a:t>
            </a:r>
            <a:endParaRPr b="1" dirty="0"/>
          </a:p>
        </p:txBody>
      </p:sp>
      <p:sp>
        <p:nvSpPr>
          <p:cNvPr id="3" name="object 3"/>
          <p:cNvSpPr txBox="1"/>
          <p:nvPr/>
        </p:nvSpPr>
        <p:spPr>
          <a:xfrm>
            <a:off x="1593977" y="1970913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977" y="2562758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3977" y="3375634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3977" y="4187075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3977" y="4765230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3977" y="5343029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1974" y="1890991"/>
            <a:ext cx="9419590" cy="38925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356870">
              <a:lnSpc>
                <a:spcPts val="1900"/>
              </a:lnSpc>
              <a:spcBef>
                <a:spcPts val="380"/>
              </a:spcBef>
            </a:pPr>
            <a:r>
              <a:rPr sz="1600" b="1" i="1" dirty="0">
                <a:latin typeface="DejaVu Sans"/>
                <a:cs typeface="DejaVu Sans"/>
              </a:rPr>
              <a:t>Avg</a:t>
            </a:r>
            <a:r>
              <a:rPr sz="1600" b="1" i="1" spc="-70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RTT</a:t>
            </a:r>
            <a:r>
              <a:rPr sz="1600" b="1" i="1" spc="-75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DL</a:t>
            </a:r>
            <a:r>
              <a:rPr sz="1600" b="1" i="1" spc="-75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(ms)</a:t>
            </a:r>
            <a:r>
              <a:rPr sz="1600" b="1" i="1" spc="-35" dirty="0">
                <a:latin typeface="DejaVu Sans"/>
                <a:cs typeface="DejaVu Sans"/>
              </a:rPr>
              <a:t> </a:t>
            </a:r>
            <a:r>
              <a:rPr sz="1800" dirty="0">
                <a:latin typeface="DejaVu Sans"/>
                <a:cs typeface="DejaVu Sans"/>
              </a:rPr>
              <a:t>and</a:t>
            </a:r>
            <a:r>
              <a:rPr sz="1800" spc="-60" dirty="0">
                <a:latin typeface="DejaVu Sans"/>
                <a:cs typeface="DejaVu Sans"/>
              </a:rPr>
              <a:t> </a:t>
            </a:r>
            <a:r>
              <a:rPr sz="1600" b="1" i="1" spc="-10" dirty="0">
                <a:latin typeface="DejaVu Sans"/>
                <a:cs typeface="DejaVu Sans"/>
              </a:rPr>
              <a:t>Avg</a:t>
            </a:r>
            <a:r>
              <a:rPr sz="1600" b="1" i="1" spc="-80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RTT</a:t>
            </a:r>
            <a:r>
              <a:rPr sz="1600" b="1" i="1" spc="-85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UL</a:t>
            </a:r>
            <a:r>
              <a:rPr sz="1600" b="1" i="1" spc="-75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(ms)</a:t>
            </a:r>
            <a:r>
              <a:rPr sz="1800" b="1" i="1" dirty="0">
                <a:latin typeface="DejaVu Sans"/>
                <a:cs typeface="DejaVu Sans"/>
              </a:rPr>
              <a:t>:</a:t>
            </a:r>
            <a:r>
              <a:rPr sz="1800" b="1" i="1" spc="-6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Average</a:t>
            </a:r>
            <a:r>
              <a:rPr sz="1600" spc="-7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Round</a:t>
            </a:r>
            <a:r>
              <a:rPr sz="1600" spc="-75" dirty="0">
                <a:latin typeface="DejaVu Sans"/>
                <a:cs typeface="DejaVu Sans"/>
              </a:rPr>
              <a:t> </a:t>
            </a:r>
            <a:r>
              <a:rPr sz="1600" spc="-55" dirty="0">
                <a:latin typeface="DejaVu Sans"/>
                <a:cs typeface="DejaVu Sans"/>
              </a:rPr>
              <a:t>Trip</a:t>
            </a:r>
            <a:r>
              <a:rPr sz="1600" spc="-7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Time</a:t>
            </a:r>
            <a:r>
              <a:rPr sz="1600" spc="-70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measurement </a:t>
            </a:r>
            <a:r>
              <a:rPr sz="1600" dirty="0">
                <a:latin typeface="DejaVu Sans"/>
                <a:cs typeface="DejaVu Sans"/>
              </a:rPr>
              <a:t>Downlink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and</a:t>
            </a:r>
            <a:r>
              <a:rPr sz="1600" spc="-7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Uplink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direction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in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microseconds.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Both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are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numerical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features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of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type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float.</a:t>
            </a:r>
            <a:endParaRPr sz="1600" dirty="0">
              <a:latin typeface="DejaVu Sans"/>
              <a:cs typeface="DejaVu Sans"/>
            </a:endParaRPr>
          </a:p>
          <a:p>
            <a:pPr marL="12700" marR="27305">
              <a:lnSpc>
                <a:spcPts val="1850"/>
              </a:lnSpc>
              <a:spcBef>
                <a:spcPts val="830"/>
              </a:spcBef>
            </a:pPr>
            <a:r>
              <a:rPr sz="1600" b="1" i="1" dirty="0">
                <a:latin typeface="DejaVu Sans"/>
                <a:cs typeface="DejaVu Sans"/>
              </a:rPr>
              <a:t>Avg</a:t>
            </a:r>
            <a:r>
              <a:rPr sz="1600" b="1" i="1" spc="-75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Bearer</a:t>
            </a:r>
            <a:r>
              <a:rPr sz="1600" b="1" i="1" spc="-80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TP</a:t>
            </a:r>
            <a:r>
              <a:rPr sz="1600" b="1" i="1" spc="-90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DL</a:t>
            </a:r>
            <a:r>
              <a:rPr sz="1600" b="1" i="1" spc="-75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(kbps)</a:t>
            </a:r>
            <a:r>
              <a:rPr sz="1600" b="1" i="1" spc="-9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and</a:t>
            </a:r>
            <a:r>
              <a:rPr sz="1600" spc="-75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Avg</a:t>
            </a:r>
            <a:r>
              <a:rPr sz="1600" b="1" i="1" spc="-75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Bearer</a:t>
            </a:r>
            <a:r>
              <a:rPr sz="1600" b="1" i="1" spc="-80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TP</a:t>
            </a:r>
            <a:r>
              <a:rPr sz="1600" b="1" i="1" spc="-85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UL</a:t>
            </a:r>
            <a:r>
              <a:rPr sz="1600" b="1" i="1" spc="-80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(kbps):</a:t>
            </a:r>
            <a:r>
              <a:rPr sz="1600" b="1" i="1" spc="-5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Average</a:t>
            </a:r>
            <a:r>
              <a:rPr sz="1600" spc="-7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Bearer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Throughput</a:t>
            </a:r>
            <a:r>
              <a:rPr sz="1600" spc="-70" dirty="0">
                <a:latin typeface="DejaVu Sans"/>
                <a:cs typeface="DejaVu Sans"/>
              </a:rPr>
              <a:t> </a:t>
            </a:r>
            <a:r>
              <a:rPr sz="1600" spc="-25" dirty="0">
                <a:latin typeface="DejaVu Sans"/>
                <a:cs typeface="DejaVu Sans"/>
              </a:rPr>
              <a:t>for </a:t>
            </a:r>
            <a:r>
              <a:rPr sz="1600" dirty="0">
                <a:latin typeface="DejaVu Sans"/>
                <a:cs typeface="DejaVu Sans"/>
              </a:rPr>
              <a:t>Downlink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and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uplink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in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kbps</a:t>
            </a:r>
            <a:r>
              <a:rPr sz="1600" spc="39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based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on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BDR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duration.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Both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are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numerical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features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of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spc="-20" dirty="0">
                <a:latin typeface="DejaVu Sans"/>
                <a:cs typeface="DejaVu Sans"/>
              </a:rPr>
              <a:t>type </a:t>
            </a:r>
            <a:r>
              <a:rPr sz="1600" spc="-10" dirty="0">
                <a:latin typeface="DejaVu Sans"/>
                <a:cs typeface="DejaVu Sans"/>
              </a:rPr>
              <a:t>float.</a:t>
            </a:r>
            <a:endParaRPr sz="1600" dirty="0">
              <a:latin typeface="DejaVu Sans"/>
              <a:cs typeface="DejaVu Sans"/>
            </a:endParaRPr>
          </a:p>
          <a:p>
            <a:pPr marL="12700" marR="6350">
              <a:lnSpc>
                <a:spcPct val="96300"/>
              </a:lnSpc>
              <a:spcBef>
                <a:spcPts val="800"/>
              </a:spcBef>
            </a:pPr>
            <a:r>
              <a:rPr sz="1600" b="1" i="1" dirty="0">
                <a:latin typeface="DejaVu Sans"/>
                <a:cs typeface="DejaVu Sans"/>
              </a:rPr>
              <a:t>TCP</a:t>
            </a:r>
            <a:r>
              <a:rPr sz="1600" b="1" i="1" spc="-70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DL</a:t>
            </a:r>
            <a:r>
              <a:rPr sz="1600" b="1" i="1" spc="-60" dirty="0">
                <a:latin typeface="DejaVu Sans"/>
                <a:cs typeface="DejaVu Sans"/>
              </a:rPr>
              <a:t> </a:t>
            </a:r>
            <a:r>
              <a:rPr sz="1600" b="1" i="1" spc="-10" dirty="0">
                <a:latin typeface="DejaVu Sans"/>
                <a:cs typeface="DejaVu Sans"/>
              </a:rPr>
              <a:t>Retrans.</a:t>
            </a:r>
            <a:r>
              <a:rPr sz="1600" b="1" i="1" spc="-65" dirty="0">
                <a:latin typeface="DejaVu Sans"/>
                <a:cs typeface="DejaVu Sans"/>
              </a:rPr>
              <a:t> </a:t>
            </a:r>
            <a:r>
              <a:rPr sz="1600" b="1" i="1" spc="-20" dirty="0">
                <a:latin typeface="DejaVu Sans"/>
                <a:cs typeface="DejaVu Sans"/>
              </a:rPr>
              <a:t>Vol</a:t>
            </a:r>
            <a:r>
              <a:rPr sz="1600" b="1" i="1" spc="-60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(Bytes)</a:t>
            </a:r>
            <a:r>
              <a:rPr sz="1600" b="1" i="1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and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TCP</a:t>
            </a:r>
            <a:r>
              <a:rPr sz="1600" b="1" i="1" spc="-70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DL</a:t>
            </a:r>
            <a:r>
              <a:rPr sz="1600" b="1" i="1" spc="-50" dirty="0">
                <a:latin typeface="DejaVu Sans"/>
                <a:cs typeface="DejaVu Sans"/>
              </a:rPr>
              <a:t> </a:t>
            </a:r>
            <a:r>
              <a:rPr sz="1600" b="1" i="1" spc="-10" dirty="0">
                <a:latin typeface="DejaVu Sans"/>
                <a:cs typeface="DejaVu Sans"/>
              </a:rPr>
              <a:t>Retrans.</a:t>
            </a:r>
            <a:r>
              <a:rPr sz="1600" b="1" i="1" spc="-60" dirty="0">
                <a:latin typeface="DejaVu Sans"/>
                <a:cs typeface="DejaVu Sans"/>
              </a:rPr>
              <a:t> </a:t>
            </a:r>
            <a:r>
              <a:rPr sz="1600" b="1" i="1" spc="-20" dirty="0">
                <a:latin typeface="DejaVu Sans"/>
                <a:cs typeface="DejaVu Sans"/>
              </a:rPr>
              <a:t>Vol</a:t>
            </a:r>
            <a:r>
              <a:rPr sz="1600" b="1" i="1" spc="-60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(Bytes)</a:t>
            </a:r>
            <a:r>
              <a:rPr sz="1600" dirty="0">
                <a:latin typeface="DejaVu Sans"/>
                <a:cs typeface="DejaVu Sans"/>
              </a:rPr>
              <a:t>: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TCP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volume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of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Downlink </a:t>
            </a:r>
            <a:r>
              <a:rPr sz="1600" dirty="0">
                <a:latin typeface="DejaVu Sans"/>
                <a:cs typeface="DejaVu Sans"/>
              </a:rPr>
              <a:t>and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Uplink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packets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detected</a:t>
            </a:r>
            <a:r>
              <a:rPr sz="1600" spc="-7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as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retransmitted</a:t>
            </a:r>
            <a:r>
              <a:rPr sz="1600" spc="-7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in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bytes.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Both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are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numerical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features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of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spc="-20" dirty="0">
                <a:latin typeface="DejaVu Sans"/>
                <a:cs typeface="DejaVu Sans"/>
              </a:rPr>
              <a:t>type </a:t>
            </a:r>
            <a:r>
              <a:rPr sz="1600" spc="-10" dirty="0">
                <a:latin typeface="DejaVu Sans"/>
                <a:cs typeface="DejaVu Sans"/>
              </a:rPr>
              <a:t>float.</a:t>
            </a:r>
            <a:endParaRPr sz="1600" dirty="0">
              <a:latin typeface="DejaVu Sans"/>
              <a:cs typeface="DejaVu Sans"/>
            </a:endParaRPr>
          </a:p>
          <a:p>
            <a:pPr marL="12700" marR="377190">
              <a:lnSpc>
                <a:spcPts val="1850"/>
              </a:lnSpc>
              <a:spcBef>
                <a:spcPts val="890"/>
              </a:spcBef>
              <a:tabLst>
                <a:tab pos="1749425" algn="l"/>
                <a:tab pos="3649979" algn="l"/>
              </a:tabLst>
            </a:pPr>
            <a:r>
              <a:rPr sz="1600" b="1" i="1" dirty="0">
                <a:latin typeface="DejaVu Sans"/>
                <a:cs typeface="DejaVu Sans"/>
              </a:rPr>
              <a:t>Handset</a:t>
            </a:r>
            <a:r>
              <a:rPr sz="1600" b="1" i="1" spc="-70" dirty="0">
                <a:latin typeface="DejaVu Sans"/>
                <a:cs typeface="DejaVu Sans"/>
              </a:rPr>
              <a:t> </a:t>
            </a:r>
            <a:r>
              <a:rPr sz="1600" b="1" i="1" spc="-20" dirty="0">
                <a:latin typeface="DejaVu Sans"/>
                <a:cs typeface="DejaVu Sans"/>
              </a:rPr>
              <a:t>Type</a:t>
            </a:r>
            <a:r>
              <a:rPr sz="1600" spc="-20" dirty="0">
                <a:latin typeface="DejaVu Sans"/>
                <a:cs typeface="DejaVu Sans"/>
              </a:rPr>
              <a:t>:</a:t>
            </a:r>
            <a:r>
              <a:rPr sz="1600" dirty="0">
                <a:latin typeface="DejaVu Sans"/>
                <a:cs typeface="DejaVu Sans"/>
              </a:rPr>
              <a:t>	The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handset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spc="-20" dirty="0">
                <a:latin typeface="DejaVu Sans"/>
                <a:cs typeface="DejaVu Sans"/>
              </a:rPr>
              <a:t>type</a:t>
            </a:r>
            <a:r>
              <a:rPr sz="1600" dirty="0">
                <a:latin typeface="DejaVu Sans"/>
                <a:cs typeface="DejaVu Sans"/>
              </a:rPr>
              <a:t>	of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the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mobile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device.It’s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categorical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feature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of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spc="-20" dirty="0">
                <a:latin typeface="DejaVu Sans"/>
                <a:cs typeface="DejaVu Sans"/>
              </a:rPr>
              <a:t>type </a:t>
            </a:r>
            <a:r>
              <a:rPr sz="1600" spc="-10" dirty="0">
                <a:latin typeface="DejaVu Sans"/>
                <a:cs typeface="DejaVu Sans"/>
              </a:rPr>
              <a:t>object.</a:t>
            </a:r>
            <a:endParaRPr sz="1600" dirty="0">
              <a:latin typeface="DejaVu Sans"/>
              <a:cs typeface="DejaVu Sans"/>
            </a:endParaRPr>
          </a:p>
          <a:p>
            <a:pPr marL="12700" marR="611505">
              <a:lnSpc>
                <a:spcPts val="1850"/>
              </a:lnSpc>
              <a:spcBef>
                <a:spcPts val="850"/>
              </a:spcBef>
            </a:pPr>
            <a:r>
              <a:rPr sz="1600" b="1" i="1" dirty="0">
                <a:latin typeface="DejaVu Sans"/>
                <a:cs typeface="DejaVu Sans"/>
              </a:rPr>
              <a:t>Handset</a:t>
            </a:r>
            <a:r>
              <a:rPr sz="1600" b="1" i="1" spc="-60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Manufacturer:</a:t>
            </a:r>
            <a:r>
              <a:rPr sz="1600" b="1" i="1" spc="-2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The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handset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spc="-20" dirty="0">
                <a:latin typeface="DejaVu Sans"/>
                <a:cs typeface="DejaVu Sans"/>
              </a:rPr>
              <a:t>manufacturer.</a:t>
            </a:r>
            <a:r>
              <a:rPr sz="1600" spc="-6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It’s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categorical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feature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of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spc="-20" dirty="0">
                <a:latin typeface="DejaVu Sans"/>
                <a:cs typeface="DejaVu Sans"/>
              </a:rPr>
              <a:t>type </a:t>
            </a:r>
            <a:r>
              <a:rPr sz="1600" spc="-10" dirty="0">
                <a:latin typeface="DejaVu Sans"/>
                <a:cs typeface="DejaVu Sans"/>
              </a:rPr>
              <a:t>object.</a:t>
            </a:r>
            <a:endParaRPr sz="1600" dirty="0">
              <a:latin typeface="DejaVu Sans"/>
              <a:cs typeface="DejaVu Sans"/>
            </a:endParaRPr>
          </a:p>
          <a:p>
            <a:pPr marL="12700" marR="5080">
              <a:lnSpc>
                <a:spcPts val="1850"/>
              </a:lnSpc>
              <a:spcBef>
                <a:spcPts val="850"/>
              </a:spcBef>
            </a:pPr>
            <a:r>
              <a:rPr sz="1600" b="1" i="1" spc="-30" dirty="0">
                <a:latin typeface="DejaVu Sans"/>
                <a:cs typeface="DejaVu Sans"/>
              </a:rPr>
              <a:t>Total</a:t>
            </a:r>
            <a:r>
              <a:rPr sz="1600" b="1" i="1" spc="-70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DL</a:t>
            </a:r>
            <a:r>
              <a:rPr sz="1600" b="1" i="1" spc="-45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(Bytes)</a:t>
            </a:r>
            <a:r>
              <a:rPr sz="1600" b="1" i="1" spc="-7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and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b="1" i="1" spc="-25" dirty="0">
                <a:latin typeface="DejaVu Sans"/>
                <a:cs typeface="DejaVu Sans"/>
              </a:rPr>
              <a:t>Total</a:t>
            </a:r>
            <a:r>
              <a:rPr sz="1600" b="1" i="1" spc="-55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UL</a:t>
            </a:r>
            <a:r>
              <a:rPr sz="1600" b="1" i="1" spc="-55" dirty="0">
                <a:latin typeface="DejaVu Sans"/>
                <a:cs typeface="DejaVu Sans"/>
              </a:rPr>
              <a:t> </a:t>
            </a:r>
            <a:r>
              <a:rPr sz="1600" b="1" i="1" dirty="0">
                <a:latin typeface="DejaVu Sans"/>
                <a:cs typeface="DejaVu Sans"/>
              </a:rPr>
              <a:t>(Bytes):</a:t>
            </a:r>
            <a:r>
              <a:rPr sz="1600" b="1" i="1" spc="-45" dirty="0">
                <a:latin typeface="DejaVu Sans"/>
                <a:cs typeface="DejaVu Sans"/>
              </a:rPr>
              <a:t> </a:t>
            </a:r>
            <a:r>
              <a:rPr sz="1600" spc="-55" dirty="0">
                <a:latin typeface="DejaVu Sans"/>
                <a:cs typeface="DejaVu Sans"/>
              </a:rPr>
              <a:t>Total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data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volume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in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bytes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received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or</a:t>
            </a:r>
            <a:r>
              <a:rPr sz="1600" spc="-4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sent</a:t>
            </a:r>
            <a:r>
              <a:rPr sz="1600" spc="-50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during </a:t>
            </a:r>
            <a:r>
              <a:rPr sz="1600" dirty="0">
                <a:latin typeface="DejaVu Sans"/>
                <a:cs typeface="DejaVu Sans"/>
              </a:rPr>
              <a:t>the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session.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It’s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a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numerical</a:t>
            </a:r>
            <a:r>
              <a:rPr sz="1600" spc="-5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feature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of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type</a:t>
            </a:r>
            <a:r>
              <a:rPr sz="1600" spc="-60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DejaVu Sans"/>
                <a:cs typeface="DejaVu Sans"/>
              </a:rPr>
              <a:t>float.</a:t>
            </a:r>
            <a:endParaRPr sz="16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145" dirty="0"/>
              <a:t> </a:t>
            </a:r>
            <a:r>
              <a:rPr sz="4400" dirty="0"/>
              <a:t>overview</a:t>
            </a:r>
            <a:r>
              <a:rPr sz="4400" spc="-140" dirty="0"/>
              <a:t> </a:t>
            </a:r>
            <a:r>
              <a:rPr sz="4400" spc="-10" dirty="0"/>
              <a:t>analysis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44905" y="1893519"/>
            <a:ext cx="479361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dirty="0">
                <a:latin typeface="DejaVu Sans"/>
                <a:cs typeface="DejaVu Sans"/>
              </a:rPr>
              <a:t>The</a:t>
            </a:r>
            <a:r>
              <a:rPr sz="1300" b="1" spc="20" dirty="0">
                <a:latin typeface="DejaVu Sans"/>
                <a:cs typeface="DejaVu Sans"/>
              </a:rPr>
              <a:t> </a:t>
            </a:r>
            <a:r>
              <a:rPr sz="1300" b="1" dirty="0">
                <a:latin typeface="DejaVu Sans"/>
                <a:cs typeface="DejaVu Sans"/>
              </a:rPr>
              <a:t>following</a:t>
            </a:r>
            <a:r>
              <a:rPr sz="1300" b="1" spc="40" dirty="0">
                <a:latin typeface="DejaVu Sans"/>
                <a:cs typeface="DejaVu Sans"/>
              </a:rPr>
              <a:t> </a:t>
            </a:r>
            <a:r>
              <a:rPr sz="1300" b="1" dirty="0">
                <a:latin typeface="DejaVu Sans"/>
                <a:cs typeface="DejaVu Sans"/>
              </a:rPr>
              <a:t>metrics</a:t>
            </a:r>
            <a:r>
              <a:rPr sz="1300" b="1" spc="25" dirty="0">
                <a:latin typeface="DejaVu Sans"/>
                <a:cs typeface="DejaVu Sans"/>
              </a:rPr>
              <a:t> </a:t>
            </a:r>
            <a:r>
              <a:rPr sz="1300" b="1" dirty="0">
                <a:latin typeface="DejaVu Sans"/>
                <a:cs typeface="DejaVu Sans"/>
              </a:rPr>
              <a:t>wil</a:t>
            </a:r>
            <a:r>
              <a:rPr sz="1300" b="1" spc="20" dirty="0">
                <a:latin typeface="DejaVu Sans"/>
                <a:cs typeface="DejaVu Sans"/>
              </a:rPr>
              <a:t> </a:t>
            </a:r>
            <a:r>
              <a:rPr sz="1300" b="1" dirty="0">
                <a:latin typeface="DejaVu Sans"/>
                <a:cs typeface="DejaVu Sans"/>
              </a:rPr>
              <a:t>be</a:t>
            </a:r>
            <a:r>
              <a:rPr sz="1300" b="1" spc="40" dirty="0">
                <a:latin typeface="DejaVu Sans"/>
                <a:cs typeface="DejaVu Sans"/>
              </a:rPr>
              <a:t> </a:t>
            </a:r>
            <a:r>
              <a:rPr sz="1300" b="1" dirty="0">
                <a:latin typeface="DejaVu Sans"/>
                <a:cs typeface="DejaVu Sans"/>
              </a:rPr>
              <a:t>used</a:t>
            </a:r>
            <a:r>
              <a:rPr sz="1300" b="1" spc="35" dirty="0">
                <a:latin typeface="DejaVu Sans"/>
                <a:cs typeface="DejaVu Sans"/>
              </a:rPr>
              <a:t> </a:t>
            </a:r>
            <a:r>
              <a:rPr sz="1300" b="1" dirty="0">
                <a:latin typeface="DejaVu Sans"/>
                <a:cs typeface="DejaVu Sans"/>
              </a:rPr>
              <a:t>for</a:t>
            </a:r>
            <a:r>
              <a:rPr sz="1300" b="1" spc="30" dirty="0">
                <a:latin typeface="DejaVu Sans"/>
                <a:cs typeface="DejaVu Sans"/>
              </a:rPr>
              <a:t> </a:t>
            </a:r>
            <a:r>
              <a:rPr sz="1300" b="1" dirty="0">
                <a:latin typeface="DejaVu Sans"/>
                <a:cs typeface="DejaVu Sans"/>
              </a:rPr>
              <a:t>the</a:t>
            </a:r>
            <a:r>
              <a:rPr sz="1300" b="1" spc="35" dirty="0">
                <a:latin typeface="DejaVu Sans"/>
                <a:cs typeface="DejaVu Sans"/>
              </a:rPr>
              <a:t> </a:t>
            </a:r>
            <a:r>
              <a:rPr sz="1300" b="1" spc="-10" dirty="0">
                <a:latin typeface="DejaVu Sans"/>
                <a:cs typeface="DejaVu Sans"/>
              </a:rPr>
              <a:t>analysis: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897" y="2222550"/>
            <a:ext cx="9525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4897" y="4060354"/>
            <a:ext cx="9525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897" y="5389829"/>
            <a:ext cx="9525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096" y="2096475"/>
            <a:ext cx="10025380" cy="452374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300" b="1" dirty="0">
                <a:latin typeface="DejaVu Sans"/>
                <a:cs typeface="DejaVu Sans"/>
              </a:rPr>
              <a:t>User</a:t>
            </a:r>
            <a:r>
              <a:rPr sz="1300" b="1" spc="45" dirty="0">
                <a:latin typeface="DejaVu Sans"/>
                <a:cs typeface="DejaVu Sans"/>
              </a:rPr>
              <a:t> </a:t>
            </a:r>
            <a:r>
              <a:rPr sz="1300" b="1" dirty="0">
                <a:latin typeface="DejaVu Sans"/>
                <a:cs typeface="DejaVu Sans"/>
              </a:rPr>
              <a:t>engagement</a:t>
            </a:r>
            <a:r>
              <a:rPr sz="1300" b="1" spc="40" dirty="0">
                <a:latin typeface="DejaVu Sans"/>
                <a:cs typeface="DejaVu Sans"/>
              </a:rPr>
              <a:t> </a:t>
            </a:r>
            <a:r>
              <a:rPr sz="1300" b="1" spc="-50" dirty="0">
                <a:latin typeface="DejaVu Sans"/>
                <a:cs typeface="DejaVu Sans"/>
              </a:rPr>
              <a:t>:</a:t>
            </a:r>
            <a:endParaRPr sz="1300">
              <a:latin typeface="DejaVu Sans"/>
              <a:cs typeface="DejaVu Sans"/>
            </a:endParaRPr>
          </a:p>
          <a:p>
            <a:pPr marL="12700" marR="5080">
              <a:lnSpc>
                <a:spcPct val="157700"/>
              </a:lnSpc>
              <a:spcBef>
                <a:spcPts val="10"/>
              </a:spcBef>
            </a:pPr>
            <a:r>
              <a:rPr sz="1300" dirty="0">
                <a:latin typeface="DejaVu Sans"/>
                <a:cs typeface="DejaVu Sans"/>
              </a:rPr>
              <a:t>This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is</a:t>
            </a:r>
            <a:r>
              <a:rPr sz="1300" spc="459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calculated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as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shortest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distance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between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an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observation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and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cluster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centroid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of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least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engaged</a:t>
            </a:r>
            <a:r>
              <a:rPr sz="1300" spc="40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cluster.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clusters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will</a:t>
            </a:r>
            <a:r>
              <a:rPr sz="1300" spc="3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be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generated</a:t>
            </a:r>
            <a:r>
              <a:rPr sz="1300" spc="4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from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performing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KMeans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cluster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analysis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on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55" dirty="0">
                <a:latin typeface="DejaVu Sans"/>
                <a:cs typeface="DejaVu Sans"/>
              </a:rPr>
              <a:t> </a:t>
            </a:r>
            <a:r>
              <a:rPr sz="1300" i="1" dirty="0">
                <a:latin typeface="DejaVu Sans"/>
                <a:cs typeface="DejaVu Sans"/>
              </a:rPr>
              <a:t>sessions</a:t>
            </a:r>
            <a:r>
              <a:rPr sz="1300" i="1" spc="15" dirty="0">
                <a:latin typeface="DejaVu Sans"/>
                <a:cs typeface="DejaVu Sans"/>
              </a:rPr>
              <a:t> </a:t>
            </a:r>
            <a:r>
              <a:rPr sz="1300" i="1" dirty="0">
                <a:latin typeface="DejaVu Sans"/>
                <a:cs typeface="DejaVu Sans"/>
              </a:rPr>
              <a:t>duration,</a:t>
            </a:r>
            <a:r>
              <a:rPr sz="1300" i="1" spc="25" dirty="0">
                <a:latin typeface="DejaVu Sans"/>
                <a:cs typeface="DejaVu Sans"/>
              </a:rPr>
              <a:t> </a:t>
            </a:r>
            <a:r>
              <a:rPr sz="1300" i="1" dirty="0">
                <a:latin typeface="DejaVu Sans"/>
                <a:cs typeface="DejaVu Sans"/>
              </a:rPr>
              <a:t>sessions</a:t>
            </a:r>
            <a:r>
              <a:rPr sz="1300" i="1" spc="20" dirty="0">
                <a:latin typeface="DejaVu Sans"/>
                <a:cs typeface="DejaVu Sans"/>
              </a:rPr>
              <a:t> </a:t>
            </a:r>
            <a:r>
              <a:rPr sz="1300" i="1" spc="-10" dirty="0">
                <a:latin typeface="DejaVu Sans"/>
                <a:cs typeface="DejaVu Sans"/>
              </a:rPr>
              <a:t>traffic</a:t>
            </a:r>
            <a:endParaRPr sz="1300">
              <a:latin typeface="DejaVu Sans"/>
              <a:cs typeface="DejaVu Sans"/>
            </a:endParaRPr>
          </a:p>
          <a:p>
            <a:pPr marL="12700">
              <a:lnSpc>
                <a:spcPts val="1540"/>
              </a:lnSpc>
            </a:pPr>
            <a:r>
              <a:rPr sz="1300" dirty="0">
                <a:latin typeface="DejaVu Sans"/>
                <a:cs typeface="DejaVu Sans"/>
              </a:rPr>
              <a:t>and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i="1" dirty="0">
                <a:latin typeface="DejaVu Sans"/>
                <a:cs typeface="DejaVu Sans"/>
              </a:rPr>
              <a:t>sessions</a:t>
            </a:r>
            <a:r>
              <a:rPr sz="1300" i="1" spc="30" dirty="0">
                <a:latin typeface="DejaVu Sans"/>
                <a:cs typeface="DejaVu Sans"/>
              </a:rPr>
              <a:t> </a:t>
            </a:r>
            <a:r>
              <a:rPr sz="1300" i="1" dirty="0">
                <a:latin typeface="DejaVu Sans"/>
                <a:cs typeface="DejaVu Sans"/>
              </a:rPr>
              <a:t>frequency</a:t>
            </a:r>
            <a:r>
              <a:rPr sz="1300" i="1" spc="49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aggregated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per</a:t>
            </a:r>
            <a:r>
              <a:rPr sz="1300" spc="35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customer.</a:t>
            </a:r>
            <a:endParaRPr sz="1300">
              <a:latin typeface="DejaVu Sans"/>
              <a:cs typeface="DejaVu Sans"/>
            </a:endParaRPr>
          </a:p>
          <a:p>
            <a:pPr marL="12700" marR="154940">
              <a:lnSpc>
                <a:spcPct val="98400"/>
              </a:lnSpc>
              <a:spcBef>
                <a:spcPts val="935"/>
              </a:spcBef>
            </a:pPr>
            <a:r>
              <a:rPr sz="1300" dirty="0">
                <a:latin typeface="DejaVu Sans"/>
                <a:cs typeface="DejaVu Sans"/>
              </a:rPr>
              <a:t>This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metric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will</a:t>
            </a:r>
            <a:r>
              <a:rPr sz="1300" spc="3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give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picture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of</a:t>
            </a:r>
            <a:r>
              <a:rPr sz="1300" spc="3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how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intense</a:t>
            </a:r>
            <a:r>
              <a:rPr sz="1300" spc="3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customer’s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engagement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with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various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services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is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and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thus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provide </a:t>
            </a:r>
            <a:r>
              <a:rPr sz="1300" dirty="0">
                <a:latin typeface="DejaVu Sans"/>
                <a:cs typeface="DejaVu Sans"/>
              </a:rPr>
              <a:t>directions</a:t>
            </a:r>
            <a:r>
              <a:rPr sz="1300" spc="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on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what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services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and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products</a:t>
            </a:r>
            <a:r>
              <a:rPr sz="1300" spc="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to</a:t>
            </a:r>
            <a:r>
              <a:rPr sz="1300" spc="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put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more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effort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towards</a:t>
            </a:r>
            <a:r>
              <a:rPr sz="1300" spc="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in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order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to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increase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engagement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further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spc="-25" dirty="0">
                <a:latin typeface="DejaVu Sans"/>
                <a:cs typeface="DejaVu Sans"/>
              </a:rPr>
              <a:t>and </a:t>
            </a:r>
            <a:r>
              <a:rPr sz="1300" dirty="0">
                <a:latin typeface="DejaVu Sans"/>
                <a:cs typeface="DejaVu Sans"/>
              </a:rPr>
              <a:t>encourage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more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customers.</a:t>
            </a:r>
            <a:endParaRPr sz="13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300" b="1" dirty="0">
                <a:latin typeface="DejaVu Sans"/>
                <a:cs typeface="DejaVu Sans"/>
              </a:rPr>
              <a:t>User</a:t>
            </a:r>
            <a:r>
              <a:rPr sz="1300" b="1" spc="25" dirty="0">
                <a:latin typeface="DejaVu Sans"/>
                <a:cs typeface="DejaVu Sans"/>
              </a:rPr>
              <a:t> </a:t>
            </a:r>
            <a:r>
              <a:rPr sz="1300" b="1" spc="-10" dirty="0">
                <a:latin typeface="DejaVu Sans"/>
                <a:cs typeface="DejaVu Sans"/>
              </a:rPr>
              <a:t>experience:</a:t>
            </a:r>
            <a:endParaRPr sz="1300">
              <a:latin typeface="DejaVu Sans"/>
              <a:cs typeface="DejaVu Sans"/>
            </a:endParaRPr>
          </a:p>
          <a:p>
            <a:pPr marL="12700">
              <a:lnSpc>
                <a:spcPts val="1550"/>
              </a:lnSpc>
              <a:spcBef>
                <a:spcPts val="910"/>
              </a:spcBef>
            </a:pP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metric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is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calculated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same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way</a:t>
            </a:r>
            <a:r>
              <a:rPr sz="1300" spc="1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as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user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engagement,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only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that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KMeans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analysis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is</a:t>
            </a:r>
            <a:r>
              <a:rPr sz="1300" spc="46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performed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on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spc="-25" dirty="0">
                <a:latin typeface="DejaVu Sans"/>
                <a:cs typeface="DejaVu Sans"/>
              </a:rPr>
              <a:t>the</a:t>
            </a:r>
            <a:endParaRPr sz="1300">
              <a:latin typeface="DejaVu Sans"/>
              <a:cs typeface="DejaVu Sans"/>
            </a:endParaRPr>
          </a:p>
          <a:p>
            <a:pPr marL="12700">
              <a:lnSpc>
                <a:spcPts val="1550"/>
              </a:lnSpc>
            </a:pPr>
            <a:r>
              <a:rPr sz="1300" i="1" dirty="0">
                <a:latin typeface="DejaVu Sans"/>
                <a:cs typeface="DejaVu Sans"/>
              </a:rPr>
              <a:t>average</a:t>
            </a:r>
            <a:r>
              <a:rPr sz="1300" i="1" spc="20" dirty="0">
                <a:latin typeface="DejaVu Sans"/>
                <a:cs typeface="DejaVu Sans"/>
              </a:rPr>
              <a:t> </a:t>
            </a:r>
            <a:r>
              <a:rPr sz="1300" i="1" dirty="0">
                <a:latin typeface="DejaVu Sans"/>
                <a:cs typeface="DejaVu Sans"/>
              </a:rPr>
              <a:t>TCP</a:t>
            </a:r>
            <a:r>
              <a:rPr sz="1300" i="1" spc="15" dirty="0">
                <a:latin typeface="DejaVu Sans"/>
                <a:cs typeface="DejaVu Sans"/>
              </a:rPr>
              <a:t> </a:t>
            </a:r>
            <a:r>
              <a:rPr sz="1300" i="1" dirty="0">
                <a:latin typeface="DejaVu Sans"/>
                <a:cs typeface="DejaVu Sans"/>
              </a:rPr>
              <a:t>transmission,</a:t>
            </a:r>
            <a:r>
              <a:rPr sz="1300" i="1" spc="30" dirty="0">
                <a:latin typeface="DejaVu Sans"/>
                <a:cs typeface="DejaVu Sans"/>
              </a:rPr>
              <a:t> </a:t>
            </a:r>
            <a:r>
              <a:rPr sz="1300" i="1" dirty="0">
                <a:latin typeface="DejaVu Sans"/>
                <a:cs typeface="DejaVu Sans"/>
              </a:rPr>
              <a:t>average</a:t>
            </a:r>
            <a:r>
              <a:rPr sz="1300" i="1" spc="30" dirty="0">
                <a:latin typeface="DejaVu Sans"/>
                <a:cs typeface="DejaVu Sans"/>
              </a:rPr>
              <a:t> </a:t>
            </a:r>
            <a:r>
              <a:rPr sz="1300" i="1" spc="-20" dirty="0">
                <a:latin typeface="DejaVu Sans"/>
                <a:cs typeface="DejaVu Sans"/>
              </a:rPr>
              <a:t>RTT,</a:t>
            </a:r>
            <a:r>
              <a:rPr sz="1300" i="1" spc="25" dirty="0">
                <a:latin typeface="DejaVu Sans"/>
                <a:cs typeface="DejaVu Sans"/>
              </a:rPr>
              <a:t> </a:t>
            </a:r>
            <a:r>
              <a:rPr sz="1300" i="1" dirty="0">
                <a:latin typeface="DejaVu Sans"/>
                <a:cs typeface="DejaVu Sans"/>
              </a:rPr>
              <a:t>average</a:t>
            </a:r>
            <a:r>
              <a:rPr sz="1300" i="1" spc="25" dirty="0">
                <a:latin typeface="DejaVu Sans"/>
                <a:cs typeface="DejaVu Sans"/>
              </a:rPr>
              <a:t> </a:t>
            </a:r>
            <a:r>
              <a:rPr sz="1300" i="1" dirty="0">
                <a:latin typeface="DejaVu Sans"/>
                <a:cs typeface="DejaVu Sans"/>
              </a:rPr>
              <a:t>throughpu</a:t>
            </a:r>
            <a:r>
              <a:rPr sz="1300" dirty="0">
                <a:latin typeface="DejaVu Sans"/>
                <a:cs typeface="DejaVu Sans"/>
              </a:rPr>
              <a:t>t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and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i="1" dirty="0">
                <a:latin typeface="DejaVu Sans"/>
                <a:cs typeface="DejaVu Sans"/>
              </a:rPr>
              <a:t>handset</a:t>
            </a:r>
            <a:r>
              <a:rPr sz="1300" dirty="0">
                <a:latin typeface="DejaVu Sans"/>
                <a:cs typeface="DejaVu Sans"/>
              </a:rPr>
              <a:t>-</a:t>
            </a:r>
            <a:r>
              <a:rPr sz="1300" i="1" dirty="0">
                <a:latin typeface="DejaVu Sans"/>
                <a:cs typeface="DejaVu Sans"/>
              </a:rPr>
              <a:t>type</a:t>
            </a:r>
            <a:r>
              <a:rPr sz="1300" i="1" spc="20" dirty="0">
                <a:latin typeface="DejaVu Sans"/>
                <a:cs typeface="DejaVu Sans"/>
              </a:rPr>
              <a:t> </a:t>
            </a:r>
            <a:r>
              <a:rPr sz="1300" i="1" dirty="0">
                <a:latin typeface="DejaVu Sans"/>
                <a:cs typeface="DejaVu Sans"/>
              </a:rPr>
              <a:t>count</a:t>
            </a:r>
            <a:r>
              <a:rPr sz="1300" i="1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aggregated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per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user.</a:t>
            </a:r>
            <a:endParaRPr sz="1300">
              <a:latin typeface="DejaVu Sans"/>
              <a:cs typeface="DejaVu Sans"/>
            </a:endParaRPr>
          </a:p>
          <a:p>
            <a:pPr marL="12700" marR="1212850">
              <a:lnSpc>
                <a:spcPts val="1540"/>
              </a:lnSpc>
              <a:spcBef>
                <a:spcPts val="969"/>
              </a:spcBef>
            </a:pPr>
            <a:r>
              <a:rPr sz="1300" dirty="0">
                <a:latin typeface="DejaVu Sans"/>
                <a:cs typeface="DejaVu Sans"/>
              </a:rPr>
              <a:t>This</a:t>
            </a:r>
            <a:r>
              <a:rPr sz="1300" spc="1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will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help</a:t>
            </a:r>
            <a:r>
              <a:rPr sz="1300" spc="46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in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optimization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of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products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and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services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so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that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it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meets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evolving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users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needs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spc="-25" dirty="0">
                <a:latin typeface="DejaVu Sans"/>
                <a:cs typeface="DejaVu Sans"/>
              </a:rPr>
              <a:t>and </a:t>
            </a:r>
            <a:r>
              <a:rPr sz="1300" spc="-10" dirty="0">
                <a:latin typeface="DejaVu Sans"/>
                <a:cs typeface="DejaVu Sans"/>
              </a:rPr>
              <a:t>expectations.</a:t>
            </a:r>
            <a:endParaRPr sz="13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300" b="1" dirty="0">
                <a:latin typeface="DejaVu Sans"/>
                <a:cs typeface="DejaVu Sans"/>
              </a:rPr>
              <a:t>User</a:t>
            </a:r>
            <a:r>
              <a:rPr sz="1300" b="1" spc="25" dirty="0">
                <a:latin typeface="DejaVu Sans"/>
                <a:cs typeface="DejaVu Sans"/>
              </a:rPr>
              <a:t> </a:t>
            </a:r>
            <a:r>
              <a:rPr sz="1300" b="1" spc="-10" dirty="0">
                <a:latin typeface="DejaVu Sans"/>
                <a:cs typeface="DejaVu Sans"/>
              </a:rPr>
              <a:t>satisfaction:</a:t>
            </a:r>
            <a:endParaRPr sz="13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300" dirty="0">
                <a:latin typeface="DejaVu Sans"/>
                <a:cs typeface="DejaVu Sans"/>
              </a:rPr>
              <a:t>Satisfaction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is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calculated</a:t>
            </a:r>
            <a:r>
              <a:rPr sz="1300" spc="47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as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average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of</a:t>
            </a:r>
            <a:r>
              <a:rPr sz="1300" spc="3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user’s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engagement</a:t>
            </a:r>
            <a:r>
              <a:rPr sz="1300" spc="3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and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experience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scores.</a:t>
            </a:r>
            <a:endParaRPr sz="1300">
              <a:latin typeface="DejaVu Sans"/>
              <a:cs typeface="DejaVu Sans"/>
            </a:endParaRPr>
          </a:p>
          <a:p>
            <a:pPr marL="12700" marR="245110">
              <a:lnSpc>
                <a:spcPct val="98400"/>
              </a:lnSpc>
              <a:spcBef>
                <a:spcPts val="940"/>
              </a:spcBef>
            </a:pPr>
            <a:r>
              <a:rPr sz="1300" dirty="0">
                <a:latin typeface="DejaVu Sans"/>
                <a:cs typeface="DejaVu Sans"/>
              </a:rPr>
              <a:t>This</a:t>
            </a:r>
            <a:r>
              <a:rPr sz="1300" spc="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will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give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an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overall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view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of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</a:t>
            </a:r>
            <a:r>
              <a:rPr sz="1300" spc="1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user’s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satisfaction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in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all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aspects.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Most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satisfied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users’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behaviours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can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be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observed </a:t>
            </a:r>
            <a:r>
              <a:rPr sz="1300" dirty="0">
                <a:latin typeface="DejaVu Sans"/>
                <a:cs typeface="DejaVu Sans"/>
              </a:rPr>
              <a:t>and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services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and</a:t>
            </a:r>
            <a:r>
              <a:rPr sz="1300" spc="3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products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contributing</a:t>
            </a:r>
            <a:r>
              <a:rPr sz="1300" spc="1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to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3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set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of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behaviours</a:t>
            </a:r>
            <a:r>
              <a:rPr sz="1300" spc="46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be</a:t>
            </a:r>
            <a:r>
              <a:rPr sz="1300" spc="2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given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</a:t>
            </a:r>
            <a:r>
              <a:rPr sz="1300" spc="1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higher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priority</a:t>
            </a:r>
            <a:r>
              <a:rPr sz="1300" spc="1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and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the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insignificant </a:t>
            </a:r>
            <a:r>
              <a:rPr sz="1300" dirty="0">
                <a:latin typeface="DejaVu Sans"/>
                <a:cs typeface="DejaVu Sans"/>
              </a:rPr>
              <a:t>ones</a:t>
            </a:r>
            <a:r>
              <a:rPr sz="1300" spc="1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be</a:t>
            </a:r>
            <a:r>
              <a:rPr sz="1300" spc="1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rid</a:t>
            </a:r>
            <a:r>
              <a:rPr sz="1300" spc="25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off</a:t>
            </a:r>
            <a:r>
              <a:rPr sz="1300" spc="10" dirty="0">
                <a:latin typeface="DejaVu Sans"/>
                <a:cs typeface="DejaVu Sans"/>
              </a:rPr>
              <a:t> </a:t>
            </a:r>
            <a:r>
              <a:rPr sz="1300" dirty="0">
                <a:latin typeface="DejaVu Sans"/>
                <a:cs typeface="DejaVu Sans"/>
              </a:rPr>
              <a:t>or</a:t>
            </a:r>
            <a:r>
              <a:rPr sz="1300" spc="15" dirty="0">
                <a:latin typeface="DejaVu Sans"/>
                <a:cs typeface="DejaVu Sans"/>
              </a:rPr>
              <a:t> </a:t>
            </a:r>
            <a:r>
              <a:rPr sz="1300" spc="-10" dirty="0">
                <a:latin typeface="DejaVu Sans"/>
                <a:cs typeface="DejaVu Sans"/>
              </a:rPr>
              <a:t>improved.</a:t>
            </a:r>
            <a:endParaRPr sz="13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E454-CF9B-6616-8940-3CDF2FCA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19" y="733425"/>
            <a:ext cx="6046331" cy="1107996"/>
          </a:xfrm>
        </p:spPr>
        <p:txBody>
          <a:bodyPr/>
          <a:lstStyle/>
          <a:p>
            <a:r>
              <a:rPr lang="en-IN" sz="3600" b="1" dirty="0"/>
              <a:t>User</a:t>
            </a:r>
            <a:r>
              <a:rPr lang="en-IN" sz="3600" b="1" spc="-145" dirty="0"/>
              <a:t> </a:t>
            </a:r>
            <a:r>
              <a:rPr lang="en-IN" sz="3600" b="1" dirty="0"/>
              <a:t>overview</a:t>
            </a:r>
            <a:r>
              <a:rPr lang="en-IN" sz="3600" b="1" spc="-140" dirty="0"/>
              <a:t> </a:t>
            </a:r>
            <a:r>
              <a:rPr lang="en-IN" sz="3600" b="1" spc="-10" dirty="0"/>
              <a:t>analysis</a:t>
            </a:r>
            <a:br>
              <a:rPr lang="en-IN" sz="3600" b="1" spc="-10" dirty="0"/>
            </a:br>
            <a:endParaRPr lang="en-IN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1AEFF-0B25-46F1-8EC3-5ECAF2357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665" y="1436466"/>
            <a:ext cx="4840085" cy="369332"/>
          </a:xfrm>
        </p:spPr>
        <p:txBody>
          <a:bodyPr/>
          <a:lstStyle/>
          <a:p>
            <a:r>
              <a:rPr lang="en-GB" sz="1200" b="1" dirty="0"/>
              <a:t>Identifying the top 10 handsets used by the customers</a:t>
            </a:r>
            <a:r>
              <a:rPr lang="en-GB" sz="2400" b="1" dirty="0"/>
              <a:t>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08B0B8-B7FF-E1E2-4A94-AE6CBF4AF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35893"/>
              </p:ext>
            </p:extLst>
          </p:nvPr>
        </p:nvGraphicFramePr>
        <p:xfrm>
          <a:off x="779664" y="1754677"/>
          <a:ext cx="4916286" cy="5595128"/>
        </p:xfrm>
        <a:graphic>
          <a:graphicData uri="http://schemas.openxmlformats.org/drawingml/2006/table">
            <a:tbl>
              <a:tblPr/>
              <a:tblGrid>
                <a:gridCol w="2458143">
                  <a:extLst>
                    <a:ext uri="{9D8B030D-6E8A-4147-A177-3AD203B41FA5}">
                      <a16:colId xmlns:a16="http://schemas.microsoft.com/office/drawing/2014/main" val="555811762"/>
                    </a:ext>
                  </a:extLst>
                </a:gridCol>
                <a:gridCol w="2458143">
                  <a:extLst>
                    <a:ext uri="{9D8B030D-6E8A-4147-A177-3AD203B41FA5}">
                      <a16:colId xmlns:a16="http://schemas.microsoft.com/office/drawing/2014/main" val="4103937197"/>
                    </a:ext>
                  </a:extLst>
                </a:gridCol>
              </a:tblGrid>
              <a:tr h="5086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Handset Type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100">
                        <a:effectLst/>
                      </a:endParaRP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985005"/>
                  </a:ext>
                </a:extLst>
              </a:tr>
              <a:tr h="5086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>
                          <a:effectLst/>
                        </a:rPr>
                        <a:t>Huawei B528S-23A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</a:rPr>
                        <a:t>19752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44827"/>
                  </a:ext>
                </a:extLst>
              </a:tr>
              <a:tr h="5086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>
                          <a:effectLst/>
                        </a:rPr>
                        <a:t>Apple iPhone 6S (A1688)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9419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93642"/>
                  </a:ext>
                </a:extLst>
              </a:tr>
              <a:tr h="5086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>
                          <a:effectLst/>
                        </a:rPr>
                        <a:t>Apple iPhone 6 (A1586)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9023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713242"/>
                  </a:ext>
                </a:extLst>
              </a:tr>
              <a:tr h="5086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>
                          <a:effectLst/>
                        </a:rPr>
                        <a:t>undefined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8987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347502"/>
                  </a:ext>
                </a:extLst>
              </a:tr>
              <a:tr h="5086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>
                          <a:effectLst/>
                        </a:rPr>
                        <a:t>Apple iPhone 7 (A1778)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6326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894478"/>
                  </a:ext>
                </a:extLst>
              </a:tr>
              <a:tr h="5086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>
                          <a:effectLst/>
                        </a:rPr>
                        <a:t>Apple iPhone Se (A1723)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5187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52326"/>
                  </a:ext>
                </a:extLst>
              </a:tr>
              <a:tr h="5086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>
                          <a:effectLst/>
                        </a:rPr>
                        <a:t>Apple iPhone 8 (A1905)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</a:rPr>
                        <a:t>4993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761969"/>
                  </a:ext>
                </a:extLst>
              </a:tr>
              <a:tr h="5086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>
                          <a:effectLst/>
                        </a:rPr>
                        <a:t>Apple iPhone Xr (A2105)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4568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16140"/>
                  </a:ext>
                </a:extLst>
              </a:tr>
              <a:tr h="5086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dirty="0">
                          <a:effectLst/>
                        </a:rPr>
                        <a:t>Samsung Galaxy S8 (Sm-G950F)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4520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410121"/>
                  </a:ext>
                </a:extLst>
              </a:tr>
              <a:tr h="5086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dirty="0">
                          <a:effectLst/>
                        </a:rPr>
                        <a:t>Apple iPhone X (A1901)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</a:rPr>
                        <a:t>3813</a:t>
                      </a:r>
                    </a:p>
                  </a:txBody>
                  <a:tcPr marL="37392" marR="37392" marT="18696" marB="18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91866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842EF7E-938E-6B50-7BCB-C8C54E02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21" y="1841421"/>
            <a:ext cx="8316779" cy="55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2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140" dirty="0"/>
              <a:t> </a:t>
            </a:r>
            <a:r>
              <a:rPr sz="4400" dirty="0"/>
              <a:t>overview</a:t>
            </a:r>
            <a:r>
              <a:rPr sz="4400" spc="-140" dirty="0"/>
              <a:t> </a:t>
            </a:r>
            <a:r>
              <a:rPr sz="4400" spc="-1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18705" y="1889543"/>
            <a:ext cx="4945380" cy="7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DejaVu Sans"/>
                <a:cs typeface="DejaVu Sans"/>
              </a:rPr>
              <a:t>Non-</a:t>
            </a:r>
            <a:r>
              <a:rPr sz="2000" b="1" dirty="0">
                <a:latin typeface="DejaVu Sans"/>
                <a:cs typeface="DejaVu Sans"/>
              </a:rPr>
              <a:t>graphical</a:t>
            </a:r>
            <a:r>
              <a:rPr sz="2000" b="1" spc="-95" dirty="0">
                <a:latin typeface="DejaVu Sans"/>
                <a:cs typeface="DejaVu Sans"/>
              </a:rPr>
              <a:t> </a:t>
            </a:r>
            <a:r>
              <a:rPr sz="2000" b="1" dirty="0">
                <a:latin typeface="DejaVu Sans"/>
                <a:cs typeface="DejaVu Sans"/>
              </a:rPr>
              <a:t>univariate</a:t>
            </a:r>
            <a:r>
              <a:rPr sz="2000" b="1" spc="-90" dirty="0">
                <a:latin typeface="DejaVu Sans"/>
                <a:cs typeface="DejaVu Sans"/>
              </a:rPr>
              <a:t> </a:t>
            </a:r>
            <a:r>
              <a:rPr sz="2000" b="1" spc="-10" dirty="0">
                <a:latin typeface="DejaVu Sans"/>
                <a:cs typeface="DejaVu Sans"/>
              </a:rPr>
              <a:t>analysis.</a:t>
            </a:r>
            <a:endParaRPr sz="20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500" b="1" i="1" dirty="0">
                <a:latin typeface="DejaVu Sans"/>
                <a:cs typeface="DejaVu Sans"/>
              </a:rPr>
              <a:t>Figure</a:t>
            </a:r>
            <a:r>
              <a:rPr sz="1500" b="1" i="1" spc="-40" dirty="0">
                <a:latin typeface="DejaVu Sans"/>
                <a:cs typeface="DejaVu Sans"/>
              </a:rPr>
              <a:t> </a:t>
            </a:r>
            <a:r>
              <a:rPr sz="1500" b="1" i="1" spc="-25" dirty="0">
                <a:latin typeface="DejaVu Sans"/>
                <a:cs typeface="DejaVu Sans"/>
              </a:rPr>
              <a:t>1.0</a:t>
            </a:r>
            <a:endParaRPr sz="1500">
              <a:latin typeface="DejaVu Sans"/>
              <a:cs typeface="DejaVu San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999" y="2692463"/>
            <a:ext cx="7991284" cy="42191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145" dirty="0"/>
              <a:t> </a:t>
            </a:r>
            <a:r>
              <a:rPr sz="4400" dirty="0"/>
              <a:t>overview</a:t>
            </a:r>
            <a:r>
              <a:rPr sz="4400" spc="-140" dirty="0"/>
              <a:t> </a:t>
            </a:r>
            <a:r>
              <a:rPr sz="4400" spc="-1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0740" y="1960841"/>
            <a:ext cx="10350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738" y="1892427"/>
            <a:ext cx="1018794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70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figure</a:t>
            </a:r>
            <a:r>
              <a:rPr sz="1750" b="1" spc="-70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1.0</a:t>
            </a:r>
            <a:r>
              <a:rPr sz="1750" b="1" spc="-11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in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previous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slide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summarises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statistics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of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7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quantitative</a:t>
            </a:r>
            <a:r>
              <a:rPr sz="1750" spc="-70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variables.</a:t>
            </a:r>
            <a:endParaRPr sz="17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145" y="2416594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145" y="3069627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0145" y="3723398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0145" y="4377512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03607A"/>
                </a:solidFill>
                <a:latin typeface="OpenSymbol"/>
                <a:cs typeface="OpenSymbol"/>
              </a:rPr>
              <a:t>–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4774" y="2398953"/>
            <a:ext cx="9773285" cy="22517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15"/>
              </a:spcBef>
              <a:tabLst>
                <a:tab pos="4119879" algn="l"/>
              </a:tabLst>
            </a:pP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min</a:t>
            </a:r>
            <a:r>
              <a:rPr sz="1750" b="1" spc="-11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value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is</a:t>
            </a:r>
            <a:r>
              <a:rPr sz="1750" spc="-4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smallest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value</a:t>
            </a:r>
            <a:r>
              <a:rPr sz="1750" dirty="0">
                <a:latin typeface="DejaVu Sans"/>
                <a:cs typeface="DejaVu Sans"/>
              </a:rPr>
              <a:t>	while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45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max</a:t>
            </a:r>
            <a:r>
              <a:rPr sz="1750" b="1" spc="-10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is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largest</a:t>
            </a:r>
            <a:r>
              <a:rPr sz="1750" spc="-4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value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in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variable’s observations.</a:t>
            </a:r>
            <a:endParaRPr sz="1750">
              <a:latin typeface="DejaVu Sans"/>
              <a:cs typeface="DejaVu Sans"/>
            </a:endParaRPr>
          </a:p>
          <a:p>
            <a:pPr marL="12700" marR="120650">
              <a:lnSpc>
                <a:spcPts val="2030"/>
              </a:lnSpc>
              <a:spcBef>
                <a:spcPts val="1080"/>
              </a:spcBef>
              <a:tabLst>
                <a:tab pos="737870" algn="l"/>
              </a:tabLst>
            </a:pPr>
            <a:r>
              <a:rPr sz="1750" b="1" dirty="0">
                <a:latin typeface="DejaVu Sans"/>
                <a:cs typeface="DejaVu Sans"/>
              </a:rPr>
              <a:t>50%</a:t>
            </a:r>
            <a:r>
              <a:rPr sz="1750" b="1" spc="-12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is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middle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element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(median)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when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data</a:t>
            </a:r>
            <a:r>
              <a:rPr sz="1750" spc="-7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is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arranged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in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order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of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magnitude while</a:t>
            </a:r>
            <a:r>
              <a:rPr sz="1750" dirty="0">
                <a:latin typeface="DejaVu Sans"/>
                <a:cs typeface="DejaVu Sans"/>
              </a:rPr>
              <a:t>	</a:t>
            </a:r>
            <a:r>
              <a:rPr sz="1750" b="1" dirty="0">
                <a:latin typeface="DejaVu Sans"/>
                <a:cs typeface="DejaVu Sans"/>
              </a:rPr>
              <a:t>25%</a:t>
            </a:r>
            <a:r>
              <a:rPr sz="1750" b="1" spc="-114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and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b="1" dirty="0">
                <a:latin typeface="DejaVu Sans"/>
                <a:cs typeface="DejaVu Sans"/>
              </a:rPr>
              <a:t>75%</a:t>
            </a:r>
            <a:r>
              <a:rPr sz="1750" b="1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are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median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values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for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top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and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bottom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halves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of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data.</a:t>
            </a:r>
            <a:endParaRPr sz="1750">
              <a:latin typeface="DejaVu Sans"/>
              <a:cs typeface="DejaVu Sans"/>
            </a:endParaRPr>
          </a:p>
          <a:p>
            <a:pPr marL="12700" marR="770255">
              <a:lnSpc>
                <a:spcPts val="2030"/>
              </a:lnSpc>
              <a:spcBef>
                <a:spcPts val="1090"/>
              </a:spcBef>
            </a:pPr>
            <a:r>
              <a:rPr sz="1750" b="1" dirty="0">
                <a:latin typeface="DejaVu Sans"/>
                <a:cs typeface="DejaVu Sans"/>
              </a:rPr>
              <a:t>mean</a:t>
            </a:r>
            <a:r>
              <a:rPr sz="1750" b="1" spc="-11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value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is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arithmetic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mean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which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is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central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value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of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a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discrete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set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spc="-25" dirty="0">
                <a:latin typeface="DejaVu Sans"/>
                <a:cs typeface="DejaVu Sans"/>
              </a:rPr>
              <a:t>of </a:t>
            </a:r>
            <a:r>
              <a:rPr sz="1750" spc="-10" dirty="0">
                <a:latin typeface="DejaVu Sans"/>
                <a:cs typeface="DejaVu Sans"/>
              </a:rPr>
              <a:t>numbers.</a:t>
            </a:r>
            <a:endParaRPr sz="17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750" b="1" dirty="0">
                <a:latin typeface="DejaVu Sans"/>
                <a:cs typeface="DejaVu Sans"/>
              </a:rPr>
              <a:t>Std</a:t>
            </a:r>
            <a:r>
              <a:rPr sz="1750" b="1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is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dispersion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of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a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dataset</a:t>
            </a:r>
            <a:r>
              <a:rPr sz="1750" spc="-45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relative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to</a:t>
            </a:r>
            <a:r>
              <a:rPr sz="1750" spc="-4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its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mean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value.</a:t>
            </a:r>
            <a:endParaRPr sz="175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740" y="5220995"/>
            <a:ext cx="10350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7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738" y="5152224"/>
            <a:ext cx="10125710" cy="106489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6700"/>
              </a:lnSpc>
              <a:spcBef>
                <a:spcPts val="160"/>
              </a:spcBef>
              <a:tabLst>
                <a:tab pos="5041900" algn="l"/>
                <a:tab pos="6400800" algn="l"/>
              </a:tabLst>
            </a:pP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70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measures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displayed</a:t>
            </a:r>
            <a:r>
              <a:rPr sz="1750" spc="-7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vary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across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features.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This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can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be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explained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by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75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different </a:t>
            </a:r>
            <a:r>
              <a:rPr sz="1750" dirty="0">
                <a:latin typeface="DejaVu Sans"/>
                <a:cs typeface="DejaVu Sans"/>
              </a:rPr>
              <a:t>units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of</a:t>
            </a:r>
            <a:r>
              <a:rPr sz="1750" spc="-70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measurement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across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some</a:t>
            </a:r>
            <a:r>
              <a:rPr sz="1750" spc="-7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of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them.</a:t>
            </a:r>
            <a:r>
              <a:rPr sz="1750" dirty="0">
                <a:latin typeface="DejaVu Sans"/>
                <a:cs typeface="DejaVu Sans"/>
              </a:rPr>
              <a:t>	For</a:t>
            </a:r>
            <a:r>
              <a:rPr sz="1750" spc="-7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8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variables</a:t>
            </a:r>
            <a:r>
              <a:rPr sz="1750" spc="-7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where</a:t>
            </a:r>
            <a:r>
              <a:rPr sz="1750" spc="-8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8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unit</a:t>
            </a:r>
            <a:r>
              <a:rPr sz="1750" spc="-85" dirty="0">
                <a:latin typeface="DejaVu Sans"/>
                <a:cs typeface="DejaVu Sans"/>
              </a:rPr>
              <a:t> </a:t>
            </a:r>
            <a:r>
              <a:rPr sz="1750" spc="-25" dirty="0">
                <a:latin typeface="DejaVu Sans"/>
                <a:cs typeface="DejaVu Sans"/>
              </a:rPr>
              <a:t>of </a:t>
            </a:r>
            <a:r>
              <a:rPr sz="1750" spc="-10" dirty="0">
                <a:latin typeface="DejaVu Sans"/>
                <a:cs typeface="DejaVu Sans"/>
              </a:rPr>
              <a:t>measurement</a:t>
            </a:r>
            <a:r>
              <a:rPr sz="1750" spc="-7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is</a:t>
            </a:r>
            <a:r>
              <a:rPr sz="1750" spc="-7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constant,</a:t>
            </a:r>
            <a:r>
              <a:rPr sz="1750" spc="-7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for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instance,</a:t>
            </a:r>
            <a:r>
              <a:rPr sz="1750" spc="-7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75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applications,</a:t>
            </a:r>
            <a:r>
              <a:rPr sz="1750" dirty="0">
                <a:latin typeface="DejaVu Sans"/>
                <a:cs typeface="DejaVu Sans"/>
              </a:rPr>
              <a:t>	the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variation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can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be</a:t>
            </a:r>
            <a:r>
              <a:rPr sz="1750" spc="-60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explained</a:t>
            </a:r>
            <a:r>
              <a:rPr sz="1750" spc="-65" dirty="0">
                <a:latin typeface="DejaVu Sans"/>
                <a:cs typeface="DejaVu Sans"/>
              </a:rPr>
              <a:t> </a:t>
            </a:r>
            <a:r>
              <a:rPr sz="1750" spc="-25" dirty="0">
                <a:latin typeface="DejaVu Sans"/>
                <a:cs typeface="DejaVu Sans"/>
              </a:rPr>
              <a:t>by </a:t>
            </a:r>
            <a:r>
              <a:rPr sz="1750" spc="-10" dirty="0">
                <a:latin typeface="DejaVu Sans"/>
                <a:cs typeface="DejaVu Sans"/>
              </a:rPr>
              <a:t>different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levels</a:t>
            </a:r>
            <a:r>
              <a:rPr sz="1750" spc="-50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of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usage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by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dirty="0">
                <a:latin typeface="DejaVu Sans"/>
                <a:cs typeface="DejaVu Sans"/>
              </a:rPr>
              <a:t>the</a:t>
            </a:r>
            <a:r>
              <a:rPr sz="1750" spc="-55" dirty="0">
                <a:latin typeface="DejaVu Sans"/>
                <a:cs typeface="DejaVu Sans"/>
              </a:rPr>
              <a:t> </a:t>
            </a:r>
            <a:r>
              <a:rPr sz="1750" spc="-10" dirty="0">
                <a:latin typeface="DejaVu Sans"/>
                <a:cs typeface="DejaVu Sans"/>
              </a:rPr>
              <a:t>users.</a:t>
            </a:r>
            <a:endParaRPr sz="17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145" dirty="0"/>
              <a:t> </a:t>
            </a:r>
            <a:r>
              <a:rPr sz="4400" dirty="0"/>
              <a:t>overview</a:t>
            </a:r>
            <a:r>
              <a:rPr sz="4400" spc="-140" dirty="0"/>
              <a:t> </a:t>
            </a:r>
            <a:r>
              <a:rPr sz="4400" spc="-10" dirty="0"/>
              <a:t>analysis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200" dirty="0"/>
              <a:t>Graphical</a:t>
            </a:r>
            <a:r>
              <a:rPr sz="2200" spc="-120" dirty="0"/>
              <a:t> </a:t>
            </a:r>
            <a:r>
              <a:rPr sz="2200" dirty="0"/>
              <a:t>univariate</a:t>
            </a:r>
            <a:r>
              <a:rPr sz="2200" spc="-125" dirty="0"/>
              <a:t> </a:t>
            </a:r>
            <a:r>
              <a:rPr sz="2200" spc="-10" dirty="0"/>
              <a:t>analysis.</a:t>
            </a:r>
            <a:endParaRPr sz="2200"/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000" spc="-10" dirty="0"/>
              <a:t>Netflix</a:t>
            </a:r>
            <a:endParaRPr sz="2000"/>
          </a:p>
          <a:p>
            <a:pPr marL="3079115" marR="5080" indent="5715">
              <a:lnSpc>
                <a:spcPct val="96800"/>
              </a:lnSpc>
              <a:spcBef>
                <a:spcPts val="1410"/>
              </a:spcBef>
              <a:tabLst>
                <a:tab pos="5396230" algn="l"/>
              </a:tabLst>
            </a:pPr>
            <a:r>
              <a:rPr sz="1800" b="0" dirty="0">
                <a:latin typeface="DejaVu Sans"/>
                <a:cs typeface="DejaVu Sans"/>
              </a:rPr>
              <a:t>The</a:t>
            </a:r>
            <a:r>
              <a:rPr sz="1800" b="0" spc="-30" dirty="0">
                <a:latin typeface="DejaVu Sans"/>
                <a:cs typeface="DejaVu Sans"/>
              </a:rPr>
              <a:t> </a:t>
            </a:r>
            <a:r>
              <a:rPr sz="1800" b="0" dirty="0">
                <a:latin typeface="DejaVu Sans"/>
                <a:cs typeface="DejaVu Sans"/>
              </a:rPr>
              <a:t>plot</a:t>
            </a:r>
            <a:r>
              <a:rPr sz="1800" b="0" spc="-20" dirty="0">
                <a:latin typeface="DejaVu Sans"/>
                <a:cs typeface="DejaVu Sans"/>
              </a:rPr>
              <a:t> </a:t>
            </a:r>
            <a:r>
              <a:rPr sz="1800" b="0" dirty="0">
                <a:latin typeface="DejaVu Sans"/>
                <a:cs typeface="DejaVu Sans"/>
              </a:rPr>
              <a:t>is</a:t>
            </a:r>
            <a:r>
              <a:rPr sz="1800" b="0" spc="-25" dirty="0">
                <a:latin typeface="DejaVu Sans"/>
                <a:cs typeface="DejaVu Sans"/>
              </a:rPr>
              <a:t> </a:t>
            </a:r>
            <a:r>
              <a:rPr sz="1800" b="0" dirty="0">
                <a:latin typeface="DejaVu Sans"/>
                <a:cs typeface="DejaVu Sans"/>
              </a:rPr>
              <a:t>somewhat</a:t>
            </a:r>
            <a:r>
              <a:rPr sz="1800" b="0" spc="-15" dirty="0">
                <a:latin typeface="DejaVu Sans"/>
                <a:cs typeface="DejaVu Sans"/>
              </a:rPr>
              <a:t> </a:t>
            </a:r>
            <a:r>
              <a:rPr sz="1800" b="0" dirty="0">
                <a:latin typeface="DejaVu Sans"/>
                <a:cs typeface="DejaVu Sans"/>
              </a:rPr>
              <a:t>symmetric</a:t>
            </a:r>
            <a:r>
              <a:rPr sz="1800" b="0" spc="-25" dirty="0">
                <a:latin typeface="DejaVu Sans"/>
                <a:cs typeface="DejaVu Sans"/>
              </a:rPr>
              <a:t> </a:t>
            </a:r>
            <a:r>
              <a:rPr sz="1800" b="0" dirty="0">
                <a:latin typeface="DejaVu Sans"/>
                <a:cs typeface="DejaVu Sans"/>
              </a:rPr>
              <a:t>and</a:t>
            </a:r>
            <a:r>
              <a:rPr sz="1800" b="0" spc="-20" dirty="0">
                <a:latin typeface="DejaVu Sans"/>
                <a:cs typeface="DejaVu Sans"/>
              </a:rPr>
              <a:t> </a:t>
            </a:r>
            <a:r>
              <a:rPr sz="1800" b="0" spc="-10" dirty="0">
                <a:latin typeface="DejaVu Sans"/>
                <a:cs typeface="DejaVu Sans"/>
              </a:rPr>
              <a:t>bell-shaped </a:t>
            </a:r>
            <a:r>
              <a:rPr sz="1800" b="0" dirty="0">
                <a:latin typeface="DejaVu Sans"/>
                <a:cs typeface="DejaVu Sans"/>
              </a:rPr>
              <a:t>indicating</a:t>
            </a:r>
            <a:r>
              <a:rPr sz="1800" b="0" spc="-40" dirty="0">
                <a:latin typeface="DejaVu Sans"/>
                <a:cs typeface="DejaVu Sans"/>
              </a:rPr>
              <a:t> </a:t>
            </a:r>
            <a:r>
              <a:rPr sz="1800" b="0" dirty="0">
                <a:latin typeface="DejaVu Sans"/>
                <a:cs typeface="DejaVu Sans"/>
              </a:rPr>
              <a:t>Normally</a:t>
            </a:r>
            <a:r>
              <a:rPr sz="1800" b="0" spc="-30" dirty="0">
                <a:latin typeface="DejaVu Sans"/>
                <a:cs typeface="DejaVu Sans"/>
              </a:rPr>
              <a:t> </a:t>
            </a:r>
            <a:r>
              <a:rPr sz="1800" b="0" dirty="0">
                <a:latin typeface="DejaVu Sans"/>
                <a:cs typeface="DejaVu Sans"/>
              </a:rPr>
              <a:t>distributed</a:t>
            </a:r>
            <a:r>
              <a:rPr sz="1800" b="0" spc="-30" dirty="0">
                <a:latin typeface="DejaVu Sans"/>
                <a:cs typeface="DejaVu Sans"/>
              </a:rPr>
              <a:t> </a:t>
            </a:r>
            <a:r>
              <a:rPr sz="1800" b="0" dirty="0">
                <a:latin typeface="DejaVu Sans"/>
                <a:cs typeface="DejaVu Sans"/>
              </a:rPr>
              <a:t>unimodal</a:t>
            </a:r>
            <a:r>
              <a:rPr sz="1800" b="0" spc="-30" dirty="0">
                <a:latin typeface="DejaVu Sans"/>
                <a:cs typeface="DejaVu Sans"/>
              </a:rPr>
              <a:t> </a:t>
            </a:r>
            <a:r>
              <a:rPr sz="1800" b="0" dirty="0">
                <a:latin typeface="DejaVu Sans"/>
                <a:cs typeface="DejaVu Sans"/>
              </a:rPr>
              <a:t>data</a:t>
            </a:r>
            <a:r>
              <a:rPr sz="1800" b="0" spc="-35" dirty="0">
                <a:latin typeface="DejaVu Sans"/>
                <a:cs typeface="DejaVu Sans"/>
              </a:rPr>
              <a:t> </a:t>
            </a:r>
            <a:r>
              <a:rPr sz="1800" b="0" dirty="0">
                <a:latin typeface="DejaVu Sans"/>
                <a:cs typeface="DejaVu Sans"/>
              </a:rPr>
              <a:t>with</a:t>
            </a:r>
            <a:r>
              <a:rPr sz="1800" b="0" spc="-30" dirty="0">
                <a:latin typeface="DejaVu Sans"/>
                <a:cs typeface="DejaVu Sans"/>
              </a:rPr>
              <a:t> </a:t>
            </a:r>
            <a:r>
              <a:rPr sz="1800" b="0" spc="-50" dirty="0">
                <a:latin typeface="DejaVu Sans"/>
                <a:cs typeface="DejaVu Sans"/>
              </a:rPr>
              <a:t>a </a:t>
            </a:r>
            <a:r>
              <a:rPr sz="1800" b="0" dirty="0">
                <a:latin typeface="DejaVu Sans"/>
                <a:cs typeface="DejaVu Sans"/>
              </a:rPr>
              <a:t>mean</a:t>
            </a:r>
            <a:r>
              <a:rPr sz="1800" b="0" spc="-20" dirty="0">
                <a:latin typeface="DejaVu Sans"/>
                <a:cs typeface="DejaVu Sans"/>
              </a:rPr>
              <a:t> </a:t>
            </a:r>
            <a:r>
              <a:rPr sz="1800" b="0" dirty="0">
                <a:latin typeface="DejaVu Sans"/>
                <a:cs typeface="DejaVu Sans"/>
              </a:rPr>
              <a:t>of</a:t>
            </a:r>
            <a:r>
              <a:rPr sz="1800" b="0" spc="-10" dirty="0">
                <a:latin typeface="DejaVu Sans"/>
                <a:cs typeface="DejaVu Sans"/>
              </a:rPr>
              <a:t> 22628606</a:t>
            </a:r>
            <a:r>
              <a:rPr sz="1800" b="0" dirty="0">
                <a:latin typeface="DejaVu Sans"/>
                <a:cs typeface="DejaVu Sans"/>
              </a:rPr>
              <a:t>	which</a:t>
            </a:r>
            <a:r>
              <a:rPr sz="1800" b="0" spc="-35" dirty="0">
                <a:latin typeface="DejaVu Sans"/>
                <a:cs typeface="DejaVu Sans"/>
              </a:rPr>
              <a:t> </a:t>
            </a:r>
            <a:r>
              <a:rPr sz="1800" b="0" dirty="0">
                <a:latin typeface="DejaVu Sans"/>
                <a:cs typeface="DejaVu Sans"/>
              </a:rPr>
              <a:t>matches</a:t>
            </a:r>
            <a:r>
              <a:rPr sz="1800" b="0" spc="-25" dirty="0">
                <a:latin typeface="DejaVu Sans"/>
                <a:cs typeface="DejaVu Sans"/>
              </a:rPr>
              <a:t> </a:t>
            </a:r>
            <a:r>
              <a:rPr sz="1800" b="0" dirty="0">
                <a:latin typeface="DejaVu Sans"/>
                <a:cs typeface="DejaVu Sans"/>
              </a:rPr>
              <a:t>the</a:t>
            </a:r>
            <a:r>
              <a:rPr sz="1800" b="0" spc="-30" dirty="0">
                <a:latin typeface="DejaVu Sans"/>
                <a:cs typeface="DejaVu Sans"/>
              </a:rPr>
              <a:t> </a:t>
            </a:r>
            <a:r>
              <a:rPr sz="1800" b="0" spc="-10" dirty="0">
                <a:latin typeface="DejaVu Sans"/>
                <a:cs typeface="DejaVu Sans"/>
              </a:rPr>
              <a:t>non-graphical analysis.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665" y="4730674"/>
            <a:ext cx="1007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DejaVu Sans"/>
                <a:cs typeface="DejaVu Sans"/>
              </a:rPr>
              <a:t>Gaming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9486" y="5175275"/>
            <a:ext cx="7176134" cy="109664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5715">
              <a:lnSpc>
                <a:spcPct val="96800"/>
              </a:lnSpc>
              <a:spcBef>
                <a:spcPts val="170"/>
              </a:spcBef>
              <a:tabLst>
                <a:tab pos="2599690" algn="l"/>
                <a:tab pos="3421379" algn="l"/>
                <a:tab pos="6806565" algn="l"/>
              </a:tabLst>
            </a:pPr>
            <a:r>
              <a:rPr sz="1800" dirty="0">
                <a:latin typeface="DejaVu Sans"/>
                <a:cs typeface="DejaVu Sans"/>
              </a:rPr>
              <a:t>The</a:t>
            </a:r>
            <a:r>
              <a:rPr sz="1800" spc="-30" dirty="0">
                <a:latin typeface="DejaVu Sans"/>
                <a:cs typeface="DejaVu Sans"/>
              </a:rPr>
              <a:t> </a:t>
            </a:r>
            <a:r>
              <a:rPr sz="1800" dirty="0">
                <a:latin typeface="DejaVu Sans"/>
                <a:cs typeface="DejaVu Sans"/>
              </a:rPr>
              <a:t>plot</a:t>
            </a:r>
            <a:r>
              <a:rPr sz="1800" spc="-25" dirty="0">
                <a:latin typeface="DejaVu Sans"/>
                <a:cs typeface="DejaVu Sans"/>
              </a:rPr>
              <a:t> </a:t>
            </a:r>
            <a:r>
              <a:rPr sz="1800" dirty="0">
                <a:latin typeface="DejaVu Sans"/>
                <a:cs typeface="DejaVu Sans"/>
              </a:rPr>
              <a:t>is</a:t>
            </a:r>
            <a:r>
              <a:rPr sz="1800" spc="-25" dirty="0">
                <a:latin typeface="DejaVu Sans"/>
                <a:cs typeface="DejaVu Sans"/>
              </a:rPr>
              <a:t> </a:t>
            </a:r>
            <a:r>
              <a:rPr sz="1800" dirty="0">
                <a:latin typeface="DejaVu Sans"/>
                <a:cs typeface="DejaVu Sans"/>
              </a:rPr>
              <a:t>uniformly</a:t>
            </a:r>
            <a:r>
              <a:rPr sz="1800" spc="-25" dirty="0">
                <a:latin typeface="DejaVu Sans"/>
                <a:cs typeface="DejaVu Sans"/>
              </a:rPr>
              <a:t> </a:t>
            </a:r>
            <a:r>
              <a:rPr sz="1800" spc="-10" dirty="0">
                <a:latin typeface="DejaVu Sans"/>
                <a:cs typeface="DejaVu Sans"/>
              </a:rPr>
              <a:t>shaped</a:t>
            </a:r>
            <a:r>
              <a:rPr sz="1800" dirty="0">
                <a:latin typeface="DejaVu Sans"/>
                <a:cs typeface="DejaVu Sans"/>
              </a:rPr>
              <a:t>	indicating</a:t>
            </a:r>
            <a:r>
              <a:rPr sz="1800" spc="-45" dirty="0">
                <a:latin typeface="DejaVu Sans"/>
                <a:cs typeface="DejaVu Sans"/>
              </a:rPr>
              <a:t> </a:t>
            </a:r>
            <a:r>
              <a:rPr sz="1800" dirty="0">
                <a:latin typeface="DejaVu Sans"/>
                <a:cs typeface="DejaVu Sans"/>
              </a:rPr>
              <a:t>consistent</a:t>
            </a:r>
            <a:r>
              <a:rPr sz="1800" spc="-45" dirty="0">
                <a:latin typeface="DejaVu Sans"/>
                <a:cs typeface="DejaVu Sans"/>
              </a:rPr>
              <a:t> </a:t>
            </a:r>
            <a:r>
              <a:rPr sz="1800" spc="-10" dirty="0">
                <a:latin typeface="DejaVu Sans"/>
                <a:cs typeface="DejaVu Sans"/>
              </a:rPr>
              <a:t>multimodal </a:t>
            </a:r>
            <a:r>
              <a:rPr sz="1800" dirty="0">
                <a:latin typeface="DejaVu Sans"/>
                <a:cs typeface="DejaVu Sans"/>
              </a:rPr>
              <a:t>uniformly</a:t>
            </a:r>
            <a:r>
              <a:rPr sz="1800" spc="-30" dirty="0">
                <a:latin typeface="DejaVu Sans"/>
                <a:cs typeface="DejaVu Sans"/>
              </a:rPr>
              <a:t> </a:t>
            </a:r>
            <a:r>
              <a:rPr sz="1800" dirty="0">
                <a:latin typeface="DejaVu Sans"/>
                <a:cs typeface="DejaVu Sans"/>
              </a:rPr>
              <a:t>distributed</a:t>
            </a:r>
            <a:r>
              <a:rPr sz="1800" spc="-30" dirty="0">
                <a:latin typeface="DejaVu Sans"/>
                <a:cs typeface="DejaVu Sans"/>
              </a:rPr>
              <a:t> </a:t>
            </a:r>
            <a:r>
              <a:rPr sz="1800" dirty="0">
                <a:latin typeface="DejaVu Sans"/>
                <a:cs typeface="DejaVu Sans"/>
              </a:rPr>
              <a:t>data</a:t>
            </a:r>
            <a:r>
              <a:rPr sz="1800" spc="-35" dirty="0">
                <a:latin typeface="DejaVu Sans"/>
                <a:cs typeface="DejaVu Sans"/>
              </a:rPr>
              <a:t> </a:t>
            </a:r>
            <a:r>
              <a:rPr sz="1800" dirty="0">
                <a:latin typeface="DejaVu Sans"/>
                <a:cs typeface="DejaVu Sans"/>
              </a:rPr>
              <a:t>with</a:t>
            </a:r>
            <a:r>
              <a:rPr sz="1800" spc="-30" dirty="0">
                <a:latin typeface="DejaVu Sans"/>
                <a:cs typeface="DejaVu Sans"/>
              </a:rPr>
              <a:t> </a:t>
            </a:r>
            <a:r>
              <a:rPr sz="1800" dirty="0">
                <a:latin typeface="DejaVu Sans"/>
                <a:cs typeface="DejaVu Sans"/>
              </a:rPr>
              <a:t>a</a:t>
            </a:r>
            <a:r>
              <a:rPr sz="1800" spc="-35" dirty="0">
                <a:latin typeface="DejaVu Sans"/>
                <a:cs typeface="DejaVu Sans"/>
              </a:rPr>
              <a:t> </a:t>
            </a:r>
            <a:r>
              <a:rPr sz="1800" dirty="0">
                <a:latin typeface="DejaVu Sans"/>
                <a:cs typeface="DejaVu Sans"/>
              </a:rPr>
              <a:t>mean</a:t>
            </a:r>
            <a:r>
              <a:rPr sz="1800" spc="-35" dirty="0">
                <a:latin typeface="DejaVu Sans"/>
                <a:cs typeface="DejaVu Sans"/>
              </a:rPr>
              <a:t> </a:t>
            </a:r>
            <a:r>
              <a:rPr sz="1800" dirty="0">
                <a:latin typeface="DejaVu Sans"/>
                <a:cs typeface="DejaVu Sans"/>
              </a:rPr>
              <a:t>of</a:t>
            </a:r>
            <a:r>
              <a:rPr sz="1800" spc="-35" dirty="0">
                <a:latin typeface="DejaVu Sans"/>
                <a:cs typeface="DejaVu Sans"/>
              </a:rPr>
              <a:t> </a:t>
            </a:r>
            <a:r>
              <a:rPr sz="1800" spc="-10" dirty="0">
                <a:latin typeface="DejaVu Sans"/>
                <a:cs typeface="DejaVu Sans"/>
              </a:rPr>
              <a:t>430333100</a:t>
            </a:r>
            <a:r>
              <a:rPr sz="1800" spc="-40" dirty="0">
                <a:latin typeface="DejaVu Sans"/>
                <a:cs typeface="DejaVu Sans"/>
              </a:rPr>
              <a:t> </a:t>
            </a:r>
            <a:r>
              <a:rPr sz="1800" spc="-25" dirty="0">
                <a:latin typeface="DejaVu Sans"/>
                <a:cs typeface="DejaVu Sans"/>
              </a:rPr>
              <a:t>and</a:t>
            </a:r>
            <a:r>
              <a:rPr sz="1800" dirty="0">
                <a:latin typeface="DejaVu Sans"/>
                <a:cs typeface="DejaVu Sans"/>
              </a:rPr>
              <a:t>	</a:t>
            </a:r>
            <a:r>
              <a:rPr sz="1800" spc="-50" dirty="0">
                <a:latin typeface="DejaVu Sans"/>
                <a:cs typeface="DejaVu Sans"/>
              </a:rPr>
              <a:t>a </a:t>
            </a:r>
            <a:r>
              <a:rPr sz="1800" dirty="0">
                <a:latin typeface="DejaVu Sans"/>
                <a:cs typeface="DejaVu Sans"/>
              </a:rPr>
              <a:t>standard</a:t>
            </a:r>
            <a:r>
              <a:rPr sz="1800" spc="-50" dirty="0">
                <a:latin typeface="DejaVu Sans"/>
                <a:cs typeface="DejaVu Sans"/>
              </a:rPr>
              <a:t> </a:t>
            </a:r>
            <a:r>
              <a:rPr sz="1800" dirty="0">
                <a:latin typeface="DejaVu Sans"/>
                <a:cs typeface="DejaVu Sans"/>
              </a:rPr>
              <a:t>deviation</a:t>
            </a:r>
            <a:r>
              <a:rPr sz="1800" spc="-45" dirty="0">
                <a:latin typeface="DejaVu Sans"/>
                <a:cs typeface="DejaVu Sans"/>
              </a:rPr>
              <a:t> </a:t>
            </a:r>
            <a:r>
              <a:rPr sz="1800" spc="-25" dirty="0">
                <a:latin typeface="DejaVu Sans"/>
                <a:cs typeface="DejaVu Sans"/>
              </a:rPr>
              <a:t>of</a:t>
            </a:r>
            <a:r>
              <a:rPr sz="1800" dirty="0">
                <a:latin typeface="DejaVu Sans"/>
                <a:cs typeface="DejaVu Sans"/>
              </a:rPr>
              <a:t>	</a:t>
            </a:r>
            <a:r>
              <a:rPr sz="1800" spc="-10" dirty="0">
                <a:latin typeface="DejaVu Sans"/>
                <a:cs typeface="DejaVu Sans"/>
              </a:rPr>
              <a:t>244019110</a:t>
            </a:r>
            <a:r>
              <a:rPr sz="1800" spc="-50" dirty="0">
                <a:latin typeface="DejaVu Sans"/>
                <a:cs typeface="DejaVu Sans"/>
              </a:rPr>
              <a:t> </a:t>
            </a:r>
            <a:r>
              <a:rPr sz="1800" dirty="0">
                <a:latin typeface="DejaVu Sans"/>
                <a:cs typeface="DejaVu Sans"/>
              </a:rPr>
              <a:t>matching</a:t>
            </a:r>
            <a:r>
              <a:rPr sz="1800" spc="-40" dirty="0">
                <a:latin typeface="DejaVu Sans"/>
                <a:cs typeface="DejaVu Sans"/>
              </a:rPr>
              <a:t> </a:t>
            </a:r>
            <a:r>
              <a:rPr sz="1800" dirty="0">
                <a:latin typeface="DejaVu Sans"/>
                <a:cs typeface="DejaVu Sans"/>
              </a:rPr>
              <a:t>the</a:t>
            </a:r>
            <a:r>
              <a:rPr sz="1800" spc="-45" dirty="0">
                <a:latin typeface="DejaVu Sans"/>
                <a:cs typeface="DejaVu Sans"/>
              </a:rPr>
              <a:t> </a:t>
            </a:r>
            <a:r>
              <a:rPr sz="1800" spc="-10" dirty="0">
                <a:latin typeface="DejaVu Sans"/>
                <a:cs typeface="DejaVu Sans"/>
              </a:rPr>
              <a:t>non-graphical analysis.</a:t>
            </a:r>
            <a:endParaRPr sz="1800">
              <a:latin typeface="DejaVu Sans"/>
              <a:cs typeface="DejaVu San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603" y="2526842"/>
            <a:ext cx="3029394" cy="20808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473" y="5039652"/>
            <a:ext cx="3071520" cy="19940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145" dirty="0"/>
              <a:t> </a:t>
            </a:r>
            <a:r>
              <a:rPr sz="4400" dirty="0"/>
              <a:t>overview</a:t>
            </a:r>
            <a:r>
              <a:rPr sz="4400" spc="-140" dirty="0"/>
              <a:t> </a:t>
            </a:r>
            <a:r>
              <a:rPr sz="4400" spc="-10" dirty="0"/>
              <a:t>analysis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520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5"/>
              </a:spcBef>
            </a:pPr>
            <a:r>
              <a:rPr dirty="0"/>
              <a:t>Graphical</a:t>
            </a:r>
            <a:r>
              <a:rPr spc="-30" dirty="0"/>
              <a:t> </a:t>
            </a:r>
            <a:r>
              <a:rPr dirty="0"/>
              <a:t>univariate</a:t>
            </a:r>
            <a:r>
              <a:rPr spc="-15" dirty="0"/>
              <a:t> </a:t>
            </a:r>
            <a:r>
              <a:rPr spc="-10" dirty="0"/>
              <a:t>analysis.</a:t>
            </a:r>
          </a:p>
          <a:p>
            <a:pPr>
              <a:lnSpc>
                <a:spcPct val="100000"/>
              </a:lnSpc>
              <a:spcBef>
                <a:spcPts val="1190"/>
              </a:spcBef>
            </a:pPr>
            <a:r>
              <a:rPr sz="1700" spc="-10" dirty="0"/>
              <a:t>Email</a:t>
            </a:r>
            <a:endParaRPr sz="1700"/>
          </a:p>
          <a:p>
            <a:pPr marL="3277870" marR="5080" indent="-11430">
              <a:lnSpc>
                <a:spcPct val="99400"/>
              </a:lnSpc>
              <a:spcBef>
                <a:spcPts val="1345"/>
              </a:spcBef>
            </a:pPr>
            <a:r>
              <a:rPr sz="1700" b="0" dirty="0">
                <a:latin typeface="DejaVu Sans"/>
                <a:cs typeface="DejaVu Sans"/>
              </a:rPr>
              <a:t>The</a:t>
            </a:r>
            <a:r>
              <a:rPr sz="1700" b="0" spc="40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box</a:t>
            </a:r>
            <a:r>
              <a:rPr sz="1700" b="0" spc="45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plot</a:t>
            </a:r>
            <a:r>
              <a:rPr sz="1700" b="0" spc="40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is</a:t>
            </a:r>
            <a:r>
              <a:rPr sz="1700" b="0" spc="40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symmetrical</a:t>
            </a:r>
            <a:r>
              <a:rPr sz="1700" b="0" spc="35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(median</a:t>
            </a:r>
            <a:r>
              <a:rPr sz="1700" b="0" spc="35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splitting</a:t>
            </a:r>
            <a:r>
              <a:rPr sz="1700" b="0" spc="45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the</a:t>
            </a:r>
            <a:r>
              <a:rPr sz="1700" b="0" spc="45" dirty="0">
                <a:latin typeface="DejaVu Sans"/>
                <a:cs typeface="DejaVu Sans"/>
              </a:rPr>
              <a:t> </a:t>
            </a:r>
            <a:r>
              <a:rPr sz="1700" b="0" spc="-20" dirty="0">
                <a:latin typeface="DejaVu Sans"/>
                <a:cs typeface="DejaVu Sans"/>
              </a:rPr>
              <a:t>plot </a:t>
            </a:r>
            <a:r>
              <a:rPr sz="1700" b="0" dirty="0">
                <a:latin typeface="DejaVu Sans"/>
                <a:cs typeface="DejaVu Sans"/>
              </a:rPr>
              <a:t>equally)</a:t>
            </a:r>
            <a:r>
              <a:rPr sz="1700" b="0" spc="50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indicating</a:t>
            </a:r>
            <a:r>
              <a:rPr sz="1700" b="0" spc="65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unimodal</a:t>
            </a:r>
            <a:r>
              <a:rPr sz="1700" b="0" spc="60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normally</a:t>
            </a:r>
            <a:r>
              <a:rPr sz="1700" b="0" spc="65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distributed</a:t>
            </a:r>
            <a:r>
              <a:rPr sz="1700" b="0" spc="60" dirty="0">
                <a:latin typeface="DejaVu Sans"/>
                <a:cs typeface="DejaVu Sans"/>
              </a:rPr>
              <a:t> </a:t>
            </a:r>
            <a:r>
              <a:rPr sz="1700" b="0" spc="-20" dirty="0">
                <a:latin typeface="DejaVu Sans"/>
                <a:cs typeface="DejaVu Sans"/>
              </a:rPr>
              <a:t>data </a:t>
            </a:r>
            <a:r>
              <a:rPr sz="1700" b="0" dirty="0">
                <a:latin typeface="DejaVu Sans"/>
                <a:cs typeface="DejaVu Sans"/>
              </a:rPr>
              <a:t>with</a:t>
            </a:r>
            <a:r>
              <a:rPr sz="1700" b="0" spc="30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a</a:t>
            </a:r>
            <a:r>
              <a:rPr sz="1700" b="0" spc="40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mean</a:t>
            </a:r>
            <a:r>
              <a:rPr sz="1700" b="0" spc="40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of</a:t>
            </a:r>
            <a:r>
              <a:rPr sz="1700" b="0" spc="50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2259102</a:t>
            </a:r>
            <a:r>
              <a:rPr sz="1700" b="0" spc="50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and</a:t>
            </a:r>
            <a:r>
              <a:rPr sz="1700" b="0" spc="35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standard</a:t>
            </a:r>
            <a:r>
              <a:rPr sz="1700" b="0" spc="40" dirty="0">
                <a:latin typeface="DejaVu Sans"/>
                <a:cs typeface="DejaVu Sans"/>
              </a:rPr>
              <a:t> </a:t>
            </a:r>
            <a:r>
              <a:rPr sz="1700" b="0" dirty="0">
                <a:latin typeface="DejaVu Sans"/>
                <a:cs typeface="DejaVu Sans"/>
              </a:rPr>
              <a:t>deviation</a:t>
            </a:r>
            <a:r>
              <a:rPr sz="1700" b="0" spc="35" dirty="0">
                <a:latin typeface="DejaVu Sans"/>
                <a:cs typeface="DejaVu Sans"/>
              </a:rPr>
              <a:t> </a:t>
            </a:r>
            <a:r>
              <a:rPr sz="1700" b="0" spc="-25" dirty="0">
                <a:latin typeface="DejaVu Sans"/>
                <a:cs typeface="DejaVu Sans"/>
              </a:rPr>
              <a:t>of </a:t>
            </a:r>
            <a:r>
              <a:rPr sz="1700" b="0" dirty="0">
                <a:latin typeface="DejaVu Sans"/>
                <a:cs typeface="DejaVu Sans"/>
              </a:rPr>
              <a:t>1071105</a:t>
            </a:r>
            <a:r>
              <a:rPr sz="1700" b="0" spc="40" dirty="0">
                <a:latin typeface="DejaVu Sans"/>
                <a:cs typeface="DejaVu Sans"/>
              </a:rPr>
              <a:t> </a:t>
            </a:r>
            <a:r>
              <a:rPr sz="1700" b="0" spc="-10" dirty="0">
                <a:latin typeface="DejaVu Sans"/>
                <a:cs typeface="DejaVu Sans"/>
              </a:rPr>
              <a:t>bytes.</a:t>
            </a:r>
            <a:endParaRPr sz="17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535" y="4443755"/>
            <a:ext cx="2226945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dirty="0">
                <a:latin typeface="DejaVu Sans"/>
                <a:cs typeface="DejaVu Sans"/>
              </a:rPr>
              <a:t>Session</a:t>
            </a:r>
            <a:r>
              <a:rPr sz="1700" b="1" spc="114" dirty="0">
                <a:latin typeface="DejaVu Sans"/>
                <a:cs typeface="DejaVu Sans"/>
              </a:rPr>
              <a:t> </a:t>
            </a:r>
            <a:r>
              <a:rPr sz="1700" b="1" spc="-10" dirty="0">
                <a:latin typeface="DejaVu Sans"/>
                <a:cs typeface="DejaVu Sans"/>
              </a:rPr>
              <a:t>Duration:</a:t>
            </a:r>
            <a:endParaRPr sz="17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21" y="5034508"/>
            <a:ext cx="12573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50" dirty="0">
                <a:solidFill>
                  <a:srgbClr val="03607A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1443" y="4989867"/>
            <a:ext cx="6527800" cy="603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latin typeface="DejaVu Sans"/>
                <a:cs typeface="DejaVu Sans"/>
              </a:rPr>
              <a:t>A</a:t>
            </a:r>
            <a:r>
              <a:rPr sz="1900" spc="-8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qqplot</a:t>
            </a:r>
            <a:r>
              <a:rPr sz="1900" spc="-7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indicating</a:t>
            </a:r>
            <a:r>
              <a:rPr sz="1900" spc="-70" dirty="0">
                <a:latin typeface="DejaVu Sans"/>
                <a:cs typeface="DejaVu Sans"/>
              </a:rPr>
              <a:t> </a:t>
            </a:r>
            <a:r>
              <a:rPr sz="1900" dirty="0">
                <a:latin typeface="DejaVu Sans"/>
                <a:cs typeface="DejaVu Sans"/>
              </a:rPr>
              <a:t>heavily</a:t>
            </a:r>
            <a:r>
              <a:rPr sz="1900" spc="-70" dirty="0">
                <a:latin typeface="DejaVu Sans"/>
                <a:cs typeface="DejaVu Sans"/>
              </a:rPr>
              <a:t> </a:t>
            </a:r>
            <a:r>
              <a:rPr sz="1900" spc="-10" dirty="0">
                <a:latin typeface="DejaVu Sans"/>
                <a:cs typeface="DejaVu Sans"/>
              </a:rPr>
              <a:t>skewed</a:t>
            </a:r>
            <a:r>
              <a:rPr sz="1900" spc="-70" dirty="0">
                <a:latin typeface="DejaVu Sans"/>
                <a:cs typeface="DejaVu Sans"/>
              </a:rPr>
              <a:t> </a:t>
            </a:r>
            <a:r>
              <a:rPr sz="1900" spc="-20" dirty="0">
                <a:latin typeface="DejaVu Sans"/>
                <a:cs typeface="DejaVu Sans"/>
              </a:rPr>
              <a:t>right-</a:t>
            </a:r>
            <a:r>
              <a:rPr sz="1900" dirty="0">
                <a:latin typeface="DejaVu Sans"/>
                <a:cs typeface="DejaVu Sans"/>
              </a:rPr>
              <a:t>tailed</a:t>
            </a:r>
            <a:r>
              <a:rPr sz="1900" spc="-70" dirty="0">
                <a:latin typeface="DejaVu Sans"/>
                <a:cs typeface="DejaVu Sans"/>
              </a:rPr>
              <a:t> </a:t>
            </a:r>
            <a:r>
              <a:rPr sz="1900" spc="-10" dirty="0">
                <a:latin typeface="DejaVu Sans"/>
                <a:cs typeface="DejaVu Sans"/>
              </a:rPr>
              <a:t>normal distribution.</a:t>
            </a:r>
            <a:endParaRPr sz="1900">
              <a:latin typeface="DejaVu Sans"/>
              <a:cs typeface="DejaVu San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561" y="2519654"/>
            <a:ext cx="3106445" cy="18464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080" y="5039652"/>
            <a:ext cx="2950921" cy="21474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B7E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2930</Words>
  <Application>Microsoft Office PowerPoint</Application>
  <PresentationFormat>Custom</PresentationFormat>
  <Paragraphs>270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DejaVu Sans</vt:lpstr>
      <vt:lpstr>OpenSymbol</vt:lpstr>
      <vt:lpstr>Trebuchet MS</vt:lpstr>
      <vt:lpstr>Office Theme</vt:lpstr>
      <vt:lpstr>USER ANALYTICS IN THE TELECOMMUNICATION INDUSTRY </vt:lpstr>
      <vt:lpstr>User overview analysis</vt:lpstr>
      <vt:lpstr>User overview analysis</vt:lpstr>
      <vt:lpstr>User overview analysis</vt:lpstr>
      <vt:lpstr>User overview analysis </vt:lpstr>
      <vt:lpstr>User overview analysis</vt:lpstr>
      <vt:lpstr>User overview analysis</vt:lpstr>
      <vt:lpstr>User overview analysis</vt:lpstr>
      <vt:lpstr>User overview analysis</vt:lpstr>
      <vt:lpstr>User overview analysis</vt:lpstr>
      <vt:lpstr>User overview analysis</vt:lpstr>
      <vt:lpstr>User overview analysis</vt:lpstr>
      <vt:lpstr>User overview analysis</vt:lpstr>
      <vt:lpstr>User engagement analysis</vt:lpstr>
      <vt:lpstr>OPTIMIZED K-VALUE OF ENGAGEMENT CLUSTERS </vt:lpstr>
      <vt:lpstr>User engagement analysis</vt:lpstr>
      <vt:lpstr>User engagement analysis</vt:lpstr>
      <vt:lpstr>User engagement analysis</vt:lpstr>
      <vt:lpstr>User experience analysis</vt:lpstr>
      <vt:lpstr>User experience analysis</vt:lpstr>
      <vt:lpstr>User experience analysis</vt:lpstr>
      <vt:lpstr>Limitations, Recommendations and References.</vt:lpstr>
      <vt:lpstr>Raushan kumar Junior Data Analytics.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creator>Dell</dc:creator>
  <cp:lastModifiedBy>Raushan Kumar</cp:lastModifiedBy>
  <cp:revision>8</cp:revision>
  <dcterms:created xsi:type="dcterms:W3CDTF">2024-01-30T18:37:00Z</dcterms:created>
  <dcterms:modified xsi:type="dcterms:W3CDTF">2024-02-08T20:06:12Z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2020-08-01T00:00:00Z</vt:filetime>
  </property>
  <property fmtid="{D5CDD505-2E9C-101B-9397-08002B2CF9AE}" pid="3" name="Creator">
    <vt:lpwstr>Impress</vt:lpwstr>
  </property>
  <property fmtid="{D5CDD505-2E9C-101B-9397-08002B2CF9AE}" pid="4" name="LastSaved">
    <vt:filetime>2024-01-30T00:00:00Z</vt:filetime>
  </property>
  <property fmtid="{D5CDD505-2E9C-101B-9397-08002B2CF9AE}" pid="5" name="Producer">
    <vt:lpwstr>3-Heights(TM) PDF Security Shell 4.8.25.2 (http://www.pdf-tools.com)</vt:lpwstr>
  </property>
</Properties>
</file>