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68" r:id="rId2"/>
    <p:sldId id="269" r:id="rId3"/>
    <p:sldId id="278" r:id="rId4"/>
    <p:sldId id="272" r:id="rId5"/>
    <p:sldId id="273" r:id="rId6"/>
    <p:sldId id="274" r:id="rId7"/>
    <p:sldId id="275" r:id="rId8"/>
    <p:sldId id="276" r:id="rId9"/>
    <p:sldId id="277" r:id="rId10"/>
    <p:sldId id="258" r:id="rId11"/>
    <p:sldId id="259" r:id="rId12"/>
    <p:sldId id="270" r:id="rId13"/>
    <p:sldId id="271" r:id="rId14"/>
    <p:sldId id="298" r:id="rId15"/>
    <p:sldId id="257" r:id="rId16"/>
    <p:sldId id="299" r:id="rId17"/>
    <p:sldId id="300" r:id="rId18"/>
    <p:sldId id="260" r:id="rId19"/>
    <p:sldId id="261" r:id="rId20"/>
    <p:sldId id="262" r:id="rId21"/>
    <p:sldId id="263"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264"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265" r:id="rId67"/>
    <p:sldId id="266" r:id="rId68"/>
    <p:sldId id="267" r:id="rId69"/>
    <p:sldId id="346" r:id="rId70"/>
    <p:sldId id="347" r:id="rId71"/>
    <p:sldId id="348" r:id="rId72"/>
    <p:sldId id="349" r:id="rId73"/>
    <p:sldId id="350" r:id="rId74"/>
    <p:sldId id="351" r:id="rId75"/>
    <p:sldId id="352" r:id="rId76"/>
    <p:sldId id="353" r:id="rId77"/>
    <p:sldId id="35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72" autoAdjust="0"/>
    <p:restoredTop sz="94660"/>
  </p:normalViewPr>
  <p:slideViewPr>
    <p:cSldViewPr>
      <p:cViewPr varScale="1">
        <p:scale>
          <a:sx n="57" d="100"/>
          <a:sy n="57" d="100"/>
        </p:scale>
        <p:origin x="102" y="528"/>
      </p:cViewPr>
      <p:guideLst>
        <p:guide orient="horz" pos="2160"/>
        <p:guide pos="3840"/>
      </p:guideLst>
    </p:cSldViewPr>
  </p:slideViewPr>
  <p:notesTextViewPr>
    <p:cViewPr>
      <p:scale>
        <a:sx n="1" d="1"/>
        <a:sy n="1" d="1"/>
      </p:scale>
      <p:origin x="0" y="0"/>
    </p:cViewPr>
  </p:notesTextViewPr>
  <p:sorterViewPr>
    <p:cViewPr>
      <p:scale>
        <a:sx n="100" d="100"/>
        <a:sy n="100" d="100"/>
      </p:scale>
      <p:origin x="0" y="-261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F859C-3F16-4719-AED3-4AC70AA43371}" type="datetimeFigureOut">
              <a:rPr lang="en-US" smtClean="0"/>
              <a:t>11/17/2022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2285D-FDED-40F6-92F4-75A27A7FC353}" type="slidenum">
              <a:rPr lang="en-US" smtClean="0"/>
              <a:t>‹#›</a:t>
            </a:fld>
            <a:endParaRPr lang="en-US"/>
          </a:p>
        </p:txBody>
      </p:sp>
    </p:spTree>
    <p:extLst>
      <p:ext uri="{BB962C8B-B14F-4D97-AF65-F5344CB8AC3E}">
        <p14:creationId xmlns:p14="http://schemas.microsoft.com/office/powerpoint/2010/main" val="33655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0840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1026"/>
          <p:cNvSpPr>
            <a:spLocks noGrp="1" noRot="1" noChangeAspect="1" noChangeArrowheads="1" noTextEdit="1"/>
          </p:cNvSpPr>
          <p:nvPr>
            <p:ph type="sldImg"/>
          </p:nvPr>
        </p:nvSpPr>
        <p:spPr>
          <a:ln/>
        </p:spPr>
      </p:sp>
      <p:sp>
        <p:nvSpPr>
          <p:cNvPr id="596995"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130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63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1026"/>
          <p:cNvSpPr>
            <a:spLocks noGrp="1" noRot="1" noChangeAspect="1" noChangeArrowheads="1" noTextEdit="1"/>
          </p:cNvSpPr>
          <p:nvPr>
            <p:ph type="sldImg"/>
          </p:nvPr>
        </p:nvSpPr>
        <p:spPr>
          <a:ln/>
        </p:spPr>
      </p:sp>
      <p:sp>
        <p:nvSpPr>
          <p:cNvPr id="60109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866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753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920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753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6297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001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283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373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1026"/>
          <p:cNvSpPr>
            <a:spLocks noGrp="1" noRot="1" noChangeAspect="1" noChangeArrowheads="1" noTextEdit="1"/>
          </p:cNvSpPr>
          <p:nvPr>
            <p:ph type="sldImg"/>
          </p:nvPr>
        </p:nvSpPr>
        <p:spPr>
          <a:ln/>
        </p:spPr>
      </p:sp>
      <p:sp>
        <p:nvSpPr>
          <p:cNvPr id="66662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614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791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6851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2387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2580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3011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1317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0959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6352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511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22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1026"/>
          <p:cNvSpPr>
            <a:spLocks noGrp="1" noRot="1" noChangeAspect="1" noChangeArrowheads="1" noTextEdit="1"/>
          </p:cNvSpPr>
          <p:nvPr>
            <p:ph type="sldImg"/>
          </p:nvPr>
        </p:nvSpPr>
        <p:spPr>
          <a:ln/>
        </p:spPr>
      </p:sp>
      <p:sp>
        <p:nvSpPr>
          <p:cNvPr id="588803"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48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9529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1026"/>
          <p:cNvSpPr>
            <a:spLocks noGrp="1" noRot="1" noChangeAspect="1" noChangeArrowheads="1" noTextEdit="1"/>
          </p:cNvSpPr>
          <p:nvPr>
            <p:ph type="sldImg"/>
          </p:nvPr>
        </p:nvSpPr>
        <p:spPr>
          <a:ln/>
        </p:spPr>
      </p:sp>
      <p:sp>
        <p:nvSpPr>
          <p:cNvPr id="59085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243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596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1026"/>
          <p:cNvSpPr>
            <a:spLocks noGrp="1" noRot="1" noChangeAspect="1" noChangeArrowheads="1" noTextEdit="1"/>
          </p:cNvSpPr>
          <p:nvPr>
            <p:ph type="sldImg"/>
          </p:nvPr>
        </p:nvSpPr>
        <p:spPr>
          <a:ln/>
        </p:spPr>
      </p:sp>
      <p:sp>
        <p:nvSpPr>
          <p:cNvPr id="59289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873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294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3DC253-AEB9-4A07-9CFF-FF82EDFFD26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6725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05730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61747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01865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DC253-AEB9-4A07-9CFF-FF82EDFFD26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51493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3DC253-AEB9-4A07-9CFF-FF82EDFFD26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15616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3DC253-AEB9-4A07-9CFF-FF82EDFFD26A}"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19279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3DC253-AEB9-4A07-9CFF-FF82EDFFD26A}"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43971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DC253-AEB9-4A07-9CFF-FF82EDFFD26A}"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44798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766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4299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DC253-AEB9-4A07-9CFF-FF82EDFFD26A}" type="datetimeFigureOut">
              <a:rPr lang="en-US" smtClean="0"/>
              <a:t>11/17/2022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D8339-EEA8-451D-9CB6-C0DCB314A2C1}" type="slidenum">
              <a:rPr lang="en-US" smtClean="0"/>
              <a:t>‹#›</a:t>
            </a:fld>
            <a:endParaRPr lang="en-US"/>
          </a:p>
        </p:txBody>
      </p:sp>
    </p:spTree>
    <p:extLst>
      <p:ext uri="{BB962C8B-B14F-4D97-AF65-F5344CB8AC3E}">
        <p14:creationId xmlns:p14="http://schemas.microsoft.com/office/powerpoint/2010/main" val="32082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576" y="2420888"/>
            <a:ext cx="8064896" cy="1944216"/>
          </a:xfrm>
        </p:spPr>
        <p:txBody>
          <a:bodyPr>
            <a:noAutofit/>
          </a:bodyPr>
          <a:lstStyle/>
          <a:p>
            <a:pPr marL="0" indent="0">
              <a:buNone/>
            </a:pPr>
            <a:r>
              <a:rPr lang="en-US" sz="3600" dirty="0">
                <a:latin typeface="Times New Roman" pitchFamily="18" charset="0"/>
                <a:cs typeface="Times New Roman" pitchFamily="18" charset="0"/>
              </a:rPr>
              <a:t>Program: MCA </a:t>
            </a:r>
          </a:p>
          <a:p>
            <a:pPr marL="0" indent="0" algn="just">
              <a:buNone/>
            </a:pPr>
            <a:r>
              <a:rPr lang="en-US" sz="3600" dirty="0">
                <a:latin typeface="Times New Roman" pitchFamily="18" charset="0"/>
                <a:cs typeface="Times New Roman" pitchFamily="18" charset="0"/>
              </a:rPr>
              <a:t>Course Code: MCAN1140</a:t>
            </a:r>
          </a:p>
          <a:p>
            <a:pPr marL="2874963" indent="-2874963" algn="just">
              <a:buNone/>
            </a:pPr>
            <a:r>
              <a:rPr lang="en-US" sz="3600" dirty="0">
                <a:latin typeface="Times New Roman" pitchFamily="18" charset="0"/>
                <a:cs typeface="Times New Roman" pitchFamily="18" charset="0"/>
              </a:rPr>
              <a:t>Course: Database Management System</a:t>
            </a:r>
          </a:p>
          <a:p>
            <a:pPr marL="2874963" indent="-2874963" algn="just">
              <a:buNone/>
            </a:pPr>
            <a:endParaRPr lang="en-US" sz="3600" dirty="0">
              <a:latin typeface="Times New Roman" pitchFamily="18" charset="0"/>
              <a:cs typeface="Times New Roman" pitchFamily="18" charset="0"/>
            </a:endParaRPr>
          </a:p>
        </p:txBody>
      </p:sp>
      <p:grpSp>
        <p:nvGrpSpPr>
          <p:cNvPr id="5" name="Group 4"/>
          <p:cNvGrpSpPr/>
          <p:nvPr/>
        </p:nvGrpSpPr>
        <p:grpSpPr>
          <a:xfrm>
            <a:off x="-1" y="-16453"/>
            <a:ext cx="12192001" cy="6854364"/>
            <a:chOff x="-1" y="-16453"/>
            <a:chExt cx="12192001" cy="6854364"/>
          </a:xfrm>
        </p:grpSpPr>
        <p:sp>
          <p:nvSpPr>
            <p:cNvPr id="9"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MCAN1140  		              Course Name: Database Management System</a:t>
              </a:r>
              <a:endParaRPr lang="en-IN" sz="2400" b="1" dirty="0">
                <a:solidFill>
                  <a:schemeClr val="bg1"/>
                </a:solidFill>
                <a:latin typeface="Times New Roman" panose="02020603050405020304" pitchFamily="18" charset="0"/>
                <a:cs typeface="Times New Roman" panose="02020603050405020304" pitchFamily="18" charset="0"/>
              </a:endParaRP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Faculty Name: </a:t>
              </a:r>
              <a:r>
                <a:rPr kumimoji="0" lang="en-IN" altLang="zh-CN" sz="2000" b="1" i="0" u="none" strike="noStrike" kern="1200" cap="none" spc="0" normalizeH="0" baseline="0" noProof="0" dirty="0" err="1">
                  <a:ln>
                    <a:noFill/>
                  </a:ln>
                  <a:solidFill>
                    <a:schemeClr val="bg1"/>
                  </a:solidFill>
                  <a:effectLst/>
                  <a:uLnTx/>
                  <a:uFillTx/>
                  <a:latin typeface="Tinos"/>
                  <a:ea typeface="+mj-ea"/>
                  <a:cs typeface="+mj-cs"/>
                </a:rPr>
                <a:t>Dr.</a:t>
              </a:r>
              <a:r>
                <a:rPr kumimoji="0" lang="en-IN" altLang="zh-CN" sz="2000" b="1" i="0" u="none" strike="noStrike" kern="1200" cap="none" spc="0" normalizeH="0" noProof="0" dirty="0">
                  <a:ln>
                    <a:noFill/>
                  </a:ln>
                  <a:solidFill>
                    <a:schemeClr val="bg1"/>
                  </a:solidFill>
                  <a:effectLst/>
                  <a:uLnTx/>
                  <a:uFillTx/>
                  <a:latin typeface="Tinos"/>
                  <a:ea typeface="+mj-ea"/>
                  <a:cs typeface="+mj-cs"/>
                </a:rPr>
                <a:t> Raju Ranjan</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1" name="Picture 10">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73766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1995054" y="1052737"/>
            <a:ext cx="8229600" cy="648072"/>
          </a:xfrm>
        </p:spPr>
        <p:txBody>
          <a:bodyPr/>
          <a:lstStyle/>
          <a:p>
            <a:pPr marL="0" indent="0">
              <a:buNone/>
            </a:pPr>
            <a:r>
              <a:rPr lang="en-US" b="1" dirty="0">
                <a:solidFill>
                  <a:srgbClr val="FF0000"/>
                </a:solidFill>
                <a:latin typeface="Times New Roman" pitchFamily="18" charset="0"/>
                <a:cs typeface="Times New Roman" pitchFamily="18" charset="0"/>
              </a:rPr>
              <a:t>	            Course Prerequisites</a:t>
            </a:r>
            <a:endParaRPr lang="en-US" dirty="0"/>
          </a:p>
        </p:txBody>
      </p:sp>
      <p:sp>
        <p:nvSpPr>
          <p:cNvPr id="8" name="Content Placeholder 4"/>
          <p:cNvSpPr txBox="1">
            <a:spLocks/>
          </p:cNvSpPr>
          <p:nvPr/>
        </p:nvSpPr>
        <p:spPr>
          <a:xfrm>
            <a:off x="2063552" y="1844824"/>
            <a:ext cx="8229600" cy="64807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15963" indent="-715963">
              <a:buFont typeface="Wingdings" pitchFamily="2" charset="2"/>
              <a:buChar char="q"/>
            </a:pPr>
            <a:r>
              <a:rPr lang="en-US" sz="2000" b="1" dirty="0">
                <a:solidFill>
                  <a:srgbClr val="002060"/>
                </a:solidFill>
                <a:latin typeface="Times New Roman" pitchFamily="18" charset="0"/>
                <a:cs typeface="Times New Roman" pitchFamily="18" charset="0"/>
              </a:rPr>
              <a:t>Knowledge of Mathematics</a:t>
            </a:r>
          </a:p>
          <a:p>
            <a:pPr marL="715963" indent="-715963">
              <a:buFont typeface="Wingdings" pitchFamily="2" charset="2"/>
              <a:buChar char="q"/>
            </a:pPr>
            <a:r>
              <a:rPr lang="en-US" sz="2000" b="1" dirty="0">
                <a:solidFill>
                  <a:srgbClr val="002060"/>
                </a:solidFill>
                <a:latin typeface="Times New Roman" pitchFamily="18" charset="0"/>
                <a:cs typeface="Times New Roman" pitchFamily="18" charset="0"/>
              </a:rPr>
              <a:t>Query Languages</a:t>
            </a:r>
            <a:endParaRPr lang="en-US" sz="2000" dirty="0">
              <a:solidFill>
                <a:srgbClr val="002060"/>
              </a:solidFill>
            </a:endParaRPr>
          </a:p>
        </p:txBody>
      </p:sp>
      <p:sp>
        <p:nvSpPr>
          <p:cNvPr id="11"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12"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3" name="TextBox 12"/>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9" name="Group 8"/>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5" name="Picture 14">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98326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solidFill>
                  <a:srgbClr val="FF0000"/>
                </a:solidFill>
                <a:latin typeface="Times New Roman" pitchFamily="18" charset="0"/>
                <a:cs typeface="Times New Roman" pitchFamily="18" charset="0"/>
              </a:rPr>
              <a:t>Syllabus</a:t>
            </a:r>
            <a:endParaRPr lang="en-US" dirty="0"/>
          </a:p>
        </p:txBody>
      </p:sp>
      <p:sp>
        <p:nvSpPr>
          <p:cNvPr id="9" name="Content Placeholder 6"/>
          <p:cNvSpPr txBox="1">
            <a:spLocks/>
          </p:cNvSpPr>
          <p:nvPr/>
        </p:nvSpPr>
        <p:spPr>
          <a:xfrm>
            <a:off x="2147454" y="1412776"/>
            <a:ext cx="8229600" cy="5090624"/>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rgbClr val="002060"/>
                </a:solidFill>
                <a:latin typeface="Times New Roman" pitchFamily="18" charset="0"/>
                <a:cs typeface="Times New Roman" pitchFamily="18" charset="0"/>
              </a:rPr>
              <a:t>Unit 1 - Introduction</a:t>
            </a:r>
            <a:r>
              <a:rPr lang="en-US" sz="2000" b="1" dirty="0">
                <a:solidFill>
                  <a:srgbClr val="FF0000"/>
                </a:solidFill>
                <a:latin typeface="Times New Roman" pitchFamily="18" charset="0"/>
                <a:cs typeface="Times New Roman" pitchFamily="18" charset="0"/>
              </a:rPr>
              <a:t>	               	(8 hours)</a:t>
            </a:r>
          </a:p>
          <a:p>
            <a:pPr algn="just">
              <a:buFont typeface="Wingdings" pitchFamily="2" charset="2"/>
              <a:buChar char="q"/>
            </a:pPr>
            <a:r>
              <a:rPr lang="en-US" sz="1800" b="1" dirty="0">
                <a:latin typeface="Times New Roman" pitchFamily="18" charset="0"/>
                <a:cs typeface="Times New Roman" pitchFamily="18" charset="0"/>
              </a:rPr>
              <a:t>An Overview of Database Management System</a:t>
            </a:r>
          </a:p>
          <a:p>
            <a:pPr algn="just">
              <a:buFont typeface="Wingdings" pitchFamily="2" charset="2"/>
              <a:buChar char="q"/>
            </a:pPr>
            <a:r>
              <a:rPr lang="en-US" sz="1800" b="1" dirty="0">
                <a:latin typeface="Times New Roman" pitchFamily="18" charset="0"/>
                <a:cs typeface="Times New Roman" pitchFamily="18" charset="0"/>
              </a:rPr>
              <a:t>Database System </a:t>
            </a:r>
            <a:r>
              <a:rPr lang="en-US" sz="1800" b="1" dirty="0" err="1">
                <a:latin typeface="Times New Roman" pitchFamily="18" charset="0"/>
                <a:cs typeface="Times New Roman" pitchFamily="18" charset="0"/>
              </a:rPr>
              <a:t>vs</a:t>
            </a:r>
            <a:r>
              <a:rPr lang="en-US" sz="1800" b="1" dirty="0">
                <a:latin typeface="Times New Roman" pitchFamily="18" charset="0"/>
                <a:cs typeface="Times New Roman" pitchFamily="18" charset="0"/>
              </a:rPr>
              <a:t> File System</a:t>
            </a:r>
          </a:p>
          <a:p>
            <a:pPr algn="just">
              <a:buFont typeface="Wingdings" pitchFamily="2" charset="2"/>
              <a:buChar char="q"/>
            </a:pPr>
            <a:r>
              <a:rPr lang="en-US" sz="1800" b="1" dirty="0">
                <a:latin typeface="Times New Roman" pitchFamily="18" charset="0"/>
                <a:cs typeface="Times New Roman" pitchFamily="18" charset="0"/>
              </a:rPr>
              <a:t>Database System Concept and Architecture</a:t>
            </a:r>
          </a:p>
          <a:p>
            <a:pPr algn="just">
              <a:buFont typeface="Wingdings" pitchFamily="2" charset="2"/>
              <a:buChar char="q"/>
            </a:pPr>
            <a:r>
              <a:rPr lang="en-US" sz="1800" b="1" dirty="0">
                <a:latin typeface="Times New Roman" pitchFamily="18" charset="0"/>
                <a:cs typeface="Times New Roman" pitchFamily="18" charset="0"/>
              </a:rPr>
              <a:t>Data Model Schema and Instances</a:t>
            </a:r>
          </a:p>
          <a:p>
            <a:pPr algn="just">
              <a:buFont typeface="Wingdings" pitchFamily="2" charset="2"/>
              <a:buChar char="q"/>
            </a:pPr>
            <a:r>
              <a:rPr lang="en-US" sz="1800" b="1" dirty="0">
                <a:latin typeface="Times New Roman" pitchFamily="18" charset="0"/>
                <a:cs typeface="Times New Roman" pitchFamily="18" charset="0"/>
              </a:rPr>
              <a:t>Overall Database Structure</a:t>
            </a:r>
          </a:p>
          <a:p>
            <a:pPr marL="0" indent="0" algn="ctr">
              <a:buNone/>
            </a:pPr>
            <a:r>
              <a:rPr lang="en-US" sz="2000" b="1" dirty="0">
                <a:solidFill>
                  <a:srgbClr val="002060"/>
                </a:solidFill>
                <a:latin typeface="Times New Roman" pitchFamily="18" charset="0"/>
                <a:cs typeface="Times New Roman" pitchFamily="18" charset="0"/>
              </a:rPr>
              <a:t>Unit 2 – Database Design </a:t>
            </a:r>
            <a:r>
              <a:rPr lang="en-US" sz="2000" b="1" dirty="0">
                <a:solidFill>
                  <a:srgbClr val="FF0000"/>
                </a:solidFill>
                <a:latin typeface="Times New Roman" pitchFamily="18" charset="0"/>
                <a:cs typeface="Times New Roman" pitchFamily="18" charset="0"/>
              </a:rPr>
              <a:t>		(10 hours)</a:t>
            </a:r>
          </a:p>
          <a:p>
            <a:pPr algn="just">
              <a:buFont typeface="Wingdings" pitchFamily="2" charset="2"/>
              <a:buChar char="q"/>
            </a:pPr>
            <a:r>
              <a:rPr lang="da-DK" sz="1800" b="1" dirty="0">
                <a:latin typeface="Times New Roman" pitchFamily="18" charset="0"/>
                <a:cs typeface="Times New Roman" pitchFamily="18" charset="0"/>
              </a:rPr>
              <a:t>ER Model Concepts, Notation for ER diagram</a:t>
            </a:r>
          </a:p>
          <a:p>
            <a:pPr algn="just">
              <a:buFont typeface="Wingdings" pitchFamily="2" charset="2"/>
              <a:buChar char="q"/>
            </a:pPr>
            <a:r>
              <a:rPr lang="en-US" sz="1800" b="1" dirty="0">
                <a:latin typeface="Times New Roman" pitchFamily="18" charset="0"/>
                <a:cs typeface="Times New Roman" pitchFamily="18" charset="0"/>
              </a:rPr>
              <a:t>Mapping Constraints</a:t>
            </a:r>
          </a:p>
          <a:p>
            <a:pPr algn="just">
              <a:buFont typeface="Wingdings" pitchFamily="2" charset="2"/>
              <a:buChar char="q"/>
            </a:pPr>
            <a:r>
              <a:rPr lang="en-US" sz="1800" b="1" dirty="0">
                <a:latin typeface="Times New Roman" pitchFamily="18" charset="0"/>
                <a:cs typeface="Times New Roman" pitchFamily="18" charset="0"/>
              </a:rPr>
              <a:t>Keys, Concepts of Super Key, Candidate Key, Primary Key</a:t>
            </a:r>
          </a:p>
          <a:p>
            <a:pPr algn="just">
              <a:buFont typeface="Wingdings" pitchFamily="2" charset="2"/>
              <a:buChar char="q"/>
            </a:pPr>
            <a:r>
              <a:rPr lang="en-US" sz="1800" b="1" dirty="0">
                <a:latin typeface="Times New Roman" pitchFamily="18" charset="0"/>
                <a:cs typeface="Times New Roman" pitchFamily="18" charset="0"/>
              </a:rPr>
              <a:t>Generalization- Aggregation</a:t>
            </a:r>
          </a:p>
          <a:p>
            <a:pPr algn="just">
              <a:buFont typeface="Wingdings" pitchFamily="2" charset="2"/>
              <a:buChar char="q"/>
            </a:pPr>
            <a:r>
              <a:rPr lang="en-US" sz="1800" b="1" dirty="0">
                <a:latin typeface="Times New Roman" pitchFamily="18" charset="0"/>
                <a:cs typeface="Times New Roman" pitchFamily="18" charset="0"/>
              </a:rPr>
              <a:t>Reduction of an ER Diagrams to Tables, Extended ER Model</a:t>
            </a:r>
          </a:p>
          <a:p>
            <a:pPr algn="just">
              <a:buFont typeface="Wingdings" pitchFamily="2" charset="2"/>
              <a:buChar char="q"/>
            </a:pPr>
            <a:r>
              <a:rPr lang="en-US" sz="1800" b="1" dirty="0">
                <a:latin typeface="Times New Roman" pitchFamily="18" charset="0"/>
                <a:cs typeface="Times New Roman" pitchFamily="18" charset="0"/>
              </a:rPr>
              <a:t>Relational Algebra</a:t>
            </a:r>
          </a:p>
          <a:p>
            <a:pPr algn="just">
              <a:buFont typeface="Wingdings" pitchFamily="2" charset="2"/>
              <a:buChar char="q"/>
            </a:pPr>
            <a:r>
              <a:rPr lang="en-US" sz="1800" b="1" dirty="0">
                <a:latin typeface="Times New Roman" pitchFamily="18" charset="0"/>
                <a:cs typeface="Times New Roman" pitchFamily="18" charset="0"/>
              </a:rPr>
              <a:t>Introduction to SQL, DDL, DML, Basic Queries, Complex SQL Queries, Views</a:t>
            </a:r>
          </a:p>
          <a:p>
            <a:pPr algn="just">
              <a:buFont typeface="Wingdings" pitchFamily="2" charset="2"/>
              <a:buChar char="q"/>
            </a:pPr>
            <a:r>
              <a:rPr lang="en-US" sz="1800" b="1" dirty="0">
                <a:latin typeface="Times New Roman" pitchFamily="18" charset="0"/>
                <a:cs typeface="Times New Roman" pitchFamily="18" charset="0"/>
              </a:rPr>
              <a:t>Keys, Concepts of Super Key, Candidate Key, Primary Key</a:t>
            </a:r>
          </a:p>
        </p:txBody>
      </p:sp>
      <p:sp>
        <p:nvSpPr>
          <p:cNvPr id="13"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14"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2" name="Picture 11">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4388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solidFill>
                  <a:srgbClr val="FF0000"/>
                </a:solidFill>
                <a:latin typeface="Times New Roman" pitchFamily="18" charset="0"/>
                <a:cs typeface="Times New Roman" pitchFamily="18" charset="0"/>
              </a:rPr>
              <a:t>Syllabus</a:t>
            </a:r>
            <a:endParaRPr lang="en-US" dirty="0"/>
          </a:p>
        </p:txBody>
      </p:sp>
      <p:sp>
        <p:nvSpPr>
          <p:cNvPr id="9" name="Content Placeholder 6"/>
          <p:cNvSpPr txBox="1">
            <a:spLocks/>
          </p:cNvSpPr>
          <p:nvPr/>
        </p:nvSpPr>
        <p:spPr>
          <a:xfrm>
            <a:off x="2147454" y="1412777"/>
            <a:ext cx="8229600" cy="492442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rgbClr val="002060"/>
                </a:solidFill>
                <a:latin typeface="Times New Roman" pitchFamily="18" charset="0"/>
                <a:cs typeface="Times New Roman" pitchFamily="18" charset="0"/>
              </a:rPr>
              <a:t>Unit 3 - Database Normalization</a:t>
            </a:r>
            <a:r>
              <a:rPr lang="en-US" sz="2000" b="1" dirty="0">
                <a:solidFill>
                  <a:srgbClr val="FF0000"/>
                </a:solidFill>
                <a:latin typeface="Times New Roman" pitchFamily="18" charset="0"/>
                <a:cs typeface="Times New Roman" pitchFamily="18" charset="0"/>
              </a:rPr>
              <a:t>		(8 hours)</a:t>
            </a:r>
          </a:p>
          <a:p>
            <a:pPr algn="just">
              <a:buFont typeface="Wingdings" pitchFamily="2" charset="2"/>
              <a:buChar char="q"/>
            </a:pPr>
            <a:r>
              <a:rPr lang="en-US" sz="1800" b="1" dirty="0">
                <a:latin typeface="Times New Roman" pitchFamily="18" charset="0"/>
                <a:cs typeface="Times New Roman" pitchFamily="18" charset="0"/>
              </a:rPr>
              <a:t>Functional Dependencies</a:t>
            </a:r>
          </a:p>
          <a:p>
            <a:pPr algn="just">
              <a:buFont typeface="Wingdings" pitchFamily="2" charset="2"/>
              <a:buChar char="q"/>
            </a:pPr>
            <a:r>
              <a:rPr lang="en-US" sz="1800" b="1" dirty="0">
                <a:latin typeface="Times New Roman" pitchFamily="18" charset="0"/>
                <a:cs typeface="Times New Roman" pitchFamily="18" charset="0"/>
              </a:rPr>
              <a:t>Normal Forms- Firsts, Second, Third Normal Forms, BCNF</a:t>
            </a:r>
          </a:p>
          <a:p>
            <a:pPr algn="just">
              <a:buFont typeface="Wingdings" pitchFamily="2" charset="2"/>
              <a:buChar char="q"/>
            </a:pPr>
            <a:r>
              <a:rPr lang="en-US" sz="1800" b="1" dirty="0">
                <a:latin typeface="Times New Roman" pitchFamily="18" charset="0"/>
                <a:cs typeface="Times New Roman" pitchFamily="18" charset="0"/>
              </a:rPr>
              <a:t>Inclusion Dependence</a:t>
            </a:r>
          </a:p>
          <a:p>
            <a:pPr algn="just">
              <a:buFont typeface="Wingdings" pitchFamily="2" charset="2"/>
              <a:buChar char="q"/>
            </a:pPr>
            <a:r>
              <a:rPr lang="en-US" sz="1800" b="1" dirty="0">
                <a:latin typeface="Times New Roman" pitchFamily="18" charset="0"/>
                <a:cs typeface="Times New Roman" pitchFamily="18" charset="0"/>
              </a:rPr>
              <a:t>Loss Less Join Decomposition</a:t>
            </a:r>
          </a:p>
          <a:p>
            <a:pPr algn="just">
              <a:buFont typeface="Wingdings" pitchFamily="2" charset="2"/>
              <a:buChar char="q"/>
            </a:pPr>
            <a:r>
              <a:rPr lang="en-US" sz="1800" b="1" dirty="0">
                <a:latin typeface="Times New Roman" pitchFamily="18" charset="0"/>
                <a:cs typeface="Times New Roman" pitchFamily="18" charset="0"/>
              </a:rPr>
              <a:t>Multi-valued Dependencies</a:t>
            </a:r>
            <a:r>
              <a:rPr lang="en-US" sz="1800" b="1" dirty="0">
                <a:solidFill>
                  <a:srgbClr val="FF0000"/>
                </a:solidFill>
                <a:latin typeface="Times New Roman" pitchFamily="18" charset="0"/>
                <a:cs typeface="Times New Roman" pitchFamily="18" charset="0"/>
              </a:rPr>
              <a:t> </a:t>
            </a:r>
          </a:p>
          <a:p>
            <a:pPr marL="0" indent="0" algn="ctr">
              <a:buNone/>
            </a:pPr>
            <a:r>
              <a:rPr lang="en-US" sz="2000" b="1" dirty="0">
                <a:solidFill>
                  <a:srgbClr val="002060"/>
                </a:solidFill>
                <a:latin typeface="Times New Roman" pitchFamily="18" charset="0"/>
                <a:cs typeface="Times New Roman" pitchFamily="18" charset="0"/>
              </a:rPr>
              <a:t>Unit 4 - Transaction and Concurrency Control </a:t>
            </a:r>
            <a:r>
              <a:rPr lang="en-US" sz="2000" b="1" dirty="0">
                <a:solidFill>
                  <a:srgbClr val="FF0000"/>
                </a:solidFill>
                <a:latin typeface="Times New Roman" pitchFamily="18" charset="0"/>
                <a:cs typeface="Times New Roman" pitchFamily="18" charset="0"/>
              </a:rPr>
              <a:t>		(8 hours)</a:t>
            </a:r>
          </a:p>
          <a:p>
            <a:pPr algn="just">
              <a:spcBef>
                <a:spcPts val="0"/>
              </a:spcBef>
              <a:buFont typeface="Wingdings" pitchFamily="2" charset="2"/>
              <a:buChar char="q"/>
            </a:pPr>
            <a:r>
              <a:rPr lang="en-US" sz="1800" b="1" dirty="0">
                <a:latin typeface="Times New Roman" pitchFamily="18" charset="0"/>
                <a:cs typeface="Times New Roman" pitchFamily="18" charset="0"/>
              </a:rPr>
              <a:t>Transaction System</a:t>
            </a:r>
          </a:p>
          <a:p>
            <a:pPr algn="just">
              <a:spcBef>
                <a:spcPts val="0"/>
              </a:spcBef>
              <a:buFont typeface="Wingdings" pitchFamily="2" charset="2"/>
              <a:buChar char="q"/>
            </a:pPr>
            <a:r>
              <a:rPr lang="en-US" sz="1800" b="1" dirty="0">
                <a:latin typeface="Times New Roman" pitchFamily="18" charset="0"/>
                <a:cs typeface="Times New Roman" pitchFamily="18" charset="0"/>
              </a:rPr>
              <a:t>Testing of </a:t>
            </a:r>
            <a:r>
              <a:rPr lang="en-US" sz="1800" b="1" dirty="0" err="1">
                <a:latin typeface="Times New Roman" pitchFamily="18" charset="0"/>
                <a:cs typeface="Times New Roman" pitchFamily="18" charset="0"/>
              </a:rPr>
              <a:t>Serializability</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Serializability</a:t>
            </a:r>
            <a:r>
              <a:rPr lang="en-US" sz="1800" b="1" dirty="0">
                <a:latin typeface="Times New Roman" pitchFamily="18" charset="0"/>
                <a:cs typeface="Times New Roman" pitchFamily="18" charset="0"/>
              </a:rPr>
              <a:t> of Schedules, Conflict &amp; View Serializable Schedule</a:t>
            </a:r>
          </a:p>
          <a:p>
            <a:pPr algn="just">
              <a:spcBef>
                <a:spcPts val="0"/>
              </a:spcBef>
              <a:buFont typeface="Wingdings" pitchFamily="2" charset="2"/>
              <a:buChar char="q"/>
            </a:pPr>
            <a:r>
              <a:rPr lang="en-US" sz="1800" b="1" dirty="0">
                <a:latin typeface="Times New Roman" pitchFamily="18" charset="0"/>
                <a:cs typeface="Times New Roman" pitchFamily="18" charset="0"/>
              </a:rPr>
              <a:t>Recoverability, Recovery from Transaction Failures, Log based Recovery, Checkpoints, </a:t>
            </a:r>
          </a:p>
          <a:p>
            <a:pPr algn="just">
              <a:spcBef>
                <a:spcPts val="0"/>
              </a:spcBef>
              <a:buFont typeface="Wingdings" pitchFamily="2" charset="2"/>
              <a:buChar char="q"/>
            </a:pPr>
            <a:r>
              <a:rPr lang="en-US" sz="1800" b="1" dirty="0">
                <a:latin typeface="Times New Roman" pitchFamily="18" charset="0"/>
                <a:cs typeface="Times New Roman" pitchFamily="18" charset="0"/>
              </a:rPr>
              <a:t>Deadlock Handling, </a:t>
            </a:r>
            <a:r>
              <a:rPr lang="en-IN" sz="1800" b="1" dirty="0">
                <a:latin typeface="Times New Roman" pitchFamily="18" charset="0"/>
                <a:cs typeface="Times New Roman" pitchFamily="18" charset="0"/>
              </a:rPr>
              <a:t>Concurrency control-Locking Techniques for concurrency control</a:t>
            </a:r>
          </a:p>
          <a:p>
            <a:pPr algn="just">
              <a:spcBef>
                <a:spcPts val="0"/>
              </a:spcBef>
              <a:buFont typeface="Wingdings" pitchFamily="2" charset="2"/>
              <a:buChar char="q"/>
            </a:pPr>
            <a:r>
              <a:rPr lang="en-IN" sz="1800" b="1" dirty="0">
                <a:latin typeface="Times New Roman" pitchFamily="18" charset="0"/>
                <a:cs typeface="Times New Roman" pitchFamily="18" charset="0"/>
              </a:rPr>
              <a:t>Time stamping protocols for concurrency control- validation based protocol- multiple granularity</a:t>
            </a:r>
            <a:endParaRPr lang="en-US" sz="1800" b="1" dirty="0">
              <a:latin typeface="Times New Roman" pitchFamily="18" charset="0"/>
              <a:cs typeface="Times New Roman" pitchFamily="18" charset="0"/>
            </a:endParaRPr>
          </a:p>
        </p:txBody>
      </p:sp>
      <p:sp>
        <p:nvSpPr>
          <p:cNvPr id="12"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13"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4" name="TextBox 13"/>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5" name="Picture 14">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07472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solidFill>
                  <a:srgbClr val="FF0000"/>
                </a:solidFill>
                <a:latin typeface="Times New Roman" pitchFamily="18" charset="0"/>
                <a:cs typeface="Times New Roman" pitchFamily="18" charset="0"/>
              </a:rPr>
              <a:t>Syllabus</a:t>
            </a:r>
            <a:endParaRPr lang="en-US" dirty="0"/>
          </a:p>
        </p:txBody>
      </p:sp>
      <p:sp>
        <p:nvSpPr>
          <p:cNvPr id="9" name="Content Placeholder 6"/>
          <p:cNvSpPr txBox="1">
            <a:spLocks/>
          </p:cNvSpPr>
          <p:nvPr/>
        </p:nvSpPr>
        <p:spPr>
          <a:xfrm>
            <a:off x="2147454" y="1412777"/>
            <a:ext cx="8229600" cy="3428631"/>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rgbClr val="002060"/>
                </a:solidFill>
                <a:latin typeface="Times New Roman" pitchFamily="18" charset="0"/>
                <a:cs typeface="Times New Roman" pitchFamily="18" charset="0"/>
              </a:rPr>
              <a:t>Unit 5 - Advanced Topics </a:t>
            </a:r>
            <a:r>
              <a:rPr lang="en-US" sz="2000" b="1" dirty="0">
                <a:solidFill>
                  <a:srgbClr val="FF0000"/>
                </a:solidFill>
                <a:latin typeface="Times New Roman" pitchFamily="18" charset="0"/>
                <a:cs typeface="Times New Roman" pitchFamily="18" charset="0"/>
              </a:rPr>
              <a:t>		(7 hours)</a:t>
            </a:r>
          </a:p>
          <a:p>
            <a:pPr algn="just">
              <a:buFont typeface="Wingdings" pitchFamily="2" charset="2"/>
              <a:buChar char="q"/>
            </a:pPr>
            <a:r>
              <a:rPr lang="en-US" sz="1800" b="1" dirty="0">
                <a:latin typeface="Times New Roman" panose="02020603050405020304" pitchFamily="18" charset="0"/>
                <a:cs typeface="Times New Roman" panose="02020603050405020304" pitchFamily="18" charset="0"/>
              </a:rPr>
              <a:t>Object-Oriented Databases,</a:t>
            </a:r>
          </a:p>
          <a:p>
            <a:pPr algn="just">
              <a:buFont typeface="Wingdings" pitchFamily="2" charset="2"/>
              <a:buChar char="q"/>
            </a:pPr>
            <a:r>
              <a:rPr lang="en-US" sz="1800" b="1" dirty="0">
                <a:latin typeface="Times New Roman" panose="02020603050405020304" pitchFamily="18" charset="0"/>
                <a:cs typeface="Times New Roman" panose="02020603050405020304" pitchFamily="18" charset="0"/>
              </a:rPr>
              <a:t> Object-relational Database, </a:t>
            </a:r>
          </a:p>
          <a:p>
            <a:pPr algn="just">
              <a:buFont typeface="Wingdings" pitchFamily="2" charset="2"/>
              <a:buChar char="q"/>
            </a:pPr>
            <a:r>
              <a:rPr lang="en-US" sz="1800" b="1" dirty="0">
                <a:latin typeface="Times New Roman" panose="02020603050405020304" pitchFamily="18" charset="0"/>
                <a:cs typeface="Times New Roman" panose="02020603050405020304" pitchFamily="18" charset="0"/>
              </a:rPr>
              <a:t>Distributed databases </a:t>
            </a:r>
          </a:p>
          <a:p>
            <a:pPr algn="just">
              <a:buFont typeface="Wingdings" pitchFamily="2" charset="2"/>
              <a:buChar char="q"/>
            </a:pPr>
            <a:r>
              <a:rPr lang="en-US" sz="1800" b="1" dirty="0">
                <a:latin typeface="Times New Roman" panose="02020603050405020304" pitchFamily="18" charset="0"/>
                <a:cs typeface="Times New Roman" panose="02020603050405020304" pitchFamily="18" charset="0"/>
              </a:rPr>
              <a:t>Overview of Data mining- Data warehousing</a:t>
            </a:r>
            <a:endParaRPr lang="en-US" sz="1800" b="1" dirty="0">
              <a:solidFill>
                <a:srgbClr val="FF0000"/>
              </a:solidFill>
              <a:latin typeface="Times New Roman" pitchFamily="18" charset="0"/>
              <a:cs typeface="Times New Roman" pitchFamily="18" charset="0"/>
            </a:endParaRPr>
          </a:p>
          <a:p>
            <a:pPr marL="0" indent="0" algn="ctr">
              <a:buNone/>
            </a:pPr>
            <a:r>
              <a:rPr lang="en-US" sz="2000" b="1" dirty="0">
                <a:solidFill>
                  <a:srgbClr val="002060"/>
                </a:solidFill>
                <a:latin typeface="Times New Roman" pitchFamily="18" charset="0"/>
                <a:cs typeface="Times New Roman" pitchFamily="18" charset="0"/>
              </a:rPr>
              <a:t>Unit 6 - Recent Trends and Research</a:t>
            </a:r>
            <a:r>
              <a:rPr lang="en-US" sz="2000" b="1" dirty="0">
                <a:solidFill>
                  <a:srgbClr val="FF0000"/>
                </a:solidFill>
                <a:latin typeface="Times New Roman" pitchFamily="18" charset="0"/>
                <a:cs typeface="Times New Roman" pitchFamily="18" charset="0"/>
              </a:rPr>
              <a:t>		(4 hours)</a:t>
            </a:r>
          </a:p>
          <a:p>
            <a:pPr algn="just">
              <a:buFont typeface="Wingdings" pitchFamily="2" charset="2"/>
              <a:buChar char="q"/>
            </a:pPr>
            <a:r>
              <a:rPr lang="en-IN" sz="1800" b="1" dirty="0">
                <a:latin typeface="Times New Roman" pitchFamily="18" charset="0"/>
                <a:cs typeface="Times New Roman" pitchFamily="18" charset="0"/>
              </a:rPr>
              <a:t>An Overview of Real-Time Database Systems</a:t>
            </a:r>
          </a:p>
          <a:p>
            <a:pPr algn="just">
              <a:buFont typeface="Wingdings" pitchFamily="2" charset="2"/>
              <a:buChar char="q"/>
            </a:pPr>
            <a:r>
              <a:rPr lang="en-IN" sz="1800" b="1" dirty="0">
                <a:latin typeface="Times New Roman" pitchFamily="18" charset="0"/>
                <a:cs typeface="Times New Roman" pitchFamily="18" charset="0"/>
              </a:rPr>
              <a:t>Detection of malicious transactions in DBMS,</a:t>
            </a:r>
          </a:p>
          <a:p>
            <a:pPr algn="just">
              <a:buFont typeface="Wingdings" pitchFamily="2" charset="2"/>
              <a:buChar char="q"/>
            </a:pPr>
            <a:r>
              <a:rPr lang="en-IN" sz="1800" b="1" dirty="0">
                <a:latin typeface="Times New Roman" pitchFamily="18" charset="0"/>
                <a:cs typeface="Times New Roman" pitchFamily="18" charset="0"/>
              </a:rPr>
              <a:t>Workload Management in Database Management Systems: A Taxonomy, </a:t>
            </a:r>
          </a:p>
          <a:p>
            <a:pPr algn="just">
              <a:buFont typeface="Wingdings" pitchFamily="2" charset="2"/>
              <a:buChar char="q"/>
            </a:pPr>
            <a:r>
              <a:rPr lang="en-IN" sz="1800" b="1" dirty="0">
                <a:latin typeface="Times New Roman" pitchFamily="18" charset="0"/>
                <a:cs typeface="Times New Roman" pitchFamily="18" charset="0"/>
              </a:rPr>
              <a:t>DBMS for business systems.</a:t>
            </a:r>
            <a:endParaRPr lang="en-US" sz="1800" b="1" dirty="0">
              <a:latin typeface="Times New Roman" pitchFamily="18" charset="0"/>
              <a:cs typeface="Times New Roman" pitchFamily="18" charset="0"/>
            </a:endParaRPr>
          </a:p>
        </p:txBody>
      </p:sp>
      <p:sp>
        <p:nvSpPr>
          <p:cNvPr id="12"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14"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3" name="Picture 12">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93660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976" y="836713"/>
            <a:ext cx="6629400" cy="584775"/>
          </a:xfrm>
          <a:prstGeom prst="rect">
            <a:avLst/>
          </a:prstGeom>
          <a:noFill/>
        </p:spPr>
        <p:txBody>
          <a:bodyPr wrap="square" rtlCol="0">
            <a:spAutoFit/>
          </a:bodyPr>
          <a:lstStyle/>
          <a:p>
            <a:r>
              <a:rPr lang="en-US" sz="3200" dirty="0"/>
              <a:t>          </a:t>
            </a:r>
            <a:r>
              <a:rPr lang="en-US" sz="3200" b="1" dirty="0">
                <a:solidFill>
                  <a:srgbClr val="FF0000"/>
                </a:solidFill>
                <a:latin typeface="Times New Roman" pitchFamily="18" charset="0"/>
                <a:cs typeface="Times New Roman" pitchFamily="18" charset="0"/>
              </a:rPr>
              <a:t>Recommended Books</a:t>
            </a:r>
            <a:endParaRPr lang="en-US" dirty="0"/>
          </a:p>
        </p:txBody>
      </p:sp>
      <p:sp>
        <p:nvSpPr>
          <p:cNvPr id="7" name="TextBox 6"/>
          <p:cNvSpPr txBox="1"/>
          <p:nvPr/>
        </p:nvSpPr>
        <p:spPr>
          <a:xfrm>
            <a:off x="2135561" y="1340769"/>
            <a:ext cx="8136903" cy="5262979"/>
          </a:xfrm>
          <a:prstGeom prst="rect">
            <a:avLst/>
          </a:prstGeom>
          <a:noFill/>
        </p:spPr>
        <p:txBody>
          <a:bodyPr wrap="square" rtlCol="0">
            <a:spAutoFit/>
          </a:bodyPr>
          <a:lstStyle/>
          <a:p>
            <a:pPr algn="ctr">
              <a:buNone/>
            </a:pPr>
            <a:r>
              <a:rPr lang="en-US" sz="2200" b="1" dirty="0">
                <a:latin typeface="Times New Roman" pitchFamily="18" charset="0"/>
                <a:cs typeface="Times New Roman" pitchFamily="18" charset="0"/>
              </a:rPr>
              <a:t>Text books</a:t>
            </a:r>
          </a:p>
          <a:p>
            <a:pPr marL="357188" indent="-357188" algn="just">
              <a:buFont typeface="Wingdings" pitchFamily="2" charset="2"/>
              <a:buChar char="q"/>
            </a:pPr>
            <a:r>
              <a:rPr lang="en-US" dirty="0">
                <a:latin typeface="Times New Roman" pitchFamily="18" charset="0"/>
                <a:cs typeface="Times New Roman" pitchFamily="18" charset="0"/>
              </a:rPr>
              <a:t>Abraham </a:t>
            </a:r>
            <a:r>
              <a:rPr lang="en-US" dirty="0" err="1">
                <a:latin typeface="Times New Roman" pitchFamily="18" charset="0"/>
                <a:cs typeface="Times New Roman" pitchFamily="18" charset="0"/>
              </a:rPr>
              <a:t>Silberschatz</a:t>
            </a:r>
            <a:r>
              <a:rPr lang="en-US" dirty="0">
                <a:latin typeface="Times New Roman" pitchFamily="18" charset="0"/>
                <a:cs typeface="Times New Roman" pitchFamily="18" charset="0"/>
              </a:rPr>
              <a:t>, Henry F. </a:t>
            </a:r>
            <a:r>
              <a:rPr lang="en-US" dirty="0" err="1">
                <a:latin typeface="Times New Roman" pitchFamily="18" charset="0"/>
                <a:cs typeface="Times New Roman" pitchFamily="18" charset="0"/>
              </a:rPr>
              <a:t>Korth</a:t>
            </a:r>
            <a:r>
              <a:rPr lang="en-US" dirty="0">
                <a:latin typeface="Times New Roman" pitchFamily="18" charset="0"/>
                <a:cs typeface="Times New Roman" pitchFamily="18" charset="0"/>
              </a:rPr>
              <a:t> and S. </a:t>
            </a:r>
            <a:r>
              <a:rPr lang="en-US" dirty="0" err="1">
                <a:latin typeface="Times New Roman" pitchFamily="18" charset="0"/>
                <a:cs typeface="Times New Roman" pitchFamily="18" charset="0"/>
              </a:rPr>
              <a:t>Sudarshan</a:t>
            </a:r>
            <a:r>
              <a:rPr lang="en-US" dirty="0">
                <a:latin typeface="Times New Roman" pitchFamily="18" charset="0"/>
                <a:cs typeface="Times New Roman" pitchFamily="18" charset="0"/>
              </a:rPr>
              <a:t>- “Database System Concepts”, Fourth Edition, McGraw-Hill, 2002.</a:t>
            </a:r>
          </a:p>
          <a:p>
            <a:pPr algn="ctr">
              <a:buNone/>
            </a:pPr>
            <a:r>
              <a:rPr lang="en-US" sz="2200" b="1" dirty="0">
                <a:latin typeface="Times New Roman" pitchFamily="18" charset="0"/>
                <a:cs typeface="Times New Roman" pitchFamily="18" charset="0"/>
              </a:rPr>
              <a:t>Reference Book</a:t>
            </a:r>
            <a:endParaRPr lang="en-US" sz="2200" dirty="0">
              <a:latin typeface="Times New Roman" pitchFamily="18" charset="0"/>
              <a:cs typeface="Times New Roman" pitchFamily="18" charset="0"/>
            </a:endParaRPr>
          </a:p>
          <a:p>
            <a:pPr marL="357188" indent="-357188" algn="just">
              <a:buFont typeface="Wingdings" pitchFamily="2" charset="2"/>
              <a:buChar char="q"/>
            </a:pPr>
            <a:r>
              <a:rPr lang="en-US" dirty="0" err="1">
                <a:latin typeface="Times New Roman" pitchFamily="18" charset="0"/>
                <a:cs typeface="Times New Roman" pitchFamily="18" charset="0"/>
              </a:rPr>
              <a:t>Ramez</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Elmasri</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Shamkant</a:t>
            </a:r>
            <a:r>
              <a:rPr lang="en-US" dirty="0">
                <a:latin typeface="Times New Roman" pitchFamily="18" charset="0"/>
                <a:cs typeface="Times New Roman" pitchFamily="18" charset="0"/>
              </a:rPr>
              <a:t> B. </a:t>
            </a:r>
            <a:r>
              <a:rPr lang="en-US" dirty="0" err="1">
                <a:latin typeface="Times New Roman" pitchFamily="18" charset="0"/>
                <a:cs typeface="Times New Roman" pitchFamily="18" charset="0"/>
              </a:rPr>
              <a:t>Navathe</a:t>
            </a:r>
            <a:r>
              <a:rPr lang="en-US" dirty="0">
                <a:latin typeface="Times New Roman" pitchFamily="18" charset="0"/>
                <a:cs typeface="Times New Roman" pitchFamily="18" charset="0"/>
              </a:rPr>
              <a:t>, “Fundamental Database Systems”, Third Edition, Pearson Education, 2003.</a:t>
            </a:r>
          </a:p>
          <a:p>
            <a:pPr marL="357188" indent="-357188" algn="just">
              <a:buFont typeface="Wingdings" pitchFamily="2" charset="2"/>
              <a:buChar char="q"/>
            </a:pPr>
            <a:r>
              <a:rPr lang="en-US" dirty="0">
                <a:latin typeface="Times New Roman" pitchFamily="18" charset="0"/>
                <a:cs typeface="Times New Roman" pitchFamily="18" charset="0"/>
              </a:rPr>
              <a:t>Raghu </a:t>
            </a:r>
            <a:r>
              <a:rPr lang="en-US" dirty="0" err="1">
                <a:latin typeface="Times New Roman" pitchFamily="18" charset="0"/>
                <a:cs typeface="Times New Roman" pitchFamily="18" charset="0"/>
              </a:rPr>
              <a:t>Ramakrishnan</a:t>
            </a:r>
            <a:r>
              <a:rPr lang="en-US" dirty="0">
                <a:latin typeface="Times New Roman" pitchFamily="18" charset="0"/>
                <a:cs typeface="Times New Roman" pitchFamily="18" charset="0"/>
              </a:rPr>
              <a:t>, “Database Management System”, Tata McGraw- Hill Publishing  Company, 2003.</a:t>
            </a:r>
          </a:p>
          <a:p>
            <a:pPr marL="357188" indent="-357188" algn="just">
              <a:buFont typeface="Wingdings" pitchFamily="2" charset="2"/>
              <a:buChar char="q"/>
            </a:pPr>
            <a:r>
              <a:rPr lang="en-US" dirty="0">
                <a:latin typeface="Times New Roman" pitchFamily="18" charset="0"/>
                <a:cs typeface="Times New Roman" pitchFamily="18" charset="0"/>
              </a:rPr>
              <a:t>Hector Garcia–Molina, Jeffrey </a:t>
            </a:r>
            <a:r>
              <a:rPr lang="en-US" dirty="0" err="1">
                <a:latin typeface="Times New Roman" pitchFamily="18" charset="0"/>
                <a:cs typeface="Times New Roman" pitchFamily="18" charset="0"/>
              </a:rPr>
              <a:t>D.Ullman</a:t>
            </a:r>
            <a:r>
              <a:rPr lang="en-US" dirty="0">
                <a:latin typeface="Times New Roman" pitchFamily="18" charset="0"/>
                <a:cs typeface="Times New Roman" pitchFamily="18" charset="0"/>
              </a:rPr>
              <a:t> and Jennifer </a:t>
            </a:r>
            <a:r>
              <a:rPr lang="en-US" dirty="0" err="1">
                <a:latin typeface="Times New Roman" pitchFamily="18" charset="0"/>
                <a:cs typeface="Times New Roman" pitchFamily="18" charset="0"/>
              </a:rPr>
              <a:t>Widom</a:t>
            </a:r>
            <a:r>
              <a:rPr lang="en-US" dirty="0">
                <a:latin typeface="Times New Roman" pitchFamily="18" charset="0"/>
                <a:cs typeface="Times New Roman" pitchFamily="18" charset="0"/>
              </a:rPr>
              <a:t>- “Database System Implementation”- Pearson Education- 2000</a:t>
            </a:r>
          </a:p>
          <a:p>
            <a:pPr marL="357188" indent="-357188" algn="just">
              <a:buFont typeface="Wingdings" pitchFamily="2" charset="2"/>
              <a:buChar char="q"/>
            </a:pPr>
            <a:r>
              <a:rPr lang="en-US" dirty="0">
                <a:latin typeface="Times New Roman" pitchFamily="18" charset="0"/>
                <a:cs typeface="Times New Roman" pitchFamily="18" charset="0"/>
              </a:rPr>
              <a:t>Peter Rob and </a:t>
            </a:r>
            <a:r>
              <a:rPr lang="en-US" dirty="0" err="1">
                <a:latin typeface="Times New Roman" pitchFamily="18" charset="0"/>
                <a:cs typeface="Times New Roman" pitchFamily="18" charset="0"/>
              </a:rPr>
              <a:t>Corlos</a:t>
            </a:r>
            <a:r>
              <a:rPr lang="en-US" dirty="0">
                <a:latin typeface="Times New Roman" pitchFamily="18" charset="0"/>
                <a:cs typeface="Times New Roman" pitchFamily="18" charset="0"/>
              </a:rPr>
              <a:t> Coronel- “Database System, Design, Implementation and Management”, Thompson Learning Course Technology- Fifth edition, 2003</a:t>
            </a:r>
          </a:p>
          <a:p>
            <a:pPr algn="ctr">
              <a:buNone/>
            </a:pPr>
            <a:r>
              <a:rPr lang="en-US" sz="2200" b="1" dirty="0">
                <a:latin typeface="Times New Roman" pitchFamily="18" charset="0"/>
                <a:cs typeface="Times New Roman" pitchFamily="18" charset="0"/>
              </a:rPr>
              <a:t>Additional online materials</a:t>
            </a:r>
            <a:endParaRPr lang="en-US" sz="2200" dirty="0">
              <a:latin typeface="Times New Roman" pitchFamily="18" charset="0"/>
              <a:cs typeface="Times New Roman" pitchFamily="18" charset="0"/>
            </a:endParaRPr>
          </a:p>
          <a:p>
            <a:pPr marL="357188" indent="-357188" algn="just">
              <a:buFont typeface="Wingdings" pitchFamily="2" charset="2"/>
              <a:buChar char="q"/>
            </a:pPr>
            <a:r>
              <a:rPr lang="en-US" dirty="0" err="1">
                <a:latin typeface="Times New Roman" pitchFamily="18" charset="0"/>
                <a:cs typeface="Times New Roman" pitchFamily="18" charset="0"/>
              </a:rPr>
              <a:t>Coursera</a:t>
            </a:r>
            <a:r>
              <a:rPr lang="en-US" dirty="0">
                <a:latin typeface="Times New Roman" pitchFamily="18" charset="0"/>
                <a:cs typeface="Times New Roman" pitchFamily="18" charset="0"/>
              </a:rPr>
              <a:t> - https://www.coursera.org/learn/database-management</a:t>
            </a:r>
          </a:p>
          <a:p>
            <a:pPr marL="357188" indent="-357188" algn="just">
              <a:buFont typeface="Wingdings" pitchFamily="2" charset="2"/>
              <a:buChar char="q"/>
            </a:pPr>
            <a:r>
              <a:rPr lang="en-US" dirty="0">
                <a:latin typeface="Times New Roman" pitchFamily="18" charset="0"/>
                <a:cs typeface="Times New Roman" pitchFamily="18" charset="0"/>
              </a:rPr>
              <a:t>NPTEL- https://nptel.ac.in/courses/106/105/106105175/</a:t>
            </a:r>
          </a:p>
          <a:p>
            <a:pPr marL="357188" indent="-357188" algn="just">
              <a:buFont typeface="Wingdings" pitchFamily="2" charset="2"/>
              <a:buChar char="q"/>
            </a:pPr>
            <a:r>
              <a:rPr lang="en-US" dirty="0">
                <a:latin typeface="Times New Roman" pitchFamily="18" charset="0"/>
                <a:cs typeface="Times New Roman" pitchFamily="18" charset="0"/>
              </a:rPr>
              <a:t>https://www.coursera.org/learn/research-methods</a:t>
            </a:r>
          </a:p>
          <a:p>
            <a:pPr marL="357188" indent="-357188" algn="just">
              <a:buFont typeface="Wingdings" pitchFamily="2" charset="2"/>
              <a:buChar char="q"/>
            </a:pPr>
            <a:r>
              <a:rPr lang="en-US" dirty="0">
                <a:latin typeface="Times New Roman" pitchFamily="18" charset="0"/>
                <a:cs typeface="Times New Roman" pitchFamily="18" charset="0"/>
              </a:rPr>
              <a:t>https://www.coursera.org/browse/physical-science-and-engineering/research-methods</a:t>
            </a:r>
          </a:p>
        </p:txBody>
      </p:sp>
      <p:sp>
        <p:nvSpPr>
          <p:cNvPr id="10"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11"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3" name="TextBox 12"/>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8" name="Group 7"/>
          <p:cNvGrpSpPr/>
          <p:nvPr/>
        </p:nvGrpSpPr>
        <p:grpSpPr>
          <a:xfrm>
            <a:off x="-1" y="-16453"/>
            <a:ext cx="12192001" cy="6854364"/>
            <a:chOff x="-1" y="-16453"/>
            <a:chExt cx="12192001" cy="6854364"/>
          </a:xfrm>
        </p:grpSpPr>
        <p:sp>
          <p:nvSpPr>
            <p:cNvPr id="9"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a:t>
              </a:r>
              <a:r>
                <a:rPr kumimoji="0" lang="en-IN" altLang="zh-CN" sz="2000" b="1" i="0" u="none" strike="noStrike" kern="1200" cap="none" spc="0" normalizeH="0" baseline="0" noProof="0">
                  <a:ln>
                    <a:noFill/>
                  </a:ln>
                  <a:solidFill>
                    <a:schemeClr val="bg1"/>
                  </a:solidFill>
                  <a:effectLst/>
                  <a:uLnTx/>
                  <a:uFillTx/>
                  <a:latin typeface="Tinos"/>
                  <a:ea typeface="+mj-ea"/>
                  <a:cs typeface="+mj-cs"/>
                </a:rPr>
                <a:t>: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64230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Data</a:t>
            </a:r>
            <a:endParaRPr lang="en-US" b="1" dirty="0"/>
          </a:p>
        </p:txBody>
      </p:sp>
      <p:sp>
        <p:nvSpPr>
          <p:cNvPr id="14" name="Content Placeholder 6"/>
          <p:cNvSpPr txBox="1">
            <a:spLocks/>
          </p:cNvSpPr>
          <p:nvPr/>
        </p:nvSpPr>
        <p:spPr>
          <a:xfrm>
            <a:off x="2147454" y="1412776"/>
            <a:ext cx="8229600" cy="236988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Data is collection of unstructured facts and figures  about the object of interest.</a:t>
            </a:r>
          </a:p>
          <a:p>
            <a:pPr algn="just">
              <a:buFont typeface="Wingdings" pitchFamily="2" charset="2"/>
              <a:buChar char="q"/>
            </a:pPr>
            <a:r>
              <a:rPr lang="en-US" sz="2000" dirty="0">
                <a:latin typeface="Times New Roman" pitchFamily="18" charset="0"/>
                <a:cs typeface="Times New Roman" pitchFamily="18" charset="0"/>
              </a:rPr>
              <a:t>For e.g. data about an employee would include information like name, address, age, educational qualifications etc.</a:t>
            </a:r>
          </a:p>
          <a:p>
            <a:pPr algn="just">
              <a:buFont typeface="Wingdings" pitchFamily="2" charset="2"/>
              <a:buChar char="q"/>
            </a:pPr>
            <a:r>
              <a:rPr lang="en-US" sz="2000" dirty="0">
                <a:latin typeface="Times New Roman" pitchFamily="18" charset="0"/>
                <a:cs typeface="Times New Roman" pitchFamily="18" charset="0"/>
              </a:rPr>
              <a:t>For example, take yourself. You may be 5ft tall, have brown hair and blue eyes. All of this is “data”. You have brown hair whether this is written down somewhere or not.</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pic>
        <p:nvPicPr>
          <p:cNvPr id="7" name="Picture 4" descr="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812541"/>
            <a:ext cx="3528392"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215681" y="5795972"/>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1: Example of Data</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073" y="3893909"/>
            <a:ext cx="2621165" cy="185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1" y="0"/>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5"/>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57526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Requirement Meet by Data</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aphicFrame>
        <p:nvGraphicFramePr>
          <p:cNvPr id="11" name="Table 10"/>
          <p:cNvGraphicFramePr>
            <a:graphicFrameLocks noGrp="1"/>
          </p:cNvGraphicFramePr>
          <p:nvPr>
            <p:extLst/>
          </p:nvPr>
        </p:nvGraphicFramePr>
        <p:xfrm>
          <a:off x="2135560" y="1815956"/>
          <a:ext cx="8229600" cy="3980016"/>
        </p:xfrm>
        <a:graphic>
          <a:graphicData uri="http://schemas.openxmlformats.org/drawingml/2006/table">
            <a:tbl>
              <a:tblPr/>
              <a:tblGrid>
                <a:gridCol w="2227277">
                  <a:extLst>
                    <a:ext uri="{9D8B030D-6E8A-4147-A177-3AD203B41FA5}">
                      <a16:colId xmlns:a16="http://schemas.microsoft.com/office/drawing/2014/main" val="20000"/>
                    </a:ext>
                  </a:extLst>
                </a:gridCol>
                <a:gridCol w="6002323">
                  <a:extLst>
                    <a:ext uri="{9D8B030D-6E8A-4147-A177-3AD203B41FA5}">
                      <a16:colId xmlns:a16="http://schemas.microsoft.com/office/drawing/2014/main" val="20001"/>
                    </a:ext>
                  </a:extLst>
                </a:gridCol>
              </a:tblGrid>
              <a:tr h="3661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2400" b="1" dirty="0">
                          <a:effectLst/>
                          <a:latin typeface="Times New Roman" pitchFamily="18" charset="0"/>
                          <a:cs typeface="Times New Roman" pitchFamily="18" charset="0"/>
                        </a:rPr>
                        <a:t>Requirement</a:t>
                      </a:r>
                    </a:p>
                  </a:txBody>
                  <a:tcPr marL="47188" marR="47188" marT="47188" marB="471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2400" b="1" dirty="0">
                          <a:effectLst/>
                          <a:latin typeface="Times New Roman" pitchFamily="18" charset="0"/>
                          <a:cs typeface="Times New Roman" pitchFamily="18" charset="0"/>
                        </a:rPr>
                        <a:t>Description</a:t>
                      </a:r>
                      <a:endParaRPr lang="en-US" sz="2000" b="1" dirty="0">
                        <a:effectLst/>
                        <a:latin typeface="Times New Roman" pitchFamily="18" charset="0"/>
                        <a:cs typeface="Times New Roman" pitchFamily="18" charset="0"/>
                      </a:endParaRPr>
                    </a:p>
                  </a:txBody>
                  <a:tcPr marL="47188" marR="47188" marT="47188" marB="471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798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sz="2000" dirty="0">
                          <a:latin typeface="Times New Roman" pitchFamily="18" charset="0"/>
                          <a:cs typeface="Times New Roman" pitchFamily="18" charset="0"/>
                        </a:rPr>
                        <a:t>Integrity</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fontAlgn="t"/>
                      <a:r>
                        <a:rPr lang="en-US" sz="2000" dirty="0">
                          <a:latin typeface="Times New Roman" pitchFamily="18" charset="0"/>
                          <a:cs typeface="Times New Roman" pitchFamily="18" charset="0"/>
                        </a:rPr>
                        <a:t>Data should be accurate e.g. my LinkedIn profile should contain valid country name.</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798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sz="2000" dirty="0">
                          <a:latin typeface="Times New Roman" pitchFamily="18" charset="0"/>
                          <a:cs typeface="Times New Roman" pitchFamily="18" charset="0"/>
                        </a:rPr>
                        <a:t>Availability</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fontAlgn="t"/>
                      <a:r>
                        <a:rPr lang="en-US" sz="2000" dirty="0">
                          <a:latin typeface="Times New Roman" pitchFamily="18" charset="0"/>
                          <a:cs typeface="Times New Roman" pitchFamily="18" charset="0"/>
                        </a:rPr>
                        <a:t>I should be able to access LinkedIn and see my data at all times.</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61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sz="2000" dirty="0">
                          <a:latin typeface="Times New Roman" pitchFamily="18" charset="0"/>
                          <a:cs typeface="Times New Roman" pitchFamily="18" charset="0"/>
                        </a:rPr>
                        <a:t>Security</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fontAlgn="t"/>
                      <a:r>
                        <a:rPr lang="en-US" sz="2000" dirty="0">
                          <a:latin typeface="Times New Roman" pitchFamily="18" charset="0"/>
                          <a:cs typeface="Times New Roman" pitchFamily="18" charset="0"/>
                        </a:rPr>
                        <a:t>Only my friends should be able to see my posts and no one else.</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3798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sz="2000" dirty="0">
                          <a:latin typeface="Times New Roman" pitchFamily="18" charset="0"/>
                          <a:cs typeface="Times New Roman" pitchFamily="18" charset="0"/>
                        </a:rPr>
                        <a:t>Independent of Application</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fontAlgn="t"/>
                      <a:r>
                        <a:rPr lang="en-US" sz="2000" dirty="0">
                          <a:latin typeface="Times New Roman" pitchFamily="18" charset="0"/>
                          <a:cs typeface="Times New Roman" pitchFamily="18" charset="0"/>
                        </a:rPr>
                        <a:t>I should be able to access the same data from my Android app as well as from web browser on my laptop.</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61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en-US" sz="2000" dirty="0">
                          <a:latin typeface="Times New Roman" pitchFamily="18" charset="0"/>
                          <a:cs typeface="Times New Roman" pitchFamily="18" charset="0"/>
                        </a:rPr>
                        <a:t>Concurrency</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fontAlgn="t"/>
                      <a:r>
                        <a:rPr lang="en-US" sz="2000" dirty="0">
                          <a:latin typeface="Times New Roman" pitchFamily="18" charset="0"/>
                          <a:cs typeface="Times New Roman" pitchFamily="18" charset="0"/>
                        </a:rPr>
                        <a:t>All my friends should be able to see my posts at the same time.</a:t>
                      </a:r>
                    </a:p>
                  </a:txBody>
                  <a:tcPr marL="47188" marR="47188" marT="47188" marB="471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2019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Information</a:t>
            </a:r>
            <a:endParaRPr lang="en-US" b="1" dirty="0"/>
          </a:p>
        </p:txBody>
      </p:sp>
      <p:sp>
        <p:nvSpPr>
          <p:cNvPr id="14" name="Content Placeholder 6"/>
          <p:cNvSpPr txBox="1">
            <a:spLocks/>
          </p:cNvSpPr>
          <p:nvPr/>
        </p:nvSpPr>
        <p:spPr>
          <a:xfrm>
            <a:off x="2147454" y="1412777"/>
            <a:ext cx="8229600" cy="243143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Systematic and meaningful form of data.</a:t>
            </a:r>
          </a:p>
          <a:p>
            <a:pPr algn="just">
              <a:buFont typeface="Wingdings" pitchFamily="2" charset="2"/>
              <a:buChar char="q"/>
            </a:pPr>
            <a:r>
              <a:rPr lang="en-US" sz="2000" dirty="0">
                <a:latin typeface="Times New Roman" pitchFamily="18" charset="0"/>
                <a:cs typeface="Times New Roman" pitchFamily="18" charset="0"/>
              </a:rPr>
              <a:t>Information allows us to expand our knowledge beyond the range of our senses. We can capture data in information, then move it about so that other people can access it at different times.</a:t>
            </a:r>
          </a:p>
          <a:p>
            <a:pPr algn="just">
              <a:buFont typeface="Wingdings" pitchFamily="2" charset="2"/>
              <a:buChar char="q"/>
            </a:pPr>
            <a:r>
              <a:rPr lang="en-US" sz="2000" dirty="0">
                <a:latin typeface="Times New Roman" pitchFamily="18" charset="0"/>
                <a:cs typeface="Times New Roman" pitchFamily="18" charset="0"/>
              </a:rPr>
              <a:t>If I take a picture of you, the photograph is information. But what you look like is data.</a:t>
            </a:r>
          </a:p>
          <a:p>
            <a:pPr algn="just">
              <a:buFont typeface="Wingdings" pitchFamily="2" charset="2"/>
              <a:buChar char="q"/>
            </a:pPr>
            <a:r>
              <a:rPr lang="en-US" sz="2000" dirty="0">
                <a:latin typeface="Times New Roman" pitchFamily="18" charset="0"/>
                <a:cs typeface="Times New Roman" pitchFamily="18" charset="0"/>
              </a:rPr>
              <a:t>Information helps human beings in their decision making.</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10" name="TextBox 9"/>
          <p:cNvSpPr txBox="1"/>
          <p:nvPr/>
        </p:nvSpPr>
        <p:spPr>
          <a:xfrm>
            <a:off x="3215681" y="5795972"/>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2: Example of Information</a:t>
            </a:r>
          </a:p>
        </p:txBody>
      </p:sp>
      <p:pic>
        <p:nvPicPr>
          <p:cNvPr id="11" name="Picture 6" descr="Info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3750816"/>
            <a:ext cx="1524000" cy="18920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645" y="3844212"/>
            <a:ext cx="4752975" cy="192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1" y="-16453"/>
            <a:ext cx="12192001" cy="6854364"/>
            <a:chOff x="-1" y="-16453"/>
            <a:chExt cx="12192001" cy="6854364"/>
          </a:xfrm>
        </p:grpSpPr>
        <p:sp>
          <p:nvSpPr>
            <p:cNvPr id="16"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8" name="Picture 17">
              <a:extLst>
                <a:ext uri="{FF2B5EF4-FFF2-40B4-BE49-F238E27FC236}">
                  <a16:creationId xmlns:a16="http://schemas.microsoft.com/office/drawing/2014/main" id="{4A7D3D7F-37FF-43C2-AB10-6A15E1541F32}"/>
                </a:ext>
              </a:extLst>
            </p:cNvPr>
            <p:cNvPicPr>
              <a:picLocks noChangeAspect="1"/>
            </p:cNvPicPr>
            <p:nvPr/>
          </p:nvPicPr>
          <p:blipFill>
            <a:blip r:embed="rId5"/>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1923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rPr>
              <a:t>Knowledge</a:t>
            </a:r>
            <a:endParaRPr lang="en-US" b="1" dirty="0"/>
          </a:p>
        </p:txBody>
      </p:sp>
      <p:sp>
        <p:nvSpPr>
          <p:cNvPr id="14" name="Content Placeholder 6"/>
          <p:cNvSpPr txBox="1">
            <a:spLocks/>
          </p:cNvSpPr>
          <p:nvPr/>
        </p:nvSpPr>
        <p:spPr>
          <a:xfrm>
            <a:off x="2147454" y="1412777"/>
            <a:ext cx="8229600" cy="2062103"/>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Knowledge is information processed in the mind of individual.</a:t>
            </a:r>
          </a:p>
          <a:p>
            <a:pPr algn="just">
              <a:buFont typeface="Wingdings" pitchFamily="2" charset="2"/>
              <a:buChar char="q"/>
            </a:pPr>
            <a:r>
              <a:rPr lang="en-US" sz="2000" dirty="0">
                <a:latin typeface="Times New Roman" pitchFamily="18" charset="0"/>
                <a:cs typeface="Times New Roman" pitchFamily="18" charset="0"/>
              </a:rPr>
              <a:t>It gives answers to “Why and how”, “Know how”, “Truth and beliefs” and “judgments”</a:t>
            </a:r>
          </a:p>
          <a:p>
            <a:pPr algn="just">
              <a:buFont typeface="Wingdings" pitchFamily="2" charset="2"/>
              <a:buChar char="q"/>
            </a:pPr>
            <a:r>
              <a:rPr lang="en-US" sz="2000" dirty="0">
                <a:latin typeface="Times New Roman" pitchFamily="18" charset="0"/>
                <a:cs typeface="Times New Roman" pitchFamily="18" charset="0"/>
              </a:rPr>
              <a:t>Think of this as the map of the World we build inside our brains. Like a physical map, it helps us know where things are – but it contains more than that. It also contains our beliefs and expectations.</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10" name="TextBox 9"/>
          <p:cNvSpPr txBox="1"/>
          <p:nvPr/>
        </p:nvSpPr>
        <p:spPr>
          <a:xfrm>
            <a:off x="3215681" y="5795972"/>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3: Example of Knowledge</a:t>
            </a:r>
          </a:p>
        </p:txBody>
      </p:sp>
      <p:pic>
        <p:nvPicPr>
          <p:cNvPr id="13" name="Picture 8" descr="Knowl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3789040"/>
            <a:ext cx="2736304" cy="19316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16453"/>
            <a:ext cx="12192001" cy="6854364"/>
            <a:chOff x="-1" y="-16453"/>
            <a:chExt cx="12192001" cy="6854364"/>
          </a:xfrm>
        </p:grpSpPr>
        <p:sp>
          <p:nvSpPr>
            <p:cNvPr id="16"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8" name="Picture 17">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19479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rPr>
              <a:t>Data, Information and Knowledge</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10" name="TextBox 9"/>
          <p:cNvSpPr txBox="1"/>
          <p:nvPr/>
        </p:nvSpPr>
        <p:spPr>
          <a:xfrm>
            <a:off x="3215681" y="5795972"/>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4: Example of Data, Information and Knowledge</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1628801"/>
            <a:ext cx="3352800" cy="357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92252"/>
            <a:ext cx="4267200" cy="392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1" y="-16453"/>
            <a:ext cx="12192001" cy="6854364"/>
            <a:chOff x="-1" y="-16453"/>
            <a:chExt cx="12192001" cy="6854364"/>
          </a:xfrm>
        </p:grpSpPr>
        <p:sp>
          <p:nvSpPr>
            <p:cNvPr id="14"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8" name="Picture 17">
              <a:extLst>
                <a:ext uri="{FF2B5EF4-FFF2-40B4-BE49-F238E27FC236}">
                  <a16:creationId xmlns:a16="http://schemas.microsoft.com/office/drawing/2014/main" id="{4A7D3D7F-37FF-43C2-AB10-6A15E1541F32}"/>
                </a:ext>
              </a:extLst>
            </p:cNvPr>
            <p:cNvPicPr>
              <a:picLocks noChangeAspect="1"/>
            </p:cNvPicPr>
            <p:nvPr/>
          </p:nvPicPr>
          <p:blipFill>
            <a:blip r:embed="rId5"/>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76809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908721"/>
            <a:ext cx="8177753" cy="584775"/>
          </a:xfrm>
          <a:prstGeom prst="rect">
            <a:avLst/>
          </a:prstGeom>
          <a:noFill/>
        </p:spPr>
        <p:txBody>
          <a:bodyPr wrap="square" rtlCol="0">
            <a:spAutoFit/>
          </a:bodyPr>
          <a:lstStyle/>
          <a:p>
            <a:pPr marL="0" indent="0" algn="ctr">
              <a:buNone/>
            </a:pPr>
            <a:r>
              <a:rPr lang="en-US" b="1" dirty="0">
                <a:solidFill>
                  <a:srgbClr val="FF0000"/>
                </a:solidFill>
                <a:latin typeface="Times New Roman" pitchFamily="18" charset="0"/>
                <a:cs typeface="Times New Roman" pitchFamily="18" charset="0"/>
              </a:rPr>
              <a:t>Vision</a:t>
            </a:r>
            <a:endParaRPr lang="en-US" sz="2000" dirty="0">
              <a:latin typeface="Oswald" charset="0"/>
            </a:endParaRPr>
          </a:p>
        </p:txBody>
      </p:sp>
      <p:sp>
        <p:nvSpPr>
          <p:cNvPr id="7" name="TextBox 6"/>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3" name="TextBox 2"/>
          <p:cNvSpPr txBox="1"/>
          <p:nvPr/>
        </p:nvSpPr>
        <p:spPr>
          <a:xfrm>
            <a:off x="2423592" y="1412776"/>
            <a:ext cx="7560840" cy="1107996"/>
          </a:xfrm>
          <a:prstGeom prst="rect">
            <a:avLst/>
          </a:prstGeom>
          <a:noFill/>
        </p:spPr>
        <p:txBody>
          <a:bodyPr wrap="square" rtlCol="0">
            <a:spAutoFit/>
          </a:bodyPr>
          <a:lstStyle/>
          <a:p>
            <a:pPr algn="just"/>
            <a:r>
              <a:rPr lang="en-US" sz="2200" dirty="0">
                <a:latin typeface="Times New Roman" pitchFamily="18" charset="0"/>
                <a:cs typeface="Times New Roman" pitchFamily="18" charset="0"/>
              </a:rPr>
              <a:t>To be known globally as a premier department of Computer Science and Engineering for value-based education, multidisciplinary research and innovation.</a:t>
            </a:r>
          </a:p>
        </p:txBody>
      </p:sp>
      <p:sp>
        <p:nvSpPr>
          <p:cNvPr id="9" name="Content Placeholder 11"/>
          <p:cNvSpPr txBox="1">
            <a:spLocks/>
          </p:cNvSpPr>
          <p:nvPr/>
        </p:nvSpPr>
        <p:spPr>
          <a:xfrm>
            <a:off x="2173378" y="2564905"/>
            <a:ext cx="8177753" cy="58477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FF0000"/>
                </a:solidFill>
                <a:latin typeface="Times New Roman" pitchFamily="18" charset="0"/>
                <a:cs typeface="Times New Roman" pitchFamily="18" charset="0"/>
              </a:rPr>
              <a:t>Mission</a:t>
            </a:r>
            <a:endParaRPr lang="en-US" sz="2000" dirty="0">
              <a:latin typeface="Oswald" charset="0"/>
            </a:endParaRPr>
          </a:p>
        </p:txBody>
      </p:sp>
      <p:sp>
        <p:nvSpPr>
          <p:cNvPr id="10" name="TextBox 9"/>
          <p:cNvSpPr txBox="1"/>
          <p:nvPr/>
        </p:nvSpPr>
        <p:spPr>
          <a:xfrm>
            <a:off x="2575992" y="3140969"/>
            <a:ext cx="7560840" cy="3293209"/>
          </a:xfrm>
          <a:prstGeom prst="rect">
            <a:avLst/>
          </a:prstGeom>
          <a:noFill/>
        </p:spPr>
        <p:txBody>
          <a:bodyPr wrap="square" rtlCol="0">
            <a:spAutoFit/>
          </a:bodyPr>
          <a:lstStyle/>
          <a:p>
            <a:pPr marL="342900" indent="-342900" algn="just">
              <a:spcBef>
                <a:spcPts val="600"/>
              </a:spcBef>
              <a:buFont typeface="Wingdings" pitchFamily="2" charset="2"/>
              <a:buChar char="q"/>
            </a:pPr>
            <a:r>
              <a:rPr lang="en-US" sz="2200" b="1" dirty="0">
                <a:latin typeface="Times New Roman"/>
                <a:ea typeface="Times New Roman"/>
              </a:rPr>
              <a:t>M1:</a:t>
            </a:r>
            <a:r>
              <a:rPr lang="en-US" sz="2200" dirty="0">
                <a:latin typeface="Times New Roman"/>
                <a:ea typeface="Times New Roman"/>
              </a:rPr>
              <a:t> Developing a strong foundation in fundamentals of computing science with responsiveness towards emerging technologies.</a:t>
            </a:r>
          </a:p>
          <a:p>
            <a:pPr marL="342900" indent="-342900" algn="just">
              <a:spcBef>
                <a:spcPts val="600"/>
              </a:spcBef>
              <a:buFont typeface="Wingdings" pitchFamily="2" charset="2"/>
              <a:buChar char="q"/>
            </a:pPr>
            <a:r>
              <a:rPr lang="en-US" sz="2200" b="1" dirty="0">
                <a:latin typeface="Times New Roman"/>
                <a:ea typeface="Times New Roman"/>
              </a:rPr>
              <a:t>M2:</a:t>
            </a:r>
            <a:r>
              <a:rPr lang="en-US" sz="2200" dirty="0">
                <a:latin typeface="Times New Roman"/>
                <a:ea typeface="Times New Roman"/>
              </a:rPr>
              <a:t> Establishing state-of-the-art facilities and adopt education 4.0 practices to analyze, develop, test and deploy sustainable ethical IT solutions by involving multiple stakeholders.</a:t>
            </a:r>
            <a:endParaRPr lang="en-US" sz="2200" b="1" dirty="0">
              <a:latin typeface="Times New Roman"/>
              <a:ea typeface="Times New Roman"/>
            </a:endParaRPr>
          </a:p>
          <a:p>
            <a:pPr marL="342900" indent="-342900" algn="just">
              <a:spcBef>
                <a:spcPts val="600"/>
              </a:spcBef>
              <a:buFont typeface="Wingdings" pitchFamily="2" charset="2"/>
              <a:buChar char="q"/>
            </a:pPr>
            <a:r>
              <a:rPr lang="en-US" sz="2200" b="1" dirty="0">
                <a:latin typeface="Times New Roman"/>
                <a:ea typeface="Times New Roman"/>
              </a:rPr>
              <a:t>M3:</a:t>
            </a:r>
            <a:r>
              <a:rPr lang="en-US" sz="2200" dirty="0">
                <a:latin typeface="Times New Roman"/>
                <a:ea typeface="Times New Roman"/>
              </a:rPr>
              <a:t> Establishing Centers of Excellence for multidisciplinary collaborative research in association with industry and academia.</a:t>
            </a:r>
          </a:p>
        </p:txBody>
      </p:sp>
      <p:grpSp>
        <p:nvGrpSpPr>
          <p:cNvPr id="5" name="Group 4"/>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494457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rPr>
              <a:t>Database</a:t>
            </a:r>
            <a:endParaRPr lang="en-US" b="1" dirty="0"/>
          </a:p>
        </p:txBody>
      </p:sp>
      <p:sp>
        <p:nvSpPr>
          <p:cNvPr id="14" name="Content Placeholder 6"/>
          <p:cNvSpPr txBox="1">
            <a:spLocks/>
          </p:cNvSpPr>
          <p:nvPr/>
        </p:nvSpPr>
        <p:spPr>
          <a:xfrm>
            <a:off x="2147454" y="1412777"/>
            <a:ext cx="8229600" cy="2800767"/>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A repository of logically related and similar data.</a:t>
            </a:r>
          </a:p>
          <a:p>
            <a:pPr algn="just">
              <a:buFont typeface="Wingdings" pitchFamily="2" charset="2"/>
              <a:buChar char="q"/>
            </a:pPr>
            <a:r>
              <a:rPr lang="en-US" sz="2000" dirty="0">
                <a:latin typeface="Times New Roman" pitchFamily="18" charset="0"/>
                <a:cs typeface="Times New Roman" pitchFamily="18" charset="0"/>
              </a:rPr>
              <a:t>An organized collection of related information so that it can easily be accessed, managed and updated.</a:t>
            </a:r>
          </a:p>
          <a:p>
            <a:pPr algn="just">
              <a:buFont typeface="Wingdings" pitchFamily="2" charset="2"/>
              <a:buChar char="q"/>
            </a:pPr>
            <a:r>
              <a:rPr lang="en-US" sz="2000" dirty="0">
                <a:latin typeface="Times New Roman" pitchFamily="18" charset="0"/>
                <a:cs typeface="Times New Roman" pitchFamily="18" charset="0"/>
              </a:rPr>
              <a:t>It is supposed to meet the requirements of different users of an organization.</a:t>
            </a:r>
          </a:p>
          <a:p>
            <a:pPr algn="just">
              <a:buFont typeface="Wingdings" pitchFamily="2" charset="2"/>
              <a:buChar char="q"/>
            </a:pPr>
            <a:r>
              <a:rPr lang="en-US" sz="2000" dirty="0">
                <a:latin typeface="Times New Roman" pitchFamily="18" charset="0"/>
                <a:cs typeface="Times New Roman" pitchFamily="18" charset="0"/>
              </a:rPr>
              <a:t>A self describing collection of  integrated records.</a:t>
            </a:r>
          </a:p>
          <a:p>
            <a:pPr algn="just">
              <a:buFont typeface="Wingdings" pitchFamily="2" charset="2"/>
              <a:buChar char="q"/>
            </a:pPr>
            <a:r>
              <a:rPr lang="en-US" sz="2000" dirty="0">
                <a:latin typeface="Times New Roman" pitchFamily="18" charset="0"/>
                <a:cs typeface="Times New Roman" pitchFamily="18" charset="0"/>
              </a:rPr>
              <a:t>Example includes Dictionary, Airline Database, Student Database, Library, Railways Timetable, YouTube (All songs of </a:t>
            </a:r>
            <a:r>
              <a:rPr lang="en-US" sz="2000" dirty="0" err="1">
                <a:latin typeface="Times New Roman" pitchFamily="18" charset="0"/>
                <a:cs typeface="Times New Roman" pitchFamily="18" charset="0"/>
              </a:rPr>
              <a:t>Mohd</a:t>
            </a:r>
            <a:r>
              <a:rPr lang="en-US" sz="2000" dirty="0">
                <a:latin typeface="Times New Roman" pitchFamily="18" charset="0"/>
                <a:cs typeface="Times New Roman" pitchFamily="18" charset="0"/>
              </a:rPr>
              <a:t>. Rafi, </a:t>
            </a:r>
            <a:r>
              <a:rPr lang="en-US" sz="2000" dirty="0" err="1">
                <a:latin typeface="Times New Roman" pitchFamily="18" charset="0"/>
                <a:cs typeface="Times New Roman" pitchFamily="18" charset="0"/>
              </a:rPr>
              <a:t>Jagjeet</a:t>
            </a:r>
            <a:r>
              <a:rPr lang="en-US" sz="2000" dirty="0">
                <a:latin typeface="Times New Roman" pitchFamily="18" charset="0"/>
                <a:cs typeface="Times New Roman" pitchFamily="18" charset="0"/>
              </a:rPr>
              <a:t> Singh)</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10" name="TextBox 9"/>
          <p:cNvSpPr txBox="1"/>
          <p:nvPr/>
        </p:nvSpPr>
        <p:spPr>
          <a:xfrm>
            <a:off x="3215681" y="5939988"/>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5: Example of Database</a:t>
            </a:r>
          </a:p>
        </p:txBody>
      </p:sp>
      <p:sp>
        <p:nvSpPr>
          <p:cNvPr id="2" name="AutoShape 2" descr="Gian Jyoti Institute of Management and Technology - GJIMT"/>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490" y="4213542"/>
            <a:ext cx="3155364" cy="158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044" y="4437113"/>
            <a:ext cx="2268252" cy="135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5"/>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80098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rPr>
              <a:t>Database Management System (DBMS)</a:t>
            </a:r>
            <a:endParaRPr lang="en-US" b="1" dirty="0"/>
          </a:p>
        </p:txBody>
      </p:sp>
      <p:sp>
        <p:nvSpPr>
          <p:cNvPr id="14" name="Content Placeholder 6"/>
          <p:cNvSpPr txBox="1">
            <a:spLocks/>
          </p:cNvSpPr>
          <p:nvPr/>
        </p:nvSpPr>
        <p:spPr>
          <a:xfrm>
            <a:off x="2147454" y="1412777"/>
            <a:ext cx="8229600" cy="2739211"/>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A set of programs to access the interrelated data.</a:t>
            </a:r>
          </a:p>
          <a:p>
            <a:pPr algn="just">
              <a:buFont typeface="Wingdings" pitchFamily="2" charset="2"/>
              <a:buChar char="q"/>
            </a:pPr>
            <a:r>
              <a:rPr lang="en-US" sz="2000" dirty="0">
                <a:latin typeface="Times New Roman" pitchFamily="18" charset="0"/>
                <a:cs typeface="Times New Roman" pitchFamily="18" charset="0"/>
              </a:rPr>
              <a:t>DBMS provides an interface to perform various operations like database creation, storing data in it, updating data, creating a table in the database.</a:t>
            </a:r>
          </a:p>
          <a:p>
            <a:pPr algn="just">
              <a:buFont typeface="Wingdings" pitchFamily="2" charset="2"/>
              <a:buChar char="q"/>
            </a:pPr>
            <a:r>
              <a:rPr lang="en-US" sz="2000" dirty="0">
                <a:latin typeface="Times New Roman" pitchFamily="18" charset="0"/>
                <a:cs typeface="Times New Roman" pitchFamily="18" charset="0"/>
              </a:rPr>
              <a:t>It provides protection and security to the database. In the case of multiple users, it also maintains data consistency.</a:t>
            </a:r>
          </a:p>
          <a:p>
            <a:pPr algn="just">
              <a:buFont typeface="Wingdings" pitchFamily="2" charset="2"/>
              <a:buChar char="q"/>
            </a:pPr>
            <a:r>
              <a:rPr lang="en-US" sz="2000" dirty="0">
                <a:latin typeface="Times New Roman" pitchFamily="18" charset="0"/>
                <a:cs typeface="Times New Roman" pitchFamily="18" charset="0"/>
              </a:rPr>
              <a:t>Example includes MySQL, Oracle, IBM’s DB2, Microsoft’s SQL Server, MS-Access </a:t>
            </a:r>
            <a:r>
              <a:rPr lang="en-US" sz="2000" dirty="0" err="1">
                <a:latin typeface="Times New Roman" pitchFamily="18" charset="0"/>
                <a:cs typeface="Times New Roman" pitchFamily="18" charset="0"/>
              </a:rPr>
              <a:t>etc</a:t>
            </a:r>
            <a:r>
              <a:rPr lang="en-US" sz="2000" dirty="0">
                <a:latin typeface="Times New Roman" pitchFamily="18" charset="0"/>
                <a:cs typeface="Times New Roman" pitchFamily="18" charset="0"/>
              </a:rPr>
              <a:t> are a very popular commercial database which is used in different applications.</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10" name="TextBox 9"/>
          <p:cNvSpPr txBox="1"/>
          <p:nvPr/>
        </p:nvSpPr>
        <p:spPr>
          <a:xfrm>
            <a:off x="3215681" y="5939988"/>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6: Example of DBMS</a:t>
            </a:r>
          </a:p>
        </p:txBody>
      </p:sp>
      <p:sp>
        <p:nvSpPr>
          <p:cNvPr id="2" name="AutoShape 2" descr="Gian Jyoti Institute of Management and Technology - GJIMT"/>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654" y="4222836"/>
            <a:ext cx="3600400" cy="158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871345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679575" y="1352427"/>
            <a:ext cx="8229600" cy="584775"/>
          </a:xfrm>
          <a:prstGeom prst="rect">
            <a:avLst/>
          </a:prstGeom>
          <a:noFill/>
        </p:spPr>
        <p:txBody>
          <a:bodyPr wrap="square" rtlCol="0">
            <a:spAutoFit/>
          </a:bodyPr>
          <a:lstStyle/>
          <a:p>
            <a:pPr marL="0" indent="0" algn="ctr">
              <a:buNone/>
            </a:pPr>
            <a:r>
              <a:rPr lang="en-US" b="1" dirty="0">
                <a:latin typeface="Times New Roman"/>
              </a:rPr>
              <a:t>Characteristics of DBMS</a:t>
            </a:r>
            <a:endParaRPr lang="en-US" b="1" dirty="0"/>
          </a:p>
        </p:txBody>
      </p:sp>
      <p:sp>
        <p:nvSpPr>
          <p:cNvPr id="14" name="Content Placeholder 6"/>
          <p:cNvSpPr txBox="1">
            <a:spLocks/>
          </p:cNvSpPr>
          <p:nvPr/>
        </p:nvSpPr>
        <p:spPr>
          <a:xfrm>
            <a:off x="1970808" y="2028529"/>
            <a:ext cx="8229600" cy="360098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Provides security and removes redundancy</a:t>
            </a:r>
          </a:p>
          <a:p>
            <a:pPr algn="just">
              <a:buFont typeface="Wingdings" pitchFamily="2" charset="2"/>
              <a:buChar char="q"/>
            </a:pPr>
            <a:r>
              <a:rPr lang="en-US" sz="2000" dirty="0">
                <a:latin typeface="Times New Roman" pitchFamily="18" charset="0"/>
                <a:cs typeface="Times New Roman" pitchFamily="18" charset="0"/>
              </a:rPr>
              <a:t>Self-describing nature of a database system</a:t>
            </a:r>
          </a:p>
          <a:p>
            <a:pPr algn="just">
              <a:buFont typeface="Wingdings" pitchFamily="2" charset="2"/>
              <a:buChar char="q"/>
            </a:pPr>
            <a:r>
              <a:rPr lang="en-US" sz="2000" dirty="0">
                <a:latin typeface="Times New Roman" pitchFamily="18" charset="0"/>
                <a:cs typeface="Times New Roman" pitchFamily="18" charset="0"/>
              </a:rPr>
              <a:t>Insulation between programs and data abstraction</a:t>
            </a:r>
          </a:p>
          <a:p>
            <a:pPr algn="just">
              <a:buFont typeface="Wingdings" pitchFamily="2" charset="2"/>
              <a:buChar char="q"/>
            </a:pPr>
            <a:r>
              <a:rPr lang="en-US" sz="2000" dirty="0">
                <a:latin typeface="Times New Roman" pitchFamily="18" charset="0"/>
                <a:cs typeface="Times New Roman" pitchFamily="18" charset="0"/>
              </a:rPr>
              <a:t>Support of multiple views of the data</a:t>
            </a:r>
          </a:p>
          <a:p>
            <a:pPr algn="just">
              <a:buFont typeface="Wingdings" pitchFamily="2" charset="2"/>
              <a:buChar char="q"/>
            </a:pPr>
            <a:r>
              <a:rPr lang="en-US" sz="2000" dirty="0">
                <a:latin typeface="Times New Roman" pitchFamily="18" charset="0"/>
                <a:cs typeface="Times New Roman" pitchFamily="18" charset="0"/>
              </a:rPr>
              <a:t>Sharing of data and multiuser transaction processing</a:t>
            </a:r>
          </a:p>
          <a:p>
            <a:pPr algn="just">
              <a:buFont typeface="Wingdings" pitchFamily="2" charset="2"/>
              <a:buChar char="q"/>
            </a:pPr>
            <a:r>
              <a:rPr lang="en-US" sz="2000" dirty="0">
                <a:latin typeface="Times New Roman" pitchFamily="18" charset="0"/>
                <a:cs typeface="Times New Roman" pitchFamily="18" charset="0"/>
              </a:rPr>
              <a:t>DBMS allows entities and relations among them to form tables.</a:t>
            </a:r>
          </a:p>
          <a:p>
            <a:pPr algn="just">
              <a:buFont typeface="Wingdings" pitchFamily="2" charset="2"/>
              <a:buChar char="q"/>
            </a:pPr>
            <a:r>
              <a:rPr lang="en-US" sz="2000" dirty="0">
                <a:latin typeface="Times New Roman" pitchFamily="18" charset="0"/>
                <a:cs typeface="Times New Roman" pitchFamily="18" charset="0"/>
              </a:rPr>
              <a:t>It follows the ACID concept (Atomicity, Consistency, Isolation, and Durability).</a:t>
            </a:r>
          </a:p>
          <a:p>
            <a:pPr algn="just">
              <a:buFont typeface="Wingdings" pitchFamily="2" charset="2"/>
              <a:buChar char="q"/>
            </a:pPr>
            <a:r>
              <a:rPr lang="en-US" sz="2000" dirty="0">
                <a:latin typeface="Times New Roman" pitchFamily="18" charset="0"/>
                <a:cs typeface="Times New Roman" pitchFamily="18" charset="0"/>
              </a:rPr>
              <a:t>DBMS supports multi-user environment that allows users to access and manipulate data in parallel.</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2" name="AutoShape 2" descr="Gian Jyoti Institute of Management and Technology - GJIMT"/>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6" name="Picture 15">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162623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rPr>
              <a:t>Advantages of DBMS</a:t>
            </a:r>
            <a:endParaRPr lang="en-US" b="1" dirty="0"/>
          </a:p>
        </p:txBody>
      </p:sp>
      <p:sp>
        <p:nvSpPr>
          <p:cNvPr id="14" name="Content Placeholder 6"/>
          <p:cNvSpPr txBox="1">
            <a:spLocks/>
          </p:cNvSpPr>
          <p:nvPr/>
        </p:nvSpPr>
        <p:spPr>
          <a:xfrm>
            <a:off x="2143938" y="1700808"/>
            <a:ext cx="8229600" cy="341632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b="1" dirty="0">
                <a:latin typeface="Times New Roman" pitchFamily="18" charset="0"/>
                <a:cs typeface="Times New Roman" pitchFamily="18" charset="0"/>
              </a:rPr>
              <a:t>Controlling Data Redundancy</a:t>
            </a:r>
            <a:r>
              <a:rPr lang="en-US" sz="2000" dirty="0">
                <a:latin typeface="Times New Roman" pitchFamily="18" charset="0"/>
                <a:cs typeface="Times New Roman" pitchFamily="18" charset="0"/>
              </a:rPr>
              <a:t>: Data is recorded in only one place in the database and it is not duplicated.</a:t>
            </a:r>
          </a:p>
          <a:p>
            <a:pPr algn="just">
              <a:buFont typeface="Wingdings" pitchFamily="2" charset="2"/>
              <a:buChar char="q"/>
            </a:pPr>
            <a:r>
              <a:rPr lang="en-US" sz="2000" b="1" dirty="0">
                <a:latin typeface="Times New Roman" pitchFamily="18" charset="0"/>
                <a:cs typeface="Times New Roman" pitchFamily="18" charset="0"/>
              </a:rPr>
              <a:t>Data Consistency</a:t>
            </a:r>
            <a:r>
              <a:rPr lang="en-US" sz="2000" dirty="0">
                <a:latin typeface="Times New Roman" pitchFamily="18" charset="0"/>
                <a:cs typeface="Times New Roman" pitchFamily="18" charset="0"/>
              </a:rPr>
              <a:t>: Data item appears only once, and the updated value is immediately available to all users.</a:t>
            </a:r>
          </a:p>
          <a:p>
            <a:pPr algn="just">
              <a:buFont typeface="Wingdings" pitchFamily="2" charset="2"/>
              <a:buChar char="q"/>
            </a:pPr>
            <a:r>
              <a:rPr lang="en-US" sz="2000" b="1" dirty="0">
                <a:latin typeface="Times New Roman" pitchFamily="18" charset="0"/>
                <a:cs typeface="Times New Roman" pitchFamily="18" charset="0"/>
              </a:rPr>
              <a:t>Control Over Concurrency</a:t>
            </a:r>
            <a:r>
              <a:rPr lang="en-US" sz="2000" dirty="0">
                <a:latin typeface="Times New Roman" pitchFamily="18" charset="0"/>
                <a:cs typeface="Times New Roman" pitchFamily="18" charset="0"/>
              </a:rPr>
              <a:t>: In a computer file-based system in updating, one may overwrite the values recorded by the other.</a:t>
            </a:r>
          </a:p>
          <a:p>
            <a:pPr algn="just">
              <a:buFont typeface="Wingdings" pitchFamily="2" charset="2"/>
              <a:buChar char="q"/>
            </a:pPr>
            <a:r>
              <a:rPr lang="en-US" sz="2000" b="1" dirty="0">
                <a:latin typeface="Times New Roman" pitchFamily="18" charset="0"/>
                <a:cs typeface="Times New Roman" pitchFamily="18" charset="0"/>
              </a:rPr>
              <a:t>Backup and Recovery Procedures</a:t>
            </a:r>
            <a:r>
              <a:rPr lang="en-US" sz="2000" dirty="0">
                <a:latin typeface="Times New Roman" pitchFamily="18" charset="0"/>
                <a:cs typeface="Times New Roman" pitchFamily="18" charset="0"/>
              </a:rPr>
              <a:t>: automatically create the backup of data and restore data if required.</a:t>
            </a:r>
          </a:p>
          <a:p>
            <a:pPr algn="just">
              <a:buFont typeface="Wingdings" pitchFamily="2" charset="2"/>
              <a:buChar char="q"/>
            </a:pPr>
            <a:r>
              <a:rPr lang="en-US" sz="2000" b="1" dirty="0">
                <a:latin typeface="Times New Roman" pitchFamily="18" charset="0"/>
                <a:cs typeface="Times New Roman" pitchFamily="18" charset="0"/>
              </a:rPr>
              <a:t>Data Independence:</a:t>
            </a:r>
            <a:r>
              <a:rPr lang="en-US" sz="2000" dirty="0">
                <a:latin typeface="Times New Roman" pitchFamily="18" charset="0"/>
                <a:cs typeface="Times New Roman" pitchFamily="18" charset="0"/>
              </a:rPr>
              <a:t> Separation of data structure of database from application program that uses the data is called data independence.</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2" name="AutoShape 2" descr="Gian Jyoti Institute of Management and Technology - GJIMT"/>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6" name="Picture 15">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42916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rPr>
              <a:t>Disadvantages of DBMS</a:t>
            </a:r>
            <a:endParaRPr lang="en-US" b="1" dirty="0"/>
          </a:p>
        </p:txBody>
      </p:sp>
      <p:sp>
        <p:nvSpPr>
          <p:cNvPr id="14" name="Content Placeholder 6"/>
          <p:cNvSpPr txBox="1">
            <a:spLocks/>
          </p:cNvSpPr>
          <p:nvPr/>
        </p:nvSpPr>
        <p:spPr>
          <a:xfrm>
            <a:off x="2143938" y="1700808"/>
            <a:ext cx="8229600" cy="4093428"/>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b="1" dirty="0">
                <a:latin typeface="Times New Roman" pitchFamily="18" charset="0"/>
                <a:cs typeface="Times New Roman" pitchFamily="18" charset="0"/>
              </a:rPr>
              <a:t>Cost of Hardware and Software:</a:t>
            </a:r>
            <a:r>
              <a:rPr lang="en-US" sz="2000" dirty="0">
                <a:latin typeface="Times New Roman" pitchFamily="18" charset="0"/>
                <a:cs typeface="Times New Roman" pitchFamily="18" charset="0"/>
              </a:rPr>
              <a:t> Processor with high speed of data processing and memory of large size is required.</a:t>
            </a:r>
          </a:p>
          <a:p>
            <a:pPr algn="just">
              <a:buFont typeface="Wingdings" pitchFamily="2" charset="2"/>
              <a:buChar char="q"/>
            </a:pPr>
            <a:r>
              <a:rPr lang="en-US" sz="2000" b="1" dirty="0">
                <a:latin typeface="Times New Roman" pitchFamily="18" charset="0"/>
                <a:cs typeface="Times New Roman" pitchFamily="18" charset="0"/>
              </a:rPr>
              <a:t>Cost of Data Conversion:</a:t>
            </a:r>
            <a:r>
              <a:rPr lang="en-US" sz="2000" dirty="0">
                <a:latin typeface="Times New Roman" pitchFamily="18" charset="0"/>
                <a:cs typeface="Times New Roman" pitchFamily="18" charset="0"/>
              </a:rPr>
              <a:t> Very difficult and costly method to convert data of data file into database.</a:t>
            </a:r>
          </a:p>
          <a:p>
            <a:pPr algn="just">
              <a:buFont typeface="Wingdings" pitchFamily="2" charset="2"/>
              <a:buChar char="q"/>
            </a:pPr>
            <a:r>
              <a:rPr lang="en-US" sz="2000" b="1" dirty="0">
                <a:latin typeface="Times New Roman" pitchFamily="18" charset="0"/>
                <a:cs typeface="Times New Roman" pitchFamily="18" charset="0"/>
              </a:rPr>
              <a:t>Cost of Staff Training:</a:t>
            </a:r>
            <a:r>
              <a:rPr lang="en-US" sz="2000" dirty="0">
                <a:latin typeface="Times New Roman" pitchFamily="18" charset="0"/>
                <a:cs typeface="Times New Roman" pitchFamily="18" charset="0"/>
              </a:rPr>
              <a:t> A lot of amount for the training of staff to run the DBMS.</a:t>
            </a:r>
          </a:p>
          <a:p>
            <a:pPr algn="just">
              <a:buFont typeface="Wingdings" pitchFamily="2" charset="2"/>
              <a:buChar char="q"/>
            </a:pPr>
            <a:r>
              <a:rPr lang="en-US" sz="2000" b="1" dirty="0">
                <a:latin typeface="Times New Roman" pitchFamily="18" charset="0"/>
                <a:cs typeface="Times New Roman" pitchFamily="18" charset="0"/>
              </a:rPr>
              <a:t>Appointing Technical Staff:</a:t>
            </a:r>
            <a:r>
              <a:rPr lang="en-US" sz="2000" dirty="0">
                <a:latin typeface="Times New Roman" pitchFamily="18" charset="0"/>
                <a:cs typeface="Times New Roman" pitchFamily="18" charset="0"/>
              </a:rPr>
              <a:t> Trained technical persons such as database administrator, application programmers, data entry operators etc. are required to handle the DBMS.</a:t>
            </a:r>
          </a:p>
          <a:p>
            <a:pPr algn="just">
              <a:buFont typeface="Wingdings" pitchFamily="2" charset="2"/>
              <a:buChar char="q"/>
            </a:pPr>
            <a:r>
              <a:rPr lang="en-US" sz="2000" b="1" dirty="0">
                <a:latin typeface="Times New Roman" pitchFamily="18" charset="0"/>
                <a:cs typeface="Times New Roman" pitchFamily="18" charset="0"/>
              </a:rPr>
              <a:t>Database Damage:</a:t>
            </a:r>
            <a:r>
              <a:rPr lang="en-US" sz="2000" dirty="0">
                <a:latin typeface="Times New Roman" pitchFamily="18" charset="0"/>
                <a:cs typeface="Times New Roman" pitchFamily="18" charset="0"/>
              </a:rPr>
              <a:t> All data is integrated into a single database. If database is damaged due to electric failure or database is corrupted on the storage media, then your valuable data may be lost forever.</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sp>
        <p:nvSpPr>
          <p:cNvPr id="2" name="AutoShape 2" descr="Gian Jyoti Institute of Management and Technology - GJIMT"/>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6" name="Picture 15">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832131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1"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File Processing System (FPS)</a:t>
            </a:r>
            <a:endParaRPr lang="en-US" b="1" dirty="0"/>
          </a:p>
        </p:txBody>
      </p:sp>
      <p:sp>
        <p:nvSpPr>
          <p:cNvPr id="13" name="Content Placeholder 6"/>
          <p:cNvSpPr txBox="1">
            <a:spLocks/>
          </p:cNvSpPr>
          <p:nvPr/>
        </p:nvSpPr>
        <p:spPr>
          <a:xfrm>
            <a:off x="2147454" y="1412776"/>
            <a:ext cx="8229600" cy="4832092"/>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Earlier, computers are used for the scientific purpose.</a:t>
            </a:r>
          </a:p>
          <a:p>
            <a:pPr algn="just">
              <a:buFont typeface="Wingdings" pitchFamily="2" charset="2"/>
              <a:buChar char="q"/>
            </a:pPr>
            <a:r>
              <a:rPr lang="en-US" sz="2000" dirty="0">
                <a:latin typeface="Times New Roman" pitchFamily="18" charset="0"/>
                <a:cs typeface="Times New Roman" pitchFamily="18" charset="0"/>
              </a:rPr>
              <a:t>Later, computers are used for the commercial applications.</a:t>
            </a:r>
          </a:p>
          <a:p>
            <a:pPr algn="just">
              <a:buFont typeface="Wingdings" pitchFamily="2" charset="2"/>
              <a:buChar char="q"/>
            </a:pPr>
            <a:r>
              <a:rPr lang="en-US" sz="2000" dirty="0">
                <a:latin typeface="Times New Roman" pitchFamily="18" charset="0"/>
                <a:cs typeface="Times New Roman" pitchFamily="18" charset="0"/>
              </a:rPr>
              <a:t>In commercial application calculation or computation are not involved at a large scale. Only data processing (read data from different devices, store data after minor calculation output can be displayed on monitor or paper in a proper format).</a:t>
            </a:r>
          </a:p>
          <a:p>
            <a:pPr algn="just">
              <a:buFont typeface="Wingdings" pitchFamily="2" charset="2"/>
              <a:buChar char="q"/>
            </a:pPr>
            <a:r>
              <a:rPr lang="en-US" sz="2000" dirty="0">
                <a:latin typeface="Times New Roman" pitchFamily="18" charset="0"/>
                <a:cs typeface="Times New Roman" pitchFamily="18" charset="0"/>
              </a:rPr>
              <a:t>Commercial applications introduced FPS.</a:t>
            </a:r>
          </a:p>
          <a:p>
            <a:pPr algn="just">
              <a:buFont typeface="Wingdings" pitchFamily="2" charset="2"/>
              <a:buChar char="q"/>
            </a:pPr>
            <a:r>
              <a:rPr lang="en-US" sz="2000" dirty="0">
                <a:latin typeface="Times New Roman" pitchFamily="18" charset="0"/>
                <a:cs typeface="Times New Roman" pitchFamily="18" charset="0"/>
              </a:rPr>
              <a:t>FPS is a collection of programs that perform services.</a:t>
            </a:r>
          </a:p>
          <a:p>
            <a:pPr algn="just">
              <a:buFont typeface="Wingdings" pitchFamily="2" charset="2"/>
              <a:buChar char="q"/>
            </a:pPr>
            <a:r>
              <a:rPr lang="en-US" sz="2000" dirty="0">
                <a:latin typeface="Times New Roman" pitchFamily="18" charset="0"/>
                <a:cs typeface="Times New Roman" pitchFamily="18" charset="0"/>
              </a:rPr>
              <a:t>File processing systems was an early attempt to computerize the manual filing system that we are all familiar with.</a:t>
            </a:r>
          </a:p>
          <a:p>
            <a:pPr algn="just">
              <a:buFont typeface="Wingdings" pitchFamily="2" charset="2"/>
              <a:buChar char="q"/>
            </a:pPr>
            <a:r>
              <a:rPr lang="en-US" sz="2000" dirty="0">
                <a:latin typeface="Times New Roman" pitchFamily="18" charset="0"/>
                <a:cs typeface="Times New Roman" pitchFamily="18" charset="0"/>
              </a:rPr>
              <a:t>A file system is a method for storing and organizing computer files and the data they contain to make it easy to find and access them. </a:t>
            </a:r>
          </a:p>
          <a:p>
            <a:pPr algn="just">
              <a:buFont typeface="Wingdings" pitchFamily="2" charset="2"/>
              <a:buChar char="q"/>
            </a:pPr>
            <a:r>
              <a:rPr lang="en-US" sz="2000" dirty="0">
                <a:latin typeface="Times New Roman" pitchFamily="18" charset="0"/>
                <a:cs typeface="Times New Roman" pitchFamily="18" charset="0"/>
              </a:rPr>
              <a:t>File systems may use a storage device such as a hard disk or CD-ROM and involve maintaining the physical location of the files.</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 Sc.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98774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File Processing System (FPS)</a:t>
            </a:r>
            <a:endParaRPr lang="en-US" b="1" dirty="0"/>
          </a:p>
        </p:txBody>
      </p:sp>
      <p:sp>
        <p:nvSpPr>
          <p:cNvPr id="14" name="Content Placeholder 6"/>
          <p:cNvSpPr txBox="1">
            <a:spLocks/>
          </p:cNvSpPr>
          <p:nvPr/>
        </p:nvSpPr>
        <p:spPr>
          <a:xfrm>
            <a:off x="2147454" y="1412776"/>
            <a:ext cx="8229600" cy="1077218"/>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Consider a university system as depicted below.</a:t>
            </a:r>
          </a:p>
          <a:p>
            <a:pPr algn="just">
              <a:buFont typeface="Wingdings" pitchFamily="2" charset="2"/>
              <a:buChar char="q"/>
            </a:pPr>
            <a:r>
              <a:rPr lang="en-US" sz="2000" dirty="0">
                <a:latin typeface="Times New Roman" pitchFamily="18" charset="0"/>
                <a:cs typeface="Times New Roman" pitchFamily="18" charset="0"/>
              </a:rPr>
              <a:t>Different system maintain their own database separately and they have their own program to process the data that is program and data independence</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4" y="2636912"/>
            <a:ext cx="741997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1: Traditional File Storage System of University Database</a:t>
            </a:r>
          </a:p>
        </p:txBody>
      </p:sp>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7824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Characteristics of FPS</a:t>
            </a:r>
            <a:endParaRPr lang="en-US" b="1" dirty="0"/>
          </a:p>
        </p:txBody>
      </p:sp>
      <p:sp>
        <p:nvSpPr>
          <p:cNvPr id="14" name="Content Placeholder 6"/>
          <p:cNvSpPr txBox="1">
            <a:spLocks/>
          </p:cNvSpPr>
          <p:nvPr/>
        </p:nvSpPr>
        <p:spPr>
          <a:xfrm>
            <a:off x="2147454" y="1412776"/>
            <a:ext cx="8229600" cy="4154984"/>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It is a group of files storing data of an organization.</a:t>
            </a:r>
          </a:p>
          <a:p>
            <a:pPr algn="just">
              <a:buFont typeface="Wingdings" pitchFamily="2" charset="2"/>
              <a:buChar char="q"/>
            </a:pPr>
            <a:r>
              <a:rPr lang="en-US" sz="2000" dirty="0">
                <a:latin typeface="Times New Roman" pitchFamily="18" charset="0"/>
                <a:cs typeface="Times New Roman" pitchFamily="18" charset="0"/>
              </a:rPr>
              <a:t>Each file is independent from one another.</a:t>
            </a:r>
          </a:p>
          <a:p>
            <a:pPr algn="just">
              <a:buFont typeface="Wingdings" pitchFamily="2" charset="2"/>
              <a:buChar char="q"/>
            </a:pPr>
            <a:r>
              <a:rPr lang="en-US" sz="2000" dirty="0">
                <a:latin typeface="Times New Roman" pitchFamily="18" charset="0"/>
                <a:cs typeface="Times New Roman" pitchFamily="18" charset="0"/>
              </a:rPr>
              <a:t>Each file is called a flat file.</a:t>
            </a:r>
          </a:p>
          <a:p>
            <a:pPr algn="just">
              <a:buFont typeface="Wingdings" pitchFamily="2" charset="2"/>
              <a:buChar char="q"/>
            </a:pPr>
            <a:r>
              <a:rPr lang="en-US" sz="2000" dirty="0">
                <a:latin typeface="Times New Roman" pitchFamily="18" charset="0"/>
                <a:cs typeface="Times New Roman" pitchFamily="18" charset="0"/>
              </a:rPr>
              <a:t>Each file contained and processed information for one specific function, such as accounting or inventory.</a:t>
            </a:r>
          </a:p>
          <a:p>
            <a:pPr algn="just">
              <a:buFont typeface="Wingdings" pitchFamily="2" charset="2"/>
              <a:buChar char="q"/>
            </a:pPr>
            <a:r>
              <a:rPr lang="en-US" sz="2000" dirty="0">
                <a:latin typeface="Times New Roman" pitchFamily="18" charset="0"/>
                <a:cs typeface="Times New Roman" pitchFamily="18" charset="0"/>
              </a:rPr>
              <a:t>Files are designed by using programs written in programming languages such as C, C++, etc.</a:t>
            </a:r>
          </a:p>
          <a:p>
            <a:pPr algn="just">
              <a:buFont typeface="Wingdings" pitchFamily="2" charset="2"/>
              <a:buChar char="q"/>
            </a:pPr>
            <a:r>
              <a:rPr lang="en-US" sz="2000" dirty="0">
                <a:latin typeface="Times New Roman" pitchFamily="18" charset="0"/>
                <a:cs typeface="Times New Roman" pitchFamily="18" charset="0"/>
              </a:rPr>
              <a:t>The physical implementation and access procedures are written into database application; therefore, physical changes resulted in intensive rework on the part of the programmer.</a:t>
            </a:r>
          </a:p>
          <a:p>
            <a:pPr algn="just">
              <a:buFont typeface="Wingdings" pitchFamily="2" charset="2"/>
              <a:buChar char="q"/>
            </a:pPr>
            <a:r>
              <a:rPr lang="en-US" sz="2000" dirty="0">
                <a:latin typeface="Times New Roman" pitchFamily="18" charset="0"/>
                <a:cs typeface="Times New Roman" pitchFamily="18" charset="0"/>
              </a:rPr>
              <a:t>As systems became more complex, file processing systems offered little flexibility, presented many limitations, and were difficult to maintain.</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3" name="Picture 12">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14156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Limitations of FPS</a:t>
            </a:r>
            <a:endParaRPr lang="en-US" b="1" dirty="0"/>
          </a:p>
        </p:txBody>
      </p:sp>
      <p:sp>
        <p:nvSpPr>
          <p:cNvPr id="14" name="Content Placeholder 6"/>
          <p:cNvSpPr txBox="1">
            <a:spLocks/>
          </p:cNvSpPr>
          <p:nvPr/>
        </p:nvSpPr>
        <p:spPr>
          <a:xfrm>
            <a:off x="2147454" y="1412776"/>
            <a:ext cx="8229600" cy="464742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b="1" dirty="0">
                <a:latin typeface="Times New Roman" pitchFamily="18" charset="0"/>
                <a:cs typeface="Times New Roman" pitchFamily="18" charset="0"/>
              </a:rPr>
              <a:t>Separated and Isolated Data:</a:t>
            </a:r>
            <a:r>
              <a:rPr lang="en-US" sz="2000" dirty="0">
                <a:latin typeface="Times New Roman" pitchFamily="18" charset="0"/>
                <a:cs typeface="Times New Roman" pitchFamily="18" charset="0"/>
              </a:rPr>
              <a:t> To make a decision, a user might need data from two separate files.</a:t>
            </a:r>
          </a:p>
          <a:p>
            <a:pPr algn="just">
              <a:buFont typeface="Wingdings" pitchFamily="2" charset="2"/>
              <a:buChar char="q"/>
            </a:pPr>
            <a:r>
              <a:rPr lang="en-US" sz="2000" b="1" dirty="0">
                <a:latin typeface="Times New Roman" pitchFamily="18" charset="0"/>
                <a:cs typeface="Times New Roman" pitchFamily="18" charset="0"/>
              </a:rPr>
              <a:t>Duplication of data:</a:t>
            </a:r>
            <a:r>
              <a:rPr lang="en-US" sz="2000" dirty="0">
                <a:latin typeface="Times New Roman" pitchFamily="18" charset="0"/>
                <a:cs typeface="Times New Roman" pitchFamily="18" charset="0"/>
              </a:rPr>
              <a:t> Often the same information is stored in more than one file. It leads to loss of data integrity.</a:t>
            </a:r>
          </a:p>
          <a:p>
            <a:pPr algn="just">
              <a:buFont typeface="Wingdings" pitchFamily="2" charset="2"/>
              <a:buChar char="q"/>
            </a:pPr>
            <a:r>
              <a:rPr lang="en-US" sz="2000" b="1" dirty="0">
                <a:latin typeface="Times New Roman" pitchFamily="18" charset="0"/>
                <a:cs typeface="Times New Roman" pitchFamily="18" charset="0"/>
              </a:rPr>
              <a:t>Data Dependence:</a:t>
            </a:r>
            <a:r>
              <a:rPr lang="en-US" sz="2000" dirty="0">
                <a:latin typeface="Times New Roman" pitchFamily="18" charset="0"/>
                <a:cs typeface="Times New Roman" pitchFamily="18" charset="0"/>
              </a:rPr>
              <a:t> Files and records were described by specific physical formats that were coded into the application program by programmers. If the format of a certain record was changed, the code in each file containing that format must be updated. Let us consider a student file, where information of students is stored in text file and each field is separated by blank space such as </a:t>
            </a:r>
            <a:r>
              <a:rPr lang="en-US" sz="2000" b="1" dirty="0">
                <a:latin typeface="Times New Roman" pitchFamily="18" charset="0"/>
                <a:cs typeface="Times New Roman" pitchFamily="18" charset="0"/>
              </a:rPr>
              <a:t>I Rama 22 India</a:t>
            </a:r>
          </a:p>
          <a:p>
            <a:pPr marL="357188" indent="0" algn="just">
              <a:buNone/>
            </a:pPr>
            <a:r>
              <a:rPr lang="en-US" sz="2000" dirty="0">
                <a:latin typeface="Times New Roman" pitchFamily="18" charset="0"/>
                <a:cs typeface="Times New Roman" pitchFamily="18" charset="0"/>
              </a:rPr>
              <a:t>Now, if the delimiter of the field changes from blank space to semicolon such as </a:t>
            </a:r>
            <a:r>
              <a:rPr lang="en-US" sz="2000" b="1" dirty="0">
                <a:latin typeface="Times New Roman" pitchFamily="18" charset="0"/>
                <a:cs typeface="Times New Roman" pitchFamily="18" charset="0"/>
              </a:rPr>
              <a:t>1; Rama; 22; India</a:t>
            </a:r>
            <a:endParaRPr lang="en-US" sz="2000" dirty="0">
              <a:latin typeface="Times New Roman" pitchFamily="18" charset="0"/>
              <a:cs typeface="Times New Roman" pitchFamily="18" charset="0"/>
            </a:endParaRPr>
          </a:p>
          <a:p>
            <a:pPr marL="357188" indent="0" algn="just">
              <a:buNone/>
            </a:pPr>
            <a:r>
              <a:rPr lang="en-US" sz="2000" dirty="0">
                <a:latin typeface="Times New Roman" pitchFamily="18" charset="0"/>
                <a:cs typeface="Times New Roman" pitchFamily="18" charset="0"/>
              </a:rPr>
              <a:t>Then, the application programs using this file must be modified, because now it will token the field on semicolon; but earlier it was blank space.</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3" name="Picture 12">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41168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Limitations of FPS</a:t>
            </a:r>
            <a:endParaRPr lang="en-US" b="1" dirty="0"/>
          </a:p>
        </p:txBody>
      </p:sp>
      <p:sp>
        <p:nvSpPr>
          <p:cNvPr id="14" name="Content Placeholder 6"/>
          <p:cNvSpPr txBox="1">
            <a:spLocks/>
          </p:cNvSpPr>
          <p:nvPr/>
        </p:nvSpPr>
        <p:spPr>
          <a:xfrm>
            <a:off x="2147454" y="1412777"/>
            <a:ext cx="8229600" cy="335476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b="1" dirty="0">
                <a:latin typeface="Times New Roman" pitchFamily="18" charset="0"/>
                <a:cs typeface="Times New Roman" pitchFamily="18" charset="0"/>
              </a:rPr>
              <a:t>Difficulty in representing data from the user's view:</a:t>
            </a:r>
            <a:r>
              <a:rPr lang="en-US" sz="2000" dirty="0">
                <a:latin typeface="Times New Roman" pitchFamily="18" charset="0"/>
                <a:cs typeface="Times New Roman" pitchFamily="18" charset="0"/>
              </a:rPr>
              <a:t> To create useful applications for the user, often data from various files must be combined. In file processing it was difficult to determine relationships between isolated data in order to meet user requirements.</a:t>
            </a:r>
          </a:p>
          <a:p>
            <a:pPr algn="just">
              <a:buFont typeface="Wingdings" pitchFamily="2" charset="2"/>
              <a:buChar char="q"/>
            </a:pPr>
            <a:r>
              <a:rPr lang="en-US" sz="2000" b="1" dirty="0">
                <a:latin typeface="Times New Roman" pitchFamily="18" charset="0"/>
                <a:cs typeface="Times New Roman" pitchFamily="18" charset="0"/>
              </a:rPr>
              <a:t>Data Inflexibility:</a:t>
            </a:r>
            <a:r>
              <a:rPr lang="en-US" sz="2000" dirty="0">
                <a:latin typeface="Times New Roman" pitchFamily="18" charset="0"/>
                <a:cs typeface="Times New Roman" pitchFamily="18" charset="0"/>
              </a:rPr>
              <a:t> Program-data interdependency and data isolation, limited the flexibility of file processing systems in providing users with ad-hoc information requests.</a:t>
            </a:r>
          </a:p>
          <a:p>
            <a:pPr algn="just">
              <a:buFont typeface="Wingdings" pitchFamily="2" charset="2"/>
              <a:buChar char="q"/>
            </a:pPr>
            <a:r>
              <a:rPr lang="en-US" sz="2000" b="1" dirty="0">
                <a:latin typeface="Times New Roman" pitchFamily="18" charset="0"/>
                <a:cs typeface="Times New Roman" pitchFamily="18" charset="0"/>
              </a:rPr>
              <a:t>Data Security.</a:t>
            </a:r>
            <a:r>
              <a:rPr lang="en-US" sz="2000" dirty="0">
                <a:latin typeface="Times New Roman" pitchFamily="18" charset="0"/>
                <a:cs typeface="Times New Roman" pitchFamily="18" charset="0"/>
              </a:rPr>
              <a:t> The security of data is low in file based system because, the data is maintained in the flat file(s) is easily accessible.</a:t>
            </a:r>
          </a:p>
          <a:p>
            <a:pPr algn="just">
              <a:buFont typeface="Wingdings" pitchFamily="2" charset="2"/>
              <a:buChar char="q"/>
            </a:pPr>
            <a:r>
              <a:rPr lang="en-US" sz="2000" b="1" dirty="0">
                <a:latin typeface="Times New Roman" pitchFamily="18" charset="0"/>
                <a:cs typeface="Times New Roman" pitchFamily="18" charset="0"/>
              </a:rPr>
              <a:t>Concurrency Problems</a:t>
            </a:r>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3" name="Picture 12">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5598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41689"/>
            <a:ext cx="8177753" cy="584775"/>
          </a:xfrm>
          <a:prstGeom prst="rect">
            <a:avLst/>
          </a:prstGeom>
          <a:noFill/>
        </p:spPr>
        <p:txBody>
          <a:bodyPr wrap="square" rtlCol="0">
            <a:spAutoFit/>
          </a:bodyPr>
          <a:lstStyle/>
          <a:p>
            <a:pPr marL="0" indent="0" algn="ctr">
              <a:buNone/>
            </a:pPr>
            <a:r>
              <a:rPr lang="en-US" b="1" dirty="0">
                <a:solidFill>
                  <a:srgbClr val="FF0000"/>
                </a:solidFill>
                <a:latin typeface="Times New Roman" pitchFamily="18" charset="0"/>
                <a:cs typeface="Times New Roman" pitchFamily="18" charset="0"/>
              </a:rPr>
              <a:t>Course Outcomes (COs)</a:t>
            </a:r>
            <a:endParaRPr lang="en-US" sz="20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98077748"/>
              </p:ext>
            </p:extLst>
          </p:nvPr>
        </p:nvGraphicFramePr>
        <p:xfrm>
          <a:off x="2809826" y="1450504"/>
          <a:ext cx="6600056" cy="47662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5015880">
                  <a:extLst>
                    <a:ext uri="{9D8B030D-6E8A-4147-A177-3AD203B41FA5}">
                      <a16:colId xmlns:a16="http://schemas.microsoft.com/office/drawing/2014/main" val="20001"/>
                    </a:ext>
                  </a:extLst>
                </a:gridCol>
              </a:tblGrid>
              <a:tr h="322312">
                <a:tc>
                  <a:txBody>
                    <a:bodyPr/>
                    <a:lstStyle/>
                    <a:p>
                      <a:pPr algn="ctr"/>
                      <a:r>
                        <a:rPr lang="en-US" dirty="0">
                          <a:solidFill>
                            <a:schemeClr val="tx1"/>
                          </a:solidFill>
                          <a:latin typeface="Times New Roman" pitchFamily="18" charset="0"/>
                          <a:cs typeface="Times New Roman" pitchFamily="18" charset="0"/>
                        </a:rPr>
                        <a:t>CO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7536">
                <a:tc>
                  <a:txBody>
                    <a:bodyPr/>
                    <a:lstStyle/>
                    <a:p>
                      <a:pPr algn="ctr">
                        <a:lnSpc>
                          <a:spcPct val="115000"/>
                        </a:lnSpc>
                        <a:spcAft>
                          <a:spcPts val="0"/>
                        </a:spcAft>
                      </a:pPr>
                      <a:r>
                        <a:rPr lang="en-US" sz="1800" b="0" dirty="0">
                          <a:solidFill>
                            <a:srgbClr val="000000"/>
                          </a:solidFill>
                          <a:effectLst/>
                          <a:latin typeface="Times New Roman"/>
                          <a:ea typeface="Times New Roman"/>
                        </a:rPr>
                        <a:t>CO1</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Lst>
                      </a:pPr>
                      <a:r>
                        <a:rPr lang="en-US" sz="1800" dirty="0">
                          <a:solidFill>
                            <a:srgbClr val="000000"/>
                          </a:solidFill>
                          <a:effectLst/>
                          <a:latin typeface="Times New Roman"/>
                          <a:ea typeface="Times New Roman"/>
                        </a:rPr>
                        <a:t>Understand the basic concepts, modeling techniques and architecture of DBMS (K2).</a:t>
                      </a:r>
                      <a:endParaRPr lang="en-US" sz="18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60040">
                <a:tc>
                  <a:txBody>
                    <a:bodyPr/>
                    <a:lstStyle/>
                    <a:p>
                      <a:pPr algn="ctr">
                        <a:lnSpc>
                          <a:spcPct val="115000"/>
                        </a:lnSpc>
                        <a:spcAft>
                          <a:spcPts val="0"/>
                        </a:spcAft>
                      </a:pPr>
                      <a:r>
                        <a:rPr lang="en-US" sz="1800" b="0">
                          <a:solidFill>
                            <a:srgbClr val="000000"/>
                          </a:solidFill>
                          <a:effectLst/>
                          <a:latin typeface="Times New Roman"/>
                          <a:ea typeface="Times New Roman"/>
                        </a:rPr>
                        <a:t>CO2</a:t>
                      </a:r>
                      <a:endParaRPr lang="en-US" sz="1800" b="1">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Lst>
                      </a:pPr>
                      <a:r>
                        <a:rPr lang="en-US" sz="1800" dirty="0">
                          <a:solidFill>
                            <a:srgbClr val="000000"/>
                          </a:solidFill>
                          <a:effectLst/>
                          <a:latin typeface="Times New Roman"/>
                          <a:ea typeface="Times New Roman"/>
                        </a:rPr>
                        <a:t>Apply the concept of ER Model and SQL programming using DDL and DML commands (K3).</a:t>
                      </a:r>
                      <a:endParaRPr lang="en-US" sz="18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8336">
                <a:tc>
                  <a:txBody>
                    <a:bodyPr/>
                    <a:lstStyle/>
                    <a:p>
                      <a:pPr algn="ctr">
                        <a:lnSpc>
                          <a:spcPct val="115000"/>
                        </a:lnSpc>
                        <a:spcAft>
                          <a:spcPts val="0"/>
                        </a:spcAft>
                      </a:pPr>
                      <a:r>
                        <a:rPr lang="en-US" sz="1800" b="0">
                          <a:solidFill>
                            <a:srgbClr val="000000"/>
                          </a:solidFill>
                          <a:effectLst/>
                          <a:latin typeface="Times New Roman"/>
                          <a:ea typeface="Times New Roman"/>
                        </a:rPr>
                        <a:t>CO3</a:t>
                      </a:r>
                      <a:endParaRPr lang="en-US" sz="1800" b="1">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Lst>
                      </a:pPr>
                      <a:r>
                        <a:rPr lang="en-US" sz="1800" dirty="0">
                          <a:solidFill>
                            <a:srgbClr val="000000"/>
                          </a:solidFill>
                          <a:effectLst/>
                          <a:latin typeface="Times New Roman"/>
                          <a:ea typeface="Times New Roman"/>
                        </a:rPr>
                        <a:t>Able to store and analyze data into normalized format. (K4).</a:t>
                      </a:r>
                      <a:endParaRPr lang="en-US" sz="18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20080">
                <a:tc>
                  <a:txBody>
                    <a:bodyPr/>
                    <a:lstStyle/>
                    <a:p>
                      <a:pPr algn="ctr">
                        <a:lnSpc>
                          <a:spcPct val="115000"/>
                        </a:lnSpc>
                        <a:spcAft>
                          <a:spcPts val="0"/>
                        </a:spcAft>
                      </a:pPr>
                      <a:r>
                        <a:rPr lang="en-US" sz="1800" b="0">
                          <a:solidFill>
                            <a:srgbClr val="000000"/>
                          </a:solidFill>
                          <a:effectLst/>
                          <a:latin typeface="Times New Roman"/>
                          <a:ea typeface="Times New Roman"/>
                        </a:rPr>
                        <a:t>CO4</a:t>
                      </a:r>
                      <a:endParaRPr lang="en-US" sz="1800" b="1">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Lst>
                      </a:pPr>
                      <a:r>
                        <a:rPr lang="en-IN" sz="1800" dirty="0">
                          <a:solidFill>
                            <a:srgbClr val="000000"/>
                          </a:solidFill>
                          <a:effectLst/>
                          <a:latin typeface="Times New Roman"/>
                          <a:ea typeface="Times New Roman"/>
                        </a:rPr>
                        <a:t>Examine the basic concept of transaction processing, recovery and concurrency control techniques in database </a:t>
                      </a:r>
                      <a:r>
                        <a:rPr lang="en-US" sz="1800" dirty="0">
                          <a:solidFill>
                            <a:srgbClr val="000000"/>
                          </a:solidFill>
                          <a:effectLst/>
                          <a:latin typeface="Times New Roman"/>
                          <a:ea typeface="Times New Roman"/>
                        </a:rPr>
                        <a:t>(K4)</a:t>
                      </a:r>
                      <a:endParaRPr lang="en-US" sz="18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75496">
                <a:tc>
                  <a:txBody>
                    <a:bodyPr/>
                    <a:lstStyle/>
                    <a:p>
                      <a:pPr algn="ctr">
                        <a:lnSpc>
                          <a:spcPct val="115000"/>
                        </a:lnSpc>
                        <a:spcAft>
                          <a:spcPts val="0"/>
                        </a:spcAft>
                      </a:pPr>
                      <a:r>
                        <a:rPr lang="en-US" sz="1800" b="0">
                          <a:solidFill>
                            <a:srgbClr val="000000"/>
                          </a:solidFill>
                          <a:effectLst/>
                          <a:latin typeface="Times New Roman"/>
                          <a:ea typeface="Times New Roman"/>
                        </a:rPr>
                        <a:t>CO5</a:t>
                      </a:r>
                      <a:endParaRPr lang="en-US" sz="1800" b="1">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Lst>
                      </a:pPr>
                      <a:r>
                        <a:rPr lang="en-IN" sz="1800" dirty="0">
                          <a:solidFill>
                            <a:srgbClr val="000000"/>
                          </a:solidFill>
                          <a:effectLst/>
                          <a:latin typeface="Times New Roman"/>
                          <a:ea typeface="Times New Roman"/>
                        </a:rPr>
                        <a:t>Understand the basics characteristics, advantages, disadvantages of Object-Oriented Databases, Object-relational Database, Distributed databases</a:t>
                      </a:r>
                      <a:r>
                        <a:rPr lang="en-US" sz="1800" dirty="0">
                          <a:solidFill>
                            <a:srgbClr val="000000"/>
                          </a:solidFill>
                          <a:effectLst/>
                          <a:latin typeface="Times New Roman"/>
                          <a:ea typeface="Times New Roman"/>
                        </a:rPr>
                        <a:t> (K4).</a:t>
                      </a:r>
                      <a:endParaRPr lang="en-US" sz="18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lnSpc>
                          <a:spcPct val="115000"/>
                        </a:lnSpc>
                        <a:spcAft>
                          <a:spcPts val="0"/>
                        </a:spcAft>
                      </a:pPr>
                      <a:r>
                        <a:rPr lang="en-US" sz="1800" b="0">
                          <a:solidFill>
                            <a:srgbClr val="0F0F3F"/>
                          </a:solidFill>
                          <a:effectLst/>
                          <a:latin typeface="Times New Roman"/>
                          <a:ea typeface="Times New Roman"/>
                        </a:rPr>
                        <a:t>CO6</a:t>
                      </a:r>
                      <a:endParaRPr lang="en-US" sz="1800" b="1">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Lst>
                      </a:pPr>
                      <a:r>
                        <a:rPr lang="en-IN" sz="1800" dirty="0">
                          <a:solidFill>
                            <a:srgbClr val="000000"/>
                          </a:solidFill>
                          <a:effectLst/>
                          <a:latin typeface="Times New Roman"/>
                          <a:ea typeface="Times New Roman"/>
                        </a:rPr>
                        <a:t>Develop understanding on business applications of Database Management Systems to conduct research and improve the performance of commercial database systems and applications</a:t>
                      </a:r>
                      <a:r>
                        <a:rPr lang="en-US" sz="1800" dirty="0">
                          <a:solidFill>
                            <a:srgbClr val="000000"/>
                          </a:solidFill>
                          <a:effectLst/>
                          <a:latin typeface="Times New Roman"/>
                          <a:ea typeface="Times New Roman"/>
                        </a:rPr>
                        <a:t>(K2).</a:t>
                      </a:r>
                      <a:endParaRPr lang="en-US" sz="1800" dirty="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pSp>
        <p:nvGrpSpPr>
          <p:cNvPr id="15" name="Group 14"/>
          <p:cNvGrpSpPr/>
          <p:nvPr/>
        </p:nvGrpSpPr>
        <p:grpSpPr>
          <a:xfrm>
            <a:off x="-1" y="-16453"/>
            <a:ext cx="12192001" cy="6854364"/>
            <a:chOff x="-1" y="-16453"/>
            <a:chExt cx="12192001" cy="6854364"/>
          </a:xfrm>
        </p:grpSpPr>
        <p:sp>
          <p:nvSpPr>
            <p:cNvPr id="16"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8" name="Picture 1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8206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FPS </a:t>
            </a:r>
            <a:r>
              <a:rPr lang="en-US" b="1" dirty="0" err="1">
                <a:latin typeface="Times New Roman"/>
                <a:ea typeface="Times New Roman"/>
              </a:rPr>
              <a:t>vs</a:t>
            </a:r>
            <a:r>
              <a:rPr lang="en-US" b="1" dirty="0">
                <a:latin typeface="Times New Roman"/>
                <a:ea typeface="Times New Roman"/>
              </a:rPr>
              <a:t> DBMS</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1772816"/>
            <a:ext cx="42068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5" y="1790734"/>
            <a:ext cx="3672408" cy="365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2: FPS </a:t>
            </a:r>
            <a:r>
              <a:rPr lang="en-US" b="1" dirty="0" err="1">
                <a:latin typeface="Times New Roman" pitchFamily="18" charset="0"/>
                <a:cs typeface="Times New Roman" pitchFamily="18" charset="0"/>
              </a:rPr>
              <a:t>vs</a:t>
            </a:r>
            <a:r>
              <a:rPr lang="en-US" b="1" dirty="0">
                <a:latin typeface="Times New Roman" pitchFamily="18" charset="0"/>
                <a:cs typeface="Times New Roman" pitchFamily="18" charset="0"/>
              </a:rPr>
              <a:t> DBMS</a:t>
            </a:r>
          </a:p>
        </p:txBody>
      </p:sp>
      <p:grpSp>
        <p:nvGrpSpPr>
          <p:cNvPr id="13" name="Group 12"/>
          <p:cNvGrpSpPr/>
          <p:nvPr/>
        </p:nvGrpSpPr>
        <p:grpSpPr>
          <a:xfrm>
            <a:off x="-1" y="-16453"/>
            <a:ext cx="12192001" cy="6854364"/>
            <a:chOff x="-1" y="-16453"/>
            <a:chExt cx="12192001" cy="6854364"/>
          </a:xfrm>
        </p:grpSpPr>
        <p:sp>
          <p:nvSpPr>
            <p:cNvPr id="14"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5"/>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025257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FPS </a:t>
            </a:r>
            <a:r>
              <a:rPr lang="en-US" b="1" dirty="0" err="1">
                <a:latin typeface="Times New Roman"/>
                <a:ea typeface="Times New Roman"/>
              </a:rPr>
              <a:t>vs</a:t>
            </a:r>
            <a:r>
              <a:rPr lang="en-US" b="1" dirty="0">
                <a:latin typeface="Times New Roman"/>
                <a:ea typeface="Times New Roman"/>
              </a:rPr>
              <a:t> DBMS</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graphicFrame>
        <p:nvGraphicFramePr>
          <p:cNvPr id="13" name="Table 12"/>
          <p:cNvGraphicFramePr>
            <a:graphicFrameLocks noGrp="1"/>
          </p:cNvGraphicFramePr>
          <p:nvPr>
            <p:extLst/>
          </p:nvPr>
        </p:nvGraphicFramePr>
        <p:xfrm>
          <a:off x="2063552" y="1628801"/>
          <a:ext cx="8229600" cy="3609223"/>
        </p:xfrm>
        <a:graphic>
          <a:graphicData uri="http://schemas.openxmlformats.org/drawingml/2006/table">
            <a:tbl>
              <a:tblPr/>
              <a:tblGrid>
                <a:gridCol w="4172954">
                  <a:extLst>
                    <a:ext uri="{9D8B030D-6E8A-4147-A177-3AD203B41FA5}">
                      <a16:colId xmlns:a16="http://schemas.microsoft.com/office/drawing/2014/main" val="20000"/>
                    </a:ext>
                  </a:extLst>
                </a:gridCol>
                <a:gridCol w="4056646">
                  <a:extLst>
                    <a:ext uri="{9D8B030D-6E8A-4147-A177-3AD203B41FA5}">
                      <a16:colId xmlns:a16="http://schemas.microsoft.com/office/drawing/2014/main" val="20001"/>
                    </a:ext>
                  </a:extLst>
                </a:gridCol>
              </a:tblGrid>
              <a:tr h="366179">
                <a:tc>
                  <a:txBody>
                    <a:bodyPr/>
                    <a:lstStyle/>
                    <a:p>
                      <a:pPr algn="ctr" fontAlgn="b"/>
                      <a:r>
                        <a:rPr lang="en-US" sz="2400" b="1" dirty="0">
                          <a:effectLst/>
                          <a:latin typeface="Times New Roman" pitchFamily="18" charset="0"/>
                          <a:cs typeface="Times New Roman" pitchFamily="18" charset="0"/>
                        </a:rPr>
                        <a:t>DBMS</a:t>
                      </a:r>
                    </a:p>
                  </a:txBody>
                  <a:tcPr marL="47188" marR="47188" marT="47188" marB="471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400" b="1" dirty="0">
                          <a:effectLst/>
                          <a:latin typeface="Times New Roman" pitchFamily="18" charset="0"/>
                          <a:cs typeface="Times New Roman" pitchFamily="18" charset="0"/>
                        </a:rPr>
                        <a:t>FPS</a:t>
                      </a:r>
                      <a:endParaRPr lang="en-US" sz="2000" b="1" dirty="0">
                        <a:effectLst/>
                        <a:latin typeface="Times New Roman" pitchFamily="18" charset="0"/>
                        <a:cs typeface="Times New Roman" pitchFamily="18" charset="0"/>
                      </a:endParaRPr>
                    </a:p>
                  </a:txBody>
                  <a:tcPr marL="47188" marR="47188" marT="47188" marB="471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37983">
                <a:tc>
                  <a:txBody>
                    <a:bodyPr/>
                    <a:lstStyle/>
                    <a:p>
                      <a:pPr algn="just" fontAlgn="t"/>
                      <a:r>
                        <a:rPr lang="en-US" sz="2000" dirty="0">
                          <a:latin typeface="Times New Roman" pitchFamily="18" charset="0"/>
                          <a:cs typeface="Times New Roman" pitchFamily="18" charset="0"/>
                        </a:rPr>
                        <a:t>Multi-user access</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fontAlgn="t"/>
                      <a:r>
                        <a:rPr lang="en-US" sz="2000" dirty="0">
                          <a:latin typeface="Times New Roman" pitchFamily="18" charset="0"/>
                          <a:cs typeface="Times New Roman" pitchFamily="18" charset="0"/>
                        </a:rPr>
                        <a:t>It does not support multi-user access</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7983">
                <a:tc>
                  <a:txBody>
                    <a:bodyPr/>
                    <a:lstStyle/>
                    <a:p>
                      <a:pPr algn="just" fontAlgn="t"/>
                      <a:r>
                        <a:rPr lang="en-US" sz="2000" dirty="0">
                          <a:latin typeface="Times New Roman" pitchFamily="18" charset="0"/>
                          <a:cs typeface="Times New Roman" pitchFamily="18" charset="0"/>
                        </a:rPr>
                        <a:t>Design to fulfill the need for small and large businesses</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US" sz="2000" dirty="0">
                          <a:latin typeface="Times New Roman" pitchFamily="18" charset="0"/>
                          <a:cs typeface="Times New Roman" pitchFamily="18" charset="0"/>
                        </a:rPr>
                        <a:t>It is only limited to smaller DBMS system.</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6179">
                <a:tc>
                  <a:txBody>
                    <a:bodyPr/>
                    <a:lstStyle/>
                    <a:p>
                      <a:pPr algn="just" fontAlgn="t"/>
                      <a:r>
                        <a:rPr lang="en-US" sz="2000" dirty="0">
                          <a:latin typeface="Times New Roman" pitchFamily="18" charset="0"/>
                          <a:cs typeface="Times New Roman" pitchFamily="18" charset="0"/>
                        </a:rPr>
                        <a:t>Remove redundancy and Integrity</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fontAlgn="t"/>
                      <a:r>
                        <a:rPr lang="en-US" sz="2000" dirty="0">
                          <a:latin typeface="Times New Roman" pitchFamily="18" charset="0"/>
                          <a:cs typeface="Times New Roman" pitchFamily="18" charset="0"/>
                        </a:rPr>
                        <a:t>Redundancy and Integrity issues</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37983">
                <a:tc>
                  <a:txBody>
                    <a:bodyPr/>
                    <a:lstStyle/>
                    <a:p>
                      <a:pPr algn="just" fontAlgn="t"/>
                      <a:r>
                        <a:rPr lang="en-US" sz="2000" dirty="0">
                          <a:latin typeface="Times New Roman" pitchFamily="18" charset="0"/>
                          <a:cs typeface="Times New Roman" pitchFamily="18" charset="0"/>
                        </a:rPr>
                        <a:t>Expensive. But in the long term Total Cost of Ownership is cheap</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US" sz="2000" dirty="0">
                          <a:latin typeface="Times New Roman" pitchFamily="18" charset="0"/>
                          <a:cs typeface="Times New Roman" pitchFamily="18" charset="0"/>
                        </a:rPr>
                        <a:t>It's cheaper</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6179">
                <a:tc>
                  <a:txBody>
                    <a:bodyPr/>
                    <a:lstStyle/>
                    <a:p>
                      <a:pPr algn="just" fontAlgn="t"/>
                      <a:r>
                        <a:rPr lang="en-US" sz="2000" dirty="0">
                          <a:latin typeface="Times New Roman" pitchFamily="18" charset="0"/>
                          <a:cs typeface="Times New Roman" pitchFamily="18" charset="0"/>
                        </a:rPr>
                        <a:t>Easy to implement complicated transactions</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fontAlgn="t"/>
                      <a:r>
                        <a:rPr lang="en-US" sz="2000" dirty="0">
                          <a:latin typeface="Times New Roman" pitchFamily="18" charset="0"/>
                          <a:cs typeface="Times New Roman" pitchFamily="18" charset="0"/>
                        </a:rPr>
                        <a:t>No support for complicated transactions</a:t>
                      </a:r>
                    </a:p>
                  </a:txBody>
                  <a:tcPr marL="47188" marR="47188" marT="47188" marB="47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559758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Database System Environment</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902" y="1556793"/>
            <a:ext cx="8009904" cy="409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3: Database System Architecture</a:t>
            </a:r>
          </a:p>
        </p:txBody>
      </p:sp>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6" name="Picture 15">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714464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Users in Database System Environment</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1" name="Content Placeholder 6"/>
          <p:cNvSpPr txBox="1">
            <a:spLocks/>
          </p:cNvSpPr>
          <p:nvPr/>
        </p:nvSpPr>
        <p:spPr>
          <a:xfrm>
            <a:off x="2147454" y="1412776"/>
            <a:ext cx="8229600" cy="236988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b="1" dirty="0">
                <a:latin typeface="Times New Roman" pitchFamily="18" charset="0"/>
                <a:cs typeface="Times New Roman" pitchFamily="18" charset="0"/>
              </a:rPr>
              <a:t>Application Programmers: </a:t>
            </a:r>
            <a:r>
              <a:rPr lang="en-US" sz="2000" dirty="0">
                <a:latin typeface="Times New Roman" pitchFamily="18" charset="0"/>
                <a:cs typeface="Times New Roman" pitchFamily="18" charset="0"/>
              </a:rPr>
              <a:t>The Application programmers write programs in various programming languages to interact with databases.</a:t>
            </a:r>
          </a:p>
          <a:p>
            <a:pPr algn="just">
              <a:buFont typeface="Wingdings" pitchFamily="2" charset="2"/>
              <a:buChar char="q"/>
            </a:pPr>
            <a:r>
              <a:rPr lang="en-US" sz="2000" b="1" dirty="0">
                <a:latin typeface="Times New Roman" pitchFamily="18" charset="0"/>
                <a:cs typeface="Times New Roman" pitchFamily="18" charset="0"/>
              </a:rPr>
              <a:t>Database Administrators: </a:t>
            </a:r>
            <a:r>
              <a:rPr lang="en-US" sz="2000" dirty="0">
                <a:latin typeface="Times New Roman" pitchFamily="18" charset="0"/>
                <a:cs typeface="Times New Roman" pitchFamily="18" charset="0"/>
              </a:rPr>
              <a:t>Database Admin is responsible for managing the entire DBMS system. </a:t>
            </a:r>
            <a:r>
              <a:rPr lang="en-US" sz="2000" dirty="0" err="1">
                <a:latin typeface="Times New Roman" pitchFamily="18" charset="0"/>
                <a:cs typeface="Times New Roman" pitchFamily="18" charset="0"/>
              </a:rPr>
              <a:t>He/She</a:t>
            </a:r>
            <a:r>
              <a:rPr lang="en-US" sz="2000" dirty="0">
                <a:latin typeface="Times New Roman" pitchFamily="18" charset="0"/>
                <a:cs typeface="Times New Roman" pitchFamily="18" charset="0"/>
              </a:rPr>
              <a:t> is called Database admin or DBA.</a:t>
            </a:r>
          </a:p>
          <a:p>
            <a:pPr algn="just">
              <a:buFont typeface="Wingdings" pitchFamily="2" charset="2"/>
              <a:buChar char="q"/>
            </a:pPr>
            <a:r>
              <a:rPr lang="en-US" sz="2000" b="1" dirty="0">
                <a:latin typeface="Times New Roman" pitchFamily="18" charset="0"/>
                <a:cs typeface="Times New Roman" pitchFamily="18" charset="0"/>
              </a:rPr>
              <a:t>End-Users: </a:t>
            </a:r>
            <a:r>
              <a:rPr lang="en-US" sz="2000" dirty="0">
                <a:latin typeface="Times New Roman" pitchFamily="18" charset="0"/>
                <a:cs typeface="Times New Roman" pitchFamily="18" charset="0"/>
              </a:rPr>
              <a:t>The end users are the people who interact with the database management system. They conduct various operations on database like retrieving, updating, deleting, etc.</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74184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Database Schema / Data Abstraction</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7" name="Content Placeholder 6"/>
          <p:cNvSpPr txBox="1">
            <a:spLocks/>
          </p:cNvSpPr>
          <p:nvPr/>
        </p:nvSpPr>
        <p:spPr>
          <a:xfrm>
            <a:off x="2147454" y="1412776"/>
            <a:ext cx="8229600" cy="236988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A database schema is the skeleton structure that represents the logical view of the entire database.</a:t>
            </a:r>
          </a:p>
          <a:p>
            <a:pPr algn="just">
              <a:buFont typeface="Wingdings" pitchFamily="2" charset="2"/>
              <a:buChar char="q"/>
            </a:pPr>
            <a:r>
              <a:rPr lang="en-US" sz="2000" dirty="0">
                <a:latin typeface="Times New Roman" pitchFamily="18" charset="0"/>
                <a:cs typeface="Times New Roman" pitchFamily="18" charset="0"/>
              </a:rPr>
              <a:t>It defines how the data is organized and how the relations among them are associated. It formulates all the constraints that are to be applied on the data.</a:t>
            </a:r>
          </a:p>
          <a:p>
            <a:pPr algn="just">
              <a:buFont typeface="Wingdings" pitchFamily="2" charset="2"/>
              <a:buChar char="q"/>
            </a:pPr>
            <a:r>
              <a:rPr lang="en-US" sz="2000" dirty="0">
                <a:latin typeface="Times New Roman" pitchFamily="18" charset="0"/>
                <a:cs typeface="Times New Roman" pitchFamily="18" charset="0"/>
              </a:rPr>
              <a:t>It’s the database designers who design the schema to help programmers understand the database and make it useful.</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3782657"/>
            <a:ext cx="5544616" cy="2694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62778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Database Schema</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1556792"/>
            <a:ext cx="6336704"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3: Database Schema</a:t>
            </a:r>
          </a:p>
        </p:txBody>
      </p:sp>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6" name="Picture 15">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298217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External View (Level-1)</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825" y="1558232"/>
            <a:ext cx="7956376" cy="417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3" name="Picture 12">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34361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External View (Level-1)</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0" name="TextBox 9"/>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3: External View</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538288"/>
            <a:ext cx="6286500" cy="405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6" name="Picture 15">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195073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Conceptual View/Logical Level (Level-2)</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982" y="2120662"/>
            <a:ext cx="6892179" cy="374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4: Conceptual View</a:t>
            </a:r>
          </a:p>
        </p:txBody>
      </p:sp>
      <p:sp>
        <p:nvSpPr>
          <p:cNvPr id="11" name="Content Placeholder 6"/>
          <p:cNvSpPr txBox="1">
            <a:spLocks/>
          </p:cNvSpPr>
          <p:nvPr/>
        </p:nvSpPr>
        <p:spPr>
          <a:xfrm>
            <a:off x="2147454" y="1412776"/>
            <a:ext cx="8229600" cy="70788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Describes structure of whole database, entities, their relationships and constraints.</a:t>
            </a:r>
          </a:p>
        </p:txBody>
      </p:sp>
      <p:grpSp>
        <p:nvGrpSpPr>
          <p:cNvPr id="13" name="Group 12"/>
          <p:cNvGrpSpPr/>
          <p:nvPr/>
        </p:nvGrpSpPr>
        <p:grpSpPr>
          <a:xfrm>
            <a:off x="-1" y="-16453"/>
            <a:ext cx="12192001" cy="6854364"/>
            <a:chOff x="-1" y="-16453"/>
            <a:chExt cx="12192001" cy="6854364"/>
          </a:xfrm>
        </p:grpSpPr>
        <p:sp>
          <p:nvSpPr>
            <p:cNvPr id="14"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
        <p:nvSpPr>
          <p:cNvPr id="2" name="TextBox 1">
            <a:extLst>
              <a:ext uri="{FF2B5EF4-FFF2-40B4-BE49-F238E27FC236}">
                <a16:creationId xmlns:a16="http://schemas.microsoft.com/office/drawing/2014/main" id="{B2D12941-D710-4087-BAE0-088F4A4A88DF}"/>
              </a:ext>
            </a:extLst>
          </p:cNvPr>
          <p:cNvSpPr txBox="1"/>
          <p:nvPr/>
        </p:nvSpPr>
        <p:spPr>
          <a:xfrm>
            <a:off x="6880525" y="3156248"/>
            <a:ext cx="966938" cy="584775"/>
          </a:xfrm>
          <a:prstGeom prst="rect">
            <a:avLst/>
          </a:prstGeom>
          <a:solidFill>
            <a:schemeClr val="bg1"/>
          </a:solidFill>
        </p:spPr>
        <p:txBody>
          <a:bodyPr wrap="square" rtlCol="0">
            <a:spAutoFit/>
          </a:bodyPr>
          <a:lstStyle/>
          <a:p>
            <a:r>
              <a:rPr lang="en-IN" sz="3200" dirty="0"/>
              <a:t>Back</a:t>
            </a:r>
            <a:endParaRPr lang="hi-IN" sz="3200" dirty="0"/>
          </a:p>
        </p:txBody>
      </p:sp>
    </p:spTree>
    <p:extLst>
      <p:ext uri="{BB962C8B-B14F-4D97-AF65-F5344CB8AC3E}">
        <p14:creationId xmlns:p14="http://schemas.microsoft.com/office/powerpoint/2010/main" val="1070352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Physical View/Internal Level (Level-3)</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1" name="Content Placeholder 6"/>
          <p:cNvSpPr txBox="1">
            <a:spLocks/>
          </p:cNvSpPr>
          <p:nvPr/>
        </p:nvSpPr>
        <p:spPr>
          <a:xfrm>
            <a:off x="2147454" y="1412777"/>
            <a:ext cx="8229600" cy="138499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This level describes how the data is actually stored in the storage devices. This level is also responsible for allocating space to the data. This is the lowest level of the architecture.</a:t>
            </a:r>
          </a:p>
          <a:p>
            <a:pPr algn="just">
              <a:buFont typeface="Wingdings" pitchFamily="2" charset="2"/>
              <a:buChar char="q"/>
            </a:pPr>
            <a:r>
              <a:rPr lang="en-US" sz="2000" dirty="0">
                <a:latin typeface="Times New Roman" pitchFamily="18" charset="0"/>
                <a:cs typeface="Times New Roman" pitchFamily="18" charset="0"/>
              </a:rPr>
              <a:t>It would also describe the data structures used by the database.</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05408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60754"/>
            <a:ext cx="8177753" cy="523220"/>
          </a:xfrm>
          <a:prstGeom prst="rect">
            <a:avLst/>
          </a:prstGeom>
          <a:noFill/>
        </p:spPr>
        <p:txBody>
          <a:bodyPr wrap="square" rtlCol="0">
            <a:spAutoFit/>
          </a:bodyPr>
          <a:lstStyle/>
          <a:p>
            <a:pPr marL="0" indent="0" algn="ctr">
              <a:spcBef>
                <a:spcPts val="0"/>
              </a:spcBef>
              <a:buNone/>
            </a:pPr>
            <a:r>
              <a:rPr lang="en-US" sz="2800" b="1" dirty="0">
                <a:solidFill>
                  <a:srgbClr val="FF0000"/>
                </a:solidFill>
                <a:latin typeface="Times New Roman" pitchFamily="18" charset="0"/>
                <a:cs typeface="Times New Roman" pitchFamily="18" charset="0"/>
              </a:rPr>
              <a:t>Program Outcomes (POs)</a:t>
            </a:r>
            <a:endParaRPr lang="en-US" sz="28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6079488"/>
              </p:ext>
            </p:extLst>
          </p:nvPr>
        </p:nvGraphicFramePr>
        <p:xfrm>
          <a:off x="2809826" y="1434146"/>
          <a:ext cx="6600056" cy="5042854"/>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5015880">
                  <a:extLst>
                    <a:ext uri="{9D8B030D-6E8A-4147-A177-3AD203B41FA5}">
                      <a16:colId xmlns:a16="http://schemas.microsoft.com/office/drawing/2014/main" val="20001"/>
                    </a:ext>
                  </a:extLst>
                </a:gridCol>
              </a:tblGrid>
              <a:tr h="370840">
                <a:tc>
                  <a:txBody>
                    <a:bodyPr/>
                    <a:lstStyle/>
                    <a:p>
                      <a:pPr algn="ctr"/>
                      <a:r>
                        <a:rPr lang="en-US" dirty="0">
                          <a:solidFill>
                            <a:schemeClr val="tx1"/>
                          </a:solidFill>
                          <a:latin typeface="Times New Roman" pitchFamily="18" charset="0"/>
                          <a:cs typeface="Times New Roman" pitchFamily="18" charset="0"/>
                        </a:rPr>
                        <a:t>PO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PO1</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solidFill>
                            <a:schemeClr val="tx1"/>
                          </a:solidFill>
                          <a:effectLst/>
                          <a:latin typeface="Times New Roman"/>
                          <a:ea typeface="Times New Roman"/>
                        </a:rPr>
                        <a:t>Computing Science Knowledge:</a:t>
                      </a:r>
                      <a:r>
                        <a:rPr lang="en-US" sz="1800" b="0" dirty="0">
                          <a:solidFill>
                            <a:schemeClr val="tx1"/>
                          </a:solidFill>
                          <a:effectLst/>
                          <a:latin typeface="Times New Roman"/>
                          <a:ea typeface="Times New Roman"/>
                        </a:rPr>
                        <a:t> Apply the knowledge of mathematics, statistics, computing science and information science fundamentals to the solution of complex computer application problems.</a:t>
                      </a:r>
                      <a:endParaRPr lang="en-US" sz="1800" b="1" dirty="0">
                        <a:solidFill>
                          <a:schemeClr val="tx1"/>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PO2</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solidFill>
                            <a:srgbClr val="000000"/>
                          </a:solidFill>
                          <a:effectLst/>
                          <a:latin typeface="Times New Roman"/>
                          <a:ea typeface="Times New Roman"/>
                        </a:rPr>
                        <a:t>Problem Analysis:</a:t>
                      </a:r>
                      <a:r>
                        <a:rPr lang="en-US" sz="1800" b="0" dirty="0">
                          <a:solidFill>
                            <a:srgbClr val="000000"/>
                          </a:solidFill>
                          <a:effectLst/>
                          <a:latin typeface="Times New Roman"/>
                          <a:ea typeface="Times New Roman"/>
                        </a:rPr>
                        <a:t> Identify, formulate, review research literature, and analyze complex computing science problems reaching substantiated conclusions using first principles of mathematics, natural sciences, and computer sciences.</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PO3</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solidFill>
                            <a:srgbClr val="000000"/>
                          </a:solidFill>
                          <a:effectLst/>
                          <a:latin typeface="Times New Roman"/>
                          <a:ea typeface="Times New Roman"/>
                        </a:rPr>
                        <a:t>Design/development of Solutions: </a:t>
                      </a:r>
                      <a:r>
                        <a:rPr lang="en-US" sz="1800" b="0" dirty="0">
                          <a:solidFill>
                            <a:srgbClr val="000000"/>
                          </a:solidFill>
                          <a:effectLst/>
                          <a:latin typeface="Times New Roman"/>
                          <a:ea typeface="Times New Roman"/>
                        </a:rPr>
                        <a:t>Design solutions for complex computing problems and design system components or processes that meet the specified needs with appropriate consideration for the public health and safety, and the cultural, societal, and environmental considerations.</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5" name="Picture 14">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058519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Data Independence</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1" name="Content Placeholder 6"/>
          <p:cNvSpPr txBox="1">
            <a:spLocks/>
          </p:cNvSpPr>
          <p:nvPr/>
        </p:nvSpPr>
        <p:spPr>
          <a:xfrm>
            <a:off x="2147454" y="1412777"/>
            <a:ext cx="8229600" cy="2062103"/>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Data independence refers characteristic of being able to modify the schema at one level of the database system without altering the schema at the next higher level.</a:t>
            </a:r>
          </a:p>
          <a:p>
            <a:pPr algn="just">
              <a:buFont typeface="Wingdings" pitchFamily="2" charset="2"/>
              <a:buChar char="q"/>
            </a:pPr>
            <a:r>
              <a:rPr lang="en-US" sz="2000" dirty="0">
                <a:latin typeface="Times New Roman" pitchFamily="18" charset="0"/>
                <a:cs typeface="Times New Roman" pitchFamily="18" charset="0"/>
              </a:rPr>
              <a:t>There are two types of data independence: Logical Data Independence and Physical Data Independence</a:t>
            </a:r>
          </a:p>
          <a:p>
            <a:pPr marL="0" indent="0" algn="just">
              <a:buNone/>
            </a:pP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7" y="3068960"/>
            <a:ext cx="6048672" cy="276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071665" y="5867980"/>
            <a:ext cx="655272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5: Data Independence</a:t>
            </a:r>
          </a:p>
        </p:txBody>
      </p:sp>
      <p:grpSp>
        <p:nvGrpSpPr>
          <p:cNvPr id="13" name="Group 12"/>
          <p:cNvGrpSpPr/>
          <p:nvPr/>
        </p:nvGrpSpPr>
        <p:grpSpPr>
          <a:xfrm>
            <a:off x="-1" y="-16453"/>
            <a:ext cx="12192001" cy="6854364"/>
            <a:chOff x="-1" y="-16453"/>
            <a:chExt cx="12192001" cy="6854364"/>
          </a:xfrm>
        </p:grpSpPr>
        <p:sp>
          <p:nvSpPr>
            <p:cNvPr id="14"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602508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Logical Data Independence</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1" name="Content Placeholder 6"/>
          <p:cNvSpPr txBox="1">
            <a:spLocks/>
          </p:cNvSpPr>
          <p:nvPr/>
        </p:nvSpPr>
        <p:spPr>
          <a:xfrm>
            <a:off x="2147454" y="1412777"/>
            <a:ext cx="8229600" cy="243143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Logical data independence refers characteristic of being able to change the conceptual schema without having to change the external schema.</a:t>
            </a:r>
          </a:p>
          <a:p>
            <a:pPr algn="just">
              <a:buFont typeface="Wingdings" pitchFamily="2" charset="2"/>
              <a:buChar char="q"/>
            </a:pPr>
            <a:r>
              <a:rPr lang="en-US" sz="2000" dirty="0">
                <a:latin typeface="Times New Roman" pitchFamily="18" charset="0"/>
                <a:cs typeface="Times New Roman" pitchFamily="18" charset="0"/>
              </a:rPr>
              <a:t>Logical data independence is used to separate the external level from the conceptual view.</a:t>
            </a:r>
          </a:p>
          <a:p>
            <a:pPr algn="just">
              <a:buFont typeface="Wingdings" pitchFamily="2" charset="2"/>
              <a:buChar char="q"/>
            </a:pPr>
            <a:r>
              <a:rPr lang="en-US" sz="2000" dirty="0">
                <a:latin typeface="Times New Roman" pitchFamily="18" charset="0"/>
                <a:cs typeface="Times New Roman" pitchFamily="18" charset="0"/>
              </a:rPr>
              <a:t>If we do any changes in the conceptual view of the data, then the user view of the data would not be affected.</a:t>
            </a:r>
          </a:p>
          <a:p>
            <a:pPr algn="just">
              <a:buFont typeface="Wingdings" pitchFamily="2" charset="2"/>
              <a:buChar char="q"/>
            </a:pPr>
            <a:r>
              <a:rPr lang="en-US" sz="2000" dirty="0">
                <a:latin typeface="Times New Roman" pitchFamily="18" charset="0"/>
                <a:cs typeface="Times New Roman" pitchFamily="18" charset="0"/>
              </a:rPr>
              <a:t>Logical data independence occurs at the user interface level.</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385843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p:cNvSpPr txBox="1">
            <a:spLocks noGrp="1"/>
          </p:cNvSpPr>
          <p:nvPr>
            <p:ph idx="1"/>
          </p:nvPr>
        </p:nvSpPr>
        <p:spPr>
          <a:xfrm>
            <a:off x="1995054" y="908721"/>
            <a:ext cx="8229600" cy="584775"/>
          </a:xfrm>
          <a:prstGeom prst="rect">
            <a:avLst/>
          </a:prstGeom>
          <a:noFill/>
        </p:spPr>
        <p:txBody>
          <a:bodyPr wrap="square" rtlCol="0">
            <a:spAutoFit/>
          </a:bodyPr>
          <a:lstStyle/>
          <a:p>
            <a:pPr marL="0" indent="0" algn="ctr">
              <a:buNone/>
            </a:pPr>
            <a:r>
              <a:rPr lang="en-US" b="1" dirty="0">
                <a:latin typeface="Times New Roman"/>
                <a:ea typeface="Times New Roman"/>
              </a:rPr>
              <a:t>Physical Data Independence</a:t>
            </a:r>
            <a:endParaRPr lang="en-US" b="1" dirty="0"/>
          </a:p>
        </p:txBody>
      </p:sp>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5" name="TextBox 14"/>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a:t>
            </a:r>
            <a:r>
              <a:rPr lang="en-US" sz="2000" dirty="0" err="1">
                <a:solidFill>
                  <a:schemeClr val="bg1"/>
                </a:solidFill>
                <a:latin typeface="Times New Roman" pitchFamily="18" charset="0"/>
                <a:ea typeface="Merriweather"/>
                <a:cs typeface="Times New Roman" pitchFamily="18" charset="0"/>
                <a:sym typeface="Merriweather"/>
              </a:rPr>
              <a:t>M.Sc</a:t>
            </a:r>
            <a:r>
              <a:rPr lang="en-US" sz="2000" dirty="0">
                <a:solidFill>
                  <a:schemeClr val="bg1"/>
                </a:solidFill>
                <a:latin typeface="Times New Roman" pitchFamily="18" charset="0"/>
                <a:ea typeface="Merriweather"/>
                <a:cs typeface="Times New Roman" pitchFamily="18" charset="0"/>
                <a:sym typeface="Merriweather"/>
              </a:rPr>
              <a:t>(CS)</a:t>
            </a:r>
          </a:p>
        </p:txBody>
      </p:sp>
      <p:sp>
        <p:nvSpPr>
          <p:cNvPr id="11" name="Content Placeholder 6"/>
          <p:cNvSpPr txBox="1">
            <a:spLocks/>
          </p:cNvSpPr>
          <p:nvPr/>
        </p:nvSpPr>
        <p:spPr>
          <a:xfrm>
            <a:off x="2122708" y="1700809"/>
            <a:ext cx="8229600" cy="243143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q"/>
            </a:pPr>
            <a:r>
              <a:rPr lang="en-US" sz="2000" dirty="0">
                <a:latin typeface="Times New Roman" pitchFamily="18" charset="0"/>
                <a:cs typeface="Times New Roman" pitchFamily="18" charset="0"/>
              </a:rPr>
              <a:t>Physical data independence can be defined as the capacity to change the internal schema without having to change the conceptual schema.</a:t>
            </a:r>
          </a:p>
          <a:p>
            <a:pPr algn="just">
              <a:buFont typeface="Wingdings" pitchFamily="2" charset="2"/>
              <a:buChar char="q"/>
            </a:pPr>
            <a:r>
              <a:rPr lang="en-US" sz="2000" dirty="0">
                <a:latin typeface="Times New Roman" pitchFamily="18" charset="0"/>
                <a:cs typeface="Times New Roman" pitchFamily="18" charset="0"/>
              </a:rPr>
              <a:t>If we do any changes in the storage size of the database system server, then the Conceptual structure of the database will not be affected.</a:t>
            </a:r>
          </a:p>
          <a:p>
            <a:pPr algn="just">
              <a:buFont typeface="Wingdings" pitchFamily="2" charset="2"/>
              <a:buChar char="q"/>
            </a:pPr>
            <a:r>
              <a:rPr lang="en-US" sz="2000" dirty="0">
                <a:latin typeface="Times New Roman" pitchFamily="18" charset="0"/>
                <a:cs typeface="Times New Roman" pitchFamily="18" charset="0"/>
              </a:rPr>
              <a:t>Physical data independence is used to separate conceptual levels from the internal levels.</a:t>
            </a:r>
          </a:p>
          <a:p>
            <a:pPr algn="just">
              <a:buFont typeface="Wingdings" pitchFamily="2" charset="2"/>
              <a:buChar char="q"/>
            </a:pPr>
            <a:r>
              <a:rPr lang="en-US" sz="2000" dirty="0">
                <a:latin typeface="Times New Roman" pitchFamily="18" charset="0"/>
                <a:cs typeface="Times New Roman" pitchFamily="18" charset="0"/>
              </a:rPr>
              <a:t>Physical data independence occurs at the logical interface level.</a:t>
            </a:r>
          </a:p>
        </p:txBody>
      </p:sp>
      <p:grpSp>
        <p:nvGrpSpPr>
          <p:cNvPr id="7" name="Group 6"/>
          <p:cNvGrpSpPr/>
          <p:nvPr/>
        </p:nvGrpSpPr>
        <p:grpSpPr>
          <a:xfrm>
            <a:off x="-1" y="-16453"/>
            <a:ext cx="12192001" cy="6854364"/>
            <a:chOff x="-1" y="-16453"/>
            <a:chExt cx="12192001" cy="6854364"/>
          </a:xfrm>
        </p:grpSpPr>
        <p:sp>
          <p:nvSpPr>
            <p:cNvPr id="10"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53525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2" name="Rectangle 4"/>
          <p:cNvSpPr>
            <a:spLocks noGrp="1" noChangeArrowheads="1"/>
          </p:cNvSpPr>
          <p:nvPr>
            <p:ph type="title"/>
          </p:nvPr>
        </p:nvSpPr>
        <p:spPr>
          <a:xfrm>
            <a:off x="838200" y="849217"/>
            <a:ext cx="10515600" cy="1325563"/>
          </a:xfrm>
        </p:spPr>
        <p:txBody>
          <a:bodyPr/>
          <a:lstStyle/>
          <a:p>
            <a:r>
              <a:rPr lang="en-US" altLang="en-US" dirty="0"/>
              <a:t>Data Models</a:t>
            </a:r>
          </a:p>
        </p:txBody>
      </p:sp>
      <p:sp>
        <p:nvSpPr>
          <p:cNvPr id="575493" name="Rectangle 5"/>
          <p:cNvSpPr>
            <a:spLocks noGrp="1" noChangeArrowheads="1"/>
          </p:cNvSpPr>
          <p:nvPr>
            <p:ph type="body" idx="1"/>
          </p:nvPr>
        </p:nvSpPr>
        <p:spPr/>
        <p:txBody>
          <a:bodyPr/>
          <a:lstStyle/>
          <a:p>
            <a:r>
              <a:rPr lang="en-US" altLang="en-US" sz="2400" b="1"/>
              <a:t>Data Model:</a:t>
            </a:r>
          </a:p>
          <a:p>
            <a:pPr lvl="1"/>
            <a:r>
              <a:rPr lang="en-US" altLang="en-US" sz="2200"/>
              <a:t>A set of concepts to describe the </a:t>
            </a:r>
            <a:r>
              <a:rPr lang="en-US" altLang="en-US" sz="2200" b="1" i="1"/>
              <a:t>structure</a:t>
            </a:r>
            <a:r>
              <a:rPr lang="en-US" altLang="en-US" sz="2200"/>
              <a:t> of a database, the </a:t>
            </a:r>
            <a:r>
              <a:rPr lang="en-US" altLang="en-US" sz="2200" b="1" i="1"/>
              <a:t>operations </a:t>
            </a:r>
            <a:r>
              <a:rPr lang="en-US" altLang="en-US" sz="2200"/>
              <a:t>for manipulating these structures, and certain </a:t>
            </a:r>
            <a:r>
              <a:rPr lang="en-US" altLang="en-US" sz="2200" b="1" i="1"/>
              <a:t>constraints</a:t>
            </a:r>
            <a:r>
              <a:rPr lang="en-US" altLang="en-US" sz="2200"/>
              <a:t> that the database should obey.</a:t>
            </a:r>
          </a:p>
          <a:p>
            <a:r>
              <a:rPr lang="en-US" altLang="en-US" sz="2400" b="1"/>
              <a:t>Data Model Structure and Constraints:</a:t>
            </a:r>
          </a:p>
          <a:p>
            <a:pPr lvl="1"/>
            <a:r>
              <a:rPr lang="en-US" altLang="en-US" sz="2200"/>
              <a:t>Constructs are used to define the database structure</a:t>
            </a:r>
          </a:p>
          <a:p>
            <a:pPr lvl="1"/>
            <a:r>
              <a:rPr lang="en-US" altLang="en-US" sz="2200"/>
              <a:t>Constructs typically include </a:t>
            </a:r>
            <a:r>
              <a:rPr lang="en-US" altLang="en-US" sz="2200" b="1" i="1"/>
              <a:t>elements </a:t>
            </a:r>
            <a:r>
              <a:rPr lang="en-US" altLang="en-US" sz="2200"/>
              <a:t>(and their </a:t>
            </a:r>
            <a:r>
              <a:rPr lang="en-US" altLang="en-US" sz="2200" b="1" i="1"/>
              <a:t>data types</a:t>
            </a:r>
            <a:r>
              <a:rPr lang="en-US" altLang="en-US" sz="2200"/>
              <a:t>) as well as groups of elements (e.g. </a:t>
            </a:r>
            <a:r>
              <a:rPr lang="en-US" altLang="en-US" sz="2200" b="1" i="1"/>
              <a:t>entity, record, table</a:t>
            </a:r>
            <a:r>
              <a:rPr lang="en-US" altLang="en-US" sz="2200"/>
              <a:t>), and </a:t>
            </a:r>
            <a:r>
              <a:rPr lang="en-US" altLang="en-US" sz="2200" b="1" i="1"/>
              <a:t>relationships</a:t>
            </a:r>
            <a:r>
              <a:rPr lang="en-US" altLang="en-US" sz="2200"/>
              <a:t> among such groups</a:t>
            </a:r>
          </a:p>
          <a:p>
            <a:pPr lvl="1"/>
            <a:r>
              <a:rPr lang="en-US" altLang="en-US" sz="2200"/>
              <a:t>Constraints specify some restrictions on valid data; these constraints must be enforced at all times</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607769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838200" y="641618"/>
            <a:ext cx="10515600" cy="1325563"/>
          </a:xfrm>
        </p:spPr>
        <p:txBody>
          <a:bodyPr/>
          <a:lstStyle/>
          <a:p>
            <a:r>
              <a:rPr lang="en-US" altLang="en-US" dirty="0"/>
              <a:t>Data Models (continued)</a:t>
            </a:r>
          </a:p>
        </p:txBody>
      </p:sp>
      <p:sp>
        <p:nvSpPr>
          <p:cNvPr id="665603" name="Rectangle 3"/>
          <p:cNvSpPr>
            <a:spLocks noGrp="1" noChangeArrowheads="1"/>
          </p:cNvSpPr>
          <p:nvPr>
            <p:ph type="body" idx="1"/>
          </p:nvPr>
        </p:nvSpPr>
        <p:spPr/>
        <p:txBody>
          <a:bodyPr/>
          <a:lstStyle/>
          <a:p>
            <a:r>
              <a:rPr lang="en-US" altLang="en-US" b="1"/>
              <a:t>Data Model Operations:</a:t>
            </a:r>
          </a:p>
          <a:p>
            <a:pPr lvl="1"/>
            <a:r>
              <a:rPr lang="en-US" altLang="en-US"/>
              <a:t>These operations are used for specifying database </a:t>
            </a:r>
            <a:r>
              <a:rPr lang="en-US" altLang="en-US" i="1"/>
              <a:t>retrievals</a:t>
            </a:r>
            <a:r>
              <a:rPr lang="en-US" altLang="en-US"/>
              <a:t> and </a:t>
            </a:r>
            <a:r>
              <a:rPr lang="en-US" altLang="en-US" i="1"/>
              <a:t>updates</a:t>
            </a:r>
            <a:r>
              <a:rPr lang="en-US" altLang="en-US"/>
              <a:t> by referring to the constructs of the data model.</a:t>
            </a:r>
          </a:p>
          <a:p>
            <a:pPr lvl="1"/>
            <a:r>
              <a:rPr lang="en-US" altLang="en-US"/>
              <a:t>Operations on the data model may include </a:t>
            </a:r>
            <a:r>
              <a:rPr lang="en-US" altLang="en-US" b="1" i="1"/>
              <a:t>basic model operations </a:t>
            </a:r>
            <a:r>
              <a:rPr lang="en-US" altLang="en-US"/>
              <a:t>(e.g. generic insert, delete, update) and</a:t>
            </a:r>
            <a:r>
              <a:rPr lang="en-US" altLang="en-US" b="1" i="1"/>
              <a:t> user-defined operations </a:t>
            </a:r>
            <a:r>
              <a:rPr lang="en-US" altLang="en-US"/>
              <a:t>(e.g. compute_student_gpa, update_inventory)</a:t>
            </a:r>
            <a:endParaRPr lang="en-US" altLang="en-US" b="1" i="1"/>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359827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p:cNvSpPr>
            <a:spLocks noGrp="1" noChangeArrowheads="1"/>
          </p:cNvSpPr>
          <p:nvPr>
            <p:ph type="title"/>
          </p:nvPr>
        </p:nvSpPr>
        <p:spPr>
          <a:xfrm>
            <a:off x="838200" y="613043"/>
            <a:ext cx="10515600" cy="1325563"/>
          </a:xfrm>
        </p:spPr>
        <p:txBody>
          <a:bodyPr/>
          <a:lstStyle/>
          <a:p>
            <a:r>
              <a:rPr lang="en-US" altLang="en-US" dirty="0"/>
              <a:t>Categories of Data Models</a:t>
            </a:r>
          </a:p>
        </p:txBody>
      </p:sp>
      <p:sp>
        <p:nvSpPr>
          <p:cNvPr id="577541" name="Rectangle 5"/>
          <p:cNvSpPr>
            <a:spLocks noGrp="1" noChangeArrowheads="1"/>
          </p:cNvSpPr>
          <p:nvPr>
            <p:ph type="body" idx="1"/>
          </p:nvPr>
        </p:nvSpPr>
        <p:spPr/>
        <p:txBody>
          <a:bodyPr/>
          <a:lstStyle/>
          <a:p>
            <a:pPr>
              <a:lnSpc>
                <a:spcPct val="90000"/>
              </a:lnSpc>
            </a:pPr>
            <a:r>
              <a:rPr lang="en-US" altLang="en-US" sz="2400" b="1"/>
              <a:t>Conceptual (high-level, semantic) data models:</a:t>
            </a:r>
          </a:p>
          <a:p>
            <a:pPr lvl="1">
              <a:lnSpc>
                <a:spcPct val="90000"/>
              </a:lnSpc>
            </a:pPr>
            <a:r>
              <a:rPr lang="en-US" altLang="en-US" sz="2200"/>
              <a:t>Provide concepts that are close to the way many users perceive data. </a:t>
            </a:r>
          </a:p>
          <a:p>
            <a:pPr lvl="2">
              <a:lnSpc>
                <a:spcPct val="90000"/>
              </a:lnSpc>
            </a:pPr>
            <a:r>
              <a:rPr lang="en-US" altLang="en-US"/>
              <a:t>(Also called </a:t>
            </a:r>
            <a:r>
              <a:rPr lang="en-US" altLang="en-US" b="1" i="1"/>
              <a:t>entity-based</a:t>
            </a:r>
            <a:r>
              <a:rPr lang="en-US" altLang="en-US" i="1"/>
              <a:t> </a:t>
            </a:r>
            <a:r>
              <a:rPr lang="en-US" altLang="en-US"/>
              <a:t>or</a:t>
            </a:r>
            <a:r>
              <a:rPr lang="en-US" altLang="en-US" i="1"/>
              <a:t> </a:t>
            </a:r>
            <a:r>
              <a:rPr lang="en-US" altLang="en-US" b="1" i="1"/>
              <a:t>object-based</a:t>
            </a:r>
            <a:r>
              <a:rPr lang="en-US" altLang="en-US"/>
              <a:t> data models.)</a:t>
            </a:r>
          </a:p>
          <a:p>
            <a:pPr>
              <a:lnSpc>
                <a:spcPct val="90000"/>
              </a:lnSpc>
            </a:pPr>
            <a:r>
              <a:rPr lang="en-US" altLang="en-US" sz="2400" b="1"/>
              <a:t>Physical (low-level, internal) data models:</a:t>
            </a:r>
          </a:p>
          <a:p>
            <a:pPr lvl="1">
              <a:lnSpc>
                <a:spcPct val="90000"/>
              </a:lnSpc>
            </a:pPr>
            <a:r>
              <a:rPr lang="en-US" altLang="en-US" sz="2200"/>
              <a:t>Provide concepts that describe details of how data is stored in the computer. These are usually specified in an ad-hoc manner through DBMS design and administration manuals</a:t>
            </a:r>
          </a:p>
          <a:p>
            <a:pPr>
              <a:lnSpc>
                <a:spcPct val="90000"/>
              </a:lnSpc>
            </a:pPr>
            <a:r>
              <a:rPr lang="en-US" altLang="en-US" sz="2400" b="1"/>
              <a:t>Implementation (representational) data models:</a:t>
            </a:r>
          </a:p>
          <a:p>
            <a:pPr lvl="1">
              <a:lnSpc>
                <a:spcPct val="90000"/>
              </a:lnSpc>
            </a:pPr>
            <a:r>
              <a:rPr lang="en-US" altLang="en-US" sz="2200"/>
              <a:t>Provide concepts that fall between the above two, used by many commercial DBMS implementations (e.g. relational data models used in many commercial systems).</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35740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0" name="Rectangle 4"/>
          <p:cNvSpPr>
            <a:spLocks noGrp="1" noChangeArrowheads="1"/>
          </p:cNvSpPr>
          <p:nvPr>
            <p:ph type="title"/>
          </p:nvPr>
        </p:nvSpPr>
        <p:spPr>
          <a:xfrm>
            <a:off x="838200" y="758361"/>
            <a:ext cx="10515600" cy="1325563"/>
          </a:xfrm>
        </p:spPr>
        <p:txBody>
          <a:bodyPr/>
          <a:lstStyle/>
          <a:p>
            <a:r>
              <a:rPr lang="en-US" altLang="en-US" dirty="0"/>
              <a:t>Schemas versus Instances</a:t>
            </a:r>
          </a:p>
        </p:txBody>
      </p:sp>
      <p:sp>
        <p:nvSpPr>
          <p:cNvPr id="587781" name="Rectangle 5"/>
          <p:cNvSpPr>
            <a:spLocks noGrp="1" noChangeArrowheads="1"/>
          </p:cNvSpPr>
          <p:nvPr>
            <p:ph type="body" idx="1"/>
          </p:nvPr>
        </p:nvSpPr>
        <p:spPr/>
        <p:txBody>
          <a:bodyPr/>
          <a:lstStyle/>
          <a:p>
            <a:pPr>
              <a:lnSpc>
                <a:spcPct val="90000"/>
              </a:lnSpc>
            </a:pPr>
            <a:r>
              <a:rPr lang="en-US" altLang="en-US"/>
              <a:t>Database Schema:</a:t>
            </a:r>
          </a:p>
          <a:p>
            <a:pPr lvl="1">
              <a:lnSpc>
                <a:spcPct val="90000"/>
              </a:lnSpc>
            </a:pPr>
            <a:r>
              <a:rPr lang="en-US" altLang="en-US"/>
              <a:t>The </a:t>
            </a:r>
            <a:r>
              <a:rPr lang="en-US" altLang="en-US" b="1" i="1"/>
              <a:t>description</a:t>
            </a:r>
            <a:r>
              <a:rPr lang="en-US" altLang="en-US"/>
              <a:t> of a database.</a:t>
            </a:r>
          </a:p>
          <a:p>
            <a:pPr lvl="1">
              <a:lnSpc>
                <a:spcPct val="90000"/>
              </a:lnSpc>
            </a:pPr>
            <a:r>
              <a:rPr lang="en-US" altLang="en-US"/>
              <a:t>Includes descriptions of the database structure, data types, and the constraints on the database.</a:t>
            </a:r>
          </a:p>
          <a:p>
            <a:pPr>
              <a:lnSpc>
                <a:spcPct val="90000"/>
              </a:lnSpc>
            </a:pPr>
            <a:r>
              <a:rPr lang="en-US" altLang="en-US"/>
              <a:t>Schema Diagram:</a:t>
            </a:r>
          </a:p>
          <a:p>
            <a:pPr lvl="1">
              <a:lnSpc>
                <a:spcPct val="90000"/>
              </a:lnSpc>
            </a:pPr>
            <a:r>
              <a:rPr lang="en-US" altLang="en-US"/>
              <a:t>An </a:t>
            </a:r>
            <a:r>
              <a:rPr lang="en-US" altLang="en-US" b="1" i="1"/>
              <a:t>illustrative</a:t>
            </a:r>
            <a:r>
              <a:rPr lang="en-US" altLang="en-US"/>
              <a:t> display of (most aspects of) a database schema.</a:t>
            </a:r>
          </a:p>
          <a:p>
            <a:pPr>
              <a:lnSpc>
                <a:spcPct val="90000"/>
              </a:lnSpc>
            </a:pPr>
            <a:r>
              <a:rPr lang="en-US" altLang="en-US"/>
              <a:t>Schema Construct:</a:t>
            </a:r>
          </a:p>
          <a:p>
            <a:pPr lvl="1">
              <a:lnSpc>
                <a:spcPct val="90000"/>
              </a:lnSpc>
            </a:pPr>
            <a:r>
              <a:rPr lang="en-US" altLang="en-US"/>
              <a:t>A </a:t>
            </a:r>
            <a:r>
              <a:rPr lang="en-US" altLang="en-US" b="1" i="1"/>
              <a:t>component</a:t>
            </a:r>
            <a:r>
              <a:rPr lang="en-US" altLang="en-US"/>
              <a:t> of the schema or an object within the schema, e.g., STUDENT, COURSE.</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53326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ChangeArrowheads="1"/>
          </p:cNvSpPr>
          <p:nvPr>
            <p:ph type="title"/>
          </p:nvPr>
        </p:nvSpPr>
        <p:spPr>
          <a:xfrm>
            <a:off x="838200" y="613043"/>
            <a:ext cx="10515600" cy="1325563"/>
          </a:xfrm>
        </p:spPr>
        <p:txBody>
          <a:bodyPr/>
          <a:lstStyle/>
          <a:p>
            <a:r>
              <a:rPr lang="en-US" altLang="en-US" dirty="0"/>
              <a:t>Schemas versus Instances</a:t>
            </a:r>
          </a:p>
        </p:txBody>
      </p:sp>
      <p:sp>
        <p:nvSpPr>
          <p:cNvPr id="651269" name="Rectangle 5"/>
          <p:cNvSpPr>
            <a:spLocks noGrp="1" noChangeArrowheads="1"/>
          </p:cNvSpPr>
          <p:nvPr>
            <p:ph type="body" idx="1"/>
          </p:nvPr>
        </p:nvSpPr>
        <p:spPr/>
        <p:txBody>
          <a:bodyPr/>
          <a:lstStyle/>
          <a:p>
            <a:r>
              <a:rPr lang="en-US" altLang="en-US"/>
              <a:t>Database State:</a:t>
            </a:r>
          </a:p>
          <a:p>
            <a:pPr lvl="1"/>
            <a:r>
              <a:rPr lang="en-US" altLang="en-US"/>
              <a:t>The actual data stored in a database at a </a:t>
            </a:r>
            <a:r>
              <a:rPr lang="en-US" altLang="en-US" b="1" i="1"/>
              <a:t>particular moment in time</a:t>
            </a:r>
            <a:r>
              <a:rPr lang="en-US" altLang="en-US"/>
              <a:t>. This includes the collection of all the data in the database.</a:t>
            </a:r>
          </a:p>
          <a:p>
            <a:pPr lvl="1"/>
            <a:r>
              <a:rPr lang="en-US" altLang="en-US"/>
              <a:t>Also called database instance (or occurrence or snapshot).</a:t>
            </a:r>
          </a:p>
          <a:p>
            <a:pPr lvl="2"/>
            <a:r>
              <a:rPr lang="en-US" altLang="en-US"/>
              <a:t>The term </a:t>
            </a:r>
            <a:r>
              <a:rPr lang="en-US" altLang="en-US" i="1"/>
              <a:t>instance </a:t>
            </a:r>
            <a:r>
              <a:rPr lang="en-US" altLang="en-US"/>
              <a:t> is also applied to individual database components, e.g. </a:t>
            </a:r>
            <a:r>
              <a:rPr lang="en-US" altLang="en-US" i="1"/>
              <a:t>record instance, table instance, entity instance</a:t>
            </a:r>
            <a:endParaRPr lang="en-US" altLang="en-US"/>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783527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8" name="Rectangle 4"/>
          <p:cNvSpPr>
            <a:spLocks noGrp="1" noChangeArrowheads="1"/>
          </p:cNvSpPr>
          <p:nvPr>
            <p:ph type="title"/>
          </p:nvPr>
        </p:nvSpPr>
        <p:spPr>
          <a:xfrm>
            <a:off x="838200" y="641618"/>
            <a:ext cx="10515600" cy="1325563"/>
          </a:xfrm>
        </p:spPr>
        <p:txBody>
          <a:bodyPr/>
          <a:lstStyle/>
          <a:p>
            <a:r>
              <a:rPr lang="en-US" altLang="en-US" dirty="0"/>
              <a:t>Database Schema vs. Database State</a:t>
            </a:r>
          </a:p>
        </p:txBody>
      </p:sp>
      <p:sp>
        <p:nvSpPr>
          <p:cNvPr id="589829" name="Rectangle 5"/>
          <p:cNvSpPr>
            <a:spLocks noGrp="1" noChangeArrowheads="1"/>
          </p:cNvSpPr>
          <p:nvPr>
            <p:ph type="body" idx="1"/>
          </p:nvPr>
        </p:nvSpPr>
        <p:spPr/>
        <p:txBody>
          <a:bodyPr/>
          <a:lstStyle/>
          <a:p>
            <a:r>
              <a:rPr lang="en-US" altLang="en-US"/>
              <a:t>Database State: </a:t>
            </a:r>
          </a:p>
          <a:p>
            <a:pPr lvl="1"/>
            <a:r>
              <a:rPr lang="en-US" altLang="en-US"/>
              <a:t>Refers to the </a:t>
            </a:r>
            <a:r>
              <a:rPr lang="en-US" altLang="en-US" b="1" i="1"/>
              <a:t>content</a:t>
            </a:r>
            <a:r>
              <a:rPr lang="en-US" altLang="en-US"/>
              <a:t> of a database at a moment in time.</a:t>
            </a:r>
          </a:p>
          <a:p>
            <a:r>
              <a:rPr lang="en-US" altLang="en-US"/>
              <a:t>Initial Database State:</a:t>
            </a:r>
          </a:p>
          <a:p>
            <a:pPr lvl="1"/>
            <a:r>
              <a:rPr lang="en-US" altLang="en-US"/>
              <a:t>Refers to the database state when it is initially loaded into the system.</a:t>
            </a:r>
          </a:p>
          <a:p>
            <a:r>
              <a:rPr lang="en-US" altLang="en-US"/>
              <a:t>Valid State:</a:t>
            </a:r>
          </a:p>
          <a:p>
            <a:pPr lvl="1"/>
            <a:r>
              <a:rPr lang="en-US" altLang="en-US"/>
              <a:t>A state that satisfies the structure and constraints of the database.</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707546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type="title"/>
          </p:nvPr>
        </p:nvSpPr>
        <p:spPr>
          <a:xfrm>
            <a:off x="838200" y="744073"/>
            <a:ext cx="11353796" cy="1325563"/>
          </a:xfrm>
        </p:spPr>
        <p:txBody>
          <a:bodyPr>
            <a:normAutofit fontScale="90000"/>
          </a:bodyPr>
          <a:lstStyle/>
          <a:p>
            <a:r>
              <a:rPr lang="en-US" altLang="en-US" dirty="0"/>
              <a:t>Database Schema  vs. Database State (continued)</a:t>
            </a:r>
          </a:p>
        </p:txBody>
      </p:sp>
      <p:sp>
        <p:nvSpPr>
          <p:cNvPr id="653317" name="Rectangle 5"/>
          <p:cNvSpPr>
            <a:spLocks noGrp="1" noChangeArrowheads="1"/>
          </p:cNvSpPr>
          <p:nvPr>
            <p:ph type="body" idx="1"/>
          </p:nvPr>
        </p:nvSpPr>
        <p:spPr/>
        <p:txBody>
          <a:bodyPr/>
          <a:lstStyle/>
          <a:p>
            <a:r>
              <a:rPr lang="en-US" altLang="en-US"/>
              <a:t>Distinction</a:t>
            </a:r>
          </a:p>
          <a:p>
            <a:pPr lvl="1"/>
            <a:r>
              <a:rPr lang="en-US" altLang="en-US"/>
              <a:t>The </a:t>
            </a:r>
            <a:r>
              <a:rPr lang="en-US" altLang="en-US" b="1" i="1"/>
              <a:t>database schema</a:t>
            </a:r>
            <a:r>
              <a:rPr lang="en-US" altLang="en-US"/>
              <a:t> changes very infrequently. </a:t>
            </a:r>
          </a:p>
          <a:p>
            <a:pPr lvl="1"/>
            <a:r>
              <a:rPr lang="en-US" altLang="en-US"/>
              <a:t>The </a:t>
            </a:r>
            <a:r>
              <a:rPr lang="en-US" altLang="en-US" b="1" i="1"/>
              <a:t>database state</a:t>
            </a:r>
            <a:r>
              <a:rPr lang="en-US" altLang="en-US"/>
              <a:t> changes every time the database is updated. </a:t>
            </a:r>
          </a:p>
          <a:p>
            <a:pPr lvl="1"/>
            <a:endParaRPr lang="en-US" altLang="en-US"/>
          </a:p>
          <a:p>
            <a:r>
              <a:rPr lang="en-US" altLang="en-US" b="1"/>
              <a:t>Schema</a:t>
            </a:r>
            <a:r>
              <a:rPr lang="en-US" altLang="en-US"/>
              <a:t> is also called </a:t>
            </a:r>
            <a:r>
              <a:rPr lang="en-US" altLang="en-US" b="1"/>
              <a:t>intension</a:t>
            </a:r>
            <a:r>
              <a:rPr lang="en-US" altLang="en-US"/>
              <a:t>.</a:t>
            </a:r>
          </a:p>
          <a:p>
            <a:r>
              <a:rPr lang="en-US" altLang="en-US" b="1"/>
              <a:t>State</a:t>
            </a:r>
            <a:r>
              <a:rPr lang="en-US" altLang="en-US"/>
              <a:t> is also called </a:t>
            </a:r>
            <a:r>
              <a:rPr lang="en-US" altLang="en-US" b="1"/>
              <a:t>extension</a:t>
            </a:r>
            <a:r>
              <a:rPr lang="en-US" altLang="en-US"/>
              <a:t>.</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8439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60754"/>
            <a:ext cx="8177753" cy="523220"/>
          </a:xfrm>
          <a:prstGeom prst="rect">
            <a:avLst/>
          </a:prstGeom>
          <a:noFill/>
        </p:spPr>
        <p:txBody>
          <a:bodyPr wrap="square" rtlCol="0">
            <a:spAutoFit/>
          </a:bodyPr>
          <a:lstStyle/>
          <a:p>
            <a:pPr marL="0" indent="0" algn="ctr">
              <a:spcBef>
                <a:spcPts val="0"/>
              </a:spcBef>
              <a:buNone/>
            </a:pPr>
            <a:r>
              <a:rPr lang="en-US" sz="2800" b="1" dirty="0">
                <a:solidFill>
                  <a:srgbClr val="FF0000"/>
                </a:solidFill>
                <a:latin typeface="Times New Roman" pitchFamily="18" charset="0"/>
                <a:cs typeface="Times New Roman" pitchFamily="18" charset="0"/>
              </a:rPr>
              <a:t>Program Outcomes (POs)</a:t>
            </a:r>
            <a:endParaRPr lang="en-US" sz="28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60862814"/>
              </p:ext>
            </p:extLst>
          </p:nvPr>
        </p:nvGraphicFramePr>
        <p:xfrm>
          <a:off x="2423592" y="1412776"/>
          <a:ext cx="7704856" cy="4406586"/>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gridCol w="6192688">
                  <a:extLst>
                    <a:ext uri="{9D8B030D-6E8A-4147-A177-3AD203B41FA5}">
                      <a16:colId xmlns:a16="http://schemas.microsoft.com/office/drawing/2014/main" val="20001"/>
                    </a:ext>
                  </a:extLst>
                </a:gridCol>
              </a:tblGrid>
              <a:tr h="370840">
                <a:tc>
                  <a:txBody>
                    <a:bodyPr/>
                    <a:lstStyle/>
                    <a:p>
                      <a:pPr algn="ctr"/>
                      <a:r>
                        <a:rPr lang="en-US" dirty="0">
                          <a:solidFill>
                            <a:schemeClr val="tx1"/>
                          </a:solidFill>
                          <a:latin typeface="Times New Roman" pitchFamily="18" charset="0"/>
                          <a:cs typeface="Times New Roman" pitchFamily="18" charset="0"/>
                        </a:rPr>
                        <a:t>PO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52006">
                <a:tc>
                  <a:txBody>
                    <a:bodyPr/>
                    <a:lstStyle/>
                    <a:p>
                      <a:pPr algn="ctr">
                        <a:lnSpc>
                          <a:spcPct val="115000"/>
                        </a:lnSpc>
                        <a:spcAft>
                          <a:spcPts val="0"/>
                        </a:spcAft>
                      </a:pPr>
                      <a:r>
                        <a:rPr lang="en-US" sz="1800" b="0" dirty="0">
                          <a:solidFill>
                            <a:srgbClr val="000000"/>
                          </a:solidFill>
                          <a:effectLst/>
                          <a:latin typeface="Times New Roman"/>
                          <a:ea typeface="Times New Roman"/>
                        </a:rPr>
                        <a:t>PO4</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Conduct Investigations of Complex Problems: </a:t>
                      </a:r>
                      <a:r>
                        <a:rPr lang="en-US" sz="1800" dirty="0">
                          <a:effectLst/>
                          <a:latin typeface="Times New Roman"/>
                          <a:ea typeface="Times New Roman"/>
                        </a:rPr>
                        <a:t>Use research-based knowledge and research methods including design of experiments, analysis and interpretation of data, and synthesis of the information to provide valid conclusions.</a:t>
                      </a:r>
                      <a:endParaRPr lang="en-US" sz="1800" b="1" dirty="0">
                        <a:solidFill>
                          <a:schemeClr val="tx1"/>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PO5</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solidFill>
                            <a:srgbClr val="000000"/>
                          </a:solidFill>
                          <a:effectLst/>
                          <a:latin typeface="Times New Roman"/>
                          <a:ea typeface="Times New Roman"/>
                        </a:rPr>
                        <a:t>Modern Tool Usage:</a:t>
                      </a:r>
                      <a:r>
                        <a:rPr lang="en-US" sz="1800" b="0" dirty="0">
                          <a:solidFill>
                            <a:srgbClr val="000000"/>
                          </a:solidFill>
                          <a:effectLst/>
                          <a:latin typeface="Times New Roman"/>
                          <a:ea typeface="Times New Roman"/>
                        </a:rPr>
                        <a:t> Create, select, and apply appropriate techniques, resources, and modern computing science and IT tools including prediction and modeling to complex engineering activities with an </a:t>
                      </a:r>
                      <a:r>
                        <a:rPr lang="en-US" sz="1800" dirty="0">
                          <a:effectLst/>
                          <a:latin typeface="Times New Roman"/>
                          <a:ea typeface="Times New Roman"/>
                        </a:rPr>
                        <a:t>understanding of the limitations.</a:t>
                      </a:r>
                      <a:endParaRPr lang="en-US" sz="1800" b="0"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PO6</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IT specialist and society:</a:t>
                      </a:r>
                      <a:r>
                        <a:rPr lang="en-US" sz="1800" dirty="0">
                          <a:effectLst/>
                          <a:latin typeface="Times New Roman"/>
                          <a:ea typeface="Times New Roman"/>
                        </a:rPr>
                        <a:t> Apply reasoning informed by the contextual knowledge to assess societal, health, safety, legal and cultural issues and the consequent responsibilities relevant to the professional computing science and information science practice</a:t>
                      </a:r>
                      <a:r>
                        <a:rPr lang="en-US" sz="1800" b="0" dirty="0">
                          <a:solidFill>
                            <a:srgbClr val="000000"/>
                          </a:solidFill>
                          <a:effectLst/>
                          <a:latin typeface="Times New Roman"/>
                          <a:ea typeface="Times New Roman"/>
                        </a:rPr>
                        <a:t>.</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5" name="Picture 14">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142063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838197" y="608012"/>
            <a:ext cx="10515600" cy="1325563"/>
          </a:xfrm>
        </p:spPr>
        <p:txBody>
          <a:bodyPr/>
          <a:lstStyle/>
          <a:p>
            <a:r>
              <a:rPr lang="en-US" altLang="en-US" dirty="0"/>
              <a:t>Example of a Database Schema</a:t>
            </a:r>
          </a:p>
        </p:txBody>
      </p:sp>
      <p:pic>
        <p:nvPicPr>
          <p:cNvPr id="686086" name="Picture 6" descr="fig02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7772400" cy="42037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025060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838200" y="628373"/>
            <a:ext cx="10515600" cy="1325563"/>
          </a:xfrm>
        </p:spPr>
        <p:txBody>
          <a:bodyPr/>
          <a:lstStyle/>
          <a:p>
            <a:r>
              <a:rPr lang="en-US" altLang="en-US" dirty="0"/>
              <a:t>Example of a database state</a:t>
            </a:r>
          </a:p>
        </p:txBody>
      </p:sp>
      <p:pic>
        <p:nvPicPr>
          <p:cNvPr id="687108" name="Picture 4" descr="fig01_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7426" y="1492250"/>
            <a:ext cx="4397375" cy="50609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248380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xfrm>
            <a:off x="838200" y="613043"/>
            <a:ext cx="10515600" cy="1325563"/>
          </a:xfrm>
        </p:spPr>
        <p:txBody>
          <a:bodyPr/>
          <a:lstStyle/>
          <a:p>
            <a:r>
              <a:rPr lang="en-US" altLang="en-US" dirty="0"/>
              <a:t>Three-Schema Architecture</a:t>
            </a:r>
          </a:p>
        </p:txBody>
      </p:sp>
      <p:sp>
        <p:nvSpPr>
          <p:cNvPr id="591877" name="Rectangle 5"/>
          <p:cNvSpPr>
            <a:spLocks noGrp="1" noChangeArrowheads="1"/>
          </p:cNvSpPr>
          <p:nvPr>
            <p:ph type="body" idx="1"/>
          </p:nvPr>
        </p:nvSpPr>
        <p:spPr/>
        <p:txBody>
          <a:bodyPr/>
          <a:lstStyle/>
          <a:p>
            <a:r>
              <a:rPr lang="en-US" altLang="en-US"/>
              <a:t>Proposed to support DBMS characteristics of:</a:t>
            </a:r>
          </a:p>
          <a:p>
            <a:pPr lvl="1"/>
            <a:r>
              <a:rPr lang="en-US" altLang="en-US" b="1"/>
              <a:t>Program-data independence.</a:t>
            </a:r>
          </a:p>
          <a:p>
            <a:pPr lvl="1"/>
            <a:r>
              <a:rPr lang="en-US" altLang="en-US"/>
              <a:t>Support of </a:t>
            </a:r>
            <a:r>
              <a:rPr lang="en-US" altLang="en-US" b="1"/>
              <a:t>multiple views</a:t>
            </a:r>
            <a:r>
              <a:rPr lang="en-US" altLang="en-US"/>
              <a:t> of the data.</a:t>
            </a:r>
          </a:p>
          <a:p>
            <a:r>
              <a:rPr lang="en-US" altLang="en-US"/>
              <a:t>Not explicitly used in commercial DBMS products, but has been useful in explaining database system organization</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142692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4" name="Rectangle 4"/>
          <p:cNvSpPr>
            <a:spLocks noGrp="1" noChangeArrowheads="1"/>
          </p:cNvSpPr>
          <p:nvPr>
            <p:ph type="title"/>
          </p:nvPr>
        </p:nvSpPr>
        <p:spPr>
          <a:xfrm>
            <a:off x="838200" y="726985"/>
            <a:ext cx="10515600" cy="1325563"/>
          </a:xfrm>
        </p:spPr>
        <p:txBody>
          <a:bodyPr/>
          <a:lstStyle/>
          <a:p>
            <a:r>
              <a:rPr lang="en-US" altLang="en-US" dirty="0"/>
              <a:t>Three-Schema Architecture</a:t>
            </a:r>
          </a:p>
        </p:txBody>
      </p:sp>
      <p:sp>
        <p:nvSpPr>
          <p:cNvPr id="593925" name="Rectangle 5"/>
          <p:cNvSpPr>
            <a:spLocks noGrp="1" noChangeArrowheads="1"/>
          </p:cNvSpPr>
          <p:nvPr>
            <p:ph type="body" idx="1"/>
          </p:nvPr>
        </p:nvSpPr>
        <p:spPr/>
        <p:txBody>
          <a:bodyPr/>
          <a:lstStyle/>
          <a:p>
            <a:r>
              <a:rPr lang="en-US" altLang="en-US" sz="2400"/>
              <a:t>Defines DBMS schemas at </a:t>
            </a:r>
            <a:r>
              <a:rPr lang="en-US" altLang="en-US" sz="2400" b="1" i="1"/>
              <a:t>three</a:t>
            </a:r>
            <a:r>
              <a:rPr lang="en-US" altLang="en-US" sz="2400"/>
              <a:t> levels:</a:t>
            </a:r>
          </a:p>
          <a:p>
            <a:pPr lvl="1"/>
            <a:r>
              <a:rPr lang="en-US" altLang="en-US" sz="2200" b="1"/>
              <a:t>Internal schema</a:t>
            </a:r>
            <a:r>
              <a:rPr lang="en-US" altLang="en-US" sz="2200"/>
              <a:t> at the internal level to describe physical storage structures and access paths (e.g indexes). </a:t>
            </a:r>
          </a:p>
          <a:p>
            <a:pPr lvl="2"/>
            <a:r>
              <a:rPr lang="en-US" altLang="en-US"/>
              <a:t>Typically uses a </a:t>
            </a:r>
            <a:r>
              <a:rPr lang="en-US" altLang="en-US" b="1"/>
              <a:t>physical</a:t>
            </a:r>
            <a:r>
              <a:rPr lang="en-US" altLang="en-US"/>
              <a:t> data model.</a:t>
            </a:r>
          </a:p>
          <a:p>
            <a:pPr lvl="1"/>
            <a:r>
              <a:rPr lang="en-US" altLang="en-US" sz="2200" b="1"/>
              <a:t>Conceptual schema</a:t>
            </a:r>
            <a:r>
              <a:rPr lang="en-US" altLang="en-US" sz="2200"/>
              <a:t> at the conceptual level to describe the structure and constraints for the whole database for a community of users. </a:t>
            </a:r>
          </a:p>
          <a:p>
            <a:pPr lvl="2"/>
            <a:r>
              <a:rPr lang="en-US" altLang="en-US"/>
              <a:t>Uses a </a:t>
            </a:r>
            <a:r>
              <a:rPr lang="en-US" altLang="en-US" b="1"/>
              <a:t>conceptual</a:t>
            </a:r>
            <a:r>
              <a:rPr lang="en-US" altLang="en-US"/>
              <a:t> or an </a:t>
            </a:r>
            <a:r>
              <a:rPr lang="en-US" altLang="en-US" b="1"/>
              <a:t>implementation</a:t>
            </a:r>
            <a:r>
              <a:rPr lang="en-US" altLang="en-US"/>
              <a:t> data model.</a:t>
            </a:r>
          </a:p>
          <a:p>
            <a:pPr lvl="1"/>
            <a:r>
              <a:rPr lang="en-US" altLang="en-US" sz="2200" b="1"/>
              <a:t>External schemas</a:t>
            </a:r>
            <a:r>
              <a:rPr lang="en-US" altLang="en-US" sz="2200"/>
              <a:t> at the external level to describe the various user views. </a:t>
            </a:r>
          </a:p>
          <a:p>
            <a:pPr lvl="2"/>
            <a:r>
              <a:rPr lang="en-US" altLang="en-US"/>
              <a:t>Usually uses the same data model as the conceptual schema.</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237132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38200" y="726611"/>
            <a:ext cx="10515600" cy="1325563"/>
          </a:xfrm>
        </p:spPr>
        <p:txBody>
          <a:bodyPr/>
          <a:lstStyle/>
          <a:p>
            <a:r>
              <a:rPr lang="en-US" altLang="en-US" dirty="0"/>
              <a:t>The three-schema architecture</a:t>
            </a:r>
          </a:p>
        </p:txBody>
      </p:sp>
      <p:pic>
        <p:nvPicPr>
          <p:cNvPr id="705540" name="Picture 4" descr="fig02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3" y="1762126"/>
            <a:ext cx="7010400" cy="448627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465633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2" name="Rectangle 4"/>
          <p:cNvSpPr>
            <a:spLocks noGrp="1" noChangeArrowheads="1"/>
          </p:cNvSpPr>
          <p:nvPr>
            <p:ph type="title"/>
          </p:nvPr>
        </p:nvSpPr>
        <p:spPr>
          <a:xfrm>
            <a:off x="838200" y="641618"/>
            <a:ext cx="10515600" cy="1325563"/>
          </a:xfrm>
        </p:spPr>
        <p:txBody>
          <a:bodyPr/>
          <a:lstStyle/>
          <a:p>
            <a:r>
              <a:rPr lang="en-US" altLang="en-US" dirty="0"/>
              <a:t>Three-Schema Architecture</a:t>
            </a:r>
          </a:p>
        </p:txBody>
      </p:sp>
      <p:sp>
        <p:nvSpPr>
          <p:cNvPr id="595973" name="Rectangle 5"/>
          <p:cNvSpPr>
            <a:spLocks noGrp="1" noChangeArrowheads="1"/>
          </p:cNvSpPr>
          <p:nvPr>
            <p:ph type="body" idx="1"/>
          </p:nvPr>
        </p:nvSpPr>
        <p:spPr/>
        <p:txBody>
          <a:bodyPr/>
          <a:lstStyle/>
          <a:p>
            <a:r>
              <a:rPr lang="en-US" altLang="en-US"/>
              <a:t>Mappings among schema levels are needed to transform requests and data. </a:t>
            </a:r>
          </a:p>
          <a:p>
            <a:pPr lvl="1"/>
            <a:r>
              <a:rPr lang="en-US" altLang="en-US"/>
              <a:t>Programs refer to an external schema, and are mapped by the DBMS to the internal schema for execution.</a:t>
            </a:r>
          </a:p>
          <a:p>
            <a:pPr lvl="1"/>
            <a:r>
              <a:rPr lang="en-US" altLang="en-US"/>
              <a:t>Data extracted from the internal DBMS level is reformatted to match the user’s external view (e.g. formatting the results of an SQL query for display in a Web page)</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764254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0" name="Rectangle 4"/>
          <p:cNvSpPr>
            <a:spLocks noGrp="1" noChangeArrowheads="1"/>
          </p:cNvSpPr>
          <p:nvPr>
            <p:ph type="title"/>
          </p:nvPr>
        </p:nvSpPr>
        <p:spPr>
          <a:xfrm>
            <a:off x="838200" y="744073"/>
            <a:ext cx="10515600" cy="1325563"/>
          </a:xfrm>
        </p:spPr>
        <p:txBody>
          <a:bodyPr/>
          <a:lstStyle/>
          <a:p>
            <a:r>
              <a:rPr lang="en-US" altLang="en-US" dirty="0"/>
              <a:t>Data Independence</a:t>
            </a:r>
          </a:p>
        </p:txBody>
      </p:sp>
      <p:sp>
        <p:nvSpPr>
          <p:cNvPr id="598021" name="Rectangle 5"/>
          <p:cNvSpPr>
            <a:spLocks noGrp="1" noChangeArrowheads="1"/>
          </p:cNvSpPr>
          <p:nvPr>
            <p:ph type="body" idx="1"/>
          </p:nvPr>
        </p:nvSpPr>
        <p:spPr/>
        <p:txBody>
          <a:bodyPr/>
          <a:lstStyle/>
          <a:p>
            <a:pPr>
              <a:lnSpc>
                <a:spcPct val="90000"/>
              </a:lnSpc>
            </a:pPr>
            <a:r>
              <a:rPr lang="en-US" altLang="en-US" b="1"/>
              <a:t>Logical Data Independence: </a:t>
            </a:r>
          </a:p>
          <a:p>
            <a:pPr lvl="1">
              <a:lnSpc>
                <a:spcPct val="90000"/>
              </a:lnSpc>
            </a:pPr>
            <a:r>
              <a:rPr lang="en-US" altLang="en-US"/>
              <a:t>The capacity to change the conceptual schema without having to change the external schemas and their associated application programs.</a:t>
            </a:r>
          </a:p>
          <a:p>
            <a:pPr>
              <a:lnSpc>
                <a:spcPct val="90000"/>
              </a:lnSpc>
            </a:pPr>
            <a:r>
              <a:rPr lang="en-US" altLang="en-US" b="1"/>
              <a:t>Physical Data Independence:</a:t>
            </a:r>
          </a:p>
          <a:p>
            <a:pPr lvl="1">
              <a:lnSpc>
                <a:spcPct val="90000"/>
              </a:lnSpc>
            </a:pPr>
            <a:r>
              <a:rPr lang="en-US" altLang="en-US"/>
              <a:t>The capacity to change the internal schema without having to change the conceptual schema.</a:t>
            </a:r>
          </a:p>
          <a:p>
            <a:pPr lvl="1">
              <a:lnSpc>
                <a:spcPct val="90000"/>
              </a:lnSpc>
            </a:pPr>
            <a:r>
              <a:rPr lang="en-US" altLang="en-US"/>
              <a:t>For example, the internal schema may be changed when certain file structures are reorganized or new indexes are created to improve database performance</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248896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8" name="Rectangle 4"/>
          <p:cNvSpPr>
            <a:spLocks noGrp="1" noChangeArrowheads="1"/>
          </p:cNvSpPr>
          <p:nvPr>
            <p:ph type="title"/>
          </p:nvPr>
        </p:nvSpPr>
        <p:spPr>
          <a:xfrm>
            <a:off x="838200" y="744073"/>
            <a:ext cx="10515600" cy="1325563"/>
          </a:xfrm>
        </p:spPr>
        <p:txBody>
          <a:bodyPr/>
          <a:lstStyle/>
          <a:p>
            <a:r>
              <a:rPr lang="en-US" altLang="en-US" dirty="0"/>
              <a:t>Data Independence (continued)</a:t>
            </a:r>
          </a:p>
        </p:txBody>
      </p:sp>
      <p:sp>
        <p:nvSpPr>
          <p:cNvPr id="600069" name="Rectangle 5"/>
          <p:cNvSpPr>
            <a:spLocks noGrp="1" noChangeArrowheads="1"/>
          </p:cNvSpPr>
          <p:nvPr>
            <p:ph type="body" idx="1"/>
          </p:nvPr>
        </p:nvSpPr>
        <p:spPr/>
        <p:txBody>
          <a:bodyPr/>
          <a:lstStyle/>
          <a:p>
            <a:r>
              <a:rPr lang="en-US" altLang="en-US"/>
              <a:t>When a schema at a lower level is changed, only the </a:t>
            </a:r>
            <a:r>
              <a:rPr lang="en-US" altLang="en-US" b="1"/>
              <a:t>mappings</a:t>
            </a:r>
            <a:r>
              <a:rPr lang="en-US" altLang="en-US"/>
              <a:t> between this schema and higher-level schemas need to be changed in a DBMS that fully supports data independence.</a:t>
            </a:r>
          </a:p>
          <a:p>
            <a:r>
              <a:rPr lang="en-US" altLang="en-US"/>
              <a:t>The higher-level schemas themselves are </a:t>
            </a:r>
            <a:r>
              <a:rPr lang="en-US" altLang="en-US" b="1"/>
              <a:t>unchanged</a:t>
            </a:r>
            <a:r>
              <a:rPr lang="en-US" altLang="en-US"/>
              <a:t>.</a:t>
            </a:r>
          </a:p>
          <a:p>
            <a:pPr lvl="1"/>
            <a:r>
              <a:rPr lang="en-US" altLang="en-US"/>
              <a:t>Hence, the application programs need not be changed since they refer to the external schemas.</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261450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4"/>
          <p:cNvSpPr>
            <a:spLocks noGrp="1" noChangeArrowheads="1"/>
          </p:cNvSpPr>
          <p:nvPr>
            <p:ph type="title"/>
          </p:nvPr>
        </p:nvSpPr>
        <p:spPr>
          <a:xfrm>
            <a:off x="838200" y="700090"/>
            <a:ext cx="10515600" cy="1325563"/>
          </a:xfrm>
        </p:spPr>
        <p:txBody>
          <a:bodyPr/>
          <a:lstStyle/>
          <a:p>
            <a:r>
              <a:rPr lang="en-US" altLang="en-US" dirty="0"/>
              <a:t>DBMS Languages</a:t>
            </a:r>
          </a:p>
        </p:txBody>
      </p:sp>
      <p:sp>
        <p:nvSpPr>
          <p:cNvPr id="655365" name="Rectangle 5"/>
          <p:cNvSpPr>
            <a:spLocks noGrp="1" noChangeArrowheads="1"/>
          </p:cNvSpPr>
          <p:nvPr>
            <p:ph type="body" idx="1"/>
          </p:nvPr>
        </p:nvSpPr>
        <p:spPr/>
        <p:txBody>
          <a:bodyPr/>
          <a:lstStyle/>
          <a:p>
            <a:r>
              <a:rPr lang="en-US" altLang="en-US"/>
              <a:t>Data Definition Language (DDL)</a:t>
            </a:r>
          </a:p>
          <a:p>
            <a:r>
              <a:rPr lang="en-US" altLang="en-US"/>
              <a:t>Data Manipulation Language (DML)</a:t>
            </a:r>
          </a:p>
          <a:p>
            <a:pPr lvl="1"/>
            <a:r>
              <a:rPr lang="en-US" altLang="en-US"/>
              <a:t>High-Level or Non-procedural Languages: These include the relational language SQL</a:t>
            </a:r>
          </a:p>
          <a:p>
            <a:pPr lvl="2"/>
            <a:r>
              <a:rPr lang="en-US" altLang="en-US"/>
              <a:t>May be used in a standalone way or may be embedded in a programming language</a:t>
            </a:r>
          </a:p>
          <a:p>
            <a:pPr lvl="1"/>
            <a:r>
              <a:rPr lang="en-US" altLang="en-US"/>
              <a:t>Low Level or Procedural Languages:</a:t>
            </a:r>
          </a:p>
          <a:p>
            <a:pPr lvl="2"/>
            <a:r>
              <a:rPr lang="en-US" altLang="en-US"/>
              <a:t>These must be embedded in a programming language</a:t>
            </a:r>
          </a:p>
          <a:p>
            <a:endParaRPr lang="en-US" altLang="en-US"/>
          </a:p>
          <a:p>
            <a:endParaRPr lang="en-US" altLang="en-US"/>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242388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Rectangle 4"/>
          <p:cNvSpPr>
            <a:spLocks noGrp="1" noChangeArrowheads="1"/>
          </p:cNvSpPr>
          <p:nvPr>
            <p:ph type="title"/>
          </p:nvPr>
        </p:nvSpPr>
        <p:spPr>
          <a:xfrm>
            <a:off x="838200" y="641618"/>
            <a:ext cx="10515600" cy="1325563"/>
          </a:xfrm>
        </p:spPr>
        <p:txBody>
          <a:bodyPr/>
          <a:lstStyle/>
          <a:p>
            <a:r>
              <a:rPr lang="en-US" altLang="en-US" dirty="0"/>
              <a:t>DBMS Languages</a:t>
            </a:r>
          </a:p>
        </p:txBody>
      </p:sp>
      <p:sp>
        <p:nvSpPr>
          <p:cNvPr id="602117" name="Rectangle 5"/>
          <p:cNvSpPr>
            <a:spLocks noGrp="1" noChangeArrowheads="1"/>
          </p:cNvSpPr>
          <p:nvPr>
            <p:ph type="body" idx="1"/>
          </p:nvPr>
        </p:nvSpPr>
        <p:spPr/>
        <p:txBody>
          <a:bodyPr/>
          <a:lstStyle/>
          <a:p>
            <a:pPr>
              <a:lnSpc>
                <a:spcPct val="90000"/>
              </a:lnSpc>
            </a:pPr>
            <a:r>
              <a:rPr lang="en-US" altLang="en-US" b="1"/>
              <a:t>Data Definition Language (DDL): </a:t>
            </a:r>
          </a:p>
          <a:p>
            <a:pPr lvl="1">
              <a:lnSpc>
                <a:spcPct val="90000"/>
              </a:lnSpc>
            </a:pPr>
            <a:r>
              <a:rPr lang="en-US" altLang="en-US"/>
              <a:t>Used by the DBA and database designers to specify the conceptual schema of a database.</a:t>
            </a:r>
          </a:p>
          <a:p>
            <a:pPr lvl="1">
              <a:lnSpc>
                <a:spcPct val="90000"/>
              </a:lnSpc>
            </a:pPr>
            <a:r>
              <a:rPr lang="en-US" altLang="en-US"/>
              <a:t>In many DBMSs, the DDL is also used to define internal and external schemas (views).</a:t>
            </a:r>
          </a:p>
          <a:p>
            <a:pPr lvl="1">
              <a:lnSpc>
                <a:spcPct val="90000"/>
              </a:lnSpc>
            </a:pPr>
            <a:r>
              <a:rPr lang="en-US" altLang="en-US"/>
              <a:t>In some DBMSs, separate </a:t>
            </a:r>
            <a:r>
              <a:rPr lang="en-US" altLang="en-US" b="1"/>
              <a:t>storage definition language (SDL) </a:t>
            </a:r>
            <a:r>
              <a:rPr lang="en-US" altLang="en-US"/>
              <a:t>and</a:t>
            </a:r>
            <a:r>
              <a:rPr lang="en-US" altLang="en-US" b="1"/>
              <a:t> view definition language (VDL)</a:t>
            </a:r>
            <a:r>
              <a:rPr lang="en-US" altLang="en-US"/>
              <a:t> are used to define internal and external schemas.</a:t>
            </a:r>
          </a:p>
          <a:p>
            <a:pPr lvl="2">
              <a:lnSpc>
                <a:spcPct val="90000"/>
              </a:lnSpc>
            </a:pPr>
            <a:r>
              <a:rPr lang="en-US" altLang="en-US"/>
              <a:t>SDL is typically realized via DBMS commands provided to the DBA and database designers</a:t>
            </a:r>
          </a:p>
          <a:p>
            <a:pPr>
              <a:lnSpc>
                <a:spcPct val="90000"/>
              </a:lnSpc>
            </a:pPr>
            <a:endParaRPr lang="en-US" altLang="en-US"/>
          </a:p>
          <a:p>
            <a:pPr>
              <a:lnSpc>
                <a:spcPct val="90000"/>
              </a:lnSpc>
            </a:pPr>
            <a:endParaRPr lang="en-US" altLang="en-US"/>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26884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60754"/>
            <a:ext cx="8177753" cy="523220"/>
          </a:xfrm>
          <a:prstGeom prst="rect">
            <a:avLst/>
          </a:prstGeom>
          <a:noFill/>
        </p:spPr>
        <p:txBody>
          <a:bodyPr wrap="square" rtlCol="0">
            <a:spAutoFit/>
          </a:bodyPr>
          <a:lstStyle/>
          <a:p>
            <a:pPr marL="0" indent="0" algn="ctr">
              <a:spcBef>
                <a:spcPts val="0"/>
              </a:spcBef>
              <a:buNone/>
            </a:pPr>
            <a:r>
              <a:rPr lang="en-US" sz="2800" b="1" dirty="0">
                <a:solidFill>
                  <a:srgbClr val="FF0000"/>
                </a:solidFill>
                <a:latin typeface="Times New Roman" pitchFamily="18" charset="0"/>
                <a:cs typeface="Times New Roman" pitchFamily="18" charset="0"/>
              </a:rPr>
              <a:t>Program Outcomes (POs)</a:t>
            </a:r>
            <a:endParaRPr lang="en-US" sz="28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60122152"/>
              </p:ext>
            </p:extLst>
          </p:nvPr>
        </p:nvGraphicFramePr>
        <p:xfrm>
          <a:off x="2927648" y="1412776"/>
          <a:ext cx="6840760" cy="3775650"/>
        </p:xfrm>
        <a:graphic>
          <a:graphicData uri="http://schemas.openxmlformats.org/drawingml/2006/table">
            <a:tbl>
              <a:tblPr firstRow="1" bandRow="1">
                <a:tableStyleId>{5C22544A-7EE6-4342-B048-85BDC9FD1C3A}</a:tableStyleId>
              </a:tblPr>
              <a:tblGrid>
                <a:gridCol w="1413241">
                  <a:extLst>
                    <a:ext uri="{9D8B030D-6E8A-4147-A177-3AD203B41FA5}">
                      <a16:colId xmlns:a16="http://schemas.microsoft.com/office/drawing/2014/main" val="20000"/>
                    </a:ext>
                  </a:extLst>
                </a:gridCol>
                <a:gridCol w="5427519">
                  <a:extLst>
                    <a:ext uri="{9D8B030D-6E8A-4147-A177-3AD203B41FA5}">
                      <a16:colId xmlns:a16="http://schemas.microsoft.com/office/drawing/2014/main" val="20001"/>
                    </a:ext>
                  </a:extLst>
                </a:gridCol>
              </a:tblGrid>
              <a:tr h="370840">
                <a:tc>
                  <a:txBody>
                    <a:bodyPr/>
                    <a:lstStyle/>
                    <a:p>
                      <a:pPr algn="ctr"/>
                      <a:r>
                        <a:rPr lang="en-US" dirty="0">
                          <a:solidFill>
                            <a:schemeClr val="tx1"/>
                          </a:solidFill>
                          <a:latin typeface="Times New Roman" pitchFamily="18" charset="0"/>
                          <a:cs typeface="Times New Roman" pitchFamily="18" charset="0"/>
                        </a:rPr>
                        <a:t>PO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52006">
                <a:tc>
                  <a:txBody>
                    <a:bodyPr/>
                    <a:lstStyle/>
                    <a:p>
                      <a:pPr algn="ctr">
                        <a:lnSpc>
                          <a:spcPct val="115000"/>
                        </a:lnSpc>
                        <a:spcAft>
                          <a:spcPts val="0"/>
                        </a:spcAft>
                      </a:pPr>
                      <a:r>
                        <a:rPr lang="en-US" sz="1800" b="0" dirty="0">
                          <a:solidFill>
                            <a:srgbClr val="000000"/>
                          </a:solidFill>
                          <a:effectLst/>
                          <a:latin typeface="Times New Roman"/>
                          <a:ea typeface="Times New Roman"/>
                        </a:rPr>
                        <a:t>PO7</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Environment and Sustainability:</a:t>
                      </a:r>
                      <a:r>
                        <a:rPr lang="en-US" sz="1800" dirty="0">
                          <a:effectLst/>
                          <a:latin typeface="Times New Roman"/>
                          <a:ea typeface="Times New Roman"/>
                        </a:rPr>
                        <a:t> Understand the impact of the professional computing science solutions in societal and environmental contexts, and demonstrate the knowledge of, and need for sustainable development.</a:t>
                      </a:r>
                      <a:endParaRPr lang="en-US" sz="1800" b="1" dirty="0">
                        <a:solidFill>
                          <a:schemeClr val="tx1"/>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PO8</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Ethics:</a:t>
                      </a:r>
                      <a:r>
                        <a:rPr lang="en-US" sz="1800" dirty="0">
                          <a:effectLst/>
                          <a:latin typeface="Times New Roman"/>
                          <a:ea typeface="Times New Roman"/>
                        </a:rPr>
                        <a:t> Apply ethical principles and commit to professional ethics and responsibilities and norms of the computing science practice</a:t>
                      </a:r>
                      <a:endParaRPr lang="en-US" sz="1800" b="0"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PO9</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Individual and Team Work:</a:t>
                      </a:r>
                      <a:r>
                        <a:rPr lang="en-US" sz="1800" dirty="0">
                          <a:effectLst/>
                          <a:latin typeface="Times New Roman"/>
                          <a:ea typeface="Times New Roman"/>
                        </a:rPr>
                        <a:t> Function effectively as an individual, and as a member or leader in diverse teams, and in multidisciplinary settings.</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11" name="Group 10"/>
          <p:cNvGrpSpPr/>
          <p:nvPr/>
        </p:nvGrpSpPr>
        <p:grpSpPr>
          <a:xfrm>
            <a:off x="-1" y="-16453"/>
            <a:ext cx="12192001" cy="6854364"/>
            <a:chOff x="-1" y="-16453"/>
            <a:chExt cx="12192001" cy="6854364"/>
          </a:xfrm>
        </p:grpSpPr>
        <p:sp>
          <p:nvSpPr>
            <p:cNvPr id="1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5" name="Picture 14">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425644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4" name="Rectangle 4"/>
          <p:cNvSpPr>
            <a:spLocks noGrp="1" noChangeArrowheads="1"/>
          </p:cNvSpPr>
          <p:nvPr>
            <p:ph type="title"/>
          </p:nvPr>
        </p:nvSpPr>
        <p:spPr>
          <a:xfrm>
            <a:off x="838200" y="641618"/>
            <a:ext cx="10515600" cy="1325563"/>
          </a:xfrm>
        </p:spPr>
        <p:txBody>
          <a:bodyPr/>
          <a:lstStyle/>
          <a:p>
            <a:r>
              <a:rPr lang="en-US" altLang="en-US" dirty="0"/>
              <a:t>DBMS Languages</a:t>
            </a:r>
          </a:p>
        </p:txBody>
      </p:sp>
      <p:sp>
        <p:nvSpPr>
          <p:cNvPr id="604165" name="Rectangle 5"/>
          <p:cNvSpPr>
            <a:spLocks noGrp="1" noChangeArrowheads="1"/>
          </p:cNvSpPr>
          <p:nvPr>
            <p:ph type="body" idx="1"/>
          </p:nvPr>
        </p:nvSpPr>
        <p:spPr/>
        <p:txBody>
          <a:bodyPr/>
          <a:lstStyle/>
          <a:p>
            <a:r>
              <a:rPr lang="en-US" altLang="en-US" b="1"/>
              <a:t>Data Manipulation Language (DML):</a:t>
            </a:r>
            <a:endParaRPr lang="en-US" altLang="en-US"/>
          </a:p>
          <a:p>
            <a:pPr lvl="1"/>
            <a:r>
              <a:rPr lang="en-US" altLang="en-US"/>
              <a:t>Used to specify database retrievals and updates</a:t>
            </a:r>
          </a:p>
          <a:p>
            <a:pPr lvl="1"/>
            <a:r>
              <a:rPr lang="en-US" altLang="en-US"/>
              <a:t>DML commands (data sublanguage) can be </a:t>
            </a:r>
            <a:r>
              <a:rPr lang="en-US" altLang="en-US" i="1"/>
              <a:t>embedded</a:t>
            </a:r>
            <a:r>
              <a:rPr lang="en-US" altLang="en-US"/>
              <a:t> in a general-purpose programming language (host language), such as COBOL, C, C++, or Java.</a:t>
            </a:r>
          </a:p>
          <a:p>
            <a:pPr lvl="2"/>
            <a:r>
              <a:rPr lang="en-US" altLang="en-US"/>
              <a:t>A library of functions can also be provided to access the DBMS from a programming language</a:t>
            </a:r>
          </a:p>
          <a:p>
            <a:pPr lvl="1"/>
            <a:r>
              <a:rPr lang="en-US" altLang="en-US"/>
              <a:t>Alternatively, stand-alone DML commands can be applied directly (called a </a:t>
            </a:r>
            <a:r>
              <a:rPr lang="en-US" altLang="en-US" i="1"/>
              <a:t>query language</a:t>
            </a:r>
            <a:r>
              <a:rPr lang="en-US" altLang="en-US"/>
              <a:t>).</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494860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2" name="Rectangle 4"/>
          <p:cNvSpPr>
            <a:spLocks noGrp="1" noChangeArrowheads="1"/>
          </p:cNvSpPr>
          <p:nvPr>
            <p:ph type="title"/>
          </p:nvPr>
        </p:nvSpPr>
        <p:spPr>
          <a:xfrm>
            <a:off x="838200" y="641618"/>
            <a:ext cx="10515600" cy="1325563"/>
          </a:xfrm>
        </p:spPr>
        <p:txBody>
          <a:bodyPr/>
          <a:lstStyle/>
          <a:p>
            <a:r>
              <a:rPr lang="en-US" altLang="en-US" dirty="0"/>
              <a:t>Types of DML</a:t>
            </a:r>
          </a:p>
        </p:txBody>
      </p:sp>
      <p:sp>
        <p:nvSpPr>
          <p:cNvPr id="606213" name="Rectangle 5"/>
          <p:cNvSpPr>
            <a:spLocks noGrp="1" noChangeArrowheads="1"/>
          </p:cNvSpPr>
          <p:nvPr>
            <p:ph type="body" idx="1"/>
          </p:nvPr>
        </p:nvSpPr>
        <p:spPr/>
        <p:txBody>
          <a:bodyPr>
            <a:normAutofit lnSpcReduction="10000"/>
          </a:bodyPr>
          <a:lstStyle/>
          <a:p>
            <a:r>
              <a:rPr lang="en-US" altLang="en-US" b="1"/>
              <a:t>High Level or Non-procedural Language:</a:t>
            </a:r>
          </a:p>
          <a:p>
            <a:pPr lvl="1"/>
            <a:r>
              <a:rPr lang="en-US" altLang="en-US"/>
              <a:t>For example, the SQL relational language</a:t>
            </a:r>
          </a:p>
          <a:p>
            <a:pPr lvl="1"/>
            <a:r>
              <a:rPr lang="en-US" altLang="en-US"/>
              <a:t>Are “set”-oriented and specify what data to retrieve rather than how to retrieve it. </a:t>
            </a:r>
          </a:p>
          <a:p>
            <a:pPr lvl="1"/>
            <a:r>
              <a:rPr lang="en-US" altLang="en-US"/>
              <a:t>Also called </a:t>
            </a:r>
            <a:r>
              <a:rPr lang="en-US" altLang="en-US" b="1"/>
              <a:t>declarative</a:t>
            </a:r>
            <a:r>
              <a:rPr lang="en-US" altLang="en-US"/>
              <a:t> languages.</a:t>
            </a:r>
          </a:p>
          <a:p>
            <a:r>
              <a:rPr lang="en-US" altLang="en-US" b="1"/>
              <a:t>Low Level or Procedural Language:</a:t>
            </a:r>
          </a:p>
          <a:p>
            <a:pPr lvl="1"/>
            <a:r>
              <a:rPr lang="en-US" altLang="en-US"/>
              <a:t>Retrieve data one record-at-a-time; </a:t>
            </a:r>
          </a:p>
          <a:p>
            <a:pPr lvl="1"/>
            <a:r>
              <a:rPr lang="en-US" altLang="en-US"/>
              <a:t>Constructs such as looping are needed to retrieve multiple records, along with positioning pointers.</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574320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Grp="1" noChangeArrowheads="1"/>
          </p:cNvSpPr>
          <p:nvPr>
            <p:ph type="title"/>
          </p:nvPr>
        </p:nvSpPr>
        <p:spPr>
          <a:xfrm>
            <a:off x="838200" y="744073"/>
            <a:ext cx="10515600" cy="1325563"/>
          </a:xfrm>
        </p:spPr>
        <p:txBody>
          <a:bodyPr/>
          <a:lstStyle/>
          <a:p>
            <a:r>
              <a:rPr lang="en-US" altLang="en-US" dirty="0"/>
              <a:t>DBMS Interfaces</a:t>
            </a:r>
          </a:p>
        </p:txBody>
      </p:sp>
      <p:sp>
        <p:nvSpPr>
          <p:cNvPr id="608261" name="Rectangle 5"/>
          <p:cNvSpPr>
            <a:spLocks noGrp="1" noChangeArrowheads="1"/>
          </p:cNvSpPr>
          <p:nvPr>
            <p:ph type="body" idx="1"/>
          </p:nvPr>
        </p:nvSpPr>
        <p:spPr/>
        <p:txBody>
          <a:bodyPr/>
          <a:lstStyle/>
          <a:p>
            <a:r>
              <a:rPr lang="en-US" altLang="en-US"/>
              <a:t>Stand-alone query language interfaces</a:t>
            </a:r>
          </a:p>
          <a:p>
            <a:pPr lvl="1"/>
            <a:r>
              <a:rPr lang="en-US" altLang="en-US"/>
              <a:t>Example: Entering SQL queries at the DBMS interactive SQL interface (e.g. SQL*Plus in ORACLE)</a:t>
            </a:r>
          </a:p>
          <a:p>
            <a:r>
              <a:rPr lang="en-US" altLang="en-US"/>
              <a:t>Programmer interfaces for embedding DML in programming languages</a:t>
            </a:r>
          </a:p>
          <a:p>
            <a:r>
              <a:rPr lang="en-US" altLang="en-US"/>
              <a:t>User-friendly interfaces</a:t>
            </a:r>
          </a:p>
          <a:p>
            <a:pPr lvl="1"/>
            <a:r>
              <a:rPr lang="en-US" altLang="en-US"/>
              <a:t>Menu-based, forms-based, graphics-based, etc.</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7081468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2" name="Rectangle 4"/>
          <p:cNvSpPr>
            <a:spLocks noGrp="1" noChangeArrowheads="1"/>
          </p:cNvSpPr>
          <p:nvPr>
            <p:ph type="title"/>
          </p:nvPr>
        </p:nvSpPr>
        <p:spPr>
          <a:xfrm>
            <a:off x="838200" y="744073"/>
            <a:ext cx="10515600" cy="1325563"/>
          </a:xfrm>
        </p:spPr>
        <p:txBody>
          <a:bodyPr/>
          <a:lstStyle/>
          <a:p>
            <a:r>
              <a:rPr lang="en-US" altLang="en-US" sz="3200" dirty="0"/>
              <a:t>DBMS Programming Language Interfaces</a:t>
            </a:r>
          </a:p>
        </p:txBody>
      </p:sp>
      <p:sp>
        <p:nvSpPr>
          <p:cNvPr id="657413" name="Rectangle 5"/>
          <p:cNvSpPr>
            <a:spLocks noGrp="1" noChangeArrowheads="1"/>
          </p:cNvSpPr>
          <p:nvPr>
            <p:ph type="body" idx="1"/>
          </p:nvPr>
        </p:nvSpPr>
        <p:spPr/>
        <p:txBody>
          <a:bodyPr/>
          <a:lstStyle/>
          <a:p>
            <a:r>
              <a:rPr lang="en-US" altLang="en-US"/>
              <a:t>Programmer interfaces for embedding DML in a programming languages:</a:t>
            </a:r>
          </a:p>
          <a:p>
            <a:pPr lvl="1"/>
            <a:r>
              <a:rPr lang="en-US" altLang="en-US" b="1"/>
              <a:t>Embedded Approach</a:t>
            </a:r>
            <a:r>
              <a:rPr lang="en-US" altLang="en-US"/>
              <a:t>: e.g embedded SQL (for C, C++, etc.), SQLJ (for Java)</a:t>
            </a:r>
          </a:p>
          <a:p>
            <a:pPr lvl="1"/>
            <a:r>
              <a:rPr lang="en-US" altLang="en-US" b="1"/>
              <a:t>Procedure Call Approach</a:t>
            </a:r>
            <a:r>
              <a:rPr lang="en-US" altLang="en-US"/>
              <a:t>: e.g. JDBC for Java, ODBC for other programming languages</a:t>
            </a:r>
          </a:p>
          <a:p>
            <a:pPr lvl="1"/>
            <a:r>
              <a:rPr lang="en-US" altLang="en-US" b="1"/>
              <a:t>Database Programming Language Approach</a:t>
            </a:r>
            <a:r>
              <a:rPr lang="en-US" altLang="en-US"/>
              <a:t>: e.g. ORACLE has PL/SQL, a programming language based on SQL; language incorporates SQL and its data types as integral components</a:t>
            </a:r>
          </a:p>
          <a:p>
            <a:endParaRPr lang="en-US" altLang="en-US"/>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938602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Rectangle 4"/>
          <p:cNvSpPr>
            <a:spLocks noGrp="1" noChangeArrowheads="1"/>
          </p:cNvSpPr>
          <p:nvPr>
            <p:ph type="title"/>
          </p:nvPr>
        </p:nvSpPr>
        <p:spPr>
          <a:xfrm>
            <a:off x="838200" y="1016659"/>
            <a:ext cx="10515600" cy="1325563"/>
          </a:xfrm>
        </p:spPr>
        <p:txBody>
          <a:bodyPr/>
          <a:lstStyle/>
          <a:p>
            <a:r>
              <a:rPr lang="en-US" altLang="en-US" dirty="0"/>
              <a:t>User-Friendly DBMS Interfaces</a:t>
            </a:r>
          </a:p>
        </p:txBody>
      </p:sp>
      <p:sp>
        <p:nvSpPr>
          <p:cNvPr id="659461" name="Rectangle 5"/>
          <p:cNvSpPr>
            <a:spLocks noGrp="1" noChangeArrowheads="1"/>
          </p:cNvSpPr>
          <p:nvPr>
            <p:ph type="body" idx="1"/>
          </p:nvPr>
        </p:nvSpPr>
        <p:spPr/>
        <p:txBody>
          <a:bodyPr/>
          <a:lstStyle/>
          <a:p>
            <a:pPr>
              <a:buFont typeface="Wingdings" panose="05000000000000000000" pitchFamily="2" charset="2"/>
              <a:buNone/>
            </a:pPr>
            <a:endParaRPr lang="en-US" altLang="en-US"/>
          </a:p>
          <a:p>
            <a:pPr lvl="1"/>
            <a:r>
              <a:rPr lang="en-US" altLang="en-US"/>
              <a:t>Menu-based, popular for browsing on the web</a:t>
            </a:r>
          </a:p>
          <a:p>
            <a:pPr lvl="1"/>
            <a:r>
              <a:rPr lang="en-US" altLang="en-US"/>
              <a:t>Forms-based, designed for naïve users</a:t>
            </a:r>
          </a:p>
          <a:p>
            <a:pPr lvl="1"/>
            <a:r>
              <a:rPr lang="en-US" altLang="en-US"/>
              <a:t>Graphics-based </a:t>
            </a:r>
          </a:p>
          <a:p>
            <a:pPr lvl="2"/>
            <a:r>
              <a:rPr lang="en-US" altLang="en-US"/>
              <a:t>(Point and Click, Drag and Drop, etc.)</a:t>
            </a:r>
          </a:p>
          <a:p>
            <a:pPr lvl="1"/>
            <a:r>
              <a:rPr lang="en-US" altLang="en-US"/>
              <a:t>Natural language: requests in written English</a:t>
            </a:r>
          </a:p>
          <a:p>
            <a:pPr lvl="1"/>
            <a:r>
              <a:rPr lang="en-US" altLang="en-US"/>
              <a:t>Combinations of the above:</a:t>
            </a:r>
          </a:p>
          <a:p>
            <a:pPr lvl="2"/>
            <a:r>
              <a:rPr lang="en-US" altLang="en-US"/>
              <a:t>For example, both menus and forms used extensively in Web database interfaces</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829074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8" name="Rectangle 4"/>
          <p:cNvSpPr>
            <a:spLocks noGrp="1" noChangeArrowheads="1"/>
          </p:cNvSpPr>
          <p:nvPr>
            <p:ph type="title"/>
          </p:nvPr>
        </p:nvSpPr>
        <p:spPr>
          <a:xfrm>
            <a:off x="838200" y="641618"/>
            <a:ext cx="10515600" cy="1325563"/>
          </a:xfrm>
        </p:spPr>
        <p:txBody>
          <a:bodyPr/>
          <a:lstStyle/>
          <a:p>
            <a:r>
              <a:rPr lang="en-US" altLang="en-US" dirty="0"/>
              <a:t>Other DBMS Interfaces</a:t>
            </a:r>
          </a:p>
        </p:txBody>
      </p:sp>
      <p:sp>
        <p:nvSpPr>
          <p:cNvPr id="610309" name="Rectangle 5"/>
          <p:cNvSpPr>
            <a:spLocks noGrp="1" noChangeArrowheads="1"/>
          </p:cNvSpPr>
          <p:nvPr>
            <p:ph type="body" idx="1"/>
          </p:nvPr>
        </p:nvSpPr>
        <p:spPr/>
        <p:txBody>
          <a:bodyPr/>
          <a:lstStyle/>
          <a:p>
            <a:pPr lvl="1"/>
            <a:r>
              <a:rPr lang="en-US" altLang="en-US"/>
              <a:t>Speech as Input and Output</a:t>
            </a:r>
          </a:p>
          <a:p>
            <a:pPr lvl="1"/>
            <a:r>
              <a:rPr lang="en-US" altLang="en-US"/>
              <a:t>Web Browser as an interface</a:t>
            </a:r>
          </a:p>
          <a:p>
            <a:pPr lvl="1"/>
            <a:r>
              <a:rPr lang="en-US" altLang="en-US"/>
              <a:t>Parametric interfaces, e.g., bank tellers using function keys.</a:t>
            </a:r>
          </a:p>
          <a:p>
            <a:pPr lvl="1"/>
            <a:r>
              <a:rPr lang="en-US" altLang="en-US"/>
              <a:t>Interfaces for the DBA:</a:t>
            </a:r>
          </a:p>
          <a:p>
            <a:pPr lvl="2"/>
            <a:r>
              <a:rPr lang="en-US" altLang="en-US"/>
              <a:t>Creating user accounts, granting authorizations</a:t>
            </a:r>
          </a:p>
          <a:p>
            <a:pPr lvl="2"/>
            <a:r>
              <a:rPr lang="en-US" altLang="en-US"/>
              <a:t>Setting system parameters</a:t>
            </a:r>
          </a:p>
          <a:p>
            <a:pPr lvl="2"/>
            <a:r>
              <a:rPr lang="en-US" altLang="en-US"/>
              <a:t>Changing schemas or access paths</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402984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Rectangle 4"/>
          <p:cNvSpPr>
            <a:spLocks noGrp="1" noChangeArrowheads="1"/>
          </p:cNvSpPr>
          <p:nvPr>
            <p:ph type="title"/>
          </p:nvPr>
        </p:nvSpPr>
        <p:spPr>
          <a:xfrm>
            <a:off x="838200" y="744073"/>
            <a:ext cx="10515600" cy="1325563"/>
          </a:xfrm>
        </p:spPr>
        <p:txBody>
          <a:bodyPr/>
          <a:lstStyle/>
          <a:p>
            <a:r>
              <a:rPr lang="en-US" altLang="en-US" dirty="0"/>
              <a:t>Database System Utilities</a:t>
            </a:r>
          </a:p>
        </p:txBody>
      </p:sp>
      <p:sp>
        <p:nvSpPr>
          <p:cNvPr id="612357" name="Rectangle 5"/>
          <p:cNvSpPr>
            <a:spLocks noGrp="1" noChangeArrowheads="1"/>
          </p:cNvSpPr>
          <p:nvPr>
            <p:ph type="body" idx="1"/>
          </p:nvPr>
        </p:nvSpPr>
        <p:spPr/>
        <p:txBody>
          <a:bodyPr/>
          <a:lstStyle/>
          <a:p>
            <a:r>
              <a:rPr lang="en-US" altLang="en-US"/>
              <a:t>To perform certain functions such as:</a:t>
            </a:r>
          </a:p>
          <a:p>
            <a:pPr lvl="1"/>
            <a:r>
              <a:rPr lang="en-US" altLang="en-US"/>
              <a:t>Loading data stored in files into a database. Includes data conversion tools.</a:t>
            </a:r>
          </a:p>
          <a:p>
            <a:pPr lvl="1"/>
            <a:r>
              <a:rPr lang="en-US" altLang="en-US"/>
              <a:t>Backing up the database periodically on tape.</a:t>
            </a:r>
          </a:p>
          <a:p>
            <a:pPr lvl="1"/>
            <a:r>
              <a:rPr lang="en-US" altLang="en-US"/>
              <a:t>Reorganizing database file structures.</a:t>
            </a:r>
          </a:p>
          <a:p>
            <a:pPr lvl="1"/>
            <a:r>
              <a:rPr lang="en-US" altLang="en-US"/>
              <a:t>Report generation utilities.</a:t>
            </a:r>
          </a:p>
          <a:p>
            <a:pPr lvl="1"/>
            <a:r>
              <a:rPr lang="en-US" altLang="en-US"/>
              <a:t>Performance monitoring utilities.</a:t>
            </a:r>
          </a:p>
          <a:p>
            <a:pPr lvl="1"/>
            <a:r>
              <a:rPr lang="en-US" altLang="en-US"/>
              <a:t>Other functions, such as sorting, user monitoring, data compression, etc.</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129029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p:cNvSpPr>
            <a:spLocks noGrp="1" noChangeArrowheads="1"/>
          </p:cNvSpPr>
          <p:nvPr>
            <p:ph type="title"/>
          </p:nvPr>
        </p:nvSpPr>
        <p:spPr>
          <a:xfrm>
            <a:off x="838200" y="744073"/>
            <a:ext cx="10515600" cy="1325563"/>
          </a:xfrm>
        </p:spPr>
        <p:txBody>
          <a:bodyPr/>
          <a:lstStyle/>
          <a:p>
            <a:r>
              <a:rPr lang="en-US" altLang="en-US" dirty="0"/>
              <a:t>Other Tools</a:t>
            </a:r>
          </a:p>
        </p:txBody>
      </p:sp>
      <p:sp>
        <p:nvSpPr>
          <p:cNvPr id="614405" name="Rectangle 5"/>
          <p:cNvSpPr>
            <a:spLocks noGrp="1" noChangeArrowheads="1"/>
          </p:cNvSpPr>
          <p:nvPr>
            <p:ph type="body" idx="1"/>
          </p:nvPr>
        </p:nvSpPr>
        <p:spPr/>
        <p:txBody>
          <a:bodyPr/>
          <a:lstStyle/>
          <a:p>
            <a:r>
              <a:rPr lang="en-US" altLang="en-US"/>
              <a:t>Data dictionary / repository:</a:t>
            </a:r>
          </a:p>
          <a:p>
            <a:pPr lvl="1"/>
            <a:r>
              <a:rPr lang="en-US" altLang="en-US"/>
              <a:t>Used to store schema descriptions and other information such as design decisions, application program descriptions, user information, usage standards, etc.</a:t>
            </a:r>
          </a:p>
          <a:p>
            <a:pPr lvl="1"/>
            <a:r>
              <a:rPr lang="en-US" altLang="en-US" b="1"/>
              <a:t>Active data dictionary</a:t>
            </a:r>
            <a:r>
              <a:rPr lang="en-US" altLang="en-US"/>
              <a:t> is accessed by DBMS software and users/DBA.</a:t>
            </a:r>
          </a:p>
          <a:p>
            <a:pPr lvl="1"/>
            <a:r>
              <a:rPr lang="en-US" altLang="en-US" b="1"/>
              <a:t>Passive data dictionary</a:t>
            </a:r>
            <a:r>
              <a:rPr lang="en-US" altLang="en-US"/>
              <a:t> is accessed by users/DBA only.</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16614648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Rectangle 4"/>
          <p:cNvSpPr>
            <a:spLocks noGrp="1" noChangeArrowheads="1"/>
          </p:cNvSpPr>
          <p:nvPr>
            <p:ph type="title"/>
          </p:nvPr>
        </p:nvSpPr>
        <p:spPr>
          <a:xfrm>
            <a:off x="838200" y="641618"/>
            <a:ext cx="10515600" cy="1325563"/>
          </a:xfrm>
        </p:spPr>
        <p:txBody>
          <a:bodyPr/>
          <a:lstStyle/>
          <a:p>
            <a:r>
              <a:rPr lang="en-US" altLang="en-US" dirty="0"/>
              <a:t>Other Tools</a:t>
            </a:r>
          </a:p>
        </p:txBody>
      </p:sp>
      <p:sp>
        <p:nvSpPr>
          <p:cNvPr id="661509" name="Rectangle 5"/>
          <p:cNvSpPr>
            <a:spLocks noGrp="1" noChangeArrowheads="1"/>
          </p:cNvSpPr>
          <p:nvPr>
            <p:ph type="body" idx="1"/>
          </p:nvPr>
        </p:nvSpPr>
        <p:spPr/>
        <p:txBody>
          <a:bodyPr/>
          <a:lstStyle/>
          <a:p>
            <a:r>
              <a:rPr lang="en-US" altLang="en-US"/>
              <a:t>Application Development Environments and CASE (computer-aided software engineering) tools:</a:t>
            </a:r>
          </a:p>
          <a:p>
            <a:r>
              <a:rPr lang="en-US" altLang="en-US"/>
              <a:t>Examples:</a:t>
            </a:r>
          </a:p>
          <a:p>
            <a:pPr lvl="1"/>
            <a:r>
              <a:rPr lang="en-US" altLang="en-US"/>
              <a:t>PowerBuilder (Sybase)</a:t>
            </a:r>
          </a:p>
          <a:p>
            <a:pPr lvl="1"/>
            <a:r>
              <a:rPr lang="en-US" altLang="en-US"/>
              <a:t>JBuilder (Borland)</a:t>
            </a:r>
          </a:p>
          <a:p>
            <a:pPr lvl="1"/>
            <a:r>
              <a:rPr lang="en-US" altLang="en-US"/>
              <a:t>JDeveloper 10G (Oracle)</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8055503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838197" y="645649"/>
            <a:ext cx="10515600" cy="1325563"/>
          </a:xfrm>
        </p:spPr>
        <p:txBody>
          <a:bodyPr/>
          <a:lstStyle/>
          <a:p>
            <a:r>
              <a:rPr lang="en-US" altLang="en-US" dirty="0"/>
              <a:t>Typical DBMS Component Modules</a:t>
            </a:r>
          </a:p>
        </p:txBody>
      </p:sp>
      <p:pic>
        <p:nvPicPr>
          <p:cNvPr id="702468" name="Picture 4" descr="fig02_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1" y="1600201"/>
            <a:ext cx="4860925" cy="486886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142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60754"/>
            <a:ext cx="8177753" cy="523220"/>
          </a:xfrm>
          <a:prstGeom prst="rect">
            <a:avLst/>
          </a:prstGeom>
          <a:noFill/>
        </p:spPr>
        <p:txBody>
          <a:bodyPr wrap="square" rtlCol="0">
            <a:spAutoFit/>
          </a:bodyPr>
          <a:lstStyle/>
          <a:p>
            <a:pPr marL="0" indent="0" algn="ctr">
              <a:spcBef>
                <a:spcPts val="0"/>
              </a:spcBef>
              <a:buNone/>
            </a:pPr>
            <a:r>
              <a:rPr lang="en-US" sz="2800" b="1" dirty="0">
                <a:solidFill>
                  <a:srgbClr val="FF0000"/>
                </a:solidFill>
                <a:latin typeface="Times New Roman" pitchFamily="18" charset="0"/>
                <a:cs typeface="Times New Roman" pitchFamily="18" charset="0"/>
              </a:rPr>
              <a:t>Program Outcomes (POs)</a:t>
            </a:r>
            <a:endParaRPr lang="en-US" sz="28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03615591"/>
              </p:ext>
            </p:extLst>
          </p:nvPr>
        </p:nvGraphicFramePr>
        <p:xfrm>
          <a:off x="2927648" y="1412776"/>
          <a:ext cx="6840760" cy="5037774"/>
        </p:xfrm>
        <a:graphic>
          <a:graphicData uri="http://schemas.openxmlformats.org/drawingml/2006/table">
            <a:tbl>
              <a:tblPr firstRow="1" bandRow="1">
                <a:tableStyleId>{5C22544A-7EE6-4342-B048-85BDC9FD1C3A}</a:tableStyleId>
              </a:tblPr>
              <a:tblGrid>
                <a:gridCol w="1413241">
                  <a:extLst>
                    <a:ext uri="{9D8B030D-6E8A-4147-A177-3AD203B41FA5}">
                      <a16:colId xmlns:a16="http://schemas.microsoft.com/office/drawing/2014/main" val="20000"/>
                    </a:ext>
                  </a:extLst>
                </a:gridCol>
                <a:gridCol w="5427519">
                  <a:extLst>
                    <a:ext uri="{9D8B030D-6E8A-4147-A177-3AD203B41FA5}">
                      <a16:colId xmlns:a16="http://schemas.microsoft.com/office/drawing/2014/main" val="20001"/>
                    </a:ext>
                  </a:extLst>
                </a:gridCol>
              </a:tblGrid>
              <a:tr h="288032">
                <a:tc>
                  <a:txBody>
                    <a:bodyPr/>
                    <a:lstStyle/>
                    <a:p>
                      <a:pPr algn="ctr"/>
                      <a:r>
                        <a:rPr lang="en-US" dirty="0">
                          <a:solidFill>
                            <a:schemeClr val="tx1"/>
                          </a:solidFill>
                          <a:latin typeface="Times New Roman" pitchFamily="18" charset="0"/>
                          <a:cs typeface="Times New Roman" pitchFamily="18" charset="0"/>
                        </a:rPr>
                        <a:t>PO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32167">
                <a:tc>
                  <a:txBody>
                    <a:bodyPr/>
                    <a:lstStyle/>
                    <a:p>
                      <a:pPr algn="ctr">
                        <a:lnSpc>
                          <a:spcPct val="115000"/>
                        </a:lnSpc>
                        <a:spcAft>
                          <a:spcPts val="0"/>
                        </a:spcAft>
                      </a:pPr>
                      <a:r>
                        <a:rPr lang="en-US" sz="1800" b="0" dirty="0">
                          <a:solidFill>
                            <a:srgbClr val="000000"/>
                          </a:solidFill>
                          <a:effectLst/>
                          <a:latin typeface="Times New Roman"/>
                          <a:ea typeface="Times New Roman"/>
                        </a:rPr>
                        <a:t>PO10</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Communication:</a:t>
                      </a:r>
                      <a:r>
                        <a:rPr lang="en-US" sz="1800" dirty="0">
                          <a:effectLst/>
                          <a:latin typeface="Times New Roman"/>
                          <a:ea typeface="Times New Roman"/>
                        </a:rPr>
                        <a:t> Communicate effectively on complex engineering activities with the IT analyst community and with society at large, such as, being able to comprehend and write effective reports and design documentation, make effective presentations, and give and receive clear instructions.</a:t>
                      </a:r>
                      <a:endParaRPr lang="en-US" sz="1800" b="1" dirty="0">
                        <a:solidFill>
                          <a:schemeClr val="tx1"/>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471529">
                <a:tc>
                  <a:txBody>
                    <a:bodyPr/>
                    <a:lstStyle/>
                    <a:p>
                      <a:pPr algn="ctr">
                        <a:lnSpc>
                          <a:spcPct val="115000"/>
                        </a:lnSpc>
                        <a:spcAft>
                          <a:spcPts val="0"/>
                        </a:spcAft>
                      </a:pPr>
                      <a:r>
                        <a:rPr lang="en-US" sz="1800" b="0" dirty="0">
                          <a:solidFill>
                            <a:srgbClr val="000000"/>
                          </a:solidFill>
                          <a:effectLst/>
                          <a:latin typeface="Times New Roman"/>
                          <a:ea typeface="Times New Roman"/>
                        </a:rPr>
                        <a:t>PO11</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Project Management and Finance:</a:t>
                      </a:r>
                      <a:r>
                        <a:rPr lang="en-US" sz="1800" dirty="0">
                          <a:effectLst/>
                          <a:latin typeface="Times New Roman"/>
                          <a:ea typeface="Times New Roman"/>
                        </a:rPr>
                        <a:t> Demonstrate knowledge and understanding of the computing science and management principles and apply these to one’s own work, as a member and leader in a team, to manage projects and in multidisciplinary environments</a:t>
                      </a:r>
                      <a:endParaRPr lang="en-US" sz="1800" b="0"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80685">
                <a:tc>
                  <a:txBody>
                    <a:bodyPr/>
                    <a:lstStyle/>
                    <a:p>
                      <a:pPr algn="ctr">
                        <a:lnSpc>
                          <a:spcPct val="115000"/>
                        </a:lnSpc>
                        <a:spcAft>
                          <a:spcPts val="0"/>
                        </a:spcAft>
                      </a:pPr>
                      <a:r>
                        <a:rPr lang="en-US" sz="1800" b="0" dirty="0">
                          <a:solidFill>
                            <a:srgbClr val="000000"/>
                          </a:solidFill>
                          <a:effectLst/>
                          <a:latin typeface="Times New Roman"/>
                          <a:ea typeface="Times New Roman"/>
                        </a:rPr>
                        <a:t>PO12</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b="1" dirty="0">
                          <a:effectLst/>
                          <a:latin typeface="Times New Roman"/>
                          <a:ea typeface="Times New Roman"/>
                        </a:rPr>
                        <a:t>Life-long Learning:</a:t>
                      </a:r>
                      <a:r>
                        <a:rPr lang="en-US" sz="1800" dirty="0">
                          <a:effectLst/>
                          <a:latin typeface="Times New Roman"/>
                          <a:ea typeface="Times New Roman"/>
                        </a:rPr>
                        <a:t> Recognize the need for, and have the preparation and ability to engage in independent </a:t>
                      </a:r>
                      <a:r>
                        <a:rPr lang="en-IN" sz="1800" dirty="0">
                          <a:effectLst/>
                          <a:latin typeface="Times New Roman"/>
                          <a:ea typeface="Times New Roman"/>
                        </a:rPr>
                        <a:t>and life-long learning in the broadest context of technological change</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0" name="TextBox 9"/>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7" name="Group 6"/>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905173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p:cNvSpPr>
            <a:spLocks noGrp="1" noChangeArrowheads="1"/>
          </p:cNvSpPr>
          <p:nvPr>
            <p:ph type="title"/>
          </p:nvPr>
        </p:nvSpPr>
        <p:spPr/>
        <p:txBody>
          <a:bodyPr>
            <a:normAutofit fontScale="90000"/>
          </a:bodyPr>
          <a:lstStyle/>
          <a:p>
            <a:r>
              <a:rPr lang="en-US" altLang="en-US"/>
              <a:t>Centralized and </a:t>
            </a:r>
            <a:br>
              <a:rPr lang="en-US" altLang="en-US"/>
            </a:br>
            <a:r>
              <a:rPr lang="en-US" altLang="en-US"/>
              <a:t>Client-Server DBMS Architectures </a:t>
            </a:r>
          </a:p>
        </p:txBody>
      </p:sp>
      <p:sp>
        <p:nvSpPr>
          <p:cNvPr id="616453" name="Rectangle 5"/>
          <p:cNvSpPr>
            <a:spLocks noGrp="1" noChangeArrowheads="1"/>
          </p:cNvSpPr>
          <p:nvPr>
            <p:ph type="body" idx="1"/>
          </p:nvPr>
        </p:nvSpPr>
        <p:spPr/>
        <p:txBody>
          <a:bodyPr/>
          <a:lstStyle/>
          <a:p>
            <a:r>
              <a:rPr lang="en-US" altLang="en-US"/>
              <a:t>Centralized DBMS:</a:t>
            </a:r>
          </a:p>
          <a:p>
            <a:pPr lvl="1"/>
            <a:r>
              <a:rPr lang="en-US" altLang="en-US"/>
              <a:t>Combines everything into single system including- DBMS software, hardware, application programs, and user interface processing software.</a:t>
            </a:r>
          </a:p>
          <a:p>
            <a:pPr lvl="1"/>
            <a:r>
              <a:rPr lang="en-US" altLang="en-US"/>
              <a:t>User can still connect through a remote terminal – however, all processing is done at centralized site.</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428457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838197" y="694067"/>
            <a:ext cx="10515600" cy="1325563"/>
          </a:xfrm>
        </p:spPr>
        <p:txBody>
          <a:bodyPr/>
          <a:lstStyle/>
          <a:p>
            <a:r>
              <a:rPr lang="en-US" altLang="en-US" dirty="0"/>
              <a:t>A Physical Centralized Architecture</a:t>
            </a:r>
          </a:p>
        </p:txBody>
      </p:sp>
      <p:pic>
        <p:nvPicPr>
          <p:cNvPr id="688132" name="Picture 4" descr="fig02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97038"/>
            <a:ext cx="6477000" cy="447516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801860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1028"/>
          <p:cNvSpPr>
            <a:spLocks noGrp="1" noChangeArrowheads="1"/>
          </p:cNvSpPr>
          <p:nvPr>
            <p:ph type="title"/>
          </p:nvPr>
        </p:nvSpPr>
        <p:spPr>
          <a:xfrm>
            <a:off x="838200" y="641618"/>
            <a:ext cx="10515600" cy="1325563"/>
          </a:xfrm>
        </p:spPr>
        <p:txBody>
          <a:bodyPr/>
          <a:lstStyle/>
          <a:p>
            <a:r>
              <a:rPr lang="en-US" altLang="en-US" sz="3200" dirty="0"/>
              <a:t>Basic 2-tier Client-Server Architectures</a:t>
            </a:r>
          </a:p>
        </p:txBody>
      </p:sp>
      <p:sp>
        <p:nvSpPr>
          <p:cNvPr id="618501" name="Rectangle 1029"/>
          <p:cNvSpPr>
            <a:spLocks noGrp="1" noChangeArrowheads="1"/>
          </p:cNvSpPr>
          <p:nvPr>
            <p:ph type="body" idx="1"/>
          </p:nvPr>
        </p:nvSpPr>
        <p:spPr/>
        <p:txBody>
          <a:bodyPr/>
          <a:lstStyle/>
          <a:p>
            <a:r>
              <a:rPr lang="en-US" altLang="en-US"/>
              <a:t>Specialized Servers with Specialized functions</a:t>
            </a:r>
          </a:p>
          <a:p>
            <a:pPr lvl="1"/>
            <a:r>
              <a:rPr lang="en-US" altLang="en-US"/>
              <a:t>Print server</a:t>
            </a:r>
          </a:p>
          <a:p>
            <a:pPr lvl="1"/>
            <a:r>
              <a:rPr lang="en-US" altLang="en-US"/>
              <a:t>File server</a:t>
            </a:r>
          </a:p>
          <a:p>
            <a:pPr lvl="1"/>
            <a:r>
              <a:rPr lang="en-US" altLang="en-US"/>
              <a:t>DBMS server</a:t>
            </a:r>
          </a:p>
          <a:p>
            <a:pPr lvl="1"/>
            <a:r>
              <a:rPr lang="en-US" altLang="en-US"/>
              <a:t>Web server</a:t>
            </a:r>
          </a:p>
          <a:p>
            <a:pPr lvl="1"/>
            <a:r>
              <a:rPr lang="en-US" altLang="en-US"/>
              <a:t>Email server</a:t>
            </a:r>
          </a:p>
          <a:p>
            <a:r>
              <a:rPr lang="en-US" altLang="en-US"/>
              <a:t>Clients can access the specialized servers as needed</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277784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838197" y="830063"/>
            <a:ext cx="10515600" cy="1325563"/>
          </a:xfrm>
        </p:spPr>
        <p:txBody>
          <a:bodyPr/>
          <a:lstStyle/>
          <a:p>
            <a:r>
              <a:rPr lang="en-US" altLang="en-US" sz="3200" dirty="0"/>
              <a:t>Logical two-tier client server architecture</a:t>
            </a:r>
          </a:p>
        </p:txBody>
      </p:sp>
      <p:pic>
        <p:nvPicPr>
          <p:cNvPr id="689156" name="Picture 4" descr="fig02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63814"/>
            <a:ext cx="7810500" cy="173037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179720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6" name="Rectangle 1028"/>
          <p:cNvSpPr>
            <a:spLocks noGrp="1" noChangeArrowheads="1"/>
          </p:cNvSpPr>
          <p:nvPr>
            <p:ph type="title"/>
          </p:nvPr>
        </p:nvSpPr>
        <p:spPr>
          <a:xfrm>
            <a:off x="838200" y="744073"/>
            <a:ext cx="10515600" cy="1325563"/>
          </a:xfrm>
        </p:spPr>
        <p:txBody>
          <a:bodyPr/>
          <a:lstStyle/>
          <a:p>
            <a:r>
              <a:rPr lang="en-US" altLang="en-US" dirty="0"/>
              <a:t>Clients</a:t>
            </a:r>
          </a:p>
        </p:txBody>
      </p:sp>
      <p:sp>
        <p:nvSpPr>
          <p:cNvPr id="622597" name="Rectangle 1029"/>
          <p:cNvSpPr>
            <a:spLocks noGrp="1" noChangeArrowheads="1"/>
          </p:cNvSpPr>
          <p:nvPr>
            <p:ph type="body" idx="1"/>
          </p:nvPr>
        </p:nvSpPr>
        <p:spPr/>
        <p:txBody>
          <a:bodyPr/>
          <a:lstStyle/>
          <a:p>
            <a:r>
              <a:rPr lang="en-US" altLang="en-US"/>
              <a:t>Provide appropriate interfaces through a client software module to access and utilize the various server resources. </a:t>
            </a:r>
          </a:p>
          <a:p>
            <a:r>
              <a:rPr lang="en-US" altLang="en-US"/>
              <a:t>Clients may be diskless machines or PCs or Workstations with disks with only the client software installed.</a:t>
            </a:r>
          </a:p>
          <a:p>
            <a:r>
              <a:rPr lang="en-US" altLang="en-US"/>
              <a:t>Connected to the servers via some form of a network.</a:t>
            </a:r>
          </a:p>
          <a:p>
            <a:pPr lvl="1"/>
            <a:r>
              <a:rPr lang="en-US" altLang="en-US"/>
              <a:t>(LAN: local area network, wireless network, etc.)</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178610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4" name="Rectangle 4"/>
          <p:cNvSpPr>
            <a:spLocks noGrp="1" noChangeArrowheads="1"/>
          </p:cNvSpPr>
          <p:nvPr>
            <p:ph type="title"/>
          </p:nvPr>
        </p:nvSpPr>
        <p:spPr>
          <a:xfrm>
            <a:off x="838200" y="641618"/>
            <a:ext cx="10515600" cy="1325563"/>
          </a:xfrm>
        </p:spPr>
        <p:txBody>
          <a:bodyPr/>
          <a:lstStyle/>
          <a:p>
            <a:r>
              <a:rPr lang="en-US" altLang="en-US" dirty="0"/>
              <a:t>DBMS Server</a:t>
            </a:r>
          </a:p>
        </p:txBody>
      </p:sp>
      <p:sp>
        <p:nvSpPr>
          <p:cNvPr id="624645" name="Rectangle 5"/>
          <p:cNvSpPr>
            <a:spLocks noGrp="1" noChangeArrowheads="1"/>
          </p:cNvSpPr>
          <p:nvPr>
            <p:ph type="body" idx="1"/>
          </p:nvPr>
        </p:nvSpPr>
        <p:spPr/>
        <p:txBody>
          <a:bodyPr/>
          <a:lstStyle/>
          <a:p>
            <a:pPr>
              <a:lnSpc>
                <a:spcPct val="90000"/>
              </a:lnSpc>
            </a:pPr>
            <a:r>
              <a:rPr lang="en-US" altLang="en-US" sz="2400"/>
              <a:t>Provides database query and transaction services to the clients</a:t>
            </a:r>
          </a:p>
          <a:p>
            <a:pPr>
              <a:lnSpc>
                <a:spcPct val="90000"/>
              </a:lnSpc>
            </a:pPr>
            <a:r>
              <a:rPr lang="en-US" altLang="en-US" sz="2400"/>
              <a:t>Relational DBMS servers are often called SQL servers, query servers, or transaction servers</a:t>
            </a:r>
          </a:p>
          <a:p>
            <a:pPr>
              <a:lnSpc>
                <a:spcPct val="90000"/>
              </a:lnSpc>
            </a:pPr>
            <a:r>
              <a:rPr lang="en-US" altLang="en-US" sz="2400"/>
              <a:t>Applications running on clients utilize an Application Program Interface (</a:t>
            </a:r>
            <a:r>
              <a:rPr lang="en-US" altLang="en-US" sz="2400" b="1"/>
              <a:t>API</a:t>
            </a:r>
            <a:r>
              <a:rPr lang="en-US" altLang="en-US" sz="2400"/>
              <a:t>) to access server databases via standard interface such as:</a:t>
            </a:r>
          </a:p>
          <a:p>
            <a:pPr lvl="1">
              <a:lnSpc>
                <a:spcPct val="90000"/>
              </a:lnSpc>
            </a:pPr>
            <a:r>
              <a:rPr lang="en-US" altLang="en-US" sz="2200"/>
              <a:t>ODBC: Open Database Connectivity standard</a:t>
            </a:r>
          </a:p>
          <a:p>
            <a:pPr lvl="1">
              <a:lnSpc>
                <a:spcPct val="90000"/>
              </a:lnSpc>
            </a:pPr>
            <a:r>
              <a:rPr lang="en-US" altLang="en-US" sz="2200"/>
              <a:t>JDBC: for Java programming access</a:t>
            </a:r>
          </a:p>
          <a:p>
            <a:pPr>
              <a:lnSpc>
                <a:spcPct val="90000"/>
              </a:lnSpc>
            </a:pPr>
            <a:r>
              <a:rPr lang="en-US" altLang="en-US" sz="2400"/>
              <a:t>Client and server must install appropriate client module and server module software for ODBC or JDBC</a:t>
            </a:r>
          </a:p>
          <a:p>
            <a:pPr>
              <a:lnSpc>
                <a:spcPct val="90000"/>
              </a:lnSpc>
            </a:pPr>
            <a:r>
              <a:rPr lang="en-US" altLang="en-US" sz="2400"/>
              <a:t>See Chapter 9</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8935428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0" name="Rectangle 1028"/>
          <p:cNvSpPr>
            <a:spLocks noGrp="1" noChangeArrowheads="1"/>
          </p:cNvSpPr>
          <p:nvPr>
            <p:ph type="title"/>
          </p:nvPr>
        </p:nvSpPr>
        <p:spPr>
          <a:xfrm>
            <a:off x="838200" y="744073"/>
            <a:ext cx="10515600" cy="1325563"/>
          </a:xfrm>
        </p:spPr>
        <p:txBody>
          <a:bodyPr/>
          <a:lstStyle/>
          <a:p>
            <a:r>
              <a:rPr lang="en-US" altLang="en-US" dirty="0"/>
              <a:t>Two Tier Client-Server Architecture</a:t>
            </a:r>
          </a:p>
        </p:txBody>
      </p:sp>
      <p:sp>
        <p:nvSpPr>
          <p:cNvPr id="628741" name="Rectangle 1029"/>
          <p:cNvSpPr>
            <a:spLocks noGrp="1" noChangeArrowheads="1"/>
          </p:cNvSpPr>
          <p:nvPr>
            <p:ph type="body" idx="1"/>
          </p:nvPr>
        </p:nvSpPr>
        <p:spPr/>
        <p:txBody>
          <a:bodyPr/>
          <a:lstStyle/>
          <a:p>
            <a:r>
              <a:rPr lang="en-US" altLang="en-US"/>
              <a:t>A client program may connect to several DBMSs, sometimes called the data sources.</a:t>
            </a:r>
          </a:p>
          <a:p>
            <a:r>
              <a:rPr lang="en-US" altLang="en-US"/>
              <a:t>In general, data sources can be files or other non-DBMS software that manages data.</a:t>
            </a:r>
          </a:p>
          <a:p>
            <a:r>
              <a:rPr lang="en-US" altLang="en-US"/>
              <a:t>Other variations of clients are possible: e.g., in some object DBMSs, more functionality is transferred to clients including data dictionary functions, optimization and recovery across multiple servers, etc.</a:t>
            </a:r>
          </a:p>
        </p:txBody>
      </p:sp>
      <p:grpSp>
        <p:nvGrpSpPr>
          <p:cNvPr id="4" name="Group 3"/>
          <p:cNvGrpSpPr/>
          <p:nvPr/>
        </p:nvGrpSpPr>
        <p:grpSpPr>
          <a:xfrm>
            <a:off x="-1" y="-16453"/>
            <a:ext cx="12192001" cy="6854364"/>
            <a:chOff x="-1" y="-16453"/>
            <a:chExt cx="12192001" cy="6854364"/>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42124365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 y="-16453"/>
            <a:ext cx="12192001" cy="6854364"/>
            <a:chOff x="-1" y="-16453"/>
            <a:chExt cx="12192001" cy="6854364"/>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lang="en-IN" altLang="zh-CN" sz="2000" b="1" dirty="0">
                  <a:solidFill>
                    <a:schemeClr val="bg1"/>
                  </a:solidFill>
                  <a:latin typeface="Tinos"/>
                </a:rPr>
                <a:t>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Picture 4">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grpSp>
      <p:sp>
        <p:nvSpPr>
          <p:cNvPr id="6" name="Rectangle 5"/>
          <p:cNvSpPr/>
          <p:nvPr/>
        </p:nvSpPr>
        <p:spPr>
          <a:xfrm>
            <a:off x="1032778" y="1208612"/>
            <a:ext cx="2230675" cy="584775"/>
          </a:xfrm>
          <a:prstGeom prst="rect">
            <a:avLst/>
          </a:prstGeom>
        </p:spPr>
        <p:txBody>
          <a:bodyPr wrap="none">
            <a:spAutoFit/>
          </a:bodyPr>
          <a:lstStyle/>
          <a:p>
            <a:pPr algn="ctr"/>
            <a:r>
              <a:rPr lang="en-US" sz="3200" b="1" dirty="0">
                <a:latin typeface="Times New Roman"/>
              </a:rPr>
              <a:t>References:</a:t>
            </a:r>
            <a:endParaRPr lang="en-US" sz="3200" b="1" dirty="0"/>
          </a:p>
        </p:txBody>
      </p:sp>
      <p:sp>
        <p:nvSpPr>
          <p:cNvPr id="8" name="TextBox 7"/>
          <p:cNvSpPr txBox="1"/>
          <p:nvPr/>
        </p:nvSpPr>
        <p:spPr>
          <a:xfrm>
            <a:off x="1032778" y="1793387"/>
            <a:ext cx="10230308" cy="4524315"/>
          </a:xfrm>
          <a:prstGeom prst="rect">
            <a:avLst/>
          </a:prstGeom>
          <a:noFill/>
        </p:spPr>
        <p:txBody>
          <a:bodyPr wrap="square" rtlCol="0">
            <a:spAutoFit/>
          </a:bodyPr>
          <a:lstStyle/>
          <a:p>
            <a:pPr marL="357188" indent="-357188" algn="just">
              <a:buFont typeface="Wingdings" panose="05000000000000000000" pitchFamily="2" charset="2"/>
              <a:buChar char="§"/>
            </a:pPr>
            <a:r>
              <a:rPr lang="en-US" sz="2400" dirty="0">
                <a:latin typeface="Times New Roman" pitchFamily="18" charset="0"/>
                <a:cs typeface="Times New Roman" pitchFamily="18" charset="0"/>
              </a:rPr>
              <a:t>Abraham </a:t>
            </a:r>
            <a:r>
              <a:rPr lang="en-US" sz="2400" dirty="0" err="1">
                <a:latin typeface="Times New Roman" pitchFamily="18" charset="0"/>
                <a:cs typeface="Times New Roman" pitchFamily="18" charset="0"/>
              </a:rPr>
              <a:t>Silberschatz</a:t>
            </a:r>
            <a:r>
              <a:rPr lang="en-US" sz="2400" dirty="0">
                <a:latin typeface="Times New Roman" pitchFamily="18" charset="0"/>
                <a:cs typeface="Times New Roman" pitchFamily="18" charset="0"/>
              </a:rPr>
              <a:t>, Henry F. </a:t>
            </a:r>
            <a:r>
              <a:rPr lang="en-US" sz="2400" dirty="0" err="1">
                <a:latin typeface="Times New Roman" pitchFamily="18" charset="0"/>
                <a:cs typeface="Times New Roman" pitchFamily="18" charset="0"/>
              </a:rPr>
              <a:t>Korth</a:t>
            </a:r>
            <a:r>
              <a:rPr lang="en-US" sz="2400" dirty="0">
                <a:latin typeface="Times New Roman" pitchFamily="18" charset="0"/>
                <a:cs typeface="Times New Roman" pitchFamily="18" charset="0"/>
              </a:rPr>
              <a:t> and S. </a:t>
            </a:r>
            <a:r>
              <a:rPr lang="en-US" sz="2400" dirty="0" err="1">
                <a:latin typeface="Times New Roman" pitchFamily="18" charset="0"/>
                <a:cs typeface="Times New Roman" pitchFamily="18" charset="0"/>
              </a:rPr>
              <a:t>Sudarshan</a:t>
            </a:r>
            <a:r>
              <a:rPr lang="en-US" sz="2400" dirty="0">
                <a:latin typeface="Times New Roman" pitchFamily="18" charset="0"/>
                <a:cs typeface="Times New Roman" pitchFamily="18" charset="0"/>
              </a:rPr>
              <a:t>- “Database System Concepts”, Fourth Edition, McGraw-Hill, 2002.</a:t>
            </a:r>
          </a:p>
          <a:p>
            <a:pPr marL="357188" indent="-357188" algn="just">
              <a:buFont typeface="Wingdings" panose="05000000000000000000" pitchFamily="2" charset="2"/>
              <a:buChar char="§"/>
            </a:pPr>
            <a:r>
              <a:rPr lang="en-US" sz="2400" dirty="0" err="1">
                <a:latin typeface="Times New Roman" pitchFamily="18" charset="0"/>
                <a:cs typeface="Times New Roman" pitchFamily="18" charset="0"/>
              </a:rPr>
              <a:t>Ramez</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Elmasri</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Shamkant</a:t>
            </a: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Navathe</a:t>
            </a:r>
            <a:r>
              <a:rPr lang="en-US" sz="2400" dirty="0">
                <a:latin typeface="Times New Roman" pitchFamily="18" charset="0"/>
                <a:cs typeface="Times New Roman" pitchFamily="18" charset="0"/>
              </a:rPr>
              <a:t>, “Fundamental Database Systems”, Third Edition, Pearson Education, 2003.</a:t>
            </a:r>
          </a:p>
          <a:p>
            <a:pPr marL="357188" indent="-357188" algn="just">
              <a:buFont typeface="Wingdings" panose="05000000000000000000" pitchFamily="2" charset="2"/>
              <a:buChar char="§"/>
            </a:pPr>
            <a:r>
              <a:rPr lang="en-US" sz="2400" dirty="0">
                <a:latin typeface="Times New Roman" pitchFamily="18" charset="0"/>
                <a:cs typeface="Times New Roman" pitchFamily="18" charset="0"/>
              </a:rPr>
              <a:t>Raghu </a:t>
            </a:r>
            <a:r>
              <a:rPr lang="en-US" sz="2400" dirty="0" err="1">
                <a:latin typeface="Times New Roman" pitchFamily="18" charset="0"/>
                <a:cs typeface="Times New Roman" pitchFamily="18" charset="0"/>
              </a:rPr>
              <a:t>Ramakrishnan</a:t>
            </a:r>
            <a:r>
              <a:rPr lang="en-US" sz="2400" dirty="0">
                <a:latin typeface="Times New Roman" pitchFamily="18" charset="0"/>
                <a:cs typeface="Times New Roman" pitchFamily="18" charset="0"/>
              </a:rPr>
              <a:t>, “Database Management System”, Tata McGraw- Hill Publishing  Company, 2003.</a:t>
            </a:r>
          </a:p>
          <a:p>
            <a:pPr marL="357188" indent="-357188" algn="just">
              <a:buFont typeface="Wingdings" panose="05000000000000000000" pitchFamily="2" charset="2"/>
              <a:buChar char="§"/>
            </a:pPr>
            <a:r>
              <a:rPr lang="en-US" sz="2400" dirty="0">
                <a:latin typeface="Times New Roman" pitchFamily="18" charset="0"/>
                <a:cs typeface="Times New Roman" pitchFamily="18" charset="0"/>
              </a:rPr>
              <a:t>www.slideshare.net</a:t>
            </a:r>
          </a:p>
          <a:p>
            <a:pPr marL="357188" indent="-357188" algn="just">
              <a:buFont typeface="Wingdings" panose="05000000000000000000" pitchFamily="2" charset="2"/>
              <a:buChar char="§"/>
            </a:pPr>
            <a:r>
              <a:rPr lang="en-US" sz="2400" dirty="0">
                <a:latin typeface="Times New Roman" pitchFamily="18" charset="0"/>
                <a:cs typeface="Times New Roman" pitchFamily="18" charset="0"/>
              </a:rPr>
              <a:t>Coursera - https://www.coursera.org/learn/database-management</a:t>
            </a:r>
          </a:p>
          <a:p>
            <a:pPr marL="357188" indent="-357188" algn="just">
              <a:buFont typeface="Wingdings" panose="05000000000000000000" pitchFamily="2" charset="2"/>
              <a:buChar char="§"/>
            </a:pPr>
            <a:r>
              <a:rPr lang="en-US" sz="2400" dirty="0">
                <a:latin typeface="Times New Roman" pitchFamily="18" charset="0"/>
                <a:cs typeface="Times New Roman" pitchFamily="18" charset="0"/>
              </a:rPr>
              <a:t>NPTEL- https://nptel.ac.in/courses/106/105/106105175/</a:t>
            </a:r>
          </a:p>
          <a:p>
            <a:pPr marL="357188" indent="-357188" algn="just">
              <a:buFont typeface="Wingdings" panose="05000000000000000000" pitchFamily="2" charset="2"/>
              <a:buChar char="§"/>
            </a:pPr>
            <a:r>
              <a:rPr lang="en-US" sz="2400" dirty="0">
                <a:latin typeface="Times New Roman" pitchFamily="18" charset="0"/>
                <a:cs typeface="Times New Roman" pitchFamily="18" charset="0"/>
              </a:rPr>
              <a:t>https://www.coursera.org/learn/research-methods</a:t>
            </a:r>
          </a:p>
          <a:p>
            <a:pPr marL="357188" indent="-357188" algn="just">
              <a:buFont typeface="Wingdings" panose="05000000000000000000" pitchFamily="2" charset="2"/>
              <a:buChar char="§"/>
            </a:pPr>
            <a:r>
              <a:rPr lang="en-US" sz="2400" dirty="0">
                <a:latin typeface="Times New Roman" pitchFamily="18" charset="0"/>
                <a:cs typeface="Times New Roman" pitchFamily="18" charset="0"/>
              </a:rPr>
              <a:t>https://www.coursera.org/browse/physical-science-and-engineering/research-methods</a:t>
            </a:r>
          </a:p>
        </p:txBody>
      </p:sp>
    </p:spTree>
    <p:extLst>
      <p:ext uri="{BB962C8B-B14F-4D97-AF65-F5344CB8AC3E}">
        <p14:creationId xmlns:p14="http://schemas.microsoft.com/office/powerpoint/2010/main" val="383587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60754"/>
            <a:ext cx="8177753" cy="523220"/>
          </a:xfrm>
          <a:prstGeom prst="rect">
            <a:avLst/>
          </a:prstGeom>
          <a:noFill/>
        </p:spPr>
        <p:txBody>
          <a:bodyPr wrap="square" rtlCol="0">
            <a:spAutoFit/>
          </a:bodyPr>
          <a:lstStyle/>
          <a:p>
            <a:pPr marL="0" indent="0" algn="ctr">
              <a:spcBef>
                <a:spcPts val="0"/>
              </a:spcBef>
              <a:buNone/>
            </a:pPr>
            <a:r>
              <a:rPr lang="en-US" sz="2800" b="1" dirty="0">
                <a:solidFill>
                  <a:srgbClr val="FF0000"/>
                </a:solidFill>
                <a:latin typeface="Times New Roman" pitchFamily="18" charset="0"/>
                <a:cs typeface="Times New Roman" pitchFamily="18" charset="0"/>
              </a:rPr>
              <a:t>Program Specific Outcomes (PSO)</a:t>
            </a:r>
            <a:endParaRPr lang="en-US" sz="28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56091454"/>
              </p:ext>
            </p:extLst>
          </p:nvPr>
        </p:nvGraphicFramePr>
        <p:xfrm>
          <a:off x="2927648" y="1628800"/>
          <a:ext cx="6840760" cy="2222546"/>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tblGrid>
              <a:tr h="370840">
                <a:tc>
                  <a:txBody>
                    <a:bodyPr/>
                    <a:lstStyle/>
                    <a:p>
                      <a:pPr algn="ctr"/>
                      <a:r>
                        <a:rPr lang="en-US" dirty="0">
                          <a:solidFill>
                            <a:schemeClr val="tx1"/>
                          </a:solidFill>
                          <a:latin typeface="Times New Roman" pitchFamily="18" charset="0"/>
                          <a:cs typeface="Times New Roman" pitchFamily="18" charset="0"/>
                        </a:rPr>
                        <a:t>PSO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25304">
                <a:tc>
                  <a:txBody>
                    <a:bodyPr/>
                    <a:lstStyle/>
                    <a:p>
                      <a:pPr algn="ctr">
                        <a:lnSpc>
                          <a:spcPct val="115000"/>
                        </a:lnSpc>
                        <a:spcAft>
                          <a:spcPts val="0"/>
                        </a:spcAft>
                      </a:pPr>
                      <a:r>
                        <a:rPr lang="en-US" sz="1800" b="0" dirty="0">
                          <a:solidFill>
                            <a:srgbClr val="000000"/>
                          </a:solidFill>
                          <a:effectLst/>
                          <a:latin typeface="Times New Roman"/>
                          <a:ea typeface="Times New Roman"/>
                        </a:rPr>
                        <a:t>PSO1</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dirty="0">
                          <a:solidFill>
                            <a:srgbClr val="222222"/>
                          </a:solidFill>
                          <a:effectLst/>
                          <a:latin typeface="Times New Roman"/>
                          <a:ea typeface="Times New Roman"/>
                        </a:rPr>
                        <a:t>Ability to work with emerging technologies in computing requisite to Industry 4.0</a:t>
                      </a:r>
                      <a:endParaRPr lang="en-US" sz="1800" b="1" dirty="0">
                        <a:solidFill>
                          <a:schemeClr val="tx1"/>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PSO2</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dirty="0">
                          <a:solidFill>
                            <a:srgbClr val="222222"/>
                          </a:solidFill>
                          <a:effectLst/>
                          <a:latin typeface="Times New Roman"/>
                          <a:ea typeface="Times New Roman"/>
                        </a:rPr>
                        <a:t>Demonstrate Computing science Practice learned through industry internship to solve live problems in various domains.</a:t>
                      </a:r>
                      <a:endParaRPr lang="en-US" sz="1800" b="0"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9"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0" name="TextBox 9"/>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7" name="Group 6"/>
          <p:cNvGrpSpPr/>
          <p:nvPr/>
        </p:nvGrpSpPr>
        <p:grpSpPr>
          <a:xfrm>
            <a:off x="-1" y="-16453"/>
            <a:ext cx="12192001" cy="6854364"/>
            <a:chOff x="-1" y="-16453"/>
            <a:chExt cx="12192001" cy="6854364"/>
          </a:xfrm>
        </p:grpSpPr>
        <p:sp>
          <p:nvSpPr>
            <p:cNvPr id="11"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267478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2020978" y="860754"/>
            <a:ext cx="8177753" cy="523220"/>
          </a:xfrm>
          <a:prstGeom prst="rect">
            <a:avLst/>
          </a:prstGeom>
          <a:noFill/>
        </p:spPr>
        <p:txBody>
          <a:bodyPr wrap="square" rtlCol="0">
            <a:spAutoFit/>
          </a:bodyPr>
          <a:lstStyle/>
          <a:p>
            <a:pPr marL="0" indent="0" algn="ctr">
              <a:spcBef>
                <a:spcPts val="0"/>
              </a:spcBef>
              <a:buNone/>
            </a:pPr>
            <a:r>
              <a:rPr lang="en-US" sz="2800" b="1" dirty="0">
                <a:solidFill>
                  <a:srgbClr val="FF0000"/>
                </a:solidFill>
                <a:latin typeface="Times New Roman" pitchFamily="18" charset="0"/>
                <a:cs typeface="Times New Roman" pitchFamily="18" charset="0"/>
              </a:rPr>
              <a:t>Program Educational Objectives (PEOs)</a:t>
            </a:r>
            <a:endParaRPr lang="en-US" sz="2800" dirty="0">
              <a:latin typeface="Oswa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24624281"/>
              </p:ext>
            </p:extLst>
          </p:nvPr>
        </p:nvGraphicFramePr>
        <p:xfrm>
          <a:off x="2927648" y="1628800"/>
          <a:ext cx="6840760" cy="2912324"/>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tblGrid>
              <a:tr h="370840">
                <a:tc>
                  <a:txBody>
                    <a:bodyPr/>
                    <a:lstStyle/>
                    <a:p>
                      <a:pPr algn="ctr"/>
                      <a:r>
                        <a:rPr lang="en-US" dirty="0">
                          <a:solidFill>
                            <a:schemeClr val="tx1"/>
                          </a:solidFill>
                          <a:latin typeface="Times New Roman" pitchFamily="18" charset="0"/>
                          <a:cs typeface="Times New Roman" pitchFamily="18" charset="0"/>
                        </a:rPr>
                        <a:t>PEO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25304">
                <a:tc>
                  <a:txBody>
                    <a:bodyPr/>
                    <a:lstStyle/>
                    <a:p>
                      <a:pPr algn="ctr">
                        <a:lnSpc>
                          <a:spcPct val="115000"/>
                        </a:lnSpc>
                        <a:spcAft>
                          <a:spcPts val="0"/>
                        </a:spcAft>
                      </a:pPr>
                      <a:r>
                        <a:rPr lang="en-US" sz="1800" b="0" dirty="0">
                          <a:solidFill>
                            <a:srgbClr val="000000"/>
                          </a:solidFill>
                          <a:effectLst/>
                          <a:latin typeface="Times New Roman"/>
                          <a:ea typeface="Times New Roman"/>
                        </a:rPr>
                        <a:t>PEO1</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dirty="0">
                          <a:solidFill>
                            <a:srgbClr val="222222"/>
                          </a:solidFill>
                          <a:effectLst/>
                          <a:latin typeface="Times New Roman"/>
                          <a:ea typeface="Times New Roman"/>
                        </a:rPr>
                        <a:t>Be engaged with leading Global Software Services and Product development companies handling projects in cutting edge technologies.</a:t>
                      </a:r>
                      <a:endParaRPr lang="en-US" sz="1800" b="1" dirty="0">
                        <a:solidFill>
                          <a:schemeClr val="tx1"/>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b="0" dirty="0">
                          <a:solidFill>
                            <a:srgbClr val="000000"/>
                          </a:solidFill>
                          <a:effectLst/>
                          <a:latin typeface="Times New Roman"/>
                          <a:ea typeface="Times New Roman"/>
                        </a:rPr>
                        <a:t>PEO2</a:t>
                      </a:r>
                      <a:endParaRPr lang="en-US" sz="1800" b="1"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tabLst>
                          <a:tab pos="114300" algn="l"/>
                        </a:tabLst>
                      </a:pPr>
                      <a:r>
                        <a:rPr lang="en-US" sz="1800" dirty="0">
                          <a:solidFill>
                            <a:srgbClr val="222222"/>
                          </a:solidFill>
                          <a:effectLst/>
                          <a:latin typeface="Times New Roman"/>
                          <a:ea typeface="Times New Roman"/>
                        </a:rPr>
                        <a:t>Engaged in technical or managerial roles at Government firms, Corporates, Start-ups or contribute to the society as successful entrepreneurs.</a:t>
                      </a:r>
                      <a:endParaRPr lang="en-US" sz="1800" b="0" dirty="0">
                        <a:solidFill>
                          <a:srgbClr val="0F0F3F"/>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88680">
                <a:tc>
                  <a:txBody>
                    <a:bodyPr/>
                    <a:lstStyle/>
                    <a:p>
                      <a:pPr marL="0" algn="ctr" defTabSz="914400" rtl="0" eaLnBrk="1" latinLnBrk="0" hangingPunct="1">
                        <a:lnSpc>
                          <a:spcPct val="115000"/>
                        </a:lnSpc>
                        <a:spcAft>
                          <a:spcPts val="0"/>
                        </a:spcAft>
                      </a:pPr>
                      <a:r>
                        <a:rPr lang="en-US" sz="1800" b="0" kern="1200" dirty="0">
                          <a:solidFill>
                            <a:srgbClr val="000000"/>
                          </a:solidFill>
                          <a:effectLst/>
                          <a:latin typeface="Times New Roman"/>
                          <a:ea typeface="Times New Roman"/>
                          <a:cs typeface="+mn-cs"/>
                        </a:rPr>
                        <a:t>PEO3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114300" algn="l"/>
                          <a:tab pos="781050" algn="l"/>
                        </a:tabLst>
                      </a:pPr>
                      <a:r>
                        <a:rPr lang="en-US" sz="1800" kern="1200" dirty="0">
                          <a:solidFill>
                            <a:srgbClr val="222222"/>
                          </a:solidFill>
                          <a:effectLst/>
                          <a:latin typeface="Times New Roman"/>
                          <a:ea typeface="Times New Roman"/>
                          <a:cs typeface="+mn-cs"/>
                        </a:rPr>
                        <a:t>Undertake higher education, research or academia at institutions of transnational reputation.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9" name="Title 3"/>
          <p:cNvSpPr>
            <a:spLocks noGrp="1"/>
          </p:cNvSpPr>
          <p:nvPr>
            <p:ph type="title"/>
          </p:nvPr>
        </p:nvSpPr>
        <p:spPr>
          <a:xfrm>
            <a:off x="1503217"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r>
              <a:rPr lang="en-US" sz="2700" b="1" dirty="0">
                <a:latin typeface="Times New Roman" pitchFamily="18" charset="0"/>
                <a:cs typeface="Times New Roman" pitchFamily="18" charset="0"/>
              </a:rPr>
              <a:t>School of Computing Science and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t>
            </a:r>
            <a:r>
              <a:rPr lang="en-US" sz="2000" dirty="0">
                <a:solidFill>
                  <a:schemeClr val="bg1"/>
                </a:solidFill>
                <a:latin typeface="Times New Roman" pitchFamily="18" charset="0"/>
                <a:cs typeface="Times New Roman" pitchFamily="18" charset="0"/>
              </a:rPr>
              <a:t>ourse Code : MSCS1120	Course Name: DBMS</a:t>
            </a:r>
            <a:endParaRPr lang="en-US" sz="2000" dirty="0"/>
          </a:p>
        </p:txBody>
      </p:sp>
      <p:pic>
        <p:nvPicPr>
          <p:cNvPr id="10" name="Google Shape;66;p13"/>
          <p:cNvPicPr preferRelativeResize="0"/>
          <p:nvPr/>
        </p:nvPicPr>
        <p:blipFill>
          <a:blip r:embed="rId2">
            <a:alphaModFix/>
          </a:blip>
          <a:stretch>
            <a:fillRect/>
          </a:stretch>
        </p:blipFill>
        <p:spPr>
          <a:xfrm>
            <a:off x="1631505" y="0"/>
            <a:ext cx="2057401" cy="841688"/>
          </a:xfrm>
          <a:prstGeom prst="rect">
            <a:avLst/>
          </a:prstGeom>
          <a:noFill/>
          <a:ln>
            <a:noFill/>
          </a:ln>
        </p:spPr>
      </p:pic>
      <p:sp>
        <p:nvSpPr>
          <p:cNvPr id="11" name="TextBox 10"/>
          <p:cNvSpPr txBox="1"/>
          <p:nvPr/>
        </p:nvSpPr>
        <p:spPr>
          <a:xfrm>
            <a:off x="1523999" y="6477000"/>
            <a:ext cx="91717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solidFill>
                  <a:schemeClr val="bg1"/>
                </a:solidFill>
                <a:latin typeface="Times New Roman" pitchFamily="18" charset="0"/>
                <a:ea typeface="Merriweather"/>
                <a:cs typeface="Times New Roman" pitchFamily="18" charset="0"/>
                <a:sym typeface="Merriweather"/>
              </a:rPr>
              <a:t>Program Name: M.Sc. 				Program Code: MSCS1120</a:t>
            </a:r>
          </a:p>
        </p:txBody>
      </p:sp>
      <p:grpSp>
        <p:nvGrpSpPr>
          <p:cNvPr id="7" name="Group 6"/>
          <p:cNvGrpSpPr/>
          <p:nvPr/>
        </p:nvGrpSpPr>
        <p:grpSpPr>
          <a:xfrm>
            <a:off x="-1" y="-16453"/>
            <a:ext cx="12192001" cy="6854364"/>
            <a:chOff x="-1" y="-16453"/>
            <a:chExt cx="12192001" cy="6854364"/>
          </a:xfrm>
        </p:grpSpPr>
        <p:sp>
          <p:nvSpPr>
            <p:cNvPr id="8"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&amp; Engineering</a:t>
              </a:r>
            </a:p>
            <a:p>
              <a:pPr algn="ct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gn="r">
                <a:lnSpc>
                  <a:spcPct val="90000"/>
                </a:lnSpc>
                <a:spcBef>
                  <a:spcPct val="0"/>
                </a:spcBef>
                <a:defRPr/>
              </a:pP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MCA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grpSp>
    </p:spTree>
    <p:extLst>
      <p:ext uri="{BB962C8B-B14F-4D97-AF65-F5344CB8AC3E}">
        <p14:creationId xmlns:p14="http://schemas.microsoft.com/office/powerpoint/2010/main" val="3431374264"/>
      </p:ext>
    </p:extLst>
  </p:cSld>
  <p:clrMapOvr>
    <a:masterClrMapping/>
  </p:clrMapOvr>
</p:sld>
</file>

<file path=ppt/theme/theme1.xml><?xml version="1.0" encoding="utf-8"?>
<a:theme xmlns:a="http://schemas.openxmlformats.org/drawingml/2006/main" name="BCAS3003 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_Template_v4" id="{E694FA0D-D0C1-4DDD-85DE-55D196CF62BB}" vid="{FA1A9570-036E-4A7F-BA36-E30EC19F0A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BCAS3003 Unit 1</Template>
  <TotalTime>876</TotalTime>
  <Words>8709</Words>
  <Application>Microsoft Office PowerPoint</Application>
  <PresentationFormat>Widescreen</PresentationFormat>
  <Paragraphs>776</Paragraphs>
  <Slides>77</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宋体</vt:lpstr>
      <vt:lpstr>Arial</vt:lpstr>
      <vt:lpstr>Calibri</vt:lpstr>
      <vt:lpstr>Mangal</vt:lpstr>
      <vt:lpstr>Merriweather</vt:lpstr>
      <vt:lpstr>Oswald</vt:lpstr>
      <vt:lpstr>Times New Roman</vt:lpstr>
      <vt:lpstr>Tinos</vt:lpstr>
      <vt:lpstr>Wingdings</vt:lpstr>
      <vt:lpstr>BCAS3003 Unit 1</vt:lpstr>
      <vt:lpstr>PowerPoint Presentation</vt:lpstr>
      <vt:lpstr>PowerPoint Presentation</vt:lpstr>
      <vt:lpstr>PowerPoint Presentation</vt:lpstr>
      <vt:lpstr>PowerPoint Presentation</vt:lpstr>
      <vt:lpstr>PowerPoint Presentation</vt:lpstr>
      <vt:lpstr>PowerPoint Presentation</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  School of Computing Science and Engineering   Course Code : MSCS1120 Course Name: DBMS</vt:lpstr>
      <vt:lpstr>Data Models</vt:lpstr>
      <vt:lpstr>Data Models (continued)</vt:lpstr>
      <vt:lpstr>Categories of Data Models</vt:lpstr>
      <vt:lpstr>Schemas versus Instances</vt:lpstr>
      <vt:lpstr>Schemas versus Instances</vt:lpstr>
      <vt:lpstr>Database Schema vs. Database State</vt:lpstr>
      <vt:lpstr>Database Schema  vs. Database State (continued)</vt:lpstr>
      <vt:lpstr>Example of a Database Schema</vt:lpstr>
      <vt:lpstr>Example of a database state</vt:lpstr>
      <vt:lpstr>Three-Schema Architecture</vt:lpstr>
      <vt:lpstr>Three-Schema Architecture</vt:lpstr>
      <vt:lpstr>The three-schema architecture</vt:lpstr>
      <vt:lpstr>Three-Schema Architecture</vt:lpstr>
      <vt:lpstr>Data Independence</vt:lpstr>
      <vt:lpstr>Data Independence (continued)</vt:lpstr>
      <vt:lpstr>DBMS Languages</vt:lpstr>
      <vt:lpstr>DBMS Languages</vt:lpstr>
      <vt:lpstr>DBMS Languages</vt:lpstr>
      <vt:lpstr>Types of DML</vt:lpstr>
      <vt:lpstr>DBMS Interfaces</vt:lpstr>
      <vt:lpstr>DBMS Programming Language Interfaces</vt:lpstr>
      <vt:lpstr>User-Friendly DBMS Interfaces</vt:lpstr>
      <vt:lpstr>Other DBMS Interfaces</vt:lpstr>
      <vt:lpstr>Database System Utilities</vt:lpstr>
      <vt:lpstr>Other Tools</vt:lpstr>
      <vt:lpstr>Other Tools</vt:lpstr>
      <vt:lpstr>Typical DBMS Component Modules</vt:lpstr>
      <vt:lpstr>Centralized and  Client-Server DBMS Architectures </vt:lpstr>
      <vt:lpstr>A Physical Centralized Architecture</vt:lpstr>
      <vt:lpstr>Basic 2-tier Client-Server Architectures</vt:lpstr>
      <vt:lpstr>Logical two-tier client server architecture</vt:lpstr>
      <vt:lpstr>Clients</vt:lpstr>
      <vt:lpstr>DBMS Server</vt:lpstr>
      <vt:lpstr>Two Tier Client-Server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dc:title>
  <dc:creator>Raza Abbas Haidri</dc:creator>
  <cp:lastModifiedBy>RR</cp:lastModifiedBy>
  <cp:revision>125</cp:revision>
  <dcterms:created xsi:type="dcterms:W3CDTF">2020-06-27T11:22:57Z</dcterms:created>
  <dcterms:modified xsi:type="dcterms:W3CDTF">2022-11-17T05:22:01Z</dcterms:modified>
</cp:coreProperties>
</file>