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7F7"/>
    <a:srgbClr val="BFE7FF"/>
    <a:srgbClr val="D11FAF"/>
    <a:srgbClr val="828282"/>
    <a:srgbClr val="D7F5CD"/>
    <a:srgbClr val="FCDCB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>
        <p:scale>
          <a:sx n="33" d="100"/>
          <a:sy n="33" d="100"/>
        </p:scale>
        <p:origin x="24" y="24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3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3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5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24503"/>
            <a:ext cx="21576129" cy="5648543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9" dirty="0"/>
          </a:p>
        </p:txBody>
      </p:sp>
      <p:sp>
        <p:nvSpPr>
          <p:cNvPr id="5" name="Rectangle 4"/>
          <p:cNvSpPr/>
          <p:nvPr/>
        </p:nvSpPr>
        <p:spPr>
          <a:xfrm>
            <a:off x="0" y="9481379"/>
            <a:ext cx="21603545" cy="6939376"/>
          </a:xfrm>
          <a:prstGeom prst="rect">
            <a:avLst/>
          </a:prstGeom>
          <a:solidFill>
            <a:srgbClr val="BFE7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17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52" y="16280420"/>
            <a:ext cx="21557072" cy="719886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03" y="23150117"/>
            <a:ext cx="21603545" cy="469018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9"/>
          </a:p>
        </p:txBody>
      </p:sp>
      <p:sp>
        <p:nvSpPr>
          <p:cNvPr id="8" name="Rectangle 7"/>
          <p:cNvSpPr/>
          <p:nvPr/>
        </p:nvSpPr>
        <p:spPr>
          <a:xfrm>
            <a:off x="-27416" y="27840299"/>
            <a:ext cx="21603545" cy="4742344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9" dirty="0"/>
          </a:p>
        </p:txBody>
      </p:sp>
      <p:sp>
        <p:nvSpPr>
          <p:cNvPr id="19" name="Rectangle 18"/>
          <p:cNvSpPr/>
          <p:nvPr/>
        </p:nvSpPr>
        <p:spPr>
          <a:xfrm>
            <a:off x="419615" y="4089054"/>
            <a:ext cx="3162489" cy="55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4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4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52" y="2537360"/>
            <a:ext cx="21545561" cy="1308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9"/>
          </a:p>
        </p:txBody>
      </p:sp>
      <p:sp>
        <p:nvSpPr>
          <p:cNvPr id="22" name="Rectangle 21"/>
          <p:cNvSpPr/>
          <p:nvPr/>
        </p:nvSpPr>
        <p:spPr>
          <a:xfrm>
            <a:off x="418082" y="16815671"/>
            <a:ext cx="2008201" cy="563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4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4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4251" y="23242475"/>
            <a:ext cx="5981491" cy="55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4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4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8082" y="28110543"/>
            <a:ext cx="3162488" cy="715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4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4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861" y="2569034"/>
            <a:ext cx="21076577" cy="119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8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Early detection of potato plant disease in agricultural settings through Support Vector Machine Algorithms in comparison with Convolutional Neural Network Algorithms to improve accuracy</a:t>
            </a:r>
            <a:endParaRPr lang="en-US" sz="35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615" y="9537800"/>
            <a:ext cx="5360069" cy="55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4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4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4631" y="1479741"/>
            <a:ext cx="8375827" cy="85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5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5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5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5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686" y="4025598"/>
            <a:ext cx="16251569" cy="599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9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19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is exploring sophisticated algorithmic analysis within agricultural environments presents a promising avenue for enhancing crop management and addressing the critical demand for food security.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research evaluates SVM and CNN algorithms to bolster early detection of diseases in potato plants, critical for agricultural yield optimization.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comparing SVM and CNN methodologies, we aim to enhance the accuracy of diagnosing key diseases that threaten potato crop health, crop production, food security.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focus is to identify which machine learning technique more effectively pinpoints disease in potatoes, ensuring timely interventions in crop management.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study underscores technology's role in agriculture,  precise disease detection through AI can significantly boost Production.</a:t>
            </a:r>
          </a:p>
          <a:p>
            <a:pPr algn="just"/>
            <a:endParaRPr lang="en-US" altLang="en-IN" sz="21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0800000" flipV="1">
            <a:off x="674233" y="11707035"/>
            <a:ext cx="2619152" cy="46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IN" sz="23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55698" y="17009821"/>
            <a:ext cx="4915795" cy="28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0879" indent="-340879">
              <a:buFont typeface="Wingdings" panose="05000000000000000000" pitchFamily="2" charset="2"/>
              <a:buChar char="Ø"/>
            </a:pPr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879" indent="-340879">
              <a:buFont typeface="Wingdings" panose="05000000000000000000" pitchFamily="2" charset="2"/>
              <a:buChar char="Ø"/>
            </a:pPr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879" indent="-340879">
              <a:buFont typeface="Wingdings" panose="05000000000000000000" pitchFamily="2" charset="2"/>
              <a:buChar char="Ø"/>
            </a:pPr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879" indent="-340879">
              <a:buFont typeface="Wingdings" panose="05000000000000000000" pitchFamily="2" charset="2"/>
              <a:buChar char="Ø"/>
            </a:pPr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879" indent="-340879">
              <a:buFont typeface="Wingdings" panose="05000000000000000000" pitchFamily="2" charset="2"/>
              <a:buChar char="Ø"/>
            </a:pPr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879" indent="-340879">
              <a:buFont typeface="Wingdings" panose="05000000000000000000" pitchFamily="2" charset="2"/>
              <a:buChar char="Ø"/>
            </a:pPr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981" y="23851321"/>
            <a:ext cx="20467355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p=0.0012 (independent sample t - test p&lt;0.05) is obtained and shows that there is a statistical significant difference between the group 1 and group 2.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Support Vector Machine is 95.28 % and it is better than the other algorithms</a:t>
            </a:r>
          </a:p>
          <a:p>
            <a:pPr algn="just">
              <a:lnSpc>
                <a:spcPct val="150000"/>
              </a:lnSpc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is  Convolutional Neural Network(CNN) -  88.19%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work , it is concluded that the Support Vector Machine(SVM) algorithm attains the high accuracy when comparing with other Artificial intelligence techniques  in Potato Plant Disease detection.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SVM with CNN optimizes feature selection, bolstering precision and reducing overfitting risks</a:t>
            </a:r>
          </a:p>
          <a:p>
            <a:pPr marL="340879" indent="-340879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SVM-based models enhance clinical interpretability, aiding in more personalized disease treatment strategies.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5442" y="27128126"/>
            <a:ext cx="20794272" cy="914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97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Smith, J., &amp; Doe, A. (2023). "Comparative Analysis of SVM and CNN Algorithms for Disease Detection in Potato Crops". Journal of Agricultural Informatics, 34(2), 157.</a:t>
            </a: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Johnson, L., &amp; Kumar, S. (2022). "Advancements in Machine Learning for Early Detection of Blight in Potato Plants". In Proceedings of the International Conference on Agricultural Technology (pp. 421-426).</a:t>
            </a: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Brown, R. (2021). "Machine Learning in Agriculture". In Innovations in Crop Management. New York: Springer Nature, Chapter 8.</a:t>
            </a: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Davis, K. (2023). "A Comparative Study of Machine Learning Techniques for Plant Disease Detection with a Focus on Potato Blight". Ph.D. Dissertation, University of Agriculture Sciences.</a:t>
            </a: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Agricultural Research </a:t>
            </a:r>
            <a:r>
              <a:rPr lang="en-US" sz="219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(2023). "Impact of Machine Learning on Potato Disease Identification and Crop Yield: An Analytical Study".</a:t>
            </a: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23" indent="-34252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br>
              <a:rPr lang="en-US" sz="2397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br>
              <a:rPr lang="en-US" sz="2397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397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46217" y="27633712"/>
            <a:ext cx="15938014" cy="36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89"/>
          </a:p>
        </p:txBody>
      </p:sp>
      <p:sp>
        <p:nvSpPr>
          <p:cNvPr id="9" name="Text Box 8"/>
          <p:cNvSpPr txBox="1"/>
          <p:nvPr/>
        </p:nvSpPr>
        <p:spPr>
          <a:xfrm>
            <a:off x="1902027" y="19700275"/>
            <a:ext cx="4367815" cy="39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18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451878" y="22343586"/>
            <a:ext cx="6400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 Graphical Representation of SVM and CNN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13666720" y="19757719"/>
            <a:ext cx="5095923" cy="42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18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1422182" y="15507517"/>
            <a:ext cx="17144070" cy="7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pPr algn="ctr"/>
            <a:r>
              <a:rPr lang="en-US" sz="218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Potato Plant Disease Detection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603" y="-33015"/>
            <a:ext cx="21548526" cy="2566586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9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" y="8850"/>
            <a:ext cx="20917478" cy="2429716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4780" y="1435205"/>
            <a:ext cx="5563106" cy="110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Ms. Raushni Raj</a:t>
            </a:r>
            <a:br>
              <a:rPr lang="en-US" sz="218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192125116</a:t>
            </a:r>
          </a:p>
          <a:p>
            <a:pPr algn="r"/>
            <a:r>
              <a:rPr lang="en-US" sz="218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:Dr. M  Amanullah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F36CFE-8127-CD6C-40F4-31438FFA0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3"/>
          <a:stretch/>
        </p:blipFill>
        <p:spPr bwMode="auto">
          <a:xfrm>
            <a:off x="13842213" y="16885395"/>
            <a:ext cx="7248099" cy="52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14AE21-3177-2C56-31FE-1A85BF16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0552" y="3972314"/>
            <a:ext cx="4229760" cy="23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FAE57F-D95A-5C9C-DCB5-E9C2B089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0551" y="6695951"/>
            <a:ext cx="4229761" cy="23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52EBC32-3004-9862-6E16-CFEB447D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226" y="15834996"/>
            <a:ext cx="19154720" cy="37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3" tIns="45671" rIns="91343" bIns="4567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798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B20F25-91DF-2481-FC76-FEB2EE750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48212"/>
              </p:ext>
            </p:extLst>
          </p:nvPr>
        </p:nvGraphicFramePr>
        <p:xfrm>
          <a:off x="5870850" y="17664555"/>
          <a:ext cx="7798737" cy="4238146"/>
        </p:xfrm>
        <a:graphic>
          <a:graphicData uri="http://schemas.openxmlformats.org/drawingml/2006/table">
            <a:tbl>
              <a:tblPr/>
              <a:tblGrid>
                <a:gridCol w="781171">
                  <a:extLst>
                    <a:ext uri="{9D8B030D-6E8A-4147-A177-3AD203B41FA5}">
                      <a16:colId xmlns:a16="http://schemas.microsoft.com/office/drawing/2014/main" val="1670613034"/>
                    </a:ext>
                  </a:extLst>
                </a:gridCol>
                <a:gridCol w="2210625">
                  <a:extLst>
                    <a:ext uri="{9D8B030D-6E8A-4147-A177-3AD203B41FA5}">
                      <a16:colId xmlns:a16="http://schemas.microsoft.com/office/drawing/2014/main" val="305699602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570448164"/>
                    </a:ext>
                  </a:extLst>
                </a:gridCol>
                <a:gridCol w="1137880">
                  <a:extLst>
                    <a:ext uri="{9D8B030D-6E8A-4147-A177-3AD203B41FA5}">
                      <a16:colId xmlns:a16="http://schemas.microsoft.com/office/drawing/2014/main" val="2272918333"/>
                    </a:ext>
                  </a:extLst>
                </a:gridCol>
                <a:gridCol w="1633895">
                  <a:extLst>
                    <a:ext uri="{9D8B030D-6E8A-4147-A177-3AD203B41FA5}">
                      <a16:colId xmlns:a16="http://schemas.microsoft.com/office/drawing/2014/main" val="1136970334"/>
                    </a:ext>
                  </a:extLst>
                </a:gridCol>
                <a:gridCol w="1191104">
                  <a:extLst>
                    <a:ext uri="{9D8B030D-6E8A-4147-A177-3AD203B41FA5}">
                      <a16:colId xmlns:a16="http://schemas.microsoft.com/office/drawing/2014/main" val="1745556674"/>
                    </a:ext>
                  </a:extLst>
                </a:gridCol>
              </a:tblGrid>
              <a:tr h="1192975">
                <a:tc rowSpan="3"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               A</a:t>
                      </a:r>
                    </a:p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U</a:t>
                      </a:r>
                    </a:p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88900" marR="88900" algn="ctr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63432" marR="63432" marT="45671" marB="45671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dirty="0"/>
                        <a:t>ALGORITHMS</a:t>
                      </a:r>
                      <a:endParaRPr lang="en-IN" sz="219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N</a:t>
                      </a:r>
                      <a:endParaRPr lang="en-IN" sz="219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Std. Deviation</a:t>
                      </a:r>
                      <a:endParaRPr lang="en-IN" sz="219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Std. Error Mean</a:t>
                      </a:r>
                      <a:endParaRPr lang="en-IN" sz="219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2087"/>
                  </a:ext>
                </a:extLst>
              </a:tr>
              <a:tr h="13802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79.70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6.54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2.07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337884"/>
                  </a:ext>
                </a:extLst>
              </a:tr>
              <a:tr h="16636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Convolutional Neural Network (CNN)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68.60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8.19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19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2.59</a:t>
                      </a:r>
                      <a:endParaRPr lang="en-IN" sz="2190" b="1" dirty="0">
                        <a:effectLst/>
                      </a:endParaRPr>
                    </a:p>
                  </a:txBody>
                  <a:tcPr marL="63432" marR="63432" marT="45671" marB="45671" anchor="ctr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38101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5405113C-F7F3-384E-5059-151FB7F3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42" y="15943608"/>
            <a:ext cx="26607314" cy="3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3" tIns="45671" rIns="91343" bIns="4567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02FC7-660A-0F54-B257-6F5BA47EF725}"/>
              </a:ext>
            </a:extLst>
          </p:cNvPr>
          <p:cNvSpPr/>
          <p:nvPr/>
        </p:nvSpPr>
        <p:spPr>
          <a:xfrm>
            <a:off x="907250" y="10706636"/>
            <a:ext cx="4617214" cy="592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1738E3-4BC4-66FA-358A-741A28221411}"/>
              </a:ext>
            </a:extLst>
          </p:cNvPr>
          <p:cNvSpPr/>
          <p:nvPr/>
        </p:nvSpPr>
        <p:spPr>
          <a:xfrm>
            <a:off x="907250" y="11059212"/>
            <a:ext cx="4617214" cy="1282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>
              <a:highlight>
                <a:srgbClr val="000000"/>
              </a:highligh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82D1B0-F355-EC68-1AB6-F49900B283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" y="12218056"/>
            <a:ext cx="3210107" cy="25781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2AC7C3A-7DF8-0320-0C12-4CF95576634F}"/>
              </a:ext>
            </a:extLst>
          </p:cNvPr>
          <p:cNvSpPr/>
          <p:nvPr/>
        </p:nvSpPr>
        <p:spPr>
          <a:xfrm>
            <a:off x="907251" y="13660707"/>
            <a:ext cx="913425" cy="91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64DD32-629F-0812-02E4-5200EF7BDAD1}"/>
              </a:ext>
            </a:extLst>
          </p:cNvPr>
          <p:cNvSpPr/>
          <p:nvPr/>
        </p:nvSpPr>
        <p:spPr>
          <a:xfrm>
            <a:off x="727520" y="14980572"/>
            <a:ext cx="3015407" cy="91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0" b="1" dirty="0">
                <a:solidFill>
                  <a:schemeClr val="tx1"/>
                </a:solidFill>
              </a:rPr>
              <a:t>Fig. 3 Using the collected sample images</a:t>
            </a:r>
            <a:endParaRPr lang="en-IN" sz="2180" b="1" dirty="0">
              <a:solidFill>
                <a:schemeClr val="tx1"/>
              </a:solidFill>
            </a:endParaRPr>
          </a:p>
        </p:txBody>
      </p:sp>
      <p:sp>
        <p:nvSpPr>
          <p:cNvPr id="55" name="Rectangles 26">
            <a:extLst>
              <a:ext uri="{FF2B5EF4-FFF2-40B4-BE49-F238E27FC236}">
                <a16:creationId xmlns:a16="http://schemas.microsoft.com/office/drawing/2014/main" id="{A445869D-BCB2-7ED7-6E2E-A11B487AE407}"/>
              </a:ext>
            </a:extLst>
          </p:cNvPr>
          <p:cNvSpPr/>
          <p:nvPr/>
        </p:nvSpPr>
        <p:spPr>
          <a:xfrm>
            <a:off x="385018" y="10219434"/>
            <a:ext cx="3101713" cy="1381595"/>
          </a:xfrm>
          <a:prstGeom prst="rect">
            <a:avLst/>
          </a:prstGeom>
          <a:solidFill>
            <a:srgbClr val="F4C7F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collection: Organized data collected</a:t>
            </a: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7C461ACE-D82D-3671-DED1-1AD2819E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651" y="14139794"/>
            <a:ext cx="184534" cy="3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43" tIns="45671" rIns="91343" bIns="4567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798"/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35343796-259E-0C51-A36F-96F27BF5418A}"/>
              </a:ext>
            </a:extLst>
          </p:cNvPr>
          <p:cNvSpPr txBox="1"/>
          <p:nvPr/>
        </p:nvSpPr>
        <p:spPr>
          <a:xfrm>
            <a:off x="359189" y="17098175"/>
            <a:ext cx="5069531" cy="662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23" indent="-342523" algn="just">
              <a:lnSpc>
                <a:spcPct val="150000"/>
              </a:lnSpc>
              <a:spcBef>
                <a:spcPts val="1199"/>
              </a:spcBef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Support vector machine (SVM) is compared with Convolutional Neural Network (CNN) ,that depicts the proposed algorithm gives more accuracy when compared with the rest.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The SVM classifier clusters together with mean accuracy with a 95% confidence level and +/- 2 standard deviation.(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significant p-value of 0.012 (p&lt;0.05).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23" indent="-342523" algn="just">
              <a:spcBef>
                <a:spcPts val="1199"/>
              </a:spcBef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199"/>
              </a:spcBef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BD851E-D52D-24E9-3F62-9F6E3417D9A8}"/>
              </a:ext>
            </a:extLst>
          </p:cNvPr>
          <p:cNvSpPr/>
          <p:nvPr/>
        </p:nvSpPr>
        <p:spPr>
          <a:xfrm>
            <a:off x="5079494" y="10413827"/>
            <a:ext cx="3101713" cy="1244794"/>
          </a:xfrm>
          <a:prstGeom prst="rect">
            <a:avLst/>
          </a:prstGeom>
          <a:solidFill>
            <a:srgbClr val="F4C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Preprocessing:- Sample set of input data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09108E1A-A08B-84A5-C1DF-5DC2D2D56643}"/>
              </a:ext>
            </a:extLst>
          </p:cNvPr>
          <p:cNvSpPr/>
          <p:nvPr/>
        </p:nvSpPr>
        <p:spPr>
          <a:xfrm>
            <a:off x="9669771" y="10446469"/>
            <a:ext cx="2220089" cy="1092445"/>
          </a:xfrm>
          <a:prstGeom prst="rect">
            <a:avLst/>
          </a:prstGeom>
          <a:solidFill>
            <a:srgbClr val="F4C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Extraction</a:t>
            </a: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DDD0574E-2FE2-EEAC-1576-095F9E57CC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73635" y="11836590"/>
            <a:ext cx="4826454" cy="355966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DB86A001-CCE7-1BB5-6CCD-C0EE88DED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97" y="11854191"/>
            <a:ext cx="4826454" cy="3542064"/>
          </a:xfrm>
          <a:prstGeom prst="rect">
            <a:avLst/>
          </a:prstGeom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30BE93C1-9933-84F0-5060-C3B9C7F7DB89}"/>
              </a:ext>
            </a:extLst>
          </p:cNvPr>
          <p:cNvSpPr/>
          <p:nvPr/>
        </p:nvSpPr>
        <p:spPr>
          <a:xfrm>
            <a:off x="13107359" y="10351337"/>
            <a:ext cx="2689039" cy="1129921"/>
          </a:xfrm>
          <a:prstGeom prst="rect">
            <a:avLst/>
          </a:prstGeom>
          <a:solidFill>
            <a:srgbClr val="F4C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and Testing</a:t>
            </a:r>
          </a:p>
        </p:txBody>
      </p:sp>
      <p:sp>
        <p:nvSpPr>
          <p:cNvPr id="1037" name="Arrow: Right 1036">
            <a:extLst>
              <a:ext uri="{FF2B5EF4-FFF2-40B4-BE49-F238E27FC236}">
                <a16:creationId xmlns:a16="http://schemas.microsoft.com/office/drawing/2014/main" id="{0EAA91F3-BC2C-8E6B-0740-BD761DADA748}"/>
              </a:ext>
            </a:extLst>
          </p:cNvPr>
          <p:cNvSpPr/>
          <p:nvPr/>
        </p:nvSpPr>
        <p:spPr>
          <a:xfrm rot="1474343">
            <a:off x="15825730" y="11000750"/>
            <a:ext cx="1066797" cy="273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8" name="Arrow: Right 1037">
            <a:extLst>
              <a:ext uri="{FF2B5EF4-FFF2-40B4-BE49-F238E27FC236}">
                <a16:creationId xmlns:a16="http://schemas.microsoft.com/office/drawing/2014/main" id="{617F381C-A415-1E2A-804B-DF960A91E078}"/>
              </a:ext>
            </a:extLst>
          </p:cNvPr>
          <p:cNvSpPr/>
          <p:nvPr/>
        </p:nvSpPr>
        <p:spPr>
          <a:xfrm rot="19949505">
            <a:off x="15829521" y="10373179"/>
            <a:ext cx="1018698" cy="302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2B945D8-4A95-D969-7FB2-200966F7320F}"/>
              </a:ext>
            </a:extLst>
          </p:cNvPr>
          <p:cNvSpPr/>
          <p:nvPr/>
        </p:nvSpPr>
        <p:spPr>
          <a:xfrm>
            <a:off x="16829805" y="11078471"/>
            <a:ext cx="3604593" cy="1244914"/>
          </a:xfrm>
          <a:prstGeom prst="rect">
            <a:avLst/>
          </a:prstGeom>
          <a:solidFill>
            <a:srgbClr val="F4C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CNN :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 learning algorithm specifically designed for image processing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0268825-E18F-8FAD-7870-2CF72C3238E0}"/>
              </a:ext>
            </a:extLst>
          </p:cNvPr>
          <p:cNvSpPr/>
          <p:nvPr/>
        </p:nvSpPr>
        <p:spPr>
          <a:xfrm>
            <a:off x="16816012" y="9575698"/>
            <a:ext cx="3632181" cy="1192265"/>
          </a:xfrm>
          <a:prstGeom prst="rect">
            <a:avLst/>
          </a:prstGeom>
          <a:solidFill>
            <a:srgbClr val="F4C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SVM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Used for classification and regression task and for Image processing</a:t>
            </a:r>
          </a:p>
        </p:txBody>
      </p:sp>
      <p:sp>
        <p:nvSpPr>
          <p:cNvPr id="1042" name="Arrow: Right 1041">
            <a:extLst>
              <a:ext uri="{FF2B5EF4-FFF2-40B4-BE49-F238E27FC236}">
                <a16:creationId xmlns:a16="http://schemas.microsoft.com/office/drawing/2014/main" id="{CF1459D0-51A2-E63C-680A-2D1BE8464F24}"/>
              </a:ext>
            </a:extLst>
          </p:cNvPr>
          <p:cNvSpPr/>
          <p:nvPr/>
        </p:nvSpPr>
        <p:spPr>
          <a:xfrm>
            <a:off x="11907999" y="10867788"/>
            <a:ext cx="1120108" cy="240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9A001A7A-9994-0A46-BD71-ADF991A2DAE4}"/>
              </a:ext>
            </a:extLst>
          </p:cNvPr>
          <p:cNvSpPr/>
          <p:nvPr/>
        </p:nvSpPr>
        <p:spPr>
          <a:xfrm>
            <a:off x="8161888" y="10872669"/>
            <a:ext cx="1475598" cy="245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4" name="Arrow: Right 1043">
            <a:extLst>
              <a:ext uri="{FF2B5EF4-FFF2-40B4-BE49-F238E27FC236}">
                <a16:creationId xmlns:a16="http://schemas.microsoft.com/office/drawing/2014/main" id="{237754EE-EAD4-98DC-C0A0-BBC1DBB40EBD}"/>
              </a:ext>
            </a:extLst>
          </p:cNvPr>
          <p:cNvSpPr/>
          <p:nvPr/>
        </p:nvSpPr>
        <p:spPr>
          <a:xfrm>
            <a:off x="3501333" y="10952353"/>
            <a:ext cx="1573237" cy="228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682A57CA-AB69-CF05-58FE-D915882B7901}"/>
              </a:ext>
            </a:extLst>
          </p:cNvPr>
          <p:cNvSpPr/>
          <p:nvPr/>
        </p:nvSpPr>
        <p:spPr>
          <a:xfrm>
            <a:off x="17170690" y="13160809"/>
            <a:ext cx="2922822" cy="1578667"/>
          </a:xfrm>
          <a:prstGeom prst="rect">
            <a:avLst/>
          </a:prstGeom>
          <a:solidFill>
            <a:srgbClr val="F4C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Better Accuracy: Algorithm that gives better accuracy compare with others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02BD8A5-B151-B8EE-6D53-102FA04F7B72}"/>
              </a:ext>
            </a:extLst>
          </p:cNvPr>
          <p:cNvSpPr/>
          <p:nvPr/>
        </p:nvSpPr>
        <p:spPr>
          <a:xfrm>
            <a:off x="14761368" y="14585728"/>
            <a:ext cx="2170413" cy="1182995"/>
          </a:xfrm>
          <a:prstGeom prst="rect">
            <a:avLst/>
          </a:prstGeom>
          <a:solidFill>
            <a:srgbClr val="F4C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SPSS Analysis</a:t>
            </a:r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5F1C340C-7950-5895-CA2E-B28F9160D020}"/>
              </a:ext>
            </a:extLst>
          </p:cNvPr>
          <p:cNvSpPr/>
          <p:nvPr/>
        </p:nvSpPr>
        <p:spPr>
          <a:xfrm rot="16200000" flipH="1">
            <a:off x="17699502" y="14046739"/>
            <a:ext cx="768713" cy="2351319"/>
          </a:xfrm>
          <a:prstGeom prst="bentUpArrow">
            <a:avLst>
              <a:gd name="adj1" fmla="val 11722"/>
              <a:gd name="adj2" fmla="val 25000"/>
              <a:gd name="adj3" fmla="val 264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45133D2-64D2-D62C-E42B-84D253DF16F4}"/>
              </a:ext>
            </a:extLst>
          </p:cNvPr>
          <p:cNvSpPr/>
          <p:nvPr/>
        </p:nvSpPr>
        <p:spPr>
          <a:xfrm>
            <a:off x="20466950" y="10382156"/>
            <a:ext cx="623362" cy="1439117"/>
          </a:xfrm>
          <a:prstGeom prst="rightBrace">
            <a:avLst>
              <a:gd name="adj1" fmla="val 8333"/>
              <a:gd name="adj2" fmla="val 39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1376C064-8919-2D58-4D3C-1B68B3303258}"/>
              </a:ext>
            </a:extLst>
          </p:cNvPr>
          <p:cNvSpPr/>
          <p:nvPr/>
        </p:nvSpPr>
        <p:spPr>
          <a:xfrm rot="10800000">
            <a:off x="20093512" y="10623555"/>
            <a:ext cx="933274" cy="3610235"/>
          </a:xfrm>
          <a:prstGeom prst="bentArrow">
            <a:avLst>
              <a:gd name="adj1" fmla="val 25000"/>
              <a:gd name="adj2" fmla="val 2851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97948-715F-04E2-9EEC-F955593C80EE}"/>
              </a:ext>
            </a:extLst>
          </p:cNvPr>
          <p:cNvSpPr txBox="1"/>
          <p:nvPr/>
        </p:nvSpPr>
        <p:spPr>
          <a:xfrm>
            <a:off x="6748369" y="19149958"/>
            <a:ext cx="2430882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Support</a:t>
            </a: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Vector Machine(SVM)</a:t>
            </a:r>
            <a:endParaRPr lang="en-IN" sz="2190" b="1" dirty="0">
              <a:effectLst/>
            </a:endParaRPr>
          </a:p>
          <a:p>
            <a:endParaRPr lang="en-IN" sz="219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7D3F70-061A-E426-9E46-628E7564F3FC}"/>
              </a:ext>
            </a:extLst>
          </p:cNvPr>
          <p:cNvSpPr txBox="1"/>
          <p:nvPr/>
        </p:nvSpPr>
        <p:spPr>
          <a:xfrm>
            <a:off x="18160557" y="6277172"/>
            <a:ext cx="2235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Fig. 1 Plant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097BF-A828-CFE7-D140-83DEAFF5DCEF}"/>
              </a:ext>
            </a:extLst>
          </p:cNvPr>
          <p:cNvSpPr txBox="1"/>
          <p:nvPr/>
        </p:nvSpPr>
        <p:spPr>
          <a:xfrm>
            <a:off x="18173256" y="9038550"/>
            <a:ext cx="2235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Fig. 2 Plant 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D291BA-346D-36BC-1AE8-C920E01A6289}"/>
              </a:ext>
            </a:extLst>
          </p:cNvPr>
          <p:cNvSpPr txBox="1"/>
          <p:nvPr/>
        </p:nvSpPr>
        <p:spPr>
          <a:xfrm>
            <a:off x="5619697" y="15450049"/>
            <a:ext cx="28640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Fig. 4 Image processing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BD287E-736F-5DEA-DBDB-D31F9CBCCD9E}"/>
              </a:ext>
            </a:extLst>
          </p:cNvPr>
          <p:cNvSpPr txBox="1"/>
          <p:nvPr/>
        </p:nvSpPr>
        <p:spPr>
          <a:xfrm>
            <a:off x="10827742" y="15393064"/>
            <a:ext cx="3417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Fig. 5 Testing the samples</a:t>
            </a:r>
          </a:p>
          <a:p>
            <a:endParaRPr lang="en-IN" sz="2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A2337-D35C-9DF7-056A-D373DBB4A21A}"/>
              </a:ext>
            </a:extLst>
          </p:cNvPr>
          <p:cNvSpPr txBox="1"/>
          <p:nvPr/>
        </p:nvSpPr>
        <p:spPr>
          <a:xfrm>
            <a:off x="6354911" y="22345017"/>
            <a:ext cx="7489975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/>
              <a:t>Table 1 Comparison of Algorithms in term of Mean accuracy</a:t>
            </a:r>
          </a:p>
          <a:p>
            <a:endParaRPr lang="en-IN" sz="219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6221</TotalTime>
  <Words>717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Raushni Raj</cp:lastModifiedBy>
  <cp:revision>129</cp:revision>
  <dcterms:created xsi:type="dcterms:W3CDTF">2023-04-19T08:35:00Z</dcterms:created>
  <dcterms:modified xsi:type="dcterms:W3CDTF">2024-04-25T09:15:38Z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