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j" id="{7032B842-418D-4845-AE4E-EAF868FE962A}">
          <p14:sldIdLst>
            <p14:sldId id="256"/>
          </p14:sldIdLst>
        </p14:section>
      </p14:sectionLst>
    </p:ex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ushni Raj" initials="RR" lastIdx="1" clrIdx="0">
    <p:extLst>
      <p:ext uri="{19B8F6BF-5375-455C-9EA6-DF929625EA0E}">
        <p15:presenceInfo xmlns:p15="http://schemas.microsoft.com/office/powerpoint/2012/main" userId="b6016bcfbafca8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C7F7"/>
    <a:srgbClr val="FCDCBF"/>
    <a:srgbClr val="BFE7FF"/>
    <a:srgbClr val="D11FAF"/>
    <a:srgbClr val="828282"/>
    <a:srgbClr val="D7F5CD"/>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99" autoAdjust="0"/>
    <p:restoredTop sz="94690" autoAdjust="0"/>
  </p:normalViewPr>
  <p:slideViewPr>
    <p:cSldViewPr snapToGrid="0">
      <p:cViewPr>
        <p:scale>
          <a:sx n="33" d="100"/>
          <a:sy n="33" d="100"/>
        </p:scale>
        <p:origin x="67" y="-3298"/>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44237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55687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578634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040991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196587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91439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1211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342734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25-04-2024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011182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170377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53815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25-04-2024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789136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g"/><Relationship Id="rId7" Type="http://schemas.openxmlformats.org/officeDocument/2006/relationships/image" Target="../media/image6.sv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g"/><Relationship Id="rId10" Type="http://schemas.openxmlformats.org/officeDocument/2006/relationships/image" Target="../media/image9.sv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486" y="3761090"/>
            <a:ext cx="21548526" cy="5698089"/>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89" dirty="0"/>
          </a:p>
        </p:txBody>
      </p:sp>
      <p:sp>
        <p:nvSpPr>
          <p:cNvPr id="5" name="Rectangle 4"/>
          <p:cNvSpPr/>
          <p:nvPr/>
        </p:nvSpPr>
        <p:spPr>
          <a:xfrm>
            <a:off x="-4020" y="9440554"/>
            <a:ext cx="21603545" cy="6782719"/>
          </a:xfrm>
          <a:prstGeom prst="rect">
            <a:avLst/>
          </a:prstGeom>
          <a:solidFill>
            <a:srgbClr val="BFE7FF"/>
          </a:solidFill>
          <a:ln>
            <a:solidFill>
              <a:schemeClr val="tx1">
                <a:lumMod val="75000"/>
                <a:lumOff val="2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altLang="en-US" sz="1798" b="1" dirty="0">
              <a:latin typeface="Times New Roman" panose="02020603050405020304" pitchFamily="18" charset="0"/>
              <a:cs typeface="Times New Roman" panose="02020603050405020304" pitchFamily="18" charset="0"/>
            </a:endParaRPr>
          </a:p>
        </p:txBody>
      </p:sp>
      <p:sp>
        <p:nvSpPr>
          <p:cNvPr id="6" name="Rectangle 5"/>
          <p:cNvSpPr/>
          <p:nvPr/>
        </p:nvSpPr>
        <p:spPr>
          <a:xfrm>
            <a:off x="-1" y="16242416"/>
            <a:ext cx="21631149" cy="6132105"/>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88" dirty="0">
              <a:latin typeface="Times New Roman" panose="02020603050405020304" pitchFamily="18" charset="0"/>
              <a:cs typeface="Times New Roman" panose="02020603050405020304" pitchFamily="18" charset="0"/>
            </a:endParaRPr>
          </a:p>
        </p:txBody>
      </p:sp>
      <p:sp>
        <p:nvSpPr>
          <p:cNvPr id="7" name="Rectangle 6"/>
          <p:cNvSpPr/>
          <p:nvPr/>
        </p:nvSpPr>
        <p:spPr>
          <a:xfrm>
            <a:off x="39486" y="22349539"/>
            <a:ext cx="21603545" cy="5783707"/>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89"/>
          </a:p>
        </p:txBody>
      </p:sp>
      <p:sp>
        <p:nvSpPr>
          <p:cNvPr id="8" name="Rectangle 7"/>
          <p:cNvSpPr/>
          <p:nvPr/>
        </p:nvSpPr>
        <p:spPr>
          <a:xfrm>
            <a:off x="-27416" y="28011996"/>
            <a:ext cx="21603545" cy="4742344"/>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89" dirty="0"/>
          </a:p>
        </p:txBody>
      </p:sp>
      <p:sp>
        <p:nvSpPr>
          <p:cNvPr id="19" name="Rectangle 18"/>
          <p:cNvSpPr/>
          <p:nvPr/>
        </p:nvSpPr>
        <p:spPr>
          <a:xfrm>
            <a:off x="431140" y="4074380"/>
            <a:ext cx="3182760" cy="8365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0" b="1" dirty="0">
                <a:solidFill>
                  <a:schemeClr val="tx1"/>
                </a:solidFill>
                <a:latin typeface="Times New Roman" panose="02020603050405020304" pitchFamily="18" charset="0"/>
                <a:cs typeface="Times New Roman" panose="02020603050405020304" pitchFamily="18" charset="0"/>
              </a:rPr>
              <a:t>INTRODUCTION</a:t>
            </a:r>
            <a:endParaRPr lang="en-IN" sz="2790"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42452" y="2537360"/>
            <a:ext cx="21545561" cy="1351847"/>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89"/>
          </a:p>
        </p:txBody>
      </p:sp>
      <p:sp>
        <p:nvSpPr>
          <p:cNvPr id="22" name="Rectangle 21"/>
          <p:cNvSpPr/>
          <p:nvPr/>
        </p:nvSpPr>
        <p:spPr>
          <a:xfrm>
            <a:off x="413881" y="16567910"/>
            <a:ext cx="1811160" cy="56310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0" b="1" dirty="0">
                <a:solidFill>
                  <a:schemeClr val="tx1"/>
                </a:solidFill>
                <a:latin typeface="Times New Roman" panose="02020603050405020304" pitchFamily="18" charset="0"/>
                <a:cs typeface="Times New Roman" panose="02020603050405020304" pitchFamily="18" charset="0"/>
              </a:rPr>
              <a:t>RESULTS</a:t>
            </a:r>
            <a:endParaRPr lang="en-IN" sz="2790"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413881" y="22776870"/>
            <a:ext cx="5712600" cy="76999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0" b="1" dirty="0">
                <a:solidFill>
                  <a:schemeClr val="tx1"/>
                </a:solidFill>
                <a:latin typeface="Times New Roman" panose="02020603050405020304" pitchFamily="18" charset="0"/>
                <a:cs typeface="Times New Roman" panose="02020603050405020304" pitchFamily="18" charset="0"/>
              </a:rPr>
              <a:t>DISCUSSION AND CONCLUSION</a:t>
            </a:r>
            <a:endParaRPr lang="en-IN" sz="2790"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413880" y="28300521"/>
            <a:ext cx="3015120" cy="71551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0" b="1" dirty="0">
                <a:solidFill>
                  <a:schemeClr val="tx1"/>
                </a:solidFill>
                <a:latin typeface="Times New Roman" panose="02020603050405020304" pitchFamily="18" charset="0"/>
                <a:cs typeface="Times New Roman" panose="02020603050405020304" pitchFamily="18" charset="0"/>
              </a:rPr>
              <a:t>BIBLIOGRAPHY</a:t>
            </a:r>
            <a:endParaRPr lang="en-IN" sz="2790"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231857" y="2521881"/>
            <a:ext cx="21076577" cy="1688924"/>
          </a:xfrm>
          <a:prstGeom prst="rect">
            <a:avLst/>
          </a:prstGeom>
          <a:noFill/>
        </p:spPr>
        <p:txBody>
          <a:bodyPr wrap="square" rtlCol="0">
            <a:spAutoFit/>
          </a:bodyPr>
          <a:lstStyle/>
          <a:p>
            <a:pPr algn="ctr"/>
            <a:r>
              <a:rPr lang="en-US" sz="3579" b="1" dirty="0">
                <a:latin typeface="Times New Roman" panose="02020603050405020304" pitchFamily="18" charset="0"/>
                <a:cs typeface="Times New Roman" panose="02020603050405020304" pitchFamily="18" charset="0"/>
              </a:rPr>
              <a:t> </a:t>
            </a:r>
            <a:r>
              <a:rPr lang="en-US" sz="3200" b="1" dirty="0">
                <a:solidFill>
                  <a:srgbClr val="000000"/>
                </a:solidFill>
                <a:latin typeface="Times New Roman" panose="02020603050405020304" pitchFamily="18" charset="0"/>
                <a:cs typeface="Times New Roman" panose="02020603050405020304" pitchFamily="18" charset="0"/>
              </a:rPr>
              <a:t>E</a:t>
            </a:r>
            <a:r>
              <a:rPr lang="en-US" sz="3200" b="1" i="0" u="none" strike="noStrike" dirty="0">
                <a:solidFill>
                  <a:srgbClr val="000000"/>
                </a:solidFill>
                <a:effectLst/>
                <a:latin typeface="Times New Roman" panose="02020603050405020304" pitchFamily="18" charset="0"/>
              </a:rPr>
              <a:t>arly detection and management of potato plant disease</a:t>
            </a:r>
            <a:r>
              <a:rPr lang="en-US" sz="3200" b="1" dirty="0">
                <a:solidFill>
                  <a:srgbClr val="000000"/>
                </a:solidFill>
                <a:latin typeface="Times New Roman" panose="02020603050405020304" pitchFamily="18" charset="0"/>
              </a:rPr>
              <a:t> by comparative </a:t>
            </a:r>
            <a:r>
              <a:rPr lang="en-IN" sz="3200" b="1" dirty="0">
                <a:solidFill>
                  <a:srgbClr val="000000"/>
                </a:solidFill>
                <a:latin typeface="Times New Roman" panose="02020603050405020304" pitchFamily="18" charset="0"/>
              </a:rPr>
              <a:t>analysis of</a:t>
            </a:r>
            <a:r>
              <a:rPr lang="en-US" sz="3200" b="1" i="0" u="none" strike="noStrike" dirty="0">
                <a:solidFill>
                  <a:srgbClr val="000000"/>
                </a:solidFill>
                <a:effectLst/>
                <a:latin typeface="Times New Roman" panose="02020603050405020304" pitchFamily="18" charset="0"/>
              </a:rPr>
              <a:t> Support Vector Machine  Algorithm </a:t>
            </a:r>
            <a:r>
              <a:rPr lang="en-US" sz="3200" b="1" dirty="0">
                <a:solidFill>
                  <a:srgbClr val="000000"/>
                </a:solidFill>
                <a:latin typeface="Times New Roman" panose="02020603050405020304" pitchFamily="18" charset="0"/>
              </a:rPr>
              <a:t>and</a:t>
            </a:r>
            <a:r>
              <a:rPr lang="en-US" sz="3200" b="1" i="0" u="none" strike="noStrike" dirty="0">
                <a:solidFill>
                  <a:srgbClr val="000000"/>
                </a:solidFill>
                <a:effectLst/>
                <a:latin typeface="Times New Roman" panose="02020603050405020304" pitchFamily="18" charset="0"/>
              </a:rPr>
              <a:t> ResNet-50 </a:t>
            </a:r>
            <a:r>
              <a:rPr lang="en-US" sz="3200" b="1" dirty="0">
                <a:solidFill>
                  <a:srgbClr val="000000"/>
                </a:solidFill>
                <a:latin typeface="Times New Roman" panose="02020603050405020304" pitchFamily="18" charset="0"/>
              </a:rPr>
              <a:t>Algorithm </a:t>
            </a:r>
            <a:r>
              <a:rPr lang="en-US" sz="3200" b="1" i="0" u="none" strike="noStrike" dirty="0">
                <a:solidFill>
                  <a:srgbClr val="000000"/>
                </a:solidFill>
                <a:effectLst/>
                <a:latin typeface="Times New Roman" panose="02020603050405020304" pitchFamily="18" charset="0"/>
              </a:rPr>
              <a:t>to improve accuracy</a:t>
            </a:r>
            <a:endParaRPr lang="en-US" sz="3200" b="1" dirty="0">
              <a:latin typeface="Times New Roman" panose="02020603050405020304" pitchFamily="18" charset="0"/>
              <a:cs typeface="Times New Roman" panose="02020603050405020304" pitchFamily="18" charset="0"/>
            </a:endParaRPr>
          </a:p>
          <a:p>
            <a:pPr algn="ctr"/>
            <a:endParaRPr lang="en-US" sz="3596" b="1" dirty="0">
              <a:latin typeface="Times New Roman" panose="02020603050405020304" pitchFamily="18" charset="0"/>
              <a:cs typeface="Times New Roman" panose="02020603050405020304" pitchFamily="18" charset="0"/>
            </a:endParaRPr>
          </a:p>
        </p:txBody>
      </p:sp>
      <p:sp>
        <p:nvSpPr>
          <p:cNvPr id="20" name="Rectangle 19"/>
          <p:cNvSpPr/>
          <p:nvPr/>
        </p:nvSpPr>
        <p:spPr>
          <a:xfrm>
            <a:off x="413881" y="9699106"/>
            <a:ext cx="5110584" cy="64814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0" b="1" dirty="0">
                <a:solidFill>
                  <a:schemeClr val="tx1"/>
                </a:solidFill>
                <a:latin typeface="Times New Roman" panose="02020603050405020304" pitchFamily="18" charset="0"/>
                <a:cs typeface="Times New Roman" panose="02020603050405020304" pitchFamily="18" charset="0"/>
              </a:rPr>
              <a:t>MATERIALS AND METHODS</a:t>
            </a:r>
            <a:endParaRPr lang="en-IN" sz="2790"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4631" y="1479741"/>
            <a:ext cx="8375827" cy="855363"/>
          </a:xfrm>
          <a:prstGeom prst="rect">
            <a:avLst/>
          </a:prstGeom>
          <a:noFill/>
        </p:spPr>
        <p:txBody>
          <a:bodyPr wrap="square" rtlCol="0">
            <a:spAutoFit/>
          </a:bodyPr>
          <a:lstStyle/>
          <a:p>
            <a:pPr algn="r"/>
            <a:r>
              <a:rPr lang="en-US" sz="2485" b="1">
                <a:solidFill>
                  <a:schemeClr val="bg1"/>
                </a:solidFill>
                <a:latin typeface="Times New Roman" panose="02020603050405020304" pitchFamily="18" charset="0"/>
                <a:cs typeface="Times New Roman" panose="02020603050405020304" pitchFamily="18" charset="0"/>
              </a:rPr>
              <a:t> Ms. Poorani.S            </a:t>
            </a:r>
            <a:endParaRPr lang="en-US" sz="2485" b="1" dirty="0">
              <a:solidFill>
                <a:schemeClr val="bg1"/>
              </a:solidFill>
              <a:latin typeface="Times New Roman" panose="02020603050405020304" pitchFamily="18" charset="0"/>
              <a:cs typeface="Times New Roman" panose="02020603050405020304" pitchFamily="18" charset="0"/>
            </a:endParaRPr>
          </a:p>
          <a:p>
            <a:pPr algn="r"/>
            <a:r>
              <a:rPr lang="en-US" sz="2485" b="1" dirty="0">
                <a:solidFill>
                  <a:schemeClr val="bg1"/>
                </a:solidFill>
                <a:latin typeface="Times New Roman" panose="02020603050405020304" pitchFamily="18" charset="0"/>
                <a:cs typeface="Times New Roman" panose="02020603050405020304" pitchFamily="18" charset="0"/>
              </a:rPr>
              <a:t> Guided by Dr. Mary Valantina. G</a:t>
            </a:r>
            <a:endParaRPr lang="en-IN" sz="2485"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442653" y="4524240"/>
            <a:ext cx="14694829" cy="4581447"/>
          </a:xfrm>
          <a:prstGeom prst="rect">
            <a:avLst/>
          </a:prstGeom>
          <a:noFill/>
        </p:spPr>
        <p:txBody>
          <a:bodyPr wrap="square" rtlCol="0">
            <a:spAutoFit/>
          </a:bodyPr>
          <a:lstStyle/>
          <a:p>
            <a:pPr algn="just">
              <a:lnSpc>
                <a:spcPct val="150000"/>
              </a:lnSpc>
            </a:pPr>
            <a:endParaRPr lang="en-US" sz="2190" b="1" i="0" u="none" strike="noStrike" dirty="0">
              <a:solidFill>
                <a:srgbClr val="000000"/>
              </a:solidFill>
              <a:effectLst/>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 Tackling the significant challenge of potato plant diseases, this study delves into machine learning's potential for early detection and strategic disease management, crucial for sustaining crop health and food security.</a:t>
            </a:r>
          </a:p>
          <a:p>
            <a:pPr marL="341254" indent="-341254"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The study focuses on comparing the traditional Support Vector Machine (SVM) algorithm with the advanced deep learning ResNet-50 model, aiming to significantly refine the accuracy of disease identification in potato crops.</a:t>
            </a:r>
          </a:p>
          <a:p>
            <a:pPr marL="341254" indent="-341254"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 SVM's prowess in classification tasks and ResNet-50's deep convolutional neural network approach represent two potentially transformative techniques in agricultural disease detection and analysis.</a:t>
            </a:r>
          </a:p>
          <a:p>
            <a:pPr marL="341254" indent="-341254"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Through a comprehensive evaluation, this research is dedicated to determining which algorithm—SVM or ResNet-50—offers the most effective solution for the early detection of potato plant diseases.</a:t>
            </a:r>
          </a:p>
        </p:txBody>
      </p:sp>
      <p:sp>
        <p:nvSpPr>
          <p:cNvPr id="37" name="TextBox 36"/>
          <p:cNvSpPr txBox="1"/>
          <p:nvPr/>
        </p:nvSpPr>
        <p:spPr>
          <a:xfrm>
            <a:off x="10355698" y="17009821"/>
            <a:ext cx="4915795" cy="2844475"/>
          </a:xfrm>
          <a:prstGeom prst="rect">
            <a:avLst/>
          </a:prstGeom>
          <a:noFill/>
        </p:spPr>
        <p:txBody>
          <a:bodyPr wrap="square" rtlCol="0">
            <a:spAutoFit/>
          </a:bodyPr>
          <a:lstStyle/>
          <a:p>
            <a:r>
              <a:rPr lang="en-US" sz="1988" b="1">
                <a:latin typeface="Times New Roman" panose="02020603050405020304" pitchFamily="18" charset="0"/>
                <a:cs typeface="Times New Roman" panose="02020603050405020304" pitchFamily="18" charset="0"/>
              </a:rPr>
              <a:t> </a:t>
            </a:r>
          </a:p>
          <a:p>
            <a:pPr marL="340879" indent="-340879">
              <a:buFont typeface="Wingdings" panose="05000000000000000000" pitchFamily="2" charset="2"/>
              <a:buChar char="Ø"/>
            </a:pPr>
            <a:endParaRPr lang="en-IN" sz="1988" b="1">
              <a:latin typeface="Times New Roman" panose="02020603050405020304" pitchFamily="18" charset="0"/>
              <a:cs typeface="Times New Roman" panose="02020603050405020304" pitchFamily="18" charset="0"/>
            </a:endParaRPr>
          </a:p>
          <a:p>
            <a:pPr marL="340879" indent="-340879">
              <a:buFont typeface="Wingdings" panose="05000000000000000000" pitchFamily="2" charset="2"/>
              <a:buChar char="Ø"/>
            </a:pPr>
            <a:endParaRPr lang="en-IN" sz="1988" b="1">
              <a:latin typeface="Times New Roman" panose="02020603050405020304" pitchFamily="18" charset="0"/>
              <a:cs typeface="Times New Roman" panose="02020603050405020304" pitchFamily="18" charset="0"/>
            </a:endParaRPr>
          </a:p>
          <a:p>
            <a:pPr marL="340879" indent="-340879">
              <a:buFont typeface="Wingdings" panose="05000000000000000000" pitchFamily="2" charset="2"/>
              <a:buChar char="Ø"/>
            </a:pPr>
            <a:endParaRPr lang="en-IN" sz="1988" b="1">
              <a:latin typeface="Times New Roman" panose="02020603050405020304" pitchFamily="18" charset="0"/>
              <a:cs typeface="Times New Roman" panose="02020603050405020304" pitchFamily="18" charset="0"/>
            </a:endParaRPr>
          </a:p>
          <a:p>
            <a:pPr marL="340879" indent="-340879">
              <a:buFont typeface="Wingdings" panose="05000000000000000000" pitchFamily="2" charset="2"/>
              <a:buChar char="Ø"/>
            </a:pPr>
            <a:endParaRPr lang="en-IN" sz="1988" b="1">
              <a:latin typeface="Times New Roman" panose="02020603050405020304" pitchFamily="18" charset="0"/>
              <a:cs typeface="Times New Roman" panose="02020603050405020304" pitchFamily="18" charset="0"/>
            </a:endParaRPr>
          </a:p>
          <a:p>
            <a:pPr marL="340879" indent="-340879">
              <a:buFont typeface="Wingdings" panose="05000000000000000000" pitchFamily="2" charset="2"/>
              <a:buChar char="Ø"/>
            </a:pPr>
            <a:endParaRPr lang="en-IN" sz="1988" b="1">
              <a:latin typeface="Times New Roman" panose="02020603050405020304" pitchFamily="18" charset="0"/>
              <a:cs typeface="Times New Roman" panose="02020603050405020304" pitchFamily="18" charset="0"/>
            </a:endParaRPr>
          </a:p>
          <a:p>
            <a:pPr marL="340879" indent="-340879">
              <a:buFont typeface="Wingdings" panose="05000000000000000000" pitchFamily="2" charset="2"/>
              <a:buChar char="Ø"/>
            </a:pPr>
            <a:endParaRPr lang="en-IN" sz="1988" b="1">
              <a:latin typeface="Times New Roman" panose="02020603050405020304" pitchFamily="18" charset="0"/>
              <a:cs typeface="Times New Roman" panose="02020603050405020304" pitchFamily="18" charset="0"/>
            </a:endParaRPr>
          </a:p>
          <a:p>
            <a:pPr marL="340879" indent="-340879">
              <a:buFont typeface="Wingdings" panose="05000000000000000000" pitchFamily="2" charset="2"/>
              <a:buChar char="Ø"/>
            </a:pPr>
            <a:endParaRPr lang="en-IN" sz="1988" b="1">
              <a:latin typeface="Times New Roman" panose="02020603050405020304" pitchFamily="18" charset="0"/>
              <a:cs typeface="Times New Roman" panose="02020603050405020304" pitchFamily="18" charset="0"/>
            </a:endParaRPr>
          </a:p>
          <a:p>
            <a:pPr marL="340879" indent="-340879">
              <a:buFont typeface="Wingdings" panose="05000000000000000000" pitchFamily="2" charset="2"/>
              <a:buChar char="Ø"/>
            </a:pPr>
            <a:endParaRPr lang="en-IN" sz="1988"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432385" y="23655983"/>
            <a:ext cx="20467355" cy="7109062"/>
          </a:xfrm>
          <a:prstGeom prst="rect">
            <a:avLst/>
          </a:prstGeom>
          <a:noFill/>
        </p:spPr>
        <p:txBody>
          <a:bodyPr wrap="square" rtlCol="0">
            <a:spAutoFit/>
          </a:bodyPr>
          <a:lstStyle/>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 This study addresses the pressing issue of potato plant diseases and explores the potential of machine learning algorithms, specifically comparing the traditional SVM with the advanced ResNet-50 model, to enhance early detection and strategic disease management, crucial for sustaining crop health and food security.</a:t>
            </a:r>
          </a:p>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By conducting a thorough evaluation, the research aims to determine which algorithm—SVM or ResNet-50—offers the most effective solution for the early detection of potato plant diseases, which is vital for implementing timely interventions to safeguard and improve crop health and productivity.</a:t>
            </a:r>
          </a:p>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 This reveal a significant disparity in accuracy between the SVM and ResNet-50 classifiers, with the SVM classifier boasting a precision rate of 95.88% compared to the ResNet-50 classifier's 59.38%, as corroborated by statistical analysis using SPSS. </a:t>
            </a:r>
          </a:p>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Overall, this study underscores the importance of adopting advanced machine learning algorithms in agricultural settings to address critical challenges like early disease detection, paving the way for more effective and efficient disease management strategies and ultimately contributing to global food security..</a:t>
            </a:r>
          </a:p>
          <a:p>
            <a:pPr marL="341254" indent="-341254" algn="just">
              <a:lnSpc>
                <a:spcPct val="150000"/>
              </a:lnSpc>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endParaRPr>
          </a:p>
          <a:p>
            <a:pPr algn="just">
              <a:lnSpc>
                <a:spcPct val="150000"/>
              </a:lnSpc>
            </a:pPr>
            <a:r>
              <a:rPr lang="en-US" altLang="en-IN" sz="2190" b="1" dirty="0">
                <a:latin typeface="Times New Roman" panose="02020603050405020304" pitchFamily="18" charset="0"/>
                <a:cs typeface="Times New Roman" panose="02020603050405020304" pitchFamily="18" charset="0"/>
              </a:rPr>
              <a:t> </a:t>
            </a:r>
          </a:p>
          <a:p>
            <a:pPr>
              <a:lnSpc>
                <a:spcPct val="150000"/>
              </a:lnSpc>
            </a:pPr>
            <a:endParaRPr lang="en-US" altLang="en-IN" sz="2190" b="1" dirty="0">
              <a:latin typeface="Times New Roman" panose="02020603050405020304" pitchFamily="18" charset="0"/>
              <a:cs typeface="Times New Roman" panose="02020603050405020304" pitchFamily="18" charset="0"/>
            </a:endParaRPr>
          </a:p>
          <a:p>
            <a:pPr marL="341254" indent="-341254">
              <a:lnSpc>
                <a:spcPct val="150000"/>
              </a:lnSpc>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endParaRPr>
          </a:p>
          <a:p>
            <a:pPr marL="340879" indent="-340879" algn="just">
              <a:lnSpc>
                <a:spcPct val="150000"/>
              </a:lnSpc>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378713" y="29123376"/>
            <a:ext cx="20466007" cy="396800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Jones, R.A.C. (2019). Plant virus emergence and evolution: Origins, new encounter scenarios, factors driving emergence, effects of changing world conditions, and prospects for control. Virus Research, 273, 197–208.</a:t>
            </a:r>
            <a:endParaRPr lang="en-US" sz="2190" b="1" i="0" u="none" strike="noStrike" dirty="0">
              <a:effectLst/>
              <a:latin typeface="Times New Roman" panose="02020603050405020304" pitchFamily="18" charset="0"/>
              <a:cs typeface="Times New Roman" panose="02020603050405020304" pitchFamily="18" charset="0"/>
            </a:endParaRPr>
          </a:p>
          <a:p>
            <a:pPr marL="342900" indent="-342900" algn="just" rtl="0">
              <a:lnSpc>
                <a:spcPct val="150000"/>
              </a:lnSpc>
              <a:spcBef>
                <a:spcPts val="0"/>
              </a:spcBef>
              <a:spcAft>
                <a:spcPts val="0"/>
              </a:spcAft>
              <a:buFont typeface="Wingdings" panose="05000000000000000000" pitchFamily="2" charset="2"/>
              <a:buChar char="Ø"/>
            </a:pPr>
            <a:r>
              <a:rPr lang="en-US" sz="2190" b="1" i="0" u="none" strike="noStrike" dirty="0">
                <a:effectLst/>
                <a:latin typeface="Times New Roman" panose="02020603050405020304" pitchFamily="18" charset="0"/>
                <a:cs typeface="Times New Roman" panose="02020603050405020304" pitchFamily="18" charset="0"/>
              </a:rPr>
              <a:t> Mohanty, S.P., Hughes, D.P., &amp; </a:t>
            </a:r>
            <a:r>
              <a:rPr lang="en-US" sz="2190" b="1" i="0" u="none" strike="noStrike" dirty="0" err="1">
                <a:effectLst/>
                <a:latin typeface="Times New Roman" panose="02020603050405020304" pitchFamily="18" charset="0"/>
                <a:cs typeface="Times New Roman" panose="02020603050405020304" pitchFamily="18" charset="0"/>
              </a:rPr>
              <a:t>Salathe</a:t>
            </a:r>
            <a:r>
              <a:rPr lang="en-US" sz="2190" b="1" i="0" u="none" strike="noStrike" dirty="0">
                <a:effectLst/>
                <a:latin typeface="Times New Roman" panose="02020603050405020304" pitchFamily="18" charset="0"/>
                <a:cs typeface="Times New Roman" panose="02020603050405020304" pitchFamily="18" charset="0"/>
              </a:rPr>
              <a:t> , M. (2016). Using deep learning for image-based plant disease detection. Frontiers in Plant Science, 7, 1419.</a:t>
            </a:r>
          </a:p>
          <a:p>
            <a:pPr marL="342900" indent="-342900" algn="just" rtl="0">
              <a:lnSpc>
                <a:spcPct val="150000"/>
              </a:lnSpc>
              <a:spcBef>
                <a:spcPts val="0"/>
              </a:spcBef>
              <a:spcAft>
                <a:spcPts val="0"/>
              </a:spcAft>
              <a:buFont typeface="Wingdings" panose="05000000000000000000" pitchFamily="2" charset="2"/>
              <a:buChar char="Ø"/>
            </a:pPr>
            <a:r>
              <a:rPr lang="en-US" sz="2190" b="1" i="0" u="none" strike="noStrike" dirty="0">
                <a:effectLst/>
                <a:latin typeface="Times New Roman" panose="02020603050405020304" pitchFamily="18" charset="0"/>
                <a:cs typeface="Times New Roman" panose="02020603050405020304" pitchFamily="18" charset="0"/>
              </a:rPr>
              <a:t> Singh, A.K., Ganapathy Subramanian , B., Sarkar, S., &amp; Singh, A. (2018). Deep learning for plant stress phenotyping: Trends and future perspectives. Trends in Plant Science, 23(10), 883–898.</a:t>
            </a:r>
          </a:p>
          <a:p>
            <a:pPr marL="342900" indent="-342900" algn="just" rtl="0">
              <a:lnSpc>
                <a:spcPct val="150000"/>
              </a:lnSpc>
              <a:spcBef>
                <a:spcPts val="0"/>
              </a:spcBef>
              <a:spcAft>
                <a:spcPts val="0"/>
              </a:spcAft>
              <a:buFont typeface="Wingdings" panose="05000000000000000000" pitchFamily="2" charset="2"/>
              <a:buChar char="Ø"/>
            </a:pPr>
            <a:r>
              <a:rPr lang="en-US" sz="2190" b="1" i="0" u="none" strike="noStrike" dirty="0">
                <a:effectLst/>
                <a:latin typeface="Times New Roman" panose="02020603050405020304" pitchFamily="18" charset="0"/>
                <a:cs typeface="Times New Roman" panose="02020603050405020304" pitchFamily="18" charset="0"/>
              </a:rPr>
              <a:t> </a:t>
            </a:r>
            <a:r>
              <a:rPr lang="en-US" sz="2190" b="1" i="0" u="none" strike="noStrike" dirty="0" err="1">
                <a:effectLst/>
                <a:latin typeface="Times New Roman" panose="02020603050405020304" pitchFamily="18" charset="0"/>
                <a:cs typeface="Times New Roman" panose="02020603050405020304" pitchFamily="18" charset="0"/>
              </a:rPr>
              <a:t>Mwebaz</a:t>
            </a:r>
            <a:r>
              <a:rPr lang="en-US" sz="2190" b="1" i="0" u="none" strike="noStrike" dirty="0">
                <a:effectLst/>
                <a:latin typeface="Times New Roman" panose="02020603050405020304" pitchFamily="18" charset="0"/>
                <a:cs typeface="Times New Roman" panose="02020603050405020304" pitchFamily="18" charset="0"/>
              </a:rPr>
              <a:t> e, E., </a:t>
            </a:r>
            <a:r>
              <a:rPr lang="en-US" sz="2190" b="1" i="0" u="none" strike="noStrike" dirty="0" err="1">
                <a:effectLst/>
                <a:latin typeface="Times New Roman" panose="02020603050405020304" pitchFamily="18" charset="0"/>
                <a:cs typeface="Times New Roman" panose="02020603050405020304" pitchFamily="18" charset="0"/>
              </a:rPr>
              <a:t>Owomugisha</a:t>
            </a:r>
            <a:r>
              <a:rPr lang="en-US" sz="2190" b="1" i="0" u="none" strike="noStrike" dirty="0">
                <a:effectLst/>
                <a:latin typeface="Times New Roman" panose="02020603050405020304" pitchFamily="18" charset="0"/>
                <a:cs typeface="Times New Roman" panose="02020603050405020304" pitchFamily="18" charset="0"/>
              </a:rPr>
              <a:t> , G., </a:t>
            </a:r>
            <a:r>
              <a:rPr lang="en-US" sz="2190" b="1" i="0" u="none" strike="noStrike" dirty="0" err="1">
                <a:effectLst/>
                <a:latin typeface="Times New Roman" panose="02020603050405020304" pitchFamily="18" charset="0"/>
                <a:cs typeface="Times New Roman" panose="02020603050405020304" pitchFamily="18" charset="0"/>
              </a:rPr>
              <a:t>Ayoo</a:t>
            </a:r>
            <a:r>
              <a:rPr lang="en-US" sz="2190" b="1" i="0" u="none" strike="noStrike" dirty="0">
                <a:effectLst/>
                <a:latin typeface="Times New Roman" panose="02020603050405020304" pitchFamily="18" charset="0"/>
                <a:cs typeface="Times New Roman" panose="02020603050405020304" pitchFamily="18" charset="0"/>
              </a:rPr>
              <a:t> , G., &amp; </a:t>
            </a:r>
            <a:r>
              <a:rPr lang="en-US" sz="2190" b="1" i="0" u="none" strike="noStrike" dirty="0" err="1">
                <a:effectLst/>
                <a:latin typeface="Times New Roman" panose="02020603050405020304" pitchFamily="18" charset="0"/>
                <a:cs typeface="Times New Roman" panose="02020603050405020304" pitchFamily="18" charset="0"/>
              </a:rPr>
              <a:t>Ssemwogerere</a:t>
            </a:r>
            <a:r>
              <a:rPr lang="en-US" sz="2190" b="1" i="0" u="none" strike="noStrike" dirty="0">
                <a:effectLst/>
                <a:latin typeface="Times New Roman" panose="02020603050405020304" pitchFamily="18" charset="0"/>
                <a:cs typeface="Times New Roman" panose="02020603050405020304" pitchFamily="18" charset="0"/>
              </a:rPr>
              <a:t> , B. (2016). A review of deep learning methods and applications for unmanned aerial vehicles. Journal of Sensors, 2016, 1-17.</a:t>
            </a:r>
          </a:p>
          <a:p>
            <a:endParaRPr lang="en-US" sz="2190" b="1" dirty="0">
              <a:latin typeface="Times New Roman" panose="02020603050405020304" pitchFamily="18" charset="0"/>
              <a:cs typeface="Times New Roman" panose="02020603050405020304" pitchFamily="18" charset="0"/>
            </a:endParaRPr>
          </a:p>
        </p:txBody>
      </p:sp>
      <p:sp>
        <p:nvSpPr>
          <p:cNvPr id="30" name="Text Box 29"/>
          <p:cNvSpPr txBox="1"/>
          <p:nvPr/>
        </p:nvSpPr>
        <p:spPr>
          <a:xfrm>
            <a:off x="5946217" y="27633712"/>
            <a:ext cx="15938014" cy="366133"/>
          </a:xfrm>
          <a:prstGeom prst="rect">
            <a:avLst/>
          </a:prstGeom>
          <a:noFill/>
        </p:spPr>
        <p:txBody>
          <a:bodyPr wrap="square" rtlCol="0">
            <a:spAutoFit/>
          </a:bodyPr>
          <a:lstStyle/>
          <a:p>
            <a:endParaRPr lang="en-US" sz="1789"/>
          </a:p>
        </p:txBody>
      </p:sp>
      <p:sp>
        <p:nvSpPr>
          <p:cNvPr id="9" name="Text Box 8"/>
          <p:cNvSpPr txBox="1"/>
          <p:nvPr/>
        </p:nvSpPr>
        <p:spPr>
          <a:xfrm>
            <a:off x="1902027" y="19700275"/>
            <a:ext cx="4367815" cy="398146"/>
          </a:xfrm>
          <a:prstGeom prst="rect">
            <a:avLst/>
          </a:prstGeom>
          <a:noFill/>
        </p:spPr>
        <p:txBody>
          <a:bodyPr wrap="square" rtlCol="0">
            <a:spAutoFit/>
          </a:bodyPr>
          <a:lstStyle/>
          <a:p>
            <a:r>
              <a:rPr lang="en-US" sz="1988" b="1" dirty="0">
                <a:latin typeface="Times New Roman" panose="02020603050405020304" pitchFamily="18" charset="0"/>
                <a:cs typeface="Times New Roman" panose="02020603050405020304" pitchFamily="18" charset="0"/>
              </a:rPr>
              <a:t>    </a:t>
            </a:r>
            <a:endParaRPr lang="en-US" sz="2187" b="1" dirty="0">
              <a:latin typeface="Times New Roman" panose="02020603050405020304" pitchFamily="18" charset="0"/>
              <a:cs typeface="Times New Roman" panose="02020603050405020304" pitchFamily="18" charset="0"/>
            </a:endParaRPr>
          </a:p>
        </p:txBody>
      </p:sp>
      <p:sp>
        <p:nvSpPr>
          <p:cNvPr id="31" name="Text Box 30"/>
          <p:cNvSpPr txBox="1"/>
          <p:nvPr/>
        </p:nvSpPr>
        <p:spPr>
          <a:xfrm>
            <a:off x="13666720" y="19757719"/>
            <a:ext cx="5095923" cy="427366"/>
          </a:xfrm>
          <a:prstGeom prst="rect">
            <a:avLst/>
          </a:prstGeom>
          <a:noFill/>
        </p:spPr>
        <p:txBody>
          <a:bodyPr wrap="square" rtlCol="0">
            <a:spAutoFit/>
          </a:bodyPr>
          <a:lstStyle/>
          <a:p>
            <a:r>
              <a:rPr lang="en-US" sz="1988" b="1" dirty="0">
                <a:latin typeface="Times New Roman" panose="02020603050405020304" pitchFamily="18" charset="0"/>
                <a:cs typeface="Times New Roman" panose="02020603050405020304" pitchFamily="18" charset="0"/>
              </a:rPr>
              <a:t>              </a:t>
            </a:r>
            <a:r>
              <a:rPr lang="en-US" sz="2187" b="1" dirty="0">
                <a:latin typeface="Times New Roman" panose="02020603050405020304" pitchFamily="18" charset="0"/>
                <a:cs typeface="Times New Roman" panose="02020603050405020304" pitchFamily="18" charset="0"/>
              </a:rPr>
              <a:t> </a:t>
            </a:r>
          </a:p>
        </p:txBody>
      </p:sp>
      <p:sp>
        <p:nvSpPr>
          <p:cNvPr id="41" name="Text Box 40"/>
          <p:cNvSpPr txBox="1"/>
          <p:nvPr/>
        </p:nvSpPr>
        <p:spPr>
          <a:xfrm>
            <a:off x="1071644" y="15199087"/>
            <a:ext cx="17144070" cy="916533"/>
          </a:xfrm>
          <a:prstGeom prst="rect">
            <a:avLst/>
          </a:prstGeom>
          <a:noFill/>
        </p:spPr>
        <p:txBody>
          <a:bodyPr wrap="square" rtlCol="0">
            <a:spAutoFit/>
          </a:bodyPr>
          <a:lstStyle/>
          <a:p>
            <a:r>
              <a:rPr lang="en-US" sz="2187" b="1" dirty="0">
                <a:latin typeface="Times New Roman" panose="02020603050405020304" pitchFamily="18" charset="0"/>
                <a:cs typeface="Times New Roman" panose="02020603050405020304" pitchFamily="18" charset="0"/>
              </a:rPr>
              <a:t>                                                  </a:t>
            </a:r>
          </a:p>
          <a:p>
            <a:pPr algn="ctr">
              <a:lnSpc>
                <a:spcPct val="150000"/>
              </a:lnSpc>
            </a:pPr>
            <a:r>
              <a:rPr lang="en-US" sz="2400" b="1" dirty="0">
                <a:latin typeface="Times New Roman" panose="02020603050405020304" pitchFamily="18" charset="0"/>
                <a:cs typeface="Times New Roman" panose="02020603050405020304" pitchFamily="18" charset="0"/>
              </a:rPr>
              <a:t>Process of Potato Plant Disease Detection </a:t>
            </a:r>
          </a:p>
        </p:txBody>
      </p:sp>
      <p:sp>
        <p:nvSpPr>
          <p:cNvPr id="49" name="Rectangle 48"/>
          <p:cNvSpPr/>
          <p:nvPr/>
        </p:nvSpPr>
        <p:spPr>
          <a:xfrm>
            <a:off x="27603" y="-33015"/>
            <a:ext cx="21548526" cy="2566586"/>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89"/>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80" y="8850"/>
            <a:ext cx="20917478" cy="2429716"/>
          </a:xfrm>
          <a:prstGeom prst="rect">
            <a:avLst/>
          </a:prstGeom>
        </p:spPr>
      </p:pic>
      <p:sp>
        <p:nvSpPr>
          <p:cNvPr id="50" name="Text Box 41"/>
          <p:cNvSpPr txBox="1"/>
          <p:nvPr/>
        </p:nvSpPr>
        <p:spPr>
          <a:xfrm>
            <a:off x="15634780" y="1435205"/>
            <a:ext cx="5563106" cy="1101818"/>
          </a:xfrm>
          <a:prstGeom prst="rect">
            <a:avLst/>
          </a:prstGeom>
          <a:noFill/>
        </p:spPr>
        <p:txBody>
          <a:bodyPr wrap="square" rtlCol="0">
            <a:spAutoFit/>
          </a:bodyPr>
          <a:lstStyle/>
          <a:p>
            <a:pPr algn="r"/>
            <a:r>
              <a:rPr lang="en-US" sz="2187" b="1" dirty="0">
                <a:solidFill>
                  <a:schemeClr val="bg1"/>
                </a:solidFill>
                <a:latin typeface="Times New Roman" panose="02020603050405020304" pitchFamily="18" charset="0"/>
                <a:cs typeface="Times New Roman" panose="02020603050405020304" pitchFamily="18" charset="0"/>
              </a:rPr>
              <a:t>Name: Ms. Raushni Raj</a:t>
            </a:r>
            <a:br>
              <a:rPr lang="en-US" sz="2187" b="1" dirty="0">
                <a:solidFill>
                  <a:schemeClr val="bg1"/>
                </a:solidFill>
                <a:latin typeface="Times New Roman" panose="02020603050405020304" pitchFamily="18" charset="0"/>
                <a:cs typeface="Times New Roman" panose="02020603050405020304" pitchFamily="18" charset="0"/>
              </a:rPr>
            </a:br>
            <a:r>
              <a:rPr lang="en-US" sz="2187" b="1" dirty="0">
                <a:solidFill>
                  <a:schemeClr val="bg1"/>
                </a:solidFill>
                <a:latin typeface="Times New Roman" panose="02020603050405020304" pitchFamily="18" charset="0"/>
                <a:cs typeface="Times New Roman" panose="02020603050405020304" pitchFamily="18" charset="0"/>
              </a:rPr>
              <a:t>Register Number: 192125116</a:t>
            </a:r>
          </a:p>
          <a:p>
            <a:pPr algn="r"/>
            <a:r>
              <a:rPr lang="en-US" sz="2187" b="1" dirty="0">
                <a:solidFill>
                  <a:schemeClr val="bg1"/>
                </a:solidFill>
                <a:latin typeface="Times New Roman" panose="02020603050405020304" pitchFamily="18" charset="0"/>
                <a:cs typeface="Times New Roman" panose="02020603050405020304" pitchFamily="18" charset="0"/>
              </a:rPr>
              <a:t>Guided by :Dr. M  Amanullah</a:t>
            </a:r>
          </a:p>
        </p:txBody>
      </p:sp>
      <p:pic>
        <p:nvPicPr>
          <p:cNvPr id="1030" name="Picture 6">
            <a:extLst>
              <a:ext uri="{FF2B5EF4-FFF2-40B4-BE49-F238E27FC236}">
                <a16:creationId xmlns:a16="http://schemas.microsoft.com/office/drawing/2014/main" id="{A2FAE57F-D95A-5C9C-DCB5-E9C2B089B6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5482542" y="7121283"/>
            <a:ext cx="5604947" cy="199094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152EBC32-3004-9862-6E16-CFEB447D4846}"/>
              </a:ext>
            </a:extLst>
          </p:cNvPr>
          <p:cNvSpPr>
            <a:spLocks noChangeArrowheads="1"/>
          </p:cNvSpPr>
          <p:nvPr/>
        </p:nvSpPr>
        <p:spPr bwMode="auto">
          <a:xfrm>
            <a:off x="10745226" y="15834996"/>
            <a:ext cx="19154720" cy="37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3" tIns="45671" rIns="91343" bIns="45671" numCol="1" anchor="ctr" anchorCtr="0" compatLnSpc="1">
            <a:prstTxWarp prst="textNoShape">
              <a:avLst/>
            </a:prstTxWarp>
            <a:spAutoFit/>
          </a:bodyPr>
          <a:lstStyle/>
          <a:p>
            <a:endParaRPr lang="en-IN" sz="1798"/>
          </a:p>
        </p:txBody>
      </p:sp>
      <p:graphicFrame>
        <p:nvGraphicFramePr>
          <p:cNvPr id="11" name="Table 10">
            <a:extLst>
              <a:ext uri="{FF2B5EF4-FFF2-40B4-BE49-F238E27FC236}">
                <a16:creationId xmlns:a16="http://schemas.microsoft.com/office/drawing/2014/main" id="{F9B20F25-91DF-2481-FC76-FEB2EE750366}"/>
              </a:ext>
            </a:extLst>
          </p:cNvPr>
          <p:cNvGraphicFramePr>
            <a:graphicFrameLocks noGrp="1"/>
          </p:cNvGraphicFramePr>
          <p:nvPr>
            <p:extLst>
              <p:ext uri="{D42A27DB-BD31-4B8C-83A1-F6EECF244321}">
                <p14:modId xmlns:p14="http://schemas.microsoft.com/office/powerpoint/2010/main" val="3956418446"/>
              </p:ext>
            </p:extLst>
          </p:nvPr>
        </p:nvGraphicFramePr>
        <p:xfrm>
          <a:off x="5201702" y="16463200"/>
          <a:ext cx="7712977" cy="5059219"/>
        </p:xfrm>
        <a:graphic>
          <a:graphicData uri="http://schemas.openxmlformats.org/drawingml/2006/table">
            <a:tbl>
              <a:tblPr/>
              <a:tblGrid>
                <a:gridCol w="822954">
                  <a:extLst>
                    <a:ext uri="{9D8B030D-6E8A-4147-A177-3AD203B41FA5}">
                      <a16:colId xmlns:a16="http://schemas.microsoft.com/office/drawing/2014/main" val="1670613034"/>
                    </a:ext>
                  </a:extLst>
                </a:gridCol>
                <a:gridCol w="2263386">
                  <a:extLst>
                    <a:ext uri="{9D8B030D-6E8A-4147-A177-3AD203B41FA5}">
                      <a16:colId xmlns:a16="http://schemas.microsoft.com/office/drawing/2014/main" val="305699602"/>
                    </a:ext>
                  </a:extLst>
                </a:gridCol>
                <a:gridCol w="812219">
                  <a:extLst>
                    <a:ext uri="{9D8B030D-6E8A-4147-A177-3AD203B41FA5}">
                      <a16:colId xmlns:a16="http://schemas.microsoft.com/office/drawing/2014/main" val="2570448164"/>
                    </a:ext>
                  </a:extLst>
                </a:gridCol>
                <a:gridCol w="1210077">
                  <a:extLst>
                    <a:ext uri="{9D8B030D-6E8A-4147-A177-3AD203B41FA5}">
                      <a16:colId xmlns:a16="http://schemas.microsoft.com/office/drawing/2014/main" val="2272918333"/>
                    </a:ext>
                  </a:extLst>
                </a:gridCol>
                <a:gridCol w="1456676">
                  <a:extLst>
                    <a:ext uri="{9D8B030D-6E8A-4147-A177-3AD203B41FA5}">
                      <a16:colId xmlns:a16="http://schemas.microsoft.com/office/drawing/2014/main" val="1136970334"/>
                    </a:ext>
                  </a:extLst>
                </a:gridCol>
                <a:gridCol w="1147665">
                  <a:extLst>
                    <a:ext uri="{9D8B030D-6E8A-4147-A177-3AD203B41FA5}">
                      <a16:colId xmlns:a16="http://schemas.microsoft.com/office/drawing/2014/main" val="1745556674"/>
                    </a:ext>
                  </a:extLst>
                </a:gridCol>
              </a:tblGrid>
              <a:tr h="1247752">
                <a:tc rowSpan="3">
                  <a:txBody>
                    <a:bodyPr/>
                    <a:lstStyle/>
                    <a:p>
                      <a:pPr marL="88900" marR="88900" algn="ctr" rtl="0" fontAlgn="t">
                        <a:lnSpc>
                          <a:spcPct val="150000"/>
                        </a:lnSpc>
                        <a:spcBef>
                          <a:spcPts val="0"/>
                        </a:spcBef>
                        <a:spcAft>
                          <a:spcPts val="0"/>
                        </a:spcAft>
                      </a:pPr>
                      <a:r>
                        <a:rPr lang="en-IN" sz="2190" b="1" i="0" u="none" strike="noStrike" dirty="0">
                          <a:solidFill>
                            <a:srgbClr val="7030A0"/>
                          </a:solidFill>
                          <a:effectLst/>
                          <a:latin typeface="Times New Roman" panose="02020603050405020304" pitchFamily="18" charset="0"/>
                        </a:rPr>
                        <a:t>               A</a:t>
                      </a:r>
                    </a:p>
                    <a:p>
                      <a:pPr marL="88900" marR="88900" algn="ctr" rtl="0" fontAlgn="t">
                        <a:lnSpc>
                          <a:spcPct val="150000"/>
                        </a:lnSpc>
                        <a:spcBef>
                          <a:spcPts val="0"/>
                        </a:spcBef>
                        <a:spcAft>
                          <a:spcPts val="0"/>
                        </a:spcAft>
                      </a:pPr>
                      <a:r>
                        <a:rPr lang="en-IN" sz="2190" b="1" i="0" u="none" strike="noStrike" dirty="0">
                          <a:solidFill>
                            <a:srgbClr val="7030A0"/>
                          </a:solidFill>
                          <a:effectLst/>
                          <a:latin typeface="Times New Roman" panose="02020603050405020304" pitchFamily="18" charset="0"/>
                        </a:rPr>
                        <a:t>C</a:t>
                      </a:r>
                    </a:p>
                    <a:p>
                      <a:pPr marL="88900" marR="88900" algn="ctr" rtl="0" fontAlgn="t">
                        <a:lnSpc>
                          <a:spcPct val="150000"/>
                        </a:lnSpc>
                        <a:spcBef>
                          <a:spcPts val="0"/>
                        </a:spcBef>
                        <a:spcAft>
                          <a:spcPts val="0"/>
                        </a:spcAft>
                      </a:pPr>
                      <a:r>
                        <a:rPr lang="en-IN" sz="2190" b="1" i="0" u="none" strike="noStrike" dirty="0">
                          <a:solidFill>
                            <a:srgbClr val="7030A0"/>
                          </a:solidFill>
                          <a:effectLst/>
                          <a:latin typeface="Times New Roman" panose="02020603050405020304" pitchFamily="18" charset="0"/>
                        </a:rPr>
                        <a:t>C</a:t>
                      </a:r>
                    </a:p>
                    <a:p>
                      <a:pPr marL="88900" marR="88900" algn="ctr" rtl="0" fontAlgn="t">
                        <a:lnSpc>
                          <a:spcPct val="150000"/>
                        </a:lnSpc>
                        <a:spcBef>
                          <a:spcPts val="0"/>
                        </a:spcBef>
                        <a:spcAft>
                          <a:spcPts val="0"/>
                        </a:spcAft>
                      </a:pPr>
                      <a:r>
                        <a:rPr lang="en-IN" sz="2190" b="1" i="0" u="none" strike="noStrike" dirty="0">
                          <a:solidFill>
                            <a:srgbClr val="7030A0"/>
                          </a:solidFill>
                          <a:effectLst/>
                          <a:latin typeface="Times New Roman" panose="02020603050405020304" pitchFamily="18" charset="0"/>
                        </a:rPr>
                        <a:t>U</a:t>
                      </a:r>
                    </a:p>
                    <a:p>
                      <a:pPr marL="88900" marR="88900" algn="ctr" rtl="0" fontAlgn="t">
                        <a:lnSpc>
                          <a:spcPct val="150000"/>
                        </a:lnSpc>
                        <a:spcBef>
                          <a:spcPts val="0"/>
                        </a:spcBef>
                        <a:spcAft>
                          <a:spcPts val="0"/>
                        </a:spcAft>
                      </a:pPr>
                      <a:r>
                        <a:rPr lang="en-IN" sz="2190" b="1" i="0" u="none" strike="noStrike" dirty="0">
                          <a:solidFill>
                            <a:srgbClr val="7030A0"/>
                          </a:solidFill>
                          <a:effectLst/>
                          <a:latin typeface="Times New Roman" panose="02020603050405020304" pitchFamily="18" charset="0"/>
                        </a:rPr>
                        <a:t>R</a:t>
                      </a:r>
                    </a:p>
                    <a:p>
                      <a:pPr marL="88900" marR="88900" algn="ctr" rtl="0" fontAlgn="t">
                        <a:lnSpc>
                          <a:spcPct val="150000"/>
                        </a:lnSpc>
                        <a:spcBef>
                          <a:spcPts val="0"/>
                        </a:spcBef>
                        <a:spcAft>
                          <a:spcPts val="0"/>
                        </a:spcAft>
                      </a:pPr>
                      <a:r>
                        <a:rPr lang="en-IN" sz="2190" b="1" i="0" u="none" strike="noStrike" dirty="0">
                          <a:solidFill>
                            <a:srgbClr val="7030A0"/>
                          </a:solidFill>
                          <a:effectLst/>
                          <a:latin typeface="Times New Roman" panose="02020603050405020304" pitchFamily="18" charset="0"/>
                        </a:rPr>
                        <a:t>A</a:t>
                      </a:r>
                    </a:p>
                    <a:p>
                      <a:pPr marL="88900" marR="88900" algn="ctr" rtl="0" fontAlgn="t">
                        <a:lnSpc>
                          <a:spcPct val="150000"/>
                        </a:lnSpc>
                        <a:spcBef>
                          <a:spcPts val="0"/>
                        </a:spcBef>
                        <a:spcAft>
                          <a:spcPts val="0"/>
                        </a:spcAft>
                      </a:pPr>
                      <a:r>
                        <a:rPr lang="en-IN" sz="2190" b="1" i="0" u="none" strike="noStrike" dirty="0">
                          <a:solidFill>
                            <a:srgbClr val="7030A0"/>
                          </a:solidFill>
                          <a:effectLst/>
                          <a:latin typeface="Times New Roman" panose="02020603050405020304" pitchFamily="18" charset="0"/>
                        </a:rPr>
                        <a:t>C</a:t>
                      </a:r>
                    </a:p>
                    <a:p>
                      <a:pPr marL="88900" marR="88900" algn="ctr" rtl="0" fontAlgn="t">
                        <a:spcBef>
                          <a:spcPts val="0"/>
                        </a:spcBef>
                        <a:spcAft>
                          <a:spcPts val="0"/>
                        </a:spcAft>
                      </a:pPr>
                      <a:r>
                        <a:rPr lang="en-IN" sz="2190" b="1" i="0" u="none" strike="noStrike" dirty="0">
                          <a:solidFill>
                            <a:srgbClr val="7030A0"/>
                          </a:solidFill>
                          <a:effectLst/>
                          <a:latin typeface="Times New Roman" panose="02020603050405020304" pitchFamily="18" charset="0"/>
                        </a:rPr>
                        <a:t>Y</a:t>
                      </a: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ctr" rtl="0" fontAlgn="t">
                        <a:spcBef>
                          <a:spcPts val="1200"/>
                        </a:spcBef>
                        <a:spcAft>
                          <a:spcPts val="1200"/>
                        </a:spcAft>
                      </a:pPr>
                      <a:r>
                        <a:rPr lang="en-US" sz="2190" b="1" dirty="0"/>
                        <a:t>ALGORITHMS</a:t>
                      </a:r>
                      <a:endParaRPr lang="en-IN" sz="2190" b="1" dirty="0">
                        <a:solidFill>
                          <a:schemeClr val="tx1">
                            <a:lumMod val="95000"/>
                            <a:lumOff val="5000"/>
                          </a:schemeClr>
                        </a:solidFill>
                        <a:effectLst>
                          <a:outerShdw blurRad="38100" dist="38100" dir="2700000" algn="tl">
                            <a:srgbClr val="000000">
                              <a:alpha val="43137"/>
                            </a:srgbClr>
                          </a:outerShdw>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ctr" rtl="0" fontAlgn="t">
                        <a:spcBef>
                          <a:spcPts val="1200"/>
                        </a:spcBef>
                        <a:spcAft>
                          <a:spcPts val="1200"/>
                        </a:spcAft>
                      </a:pPr>
                      <a:r>
                        <a:rPr lang="en-IN" sz="2190" b="1" i="0" u="none" strike="noStrike"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rPr>
                        <a:t>N</a:t>
                      </a:r>
                      <a:endParaRPr lang="en-IN" sz="2190" b="1" dirty="0">
                        <a:solidFill>
                          <a:schemeClr val="tx1">
                            <a:lumMod val="95000"/>
                            <a:lumOff val="5000"/>
                          </a:schemeClr>
                        </a:solidFill>
                        <a:effectLst>
                          <a:outerShdw blurRad="38100" dist="38100" dir="2700000" algn="tl">
                            <a:srgbClr val="000000">
                              <a:alpha val="43137"/>
                            </a:srgbClr>
                          </a:outerShdw>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ctr" rtl="0" fontAlgn="t">
                        <a:spcBef>
                          <a:spcPts val="1200"/>
                        </a:spcBef>
                        <a:spcAft>
                          <a:spcPts val="1200"/>
                        </a:spcAft>
                      </a:pPr>
                      <a:r>
                        <a:rPr lang="en-IN" sz="2190" b="1" i="0" u="none" strike="noStrike"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rPr>
                        <a:t>Mean</a:t>
                      </a:r>
                      <a:endParaRPr lang="en-IN" sz="2190" b="1" dirty="0">
                        <a:solidFill>
                          <a:schemeClr val="tx1">
                            <a:lumMod val="95000"/>
                            <a:lumOff val="5000"/>
                          </a:schemeClr>
                        </a:solidFill>
                        <a:effectLst>
                          <a:outerShdw blurRad="38100" dist="38100" dir="2700000" algn="tl">
                            <a:srgbClr val="000000">
                              <a:alpha val="43137"/>
                            </a:srgbClr>
                          </a:outerShdw>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ctr" rtl="0" fontAlgn="t">
                        <a:spcBef>
                          <a:spcPts val="1200"/>
                        </a:spcBef>
                        <a:spcAft>
                          <a:spcPts val="1200"/>
                        </a:spcAft>
                      </a:pPr>
                      <a:r>
                        <a:rPr lang="en-IN" sz="2190" b="1" i="0" u="none" strike="noStrike"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rPr>
                        <a:t>Std. Deviation</a:t>
                      </a:r>
                      <a:endParaRPr lang="en-IN" sz="2190" b="1" dirty="0">
                        <a:solidFill>
                          <a:schemeClr val="tx1">
                            <a:lumMod val="95000"/>
                            <a:lumOff val="5000"/>
                          </a:schemeClr>
                        </a:solidFill>
                        <a:effectLst>
                          <a:outerShdw blurRad="38100" dist="38100" dir="2700000" algn="tl">
                            <a:srgbClr val="000000">
                              <a:alpha val="43137"/>
                            </a:srgbClr>
                          </a:outerShdw>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ctr" rtl="0" fontAlgn="t">
                        <a:spcBef>
                          <a:spcPts val="1200"/>
                        </a:spcBef>
                        <a:spcAft>
                          <a:spcPts val="1200"/>
                        </a:spcAft>
                      </a:pPr>
                      <a:r>
                        <a:rPr lang="en-IN" sz="2190" b="1" i="0" u="none" strike="noStrike"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rPr>
                        <a:t>Std. Error Mean</a:t>
                      </a:r>
                      <a:endParaRPr lang="en-IN" sz="2190" b="1" dirty="0">
                        <a:solidFill>
                          <a:schemeClr val="tx1">
                            <a:lumMod val="95000"/>
                            <a:lumOff val="5000"/>
                          </a:schemeClr>
                        </a:solidFill>
                        <a:effectLst>
                          <a:outerShdw blurRad="38100" dist="38100" dir="2700000" algn="tl">
                            <a:srgbClr val="000000">
                              <a:alpha val="43137"/>
                            </a:srgbClr>
                          </a:outerShdw>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18532087"/>
                  </a:ext>
                </a:extLst>
              </a:tr>
              <a:tr h="1717829">
                <a:tc vMerge="1">
                  <a:txBody>
                    <a:bodyPr/>
                    <a:lstStyle/>
                    <a:p>
                      <a:endParaRPr lang="en-IN"/>
                    </a:p>
                  </a:txBody>
                  <a:tcPr/>
                </a:tc>
                <a:tc>
                  <a:txBody>
                    <a:bodyPr/>
                    <a:lstStyle/>
                    <a:p>
                      <a:pPr marL="88900" marR="88900" algn="ctr" rtl="0" fontAlgn="t">
                        <a:lnSpc>
                          <a:spcPct val="200000"/>
                        </a:lnSpc>
                        <a:spcBef>
                          <a:spcPts val="1200"/>
                        </a:spcBef>
                        <a:spcAft>
                          <a:spcPts val="1200"/>
                        </a:spcAft>
                      </a:pPr>
                      <a:r>
                        <a:rPr lang="en-US" sz="2190" b="1" i="0" u="none" strike="noStrike" dirty="0">
                          <a:solidFill>
                            <a:srgbClr val="000000"/>
                          </a:solidFill>
                          <a:effectLst/>
                          <a:latin typeface="Times New Roman" panose="02020603050405020304" pitchFamily="18" charset="0"/>
                        </a:rPr>
                        <a:t>Support</a:t>
                      </a:r>
                      <a:r>
                        <a:rPr lang="en-IN" sz="2190" b="1" i="0" u="none" strike="noStrike" dirty="0">
                          <a:solidFill>
                            <a:srgbClr val="000000"/>
                          </a:solidFill>
                          <a:effectLst/>
                          <a:latin typeface="Times New Roman" panose="02020603050405020304" pitchFamily="18" charset="0"/>
                        </a:rPr>
                        <a:t> Vector Machine (SVM)</a:t>
                      </a:r>
                      <a:endParaRPr lang="en-IN" sz="2190" b="1" dirty="0">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ctr" rtl="0" fontAlgn="t">
                        <a:lnSpc>
                          <a:spcPct val="200000"/>
                        </a:lnSpc>
                        <a:spcBef>
                          <a:spcPts val="1200"/>
                        </a:spcBef>
                        <a:spcAft>
                          <a:spcPts val="1200"/>
                        </a:spcAft>
                      </a:pPr>
                      <a:r>
                        <a:rPr lang="en-IN" sz="2190" b="1" i="0" u="none" strike="noStrike" dirty="0">
                          <a:solidFill>
                            <a:srgbClr val="000000"/>
                          </a:solidFill>
                          <a:effectLst/>
                          <a:latin typeface="Times New Roman" panose="02020603050405020304" pitchFamily="18" charset="0"/>
                        </a:rPr>
                        <a:t>10</a:t>
                      </a:r>
                      <a:endParaRPr lang="en-IN" sz="2190" b="1" dirty="0">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ctr"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79.70</a:t>
                      </a:r>
                      <a:endParaRPr lang="en-IN" sz="2190" b="1" dirty="0">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ctr"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6.48</a:t>
                      </a:r>
                      <a:endParaRPr lang="en-IN" sz="2190" b="1" dirty="0">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R="88900" algn="ctr"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2.05</a:t>
                      </a:r>
                      <a:endParaRPr lang="en-IN" sz="2190" b="1" dirty="0">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30337884"/>
                  </a:ext>
                </a:extLst>
              </a:tr>
              <a:tr h="2093638">
                <a:tc vMerge="1">
                  <a:txBody>
                    <a:bodyPr/>
                    <a:lstStyle/>
                    <a:p>
                      <a:endParaRPr lang="en-IN"/>
                    </a:p>
                  </a:txBody>
                  <a:tcPr/>
                </a:tc>
                <a:tc>
                  <a:txBody>
                    <a:bodyPr/>
                    <a:lstStyle/>
                    <a:p>
                      <a:pPr marL="88900" marR="88900" algn="ctr"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ResNet-50</a:t>
                      </a:r>
                      <a:endParaRPr lang="en-IN" sz="2190" b="1" dirty="0">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ctr"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10</a:t>
                      </a:r>
                      <a:endParaRPr lang="en-IN" sz="2190" b="1" dirty="0">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R="88900" algn="ctr"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 70.60</a:t>
                      </a:r>
                      <a:endParaRPr lang="en-IN" sz="2190" b="1" dirty="0">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ctr"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5.35</a:t>
                      </a:r>
                      <a:endParaRPr lang="en-IN" sz="2190" b="1" dirty="0">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ctr"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1.69</a:t>
                      </a:r>
                      <a:endParaRPr lang="en-IN" sz="2190" b="1" dirty="0">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52381012"/>
                  </a:ext>
                </a:extLst>
              </a:tr>
            </a:tbl>
          </a:graphicData>
        </a:graphic>
      </p:graphicFrame>
      <p:sp>
        <p:nvSpPr>
          <p:cNvPr id="14" name="Rectangle 2">
            <a:extLst>
              <a:ext uri="{FF2B5EF4-FFF2-40B4-BE49-F238E27FC236}">
                <a16:creationId xmlns:a16="http://schemas.microsoft.com/office/drawing/2014/main" id="{5405113C-F7F3-384E-5059-151FB7F343E9}"/>
              </a:ext>
            </a:extLst>
          </p:cNvPr>
          <p:cNvSpPr>
            <a:spLocks noChangeArrowheads="1"/>
          </p:cNvSpPr>
          <p:nvPr/>
        </p:nvSpPr>
        <p:spPr bwMode="auto">
          <a:xfrm>
            <a:off x="15482542" y="15943608"/>
            <a:ext cx="26607314" cy="3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3" tIns="45671" rIns="91343" bIns="45671" numCol="1" anchor="ctr" anchorCtr="0" compatLnSpc="1">
            <a:prstTxWarp prst="textNoShape">
              <a:avLst/>
            </a:prstTxWarp>
            <a:spAutoFit/>
          </a:bodyPr>
          <a:lstStyle/>
          <a:p>
            <a:endParaRPr lang="en-IN" sz="1798"/>
          </a:p>
        </p:txBody>
      </p:sp>
      <p:sp>
        <p:nvSpPr>
          <p:cNvPr id="18" name="Rectangle 17">
            <a:extLst>
              <a:ext uri="{FF2B5EF4-FFF2-40B4-BE49-F238E27FC236}">
                <a16:creationId xmlns:a16="http://schemas.microsoft.com/office/drawing/2014/main" id="{E5302FC7-660A-0F54-B257-6F5BA47EF725}"/>
              </a:ext>
            </a:extLst>
          </p:cNvPr>
          <p:cNvSpPr/>
          <p:nvPr/>
        </p:nvSpPr>
        <p:spPr>
          <a:xfrm>
            <a:off x="907250" y="10706636"/>
            <a:ext cx="4617214" cy="59250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798"/>
          </a:p>
        </p:txBody>
      </p:sp>
      <p:sp>
        <p:nvSpPr>
          <p:cNvPr id="21" name="Rectangle 20">
            <a:extLst>
              <a:ext uri="{FF2B5EF4-FFF2-40B4-BE49-F238E27FC236}">
                <a16:creationId xmlns:a16="http://schemas.microsoft.com/office/drawing/2014/main" id="{A51738E3-4BC4-66FA-358A-741A28221411}"/>
              </a:ext>
            </a:extLst>
          </p:cNvPr>
          <p:cNvSpPr/>
          <p:nvPr/>
        </p:nvSpPr>
        <p:spPr>
          <a:xfrm>
            <a:off x="907250" y="11059212"/>
            <a:ext cx="4617214" cy="128230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798" dirty="0">
              <a:highlight>
                <a:srgbClr val="000000"/>
              </a:highlight>
            </a:endParaRPr>
          </a:p>
        </p:txBody>
      </p:sp>
      <p:sp>
        <p:nvSpPr>
          <p:cNvPr id="52" name="Rectangle 51">
            <a:extLst>
              <a:ext uri="{FF2B5EF4-FFF2-40B4-BE49-F238E27FC236}">
                <a16:creationId xmlns:a16="http://schemas.microsoft.com/office/drawing/2014/main" id="{F2AC7C3A-7DF8-0320-0C12-4CF95576634F}"/>
              </a:ext>
            </a:extLst>
          </p:cNvPr>
          <p:cNvSpPr/>
          <p:nvPr/>
        </p:nvSpPr>
        <p:spPr>
          <a:xfrm>
            <a:off x="907251" y="13660707"/>
            <a:ext cx="913425" cy="9134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798"/>
          </a:p>
        </p:txBody>
      </p:sp>
      <p:sp>
        <p:nvSpPr>
          <p:cNvPr id="58" name="Rectangle 1">
            <a:extLst>
              <a:ext uri="{FF2B5EF4-FFF2-40B4-BE49-F238E27FC236}">
                <a16:creationId xmlns:a16="http://schemas.microsoft.com/office/drawing/2014/main" id="{7C461ACE-D82D-3671-DED1-1AD2819EC71B}"/>
              </a:ext>
            </a:extLst>
          </p:cNvPr>
          <p:cNvSpPr>
            <a:spLocks noChangeArrowheads="1"/>
          </p:cNvSpPr>
          <p:nvPr/>
        </p:nvSpPr>
        <p:spPr bwMode="auto">
          <a:xfrm>
            <a:off x="15904651" y="14139794"/>
            <a:ext cx="184534" cy="3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43" tIns="45671" rIns="91343" bIns="45671" numCol="1" anchor="ctr" anchorCtr="0" compatLnSpc="1">
            <a:prstTxWarp prst="textNoShape">
              <a:avLst/>
            </a:prstTxWarp>
            <a:spAutoFit/>
          </a:bodyPr>
          <a:lstStyle/>
          <a:p>
            <a:endParaRPr lang="en-IN" sz="1798"/>
          </a:p>
        </p:txBody>
      </p:sp>
      <p:sp>
        <p:nvSpPr>
          <p:cNvPr id="63" name="Rectangle 62">
            <a:extLst>
              <a:ext uri="{FF2B5EF4-FFF2-40B4-BE49-F238E27FC236}">
                <a16:creationId xmlns:a16="http://schemas.microsoft.com/office/drawing/2014/main" id="{BABD851E-D52D-24E9-3F62-9F6E3417D9A8}"/>
              </a:ext>
            </a:extLst>
          </p:cNvPr>
          <p:cNvSpPr/>
          <p:nvPr/>
        </p:nvSpPr>
        <p:spPr>
          <a:xfrm>
            <a:off x="4476454" y="10485504"/>
            <a:ext cx="3391668" cy="1855650"/>
          </a:xfrm>
          <a:prstGeom prst="rect">
            <a:avLst/>
          </a:prstGeom>
          <a:solidFill>
            <a:srgbClr val="F4C7F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190" b="1" i="1" dirty="0">
                <a:solidFill>
                  <a:schemeClr val="tx1">
                    <a:lumMod val="95000"/>
                    <a:lumOff val="5000"/>
                  </a:schemeClr>
                </a:solidFill>
              </a:rPr>
              <a:t>Train Data</a:t>
            </a:r>
            <a:r>
              <a:rPr lang="en-US" sz="2190" b="1" dirty="0">
                <a:solidFill>
                  <a:schemeClr val="tx1">
                    <a:lumMod val="95000"/>
                    <a:lumOff val="5000"/>
                  </a:schemeClr>
                </a:solidFill>
              </a:rPr>
              <a:t>: Sample set of inputs, often used to validate the functionality</a:t>
            </a:r>
            <a:endParaRPr lang="en-IN" sz="2190" b="1" dirty="0">
              <a:solidFill>
                <a:schemeClr val="tx1">
                  <a:lumMod val="95000"/>
                  <a:lumOff val="5000"/>
                </a:schemeClr>
              </a:solidFill>
            </a:endParaRPr>
          </a:p>
        </p:txBody>
      </p:sp>
      <p:sp>
        <p:nvSpPr>
          <p:cNvPr id="1029" name="Rectangle 1028">
            <a:extLst>
              <a:ext uri="{FF2B5EF4-FFF2-40B4-BE49-F238E27FC236}">
                <a16:creationId xmlns:a16="http://schemas.microsoft.com/office/drawing/2014/main" id="{09108E1A-A08B-84A5-C1DF-5DC2D2D56643}"/>
              </a:ext>
            </a:extLst>
          </p:cNvPr>
          <p:cNvSpPr/>
          <p:nvPr/>
        </p:nvSpPr>
        <p:spPr>
          <a:xfrm>
            <a:off x="9679598" y="11120792"/>
            <a:ext cx="2567100" cy="2748457"/>
          </a:xfrm>
          <a:prstGeom prst="rect">
            <a:avLst/>
          </a:prstGeom>
          <a:solidFill>
            <a:srgbClr val="F4C7F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190" b="1" dirty="0">
                <a:solidFill>
                  <a:schemeClr val="tx1"/>
                </a:solidFill>
              </a:rPr>
              <a:t>Data Preprocessing:       Raw data into a usable format for analysis, storage, or presentation.</a:t>
            </a:r>
            <a:endParaRPr lang="en-IN" sz="2190" b="1" dirty="0">
              <a:solidFill>
                <a:schemeClr val="tx1"/>
              </a:solidFill>
            </a:endParaRPr>
          </a:p>
        </p:txBody>
      </p:sp>
      <p:pic>
        <p:nvPicPr>
          <p:cNvPr id="1034" name="Picture 1033">
            <a:extLst>
              <a:ext uri="{FF2B5EF4-FFF2-40B4-BE49-F238E27FC236}">
                <a16:creationId xmlns:a16="http://schemas.microsoft.com/office/drawing/2014/main" id="{DB86A001-CCE7-1BB5-6CCD-C0EE88DED46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7675857" y="9521998"/>
            <a:ext cx="3411632" cy="2502601"/>
          </a:xfrm>
          <a:prstGeom prst="rect">
            <a:avLst/>
          </a:prstGeom>
        </p:spPr>
      </p:pic>
      <p:sp>
        <p:nvSpPr>
          <p:cNvPr id="1037" name="Arrow: Right 1036">
            <a:extLst>
              <a:ext uri="{FF2B5EF4-FFF2-40B4-BE49-F238E27FC236}">
                <a16:creationId xmlns:a16="http://schemas.microsoft.com/office/drawing/2014/main" id="{0EAA91F3-BC2C-8E6B-0740-BD761DADA748}"/>
              </a:ext>
            </a:extLst>
          </p:cNvPr>
          <p:cNvSpPr/>
          <p:nvPr/>
        </p:nvSpPr>
        <p:spPr>
          <a:xfrm rot="1474343">
            <a:off x="12293142" y="12694929"/>
            <a:ext cx="1066797" cy="2739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8" name="Arrow: Right 1037">
            <a:extLst>
              <a:ext uri="{FF2B5EF4-FFF2-40B4-BE49-F238E27FC236}">
                <a16:creationId xmlns:a16="http://schemas.microsoft.com/office/drawing/2014/main" id="{617F381C-A415-1E2A-804B-DF960A91E078}"/>
              </a:ext>
            </a:extLst>
          </p:cNvPr>
          <p:cNvSpPr/>
          <p:nvPr/>
        </p:nvSpPr>
        <p:spPr>
          <a:xfrm rot="19949505">
            <a:off x="12179052" y="11951629"/>
            <a:ext cx="1260841" cy="2478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0" name="Rectangle 1039">
            <a:extLst>
              <a:ext uri="{FF2B5EF4-FFF2-40B4-BE49-F238E27FC236}">
                <a16:creationId xmlns:a16="http://schemas.microsoft.com/office/drawing/2014/main" id="{22B945D8-4A95-D969-7FB2-200966F7320F}"/>
              </a:ext>
            </a:extLst>
          </p:cNvPr>
          <p:cNvSpPr/>
          <p:nvPr/>
        </p:nvSpPr>
        <p:spPr>
          <a:xfrm>
            <a:off x="13406383" y="12441806"/>
            <a:ext cx="3632181" cy="1776125"/>
          </a:xfrm>
          <a:prstGeom prst="rect">
            <a:avLst/>
          </a:prstGeom>
          <a:solidFill>
            <a:srgbClr val="F4C7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IN" sz="2400" b="1" dirty="0">
                <a:solidFill>
                  <a:schemeClr val="tx1">
                    <a:lumMod val="95000"/>
                    <a:lumOff val="5000"/>
                  </a:schemeClr>
                </a:solidFill>
              </a:rPr>
              <a:t>ResNet-50 :- </a:t>
            </a:r>
            <a:r>
              <a:rPr lang="en-IN" sz="2000" b="1" dirty="0">
                <a:solidFill>
                  <a:schemeClr val="tx1">
                    <a:lumMod val="95000"/>
                    <a:lumOff val="5000"/>
                  </a:schemeClr>
                </a:solidFill>
              </a:rPr>
              <a:t>Deep learning algorithm specifically designed for image processing</a:t>
            </a:r>
          </a:p>
        </p:txBody>
      </p:sp>
      <p:sp>
        <p:nvSpPr>
          <p:cNvPr id="1041" name="Rectangle 1040">
            <a:extLst>
              <a:ext uri="{FF2B5EF4-FFF2-40B4-BE49-F238E27FC236}">
                <a16:creationId xmlns:a16="http://schemas.microsoft.com/office/drawing/2014/main" id="{10268825-E18F-8FAD-7870-2CF72C3238E0}"/>
              </a:ext>
            </a:extLst>
          </p:cNvPr>
          <p:cNvSpPr/>
          <p:nvPr/>
        </p:nvSpPr>
        <p:spPr>
          <a:xfrm>
            <a:off x="13417699" y="10331875"/>
            <a:ext cx="3632181" cy="1916010"/>
          </a:xfrm>
          <a:prstGeom prst="rect">
            <a:avLst/>
          </a:prstGeom>
          <a:solidFill>
            <a:srgbClr val="F4C7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IN" sz="2400" b="1" dirty="0">
                <a:solidFill>
                  <a:schemeClr val="tx1">
                    <a:lumMod val="95000"/>
                    <a:lumOff val="5000"/>
                  </a:schemeClr>
                </a:solidFill>
              </a:rPr>
              <a:t>SVM</a:t>
            </a:r>
            <a:r>
              <a:rPr lang="en-IN" sz="2000" b="1" dirty="0">
                <a:solidFill>
                  <a:schemeClr val="tx1">
                    <a:lumMod val="95000"/>
                    <a:lumOff val="5000"/>
                  </a:schemeClr>
                </a:solidFill>
              </a:rPr>
              <a:t>:- Used for classification and regression task and for Image processing</a:t>
            </a:r>
          </a:p>
        </p:txBody>
      </p:sp>
      <p:sp>
        <p:nvSpPr>
          <p:cNvPr id="1043" name="Arrow: Right 1042">
            <a:extLst>
              <a:ext uri="{FF2B5EF4-FFF2-40B4-BE49-F238E27FC236}">
                <a16:creationId xmlns:a16="http://schemas.microsoft.com/office/drawing/2014/main" id="{9A001A7A-9994-0A46-BD71-ADF991A2DAE4}"/>
              </a:ext>
            </a:extLst>
          </p:cNvPr>
          <p:cNvSpPr/>
          <p:nvPr/>
        </p:nvSpPr>
        <p:spPr>
          <a:xfrm>
            <a:off x="7807859" y="12501606"/>
            <a:ext cx="1852845" cy="2935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4" name="Arrow: Right 1043">
            <a:extLst>
              <a:ext uri="{FF2B5EF4-FFF2-40B4-BE49-F238E27FC236}">
                <a16:creationId xmlns:a16="http://schemas.microsoft.com/office/drawing/2014/main" id="{237754EE-EAD4-98DC-C0A0-BBC1DBB40EBD}"/>
              </a:ext>
            </a:extLst>
          </p:cNvPr>
          <p:cNvSpPr/>
          <p:nvPr/>
        </p:nvSpPr>
        <p:spPr>
          <a:xfrm rot="20430617">
            <a:off x="2750268" y="11875268"/>
            <a:ext cx="1792950" cy="2823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5" name="Rectangle 1044">
            <a:extLst>
              <a:ext uri="{FF2B5EF4-FFF2-40B4-BE49-F238E27FC236}">
                <a16:creationId xmlns:a16="http://schemas.microsoft.com/office/drawing/2014/main" id="{682A57CA-AB69-CF05-58FE-D915882B7901}"/>
              </a:ext>
            </a:extLst>
          </p:cNvPr>
          <p:cNvSpPr/>
          <p:nvPr/>
        </p:nvSpPr>
        <p:spPr>
          <a:xfrm>
            <a:off x="17730264" y="13628686"/>
            <a:ext cx="2228182" cy="1208346"/>
          </a:xfrm>
          <a:prstGeom prst="rect">
            <a:avLst/>
          </a:prstGeom>
          <a:solidFill>
            <a:srgbClr val="F4C7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IN" sz="2400" b="1" dirty="0">
                <a:solidFill>
                  <a:schemeClr val="tx1"/>
                </a:solidFill>
              </a:rPr>
              <a:t>Better </a:t>
            </a:r>
            <a:r>
              <a:rPr lang="en-IN" sz="2190" b="1" dirty="0">
                <a:solidFill>
                  <a:schemeClr val="tx1"/>
                </a:solidFill>
              </a:rPr>
              <a:t>Accuracy</a:t>
            </a:r>
          </a:p>
        </p:txBody>
      </p:sp>
      <p:sp>
        <p:nvSpPr>
          <p:cNvPr id="1046" name="Rectangle 1045">
            <a:extLst>
              <a:ext uri="{FF2B5EF4-FFF2-40B4-BE49-F238E27FC236}">
                <a16:creationId xmlns:a16="http://schemas.microsoft.com/office/drawing/2014/main" id="{F02BD8A5-B151-B8EE-6D53-102FA04F7B72}"/>
              </a:ext>
            </a:extLst>
          </p:cNvPr>
          <p:cNvSpPr/>
          <p:nvPr/>
        </p:nvSpPr>
        <p:spPr>
          <a:xfrm>
            <a:off x="13923697" y="14808876"/>
            <a:ext cx="2170413" cy="1182995"/>
          </a:xfrm>
          <a:prstGeom prst="rect">
            <a:avLst/>
          </a:prstGeom>
          <a:solidFill>
            <a:srgbClr val="F4C7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IN" sz="2190" b="1" dirty="0">
                <a:solidFill>
                  <a:schemeClr val="tx1"/>
                </a:solidFill>
              </a:rPr>
              <a:t>SPSS Analysis</a:t>
            </a:r>
          </a:p>
        </p:txBody>
      </p:sp>
      <p:cxnSp>
        <p:nvCxnSpPr>
          <p:cNvPr id="1048" name="Straight Arrow Connector 1047">
            <a:extLst>
              <a:ext uri="{FF2B5EF4-FFF2-40B4-BE49-F238E27FC236}">
                <a16:creationId xmlns:a16="http://schemas.microsoft.com/office/drawing/2014/main" id="{D72E13AC-AD01-1718-257E-ED87166D817B}"/>
              </a:ext>
            </a:extLst>
          </p:cNvPr>
          <p:cNvCxnSpPr>
            <a:cxnSpLocks/>
          </p:cNvCxnSpPr>
          <p:nvPr/>
        </p:nvCxnSpPr>
        <p:spPr>
          <a:xfrm>
            <a:off x="19600458" y="11128942"/>
            <a:ext cx="0" cy="17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Arrow: Bent-Up 45">
            <a:extLst>
              <a:ext uri="{FF2B5EF4-FFF2-40B4-BE49-F238E27FC236}">
                <a16:creationId xmlns:a16="http://schemas.microsoft.com/office/drawing/2014/main" id="{5F1C340C-7950-5895-CA2E-B28F9160D020}"/>
              </a:ext>
            </a:extLst>
          </p:cNvPr>
          <p:cNvSpPr/>
          <p:nvPr/>
        </p:nvSpPr>
        <p:spPr>
          <a:xfrm rot="16200000" flipH="1">
            <a:off x="16833868" y="14105706"/>
            <a:ext cx="1007630" cy="2470283"/>
          </a:xfrm>
          <a:prstGeom prst="bentUpArrow">
            <a:avLst>
              <a:gd name="adj1" fmla="val 9452"/>
              <a:gd name="adj2" fmla="val 25000"/>
              <a:gd name="adj3" fmla="val 2647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1" name="Picture 50">
            <a:extLst>
              <a:ext uri="{FF2B5EF4-FFF2-40B4-BE49-F238E27FC236}">
                <a16:creationId xmlns:a16="http://schemas.microsoft.com/office/drawing/2014/main" id="{54C5A910-A972-2CEC-7FB4-3AE2646A80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82542" y="3959925"/>
            <a:ext cx="5604947" cy="2799303"/>
          </a:xfrm>
          <a:prstGeom prst="rect">
            <a:avLst/>
          </a:prstGeom>
        </p:spPr>
      </p:pic>
      <p:pic>
        <p:nvPicPr>
          <p:cNvPr id="56" name="Graphic 55" descr="Research">
            <a:extLst>
              <a:ext uri="{FF2B5EF4-FFF2-40B4-BE49-F238E27FC236}">
                <a16:creationId xmlns:a16="http://schemas.microsoft.com/office/drawing/2014/main" id="{E8A8660D-7E22-558D-54B5-76420A3F3D6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16837" y="14360691"/>
            <a:ext cx="1226012" cy="1205045"/>
          </a:xfrm>
          <a:prstGeom prst="rect">
            <a:avLst/>
          </a:prstGeom>
        </p:spPr>
      </p:pic>
      <p:pic>
        <p:nvPicPr>
          <p:cNvPr id="2" name="Picture 2">
            <a:extLst>
              <a:ext uri="{FF2B5EF4-FFF2-40B4-BE49-F238E27FC236}">
                <a16:creationId xmlns:a16="http://schemas.microsoft.com/office/drawing/2014/main" id="{646D6F0A-84D0-7CC7-AF2D-D78D3DC09908}"/>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14464"/>
          <a:stretch/>
        </p:blipFill>
        <p:spPr bwMode="auto">
          <a:xfrm>
            <a:off x="13192088" y="16447851"/>
            <a:ext cx="7869904" cy="5005171"/>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68011D0B-C73F-0706-9853-AE82FEAF9227}"/>
              </a:ext>
            </a:extLst>
          </p:cNvPr>
          <p:cNvSpPr/>
          <p:nvPr/>
        </p:nvSpPr>
        <p:spPr>
          <a:xfrm>
            <a:off x="449562" y="17361431"/>
            <a:ext cx="4261457" cy="491024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endParaRPr lang="en-IN" dirty="0"/>
          </a:p>
        </p:txBody>
      </p:sp>
      <p:sp>
        <p:nvSpPr>
          <p:cNvPr id="32" name="Title 31">
            <a:extLst>
              <a:ext uri="{FF2B5EF4-FFF2-40B4-BE49-F238E27FC236}">
                <a16:creationId xmlns:a16="http://schemas.microsoft.com/office/drawing/2014/main" id="{8297CFCA-6FD4-FDA9-38CA-5A9CAFF3ECC4}"/>
              </a:ext>
            </a:extLst>
          </p:cNvPr>
          <p:cNvSpPr>
            <a:spLocks noGrp="1"/>
          </p:cNvSpPr>
          <p:nvPr>
            <p:ph type="title"/>
          </p:nvPr>
        </p:nvSpPr>
        <p:spPr>
          <a:xfrm>
            <a:off x="370165" y="17054242"/>
            <a:ext cx="4788665" cy="5182027"/>
          </a:xfrm>
        </p:spPr>
        <p:txBody>
          <a:bodyPr>
            <a:noAutofit/>
          </a:bodyPr>
          <a:lstStyle/>
          <a:p>
            <a:pPr marL="342900" indent="-342900">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 "The SVM classifier outperformed the ResNet-50, achieving a precision of 94.89% compared to 59.38%. Statistical tests in SPSS confirmed this significant difference, with a p-value of 0.012 from an independent sample T-test, underscoring the SVM model's superior accuracy."</a:t>
            </a:r>
            <a:endParaRPr lang="en-IN" sz="2190" b="1" dirty="0"/>
          </a:p>
        </p:txBody>
      </p:sp>
      <p:sp>
        <p:nvSpPr>
          <p:cNvPr id="34" name="Rectangles 26">
            <a:extLst>
              <a:ext uri="{FF2B5EF4-FFF2-40B4-BE49-F238E27FC236}">
                <a16:creationId xmlns:a16="http://schemas.microsoft.com/office/drawing/2014/main" id="{A4C10849-C5AE-AB3D-21D7-342572F78D1D}"/>
              </a:ext>
            </a:extLst>
          </p:cNvPr>
          <p:cNvSpPr/>
          <p:nvPr/>
        </p:nvSpPr>
        <p:spPr>
          <a:xfrm>
            <a:off x="424112" y="11178222"/>
            <a:ext cx="2341898" cy="2442590"/>
          </a:xfrm>
          <a:prstGeom prst="rect">
            <a:avLst/>
          </a:prstGeom>
          <a:solidFill>
            <a:srgbClr val="F4C7F7"/>
          </a:solidFill>
        </p:spPr>
        <p:style>
          <a:lnRef idx="2">
            <a:schemeClr val="dk1"/>
          </a:lnRef>
          <a:fillRef idx="1">
            <a:schemeClr val="lt1"/>
          </a:fillRef>
          <a:effectRef idx="0">
            <a:schemeClr val="dk1"/>
          </a:effectRef>
          <a:fontRef idx="minor">
            <a:schemeClr val="dk1"/>
          </a:fontRef>
        </p:style>
        <p:txBody>
          <a:bodyPr rtlCol="0" anchor="ctr"/>
          <a:lstStyle/>
          <a:p>
            <a:pPr algn="ctr">
              <a:lnSpc>
                <a:spcPct val="150000"/>
              </a:lnSpc>
            </a:pPr>
            <a:r>
              <a:rPr lang="en-IN" altLang="en-US" sz="2190" b="1" dirty="0">
                <a:latin typeface="Times New Roman" panose="02020603050405020304" pitchFamily="18" charset="0"/>
                <a:cs typeface="Times New Roman" panose="02020603050405020304" pitchFamily="18" charset="0"/>
              </a:rPr>
              <a:t>Data Collection:-</a:t>
            </a:r>
            <a:r>
              <a:rPr lang="en-US" sz="2190" b="1" dirty="0"/>
              <a:t> Structured or unstructured data organized for analysis</a:t>
            </a:r>
            <a:endParaRPr lang="en-IN" altLang="en-US" sz="2190" b="1" dirty="0">
              <a:latin typeface="Times New Roman" panose="02020603050405020304" pitchFamily="18" charset="0"/>
              <a:cs typeface="Times New Roman" panose="02020603050405020304" pitchFamily="18" charset="0"/>
            </a:endParaRPr>
          </a:p>
        </p:txBody>
      </p:sp>
      <p:pic>
        <p:nvPicPr>
          <p:cNvPr id="40" name="Graphic 39" descr="Database">
            <a:extLst>
              <a:ext uri="{FF2B5EF4-FFF2-40B4-BE49-F238E27FC236}">
                <a16:creationId xmlns:a16="http://schemas.microsoft.com/office/drawing/2014/main" id="{101EDF36-C227-32ED-0AC4-4D17F608EF7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56455" y="13942571"/>
            <a:ext cx="2341898" cy="2185709"/>
          </a:xfrm>
          <a:prstGeom prst="rect">
            <a:avLst/>
          </a:prstGeom>
        </p:spPr>
      </p:pic>
      <p:sp>
        <p:nvSpPr>
          <p:cNvPr id="43" name="Arrow: Right 42">
            <a:extLst>
              <a:ext uri="{FF2B5EF4-FFF2-40B4-BE49-F238E27FC236}">
                <a16:creationId xmlns:a16="http://schemas.microsoft.com/office/drawing/2014/main" id="{5246264D-BC08-6E8F-C4C9-5EF51784866D}"/>
              </a:ext>
            </a:extLst>
          </p:cNvPr>
          <p:cNvSpPr/>
          <p:nvPr/>
        </p:nvSpPr>
        <p:spPr>
          <a:xfrm rot="999539">
            <a:off x="2773560" y="13182290"/>
            <a:ext cx="1704427" cy="25089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C4498CEA-1E2C-DB94-C1EE-F36143C7B3A2}"/>
              </a:ext>
            </a:extLst>
          </p:cNvPr>
          <p:cNvSpPr/>
          <p:nvPr/>
        </p:nvSpPr>
        <p:spPr>
          <a:xfrm>
            <a:off x="4504874" y="12911080"/>
            <a:ext cx="3363248" cy="2218894"/>
          </a:xfrm>
          <a:prstGeom prst="rect">
            <a:avLst/>
          </a:prstGeom>
          <a:solidFill>
            <a:srgbClr val="F4C7F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190" b="1" i="1" dirty="0">
                <a:solidFill>
                  <a:schemeClr val="tx1">
                    <a:lumMod val="95000"/>
                    <a:lumOff val="5000"/>
                  </a:schemeClr>
                </a:solidFill>
              </a:rPr>
              <a:t>Test Data</a:t>
            </a:r>
            <a:r>
              <a:rPr lang="en-US" sz="2190" b="1" dirty="0">
                <a:solidFill>
                  <a:schemeClr val="tx1">
                    <a:lumMod val="95000"/>
                    <a:lumOff val="5000"/>
                  </a:schemeClr>
                </a:solidFill>
              </a:rPr>
              <a:t>: Input-output pairs that the model learns from to make predictions or classifications.</a:t>
            </a:r>
            <a:endParaRPr lang="en-IN" sz="2190" b="1" dirty="0">
              <a:solidFill>
                <a:schemeClr val="tx1">
                  <a:lumMod val="95000"/>
                  <a:lumOff val="5000"/>
                </a:schemeClr>
              </a:solidFill>
            </a:endParaRPr>
          </a:p>
        </p:txBody>
      </p:sp>
      <p:sp>
        <p:nvSpPr>
          <p:cNvPr id="47" name="Right Brace 46">
            <a:extLst>
              <a:ext uri="{FF2B5EF4-FFF2-40B4-BE49-F238E27FC236}">
                <a16:creationId xmlns:a16="http://schemas.microsoft.com/office/drawing/2014/main" id="{C0535B12-D14A-5EAF-EAA3-132D59447A99}"/>
              </a:ext>
            </a:extLst>
          </p:cNvPr>
          <p:cNvSpPr/>
          <p:nvPr/>
        </p:nvSpPr>
        <p:spPr>
          <a:xfrm>
            <a:off x="17134396" y="10909820"/>
            <a:ext cx="768821" cy="23906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8" name="Arrow: Bent-Up 47">
            <a:extLst>
              <a:ext uri="{FF2B5EF4-FFF2-40B4-BE49-F238E27FC236}">
                <a16:creationId xmlns:a16="http://schemas.microsoft.com/office/drawing/2014/main" id="{A4F2AA12-6FE9-620B-7F2F-21930AEAD4CC}"/>
              </a:ext>
            </a:extLst>
          </p:cNvPr>
          <p:cNvSpPr/>
          <p:nvPr/>
        </p:nvSpPr>
        <p:spPr>
          <a:xfrm rot="10800000" flipH="1">
            <a:off x="17518806" y="12068685"/>
            <a:ext cx="1721210" cy="1586456"/>
          </a:xfrm>
          <a:prstGeom prst="bentUpArrow">
            <a:avLst>
              <a:gd name="adj1" fmla="val 11722"/>
              <a:gd name="adj2" fmla="val 25000"/>
              <a:gd name="adj3" fmla="val 2647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7" name="Graphic 16" descr="Plant">
            <a:extLst>
              <a:ext uri="{FF2B5EF4-FFF2-40B4-BE49-F238E27FC236}">
                <a16:creationId xmlns:a16="http://schemas.microsoft.com/office/drawing/2014/main" id="{E8B8925A-87D4-6941-A19A-CC3ED79641C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flipH="1">
            <a:off x="12071519" y="14586554"/>
            <a:ext cx="1346180" cy="1346180"/>
          </a:xfrm>
          <a:prstGeom prst="rect">
            <a:avLst/>
          </a:prstGeom>
        </p:spPr>
      </p:pic>
      <p:sp>
        <p:nvSpPr>
          <p:cNvPr id="25" name="TextBox 24">
            <a:extLst>
              <a:ext uri="{FF2B5EF4-FFF2-40B4-BE49-F238E27FC236}">
                <a16:creationId xmlns:a16="http://schemas.microsoft.com/office/drawing/2014/main" id="{E8FAB698-E20F-8C48-21E7-4C37EC537825}"/>
              </a:ext>
            </a:extLst>
          </p:cNvPr>
          <p:cNvSpPr txBox="1"/>
          <p:nvPr/>
        </p:nvSpPr>
        <p:spPr>
          <a:xfrm>
            <a:off x="18595583" y="12058156"/>
            <a:ext cx="2579830" cy="738664"/>
          </a:xfrm>
          <a:prstGeom prst="rect">
            <a:avLst/>
          </a:prstGeom>
          <a:noFill/>
        </p:spPr>
        <p:txBody>
          <a:bodyPr wrap="square" rtlCol="0">
            <a:spAutoFit/>
          </a:bodyPr>
          <a:lstStyle/>
          <a:p>
            <a:pPr algn="r"/>
            <a:r>
              <a:rPr lang="en-IN" sz="2100" b="1" dirty="0"/>
              <a:t>Fig.3 Potato image       for detection</a:t>
            </a:r>
          </a:p>
        </p:txBody>
      </p:sp>
      <p:sp>
        <p:nvSpPr>
          <p:cNvPr id="28" name="TextBox 27">
            <a:extLst>
              <a:ext uri="{FF2B5EF4-FFF2-40B4-BE49-F238E27FC236}">
                <a16:creationId xmlns:a16="http://schemas.microsoft.com/office/drawing/2014/main" id="{3D70BDE7-0C36-DB18-1507-1A328D8B0E60}"/>
              </a:ext>
            </a:extLst>
          </p:cNvPr>
          <p:cNvSpPr txBox="1"/>
          <p:nvPr/>
        </p:nvSpPr>
        <p:spPr>
          <a:xfrm>
            <a:off x="5664939" y="21626593"/>
            <a:ext cx="7489975" cy="738664"/>
          </a:xfrm>
          <a:prstGeom prst="rect">
            <a:avLst/>
          </a:prstGeom>
          <a:noFill/>
        </p:spPr>
        <p:txBody>
          <a:bodyPr wrap="square" rtlCol="0">
            <a:spAutoFit/>
          </a:bodyPr>
          <a:lstStyle/>
          <a:p>
            <a:r>
              <a:rPr lang="en-IN" sz="2100" b="1" dirty="0"/>
              <a:t>Table 1 Comparison of Algorithms in term of Mean accuracy</a:t>
            </a:r>
          </a:p>
          <a:p>
            <a:endParaRPr lang="en-IN" sz="2100" b="1" dirty="0"/>
          </a:p>
        </p:txBody>
      </p:sp>
      <p:sp>
        <p:nvSpPr>
          <p:cNvPr id="29" name="Text Box 11">
            <a:extLst>
              <a:ext uri="{FF2B5EF4-FFF2-40B4-BE49-F238E27FC236}">
                <a16:creationId xmlns:a16="http://schemas.microsoft.com/office/drawing/2014/main" id="{F50A2269-247E-DEFE-4F29-7F378D1A27AF}"/>
              </a:ext>
            </a:extLst>
          </p:cNvPr>
          <p:cNvSpPr txBox="1"/>
          <p:nvPr/>
        </p:nvSpPr>
        <p:spPr>
          <a:xfrm>
            <a:off x="13804035" y="21611155"/>
            <a:ext cx="6978655" cy="430887"/>
          </a:xfrm>
          <a:prstGeom prst="rect">
            <a:avLst/>
          </a:prstGeom>
          <a:noFill/>
        </p:spPr>
        <p:txBody>
          <a:bodyPr wrap="square" rtlCol="0">
            <a:spAutoFit/>
          </a:bodyPr>
          <a:lstStyle/>
          <a:p>
            <a:pPr algn="ctr"/>
            <a:r>
              <a:rPr lang="en-US" sz="2100" b="1" dirty="0"/>
              <a:t>Fig. 4  Graphical Representation of SVM and ResNet-50</a:t>
            </a:r>
          </a:p>
        </p:txBody>
      </p:sp>
      <p:sp>
        <p:nvSpPr>
          <p:cNvPr id="12" name="TextBox 11">
            <a:extLst>
              <a:ext uri="{FF2B5EF4-FFF2-40B4-BE49-F238E27FC236}">
                <a16:creationId xmlns:a16="http://schemas.microsoft.com/office/drawing/2014/main" id="{4EA2D235-9FA6-9DE4-6362-7E51A0242723}"/>
              </a:ext>
            </a:extLst>
          </p:cNvPr>
          <p:cNvSpPr txBox="1"/>
          <p:nvPr/>
        </p:nvSpPr>
        <p:spPr>
          <a:xfrm>
            <a:off x="16440348" y="6713958"/>
            <a:ext cx="3518097" cy="415498"/>
          </a:xfrm>
          <a:prstGeom prst="rect">
            <a:avLst/>
          </a:prstGeom>
          <a:noFill/>
        </p:spPr>
        <p:txBody>
          <a:bodyPr wrap="square" rtlCol="0">
            <a:spAutoFit/>
          </a:bodyPr>
          <a:lstStyle/>
          <a:p>
            <a:pPr algn="r"/>
            <a:r>
              <a:rPr lang="en-IN" sz="2100" b="1" dirty="0"/>
              <a:t>Fig. 1 Potato image       </a:t>
            </a:r>
          </a:p>
        </p:txBody>
      </p:sp>
      <p:sp>
        <p:nvSpPr>
          <p:cNvPr id="33" name="TextBox 32">
            <a:extLst>
              <a:ext uri="{FF2B5EF4-FFF2-40B4-BE49-F238E27FC236}">
                <a16:creationId xmlns:a16="http://schemas.microsoft.com/office/drawing/2014/main" id="{BB58892E-A855-4202-908E-E609D4241A47}"/>
              </a:ext>
            </a:extLst>
          </p:cNvPr>
          <p:cNvSpPr txBox="1"/>
          <p:nvPr/>
        </p:nvSpPr>
        <p:spPr>
          <a:xfrm>
            <a:off x="16620362" y="9034679"/>
            <a:ext cx="3518097" cy="415498"/>
          </a:xfrm>
          <a:prstGeom prst="rect">
            <a:avLst/>
          </a:prstGeom>
          <a:noFill/>
        </p:spPr>
        <p:txBody>
          <a:bodyPr wrap="square" rtlCol="0">
            <a:spAutoFit/>
          </a:bodyPr>
          <a:lstStyle/>
          <a:p>
            <a:pPr algn="r"/>
            <a:r>
              <a:rPr lang="en-IN" sz="2100" b="1" dirty="0"/>
              <a:t>Fig. 2 Crop production       </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6368</TotalTime>
  <Words>756</Words>
  <Application>Microsoft Office PowerPoint</Application>
  <PresentationFormat>Custom</PresentationFormat>
  <Paragraphs>75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 "The SVM classifier outperformed the ResNet-50, achieving a precision of 94.89% compared to 59.38%. Statistical tests in SPSS confirmed this significant difference, with a p-value of 0.012 from an independent sample T-test, underscoring the SVM model's superior accuracy."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Raushni Raj</cp:lastModifiedBy>
  <cp:revision>105</cp:revision>
  <dcterms:created xsi:type="dcterms:W3CDTF">2023-04-19T08:35:00Z</dcterms:created>
  <dcterms:modified xsi:type="dcterms:W3CDTF">2024-04-25T09:15:43Z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