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 id="{7032B842-418D-4845-AE4E-EAF868FE962A}">
          <p14:sldIdLst>
            <p14:sldId id="256"/>
          </p14:sldIdLst>
        </p14:section>
      </p14:sectionLst>
    </p:ex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ushni Raj" initials="RR" lastIdx="1" clrIdx="0">
    <p:extLst>
      <p:ext uri="{19B8F6BF-5375-455C-9EA6-DF929625EA0E}">
        <p15:presenceInfo xmlns:p15="http://schemas.microsoft.com/office/powerpoint/2012/main" userId="b6016bcfbafca8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7F7"/>
    <a:srgbClr val="FCDCBF"/>
    <a:srgbClr val="BFE7FF"/>
    <a:srgbClr val="D11FAF"/>
    <a:srgbClr val="828282"/>
    <a:srgbClr val="D7F5CD"/>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94660"/>
  </p:normalViewPr>
  <p:slideViewPr>
    <p:cSldViewPr snapToGrid="0">
      <p:cViewPr>
        <p:scale>
          <a:sx n="33" d="100"/>
          <a:sy n="33" d="100"/>
        </p:scale>
        <p:origin x="34" y="-302"/>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44237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5568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5786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0409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965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43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121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4273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01118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7037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53815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78913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sv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86" y="3761090"/>
            <a:ext cx="21548526" cy="569808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dirty="0"/>
          </a:p>
        </p:txBody>
      </p:sp>
      <p:sp>
        <p:nvSpPr>
          <p:cNvPr id="5" name="Rectangle 4"/>
          <p:cNvSpPr/>
          <p:nvPr/>
        </p:nvSpPr>
        <p:spPr>
          <a:xfrm>
            <a:off x="-63736" y="9501639"/>
            <a:ext cx="21603545" cy="6703866"/>
          </a:xfrm>
          <a:prstGeom prst="rect">
            <a:avLst/>
          </a:prstGeom>
          <a:solidFill>
            <a:srgbClr val="BFE7FF"/>
          </a:solidFill>
          <a:ln>
            <a:solidFill>
              <a:schemeClr val="tx1">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ltLang="en-US" sz="1798" b="1" dirty="0">
              <a:latin typeface="Times New Roman" panose="02020603050405020304" pitchFamily="18" charset="0"/>
              <a:cs typeface="Times New Roman" panose="02020603050405020304" pitchFamily="18" charset="0"/>
            </a:endParaRPr>
          </a:p>
        </p:txBody>
      </p:sp>
      <p:sp>
        <p:nvSpPr>
          <p:cNvPr id="6" name="Rectangle 5"/>
          <p:cNvSpPr/>
          <p:nvPr/>
        </p:nvSpPr>
        <p:spPr>
          <a:xfrm>
            <a:off x="-27416" y="16164275"/>
            <a:ext cx="21626941" cy="6210246"/>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88" dirty="0">
              <a:latin typeface="Times New Roman" panose="02020603050405020304" pitchFamily="18" charset="0"/>
              <a:cs typeface="Times New Roman" panose="02020603050405020304" pitchFamily="18" charset="0"/>
            </a:endParaRPr>
          </a:p>
        </p:txBody>
      </p:sp>
      <p:sp>
        <p:nvSpPr>
          <p:cNvPr id="7" name="Rectangle 6"/>
          <p:cNvSpPr/>
          <p:nvPr/>
        </p:nvSpPr>
        <p:spPr>
          <a:xfrm>
            <a:off x="27604" y="22374521"/>
            <a:ext cx="21512205" cy="5783707"/>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sp>
        <p:nvSpPr>
          <p:cNvPr id="8" name="Rectangle 7"/>
          <p:cNvSpPr/>
          <p:nvPr/>
        </p:nvSpPr>
        <p:spPr>
          <a:xfrm>
            <a:off x="-27416" y="28011996"/>
            <a:ext cx="21603545" cy="474234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dirty="0"/>
          </a:p>
        </p:txBody>
      </p:sp>
      <p:sp>
        <p:nvSpPr>
          <p:cNvPr id="19" name="Rectangle 18"/>
          <p:cNvSpPr/>
          <p:nvPr/>
        </p:nvSpPr>
        <p:spPr>
          <a:xfrm>
            <a:off x="413880" y="3982199"/>
            <a:ext cx="3091320" cy="6903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INTRODUCTION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2452" y="2537360"/>
            <a:ext cx="21545561" cy="1187749"/>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sp>
        <p:nvSpPr>
          <p:cNvPr id="22" name="Rectangle 21"/>
          <p:cNvSpPr/>
          <p:nvPr/>
        </p:nvSpPr>
        <p:spPr>
          <a:xfrm>
            <a:off x="413881" y="16567910"/>
            <a:ext cx="1780680" cy="5631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RESULTS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13881" y="22776870"/>
            <a:ext cx="5855962" cy="8064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DISCUSSION AND CONCLUSION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13880" y="28283043"/>
            <a:ext cx="3091320" cy="7892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BIBLIOGRAPHY</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24075" y="2616024"/>
            <a:ext cx="21076577" cy="1688924"/>
          </a:xfrm>
          <a:prstGeom prst="rect">
            <a:avLst/>
          </a:prstGeom>
          <a:noFill/>
        </p:spPr>
        <p:txBody>
          <a:bodyPr wrap="square" rtlCol="0">
            <a:spAutoFit/>
          </a:bodyPr>
          <a:lstStyle/>
          <a:p>
            <a:pPr algn="ctr"/>
            <a:r>
              <a:rPr lang="en-US" sz="3579" b="1" dirty="0">
                <a:latin typeface="Times New Roman" panose="02020603050405020304" pitchFamily="18" charset="0"/>
                <a:cs typeface="Times New Roman" panose="02020603050405020304" pitchFamily="18" charset="0"/>
              </a:rPr>
              <a:t> </a:t>
            </a:r>
            <a:r>
              <a:rPr lang="en-US" sz="3200" b="1" i="0" u="none" strike="noStrike" dirty="0">
                <a:solidFill>
                  <a:srgbClr val="000000"/>
                </a:solidFill>
                <a:effectLst/>
                <a:latin typeface="Times New Roman" panose="02020603050405020304" pitchFamily="18" charset="0"/>
              </a:rPr>
              <a:t>Evaluat</a:t>
            </a:r>
            <a:r>
              <a:rPr lang="en-US" sz="3200" b="1" dirty="0">
                <a:solidFill>
                  <a:srgbClr val="000000"/>
                </a:solidFill>
                <a:latin typeface="Times New Roman" panose="02020603050405020304" pitchFamily="18" charset="0"/>
              </a:rPr>
              <a:t>e</a:t>
            </a:r>
            <a:r>
              <a:rPr lang="en-US" sz="3200" b="1" i="0" u="none" strike="noStrike" dirty="0">
                <a:solidFill>
                  <a:srgbClr val="000000"/>
                </a:solidFill>
                <a:effectLst/>
                <a:latin typeface="Times New Roman" panose="02020603050405020304" pitchFamily="18" charset="0"/>
              </a:rPr>
              <a:t> </a:t>
            </a:r>
            <a:r>
              <a:rPr lang="en-US" sz="3200" b="1" dirty="0">
                <a:solidFill>
                  <a:srgbClr val="000000"/>
                </a:solidFill>
                <a:latin typeface="Times New Roman" panose="02020603050405020304" pitchFamily="18" charset="0"/>
              </a:rPr>
              <a:t>Support Vector Machine</a:t>
            </a:r>
            <a:r>
              <a:rPr lang="en-US" sz="3200" b="1" i="0" u="none" strike="noStrike" dirty="0">
                <a:solidFill>
                  <a:srgbClr val="000000"/>
                </a:solidFill>
                <a:effectLst/>
                <a:latin typeface="Times New Roman" panose="02020603050405020304" pitchFamily="18" charset="0"/>
              </a:rPr>
              <a:t> and YOLO V3 Algorithms for advanced Potato disease detection and management in agricultural potato plant to improve accuracy</a:t>
            </a:r>
            <a:endParaRPr lang="en-US" sz="3200" b="1" dirty="0">
              <a:latin typeface="Times New Roman" panose="02020603050405020304" pitchFamily="18" charset="0"/>
              <a:cs typeface="Times New Roman" panose="02020603050405020304" pitchFamily="18" charset="0"/>
            </a:endParaRPr>
          </a:p>
          <a:p>
            <a:pPr algn="ctr"/>
            <a:endParaRPr lang="en-US" sz="3596" b="1" dirty="0">
              <a:latin typeface="Times New Roman" panose="02020603050405020304" pitchFamily="18" charset="0"/>
              <a:cs typeface="Times New Roman" panose="02020603050405020304" pitchFamily="18" charset="0"/>
            </a:endParaRPr>
          </a:p>
        </p:txBody>
      </p:sp>
      <p:sp>
        <p:nvSpPr>
          <p:cNvPr id="20" name="Rectangle 19"/>
          <p:cNvSpPr/>
          <p:nvPr/>
        </p:nvSpPr>
        <p:spPr>
          <a:xfrm>
            <a:off x="413881" y="9699106"/>
            <a:ext cx="5110584" cy="6481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MATERIALS AND METHODS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4631" y="1479741"/>
            <a:ext cx="8375827" cy="855363"/>
          </a:xfrm>
          <a:prstGeom prst="rect">
            <a:avLst/>
          </a:prstGeom>
          <a:noFill/>
        </p:spPr>
        <p:txBody>
          <a:bodyPr wrap="square" rtlCol="0">
            <a:spAutoFit/>
          </a:bodyPr>
          <a:lstStyle/>
          <a:p>
            <a:pPr algn="r"/>
            <a:r>
              <a:rPr lang="en-US" sz="2485" b="1">
                <a:solidFill>
                  <a:schemeClr val="bg1"/>
                </a:solidFill>
                <a:latin typeface="Times New Roman" panose="02020603050405020304" pitchFamily="18" charset="0"/>
                <a:cs typeface="Times New Roman" panose="02020603050405020304" pitchFamily="18" charset="0"/>
              </a:rPr>
              <a:t> Ms. Poorani.S            </a:t>
            </a:r>
            <a:endParaRPr lang="en-US" sz="2485" b="1" dirty="0">
              <a:solidFill>
                <a:schemeClr val="bg1"/>
              </a:solidFill>
              <a:latin typeface="Times New Roman" panose="02020603050405020304" pitchFamily="18" charset="0"/>
              <a:cs typeface="Times New Roman" panose="02020603050405020304" pitchFamily="18" charset="0"/>
            </a:endParaRPr>
          </a:p>
          <a:p>
            <a:pPr algn="r"/>
            <a:r>
              <a:rPr lang="en-US" sz="2485" b="1" dirty="0">
                <a:solidFill>
                  <a:schemeClr val="bg1"/>
                </a:solidFill>
                <a:latin typeface="Times New Roman" panose="02020603050405020304" pitchFamily="18" charset="0"/>
                <a:cs typeface="Times New Roman" panose="02020603050405020304" pitchFamily="18" charset="0"/>
              </a:rPr>
              <a:t> Guided by Dr. Mary Valantina. G</a:t>
            </a:r>
            <a:endParaRPr lang="en-IN" sz="2485"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13880" y="4374828"/>
            <a:ext cx="14548174" cy="4918462"/>
          </a:xfrm>
          <a:prstGeom prst="rect">
            <a:avLst/>
          </a:prstGeom>
          <a:noFill/>
        </p:spPr>
        <p:txBody>
          <a:bodyPr wrap="square" rtlCol="0">
            <a:spAutoFit/>
          </a:bodyPr>
          <a:lstStyle/>
          <a:p>
            <a:pPr algn="just"/>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This study assesses the effectiveness of SVM and YOLO V3 algorithms for detecting and managing potato plant diseases in response to the urgent need for advanced disease detection in agriculture..</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With potato crops facing increasing threats from diseases, such as blight and rot, there is a pressing demand for innovative technological solutions to enhance accuracy and efficiency in disease detection and management.</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This research compares the performance of SVM and YOLO V3 algorithms to identify the best approach for early disease detection, crucial for timely interventions and reduced crop losses..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This study evaluates SVM and YOLO V3 algorithms as a significant step toward utilizing advanced technology to tackle complex challenges in potato plant disease management, providing insights into their strengths and limitations to guide stakeholders in making informed decisions for cultivation and management.</a:t>
            </a:r>
          </a:p>
        </p:txBody>
      </p:sp>
      <p:sp>
        <p:nvSpPr>
          <p:cNvPr id="37" name="TextBox 36"/>
          <p:cNvSpPr txBox="1"/>
          <p:nvPr/>
        </p:nvSpPr>
        <p:spPr>
          <a:xfrm>
            <a:off x="10355698" y="17009821"/>
            <a:ext cx="4915795" cy="2844475"/>
          </a:xfrm>
          <a:prstGeom prst="rect">
            <a:avLst/>
          </a:prstGeom>
          <a:noFill/>
        </p:spPr>
        <p:txBody>
          <a:bodyPr wrap="square" rtlCol="0">
            <a:spAutoFit/>
          </a:bodyPr>
          <a:lstStyle/>
          <a:p>
            <a:r>
              <a:rPr lang="en-US" sz="1988" b="1">
                <a:latin typeface="Times New Roman" panose="02020603050405020304" pitchFamily="18" charset="0"/>
                <a:cs typeface="Times New Roman" panose="02020603050405020304" pitchFamily="18" charset="0"/>
              </a:rPr>
              <a:t> </a:t>
            </a: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a:latin typeface="Times New Roman" panose="02020603050405020304" pitchFamily="18" charset="0"/>
              <a:cs typeface="Times New Roman" panose="02020603050405020304" pitchFamily="18" charset="0"/>
            </a:endParaRPr>
          </a:p>
          <a:p>
            <a:pPr marL="340879" indent="-340879">
              <a:buFont typeface="Wingdings" panose="05000000000000000000" pitchFamily="2" charset="2"/>
              <a:buChar char="Ø"/>
            </a:pPr>
            <a:endParaRPr lang="en-IN" sz="1988"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21498" y="23583360"/>
            <a:ext cx="20647456" cy="5592493"/>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This study compares SVM and YOLO V3 algorithms, highlighting their capabilities in early disease detection for potato crop cultivation. This analysis offers valuable insights for optimizing disease management strategies and minimizing agricultural losses.</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findings of this research emphasize the significance of accurate and efficient disease detection methodologies in enhancing crop resilience and sustainability. With potato crops facing mounting challenges from diseases, the identification of the most suitable algorithmic approach is imperative for safeguarding agricultural productivity and food security.</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This study evaluates SVM and YOLO V3 algorithms, contributing to ongoing efforts to use advanced technology in agriculture. Insights from this research guide stakeholders in making informed decisions on disease mitigation and resource allocation. Leveraging the strengths and understanding the limitations of these algorithms helps ensure sustainable and productive potato crop cultivation. </a:t>
            </a:r>
          </a:p>
          <a:p>
            <a:pPr>
              <a:lnSpc>
                <a:spcPct val="150000"/>
              </a:lnSpc>
            </a:pPr>
            <a:endParaRPr lang="en-US" altLang="en-IN" sz="2190" b="1" dirty="0">
              <a:latin typeface="Times New Roman" panose="02020603050405020304" pitchFamily="18" charset="0"/>
              <a:cs typeface="Times New Roman" panose="02020603050405020304" pitchFamily="18" charset="0"/>
            </a:endParaRPr>
          </a:p>
          <a:p>
            <a:pPr marL="3084454" lvl="6"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0879" indent="-340879"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441569" y="29182053"/>
            <a:ext cx="20903382" cy="34624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Lee, Sarah. "Improving Accuracy in Potato Plant Disease Management." International Journal of Agricultural Research, vol. 15, no. 2, 2022, pp. 112-125.</a:t>
            </a:r>
          </a:p>
          <a:p>
            <a:pPr marL="342900" indent="-342900"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Johnson, Emily. "Comparative Analysis of SVM and YOLO V3 for Disease Detection in Potato Plants." Agricultural Engineering Today, vol. 10, no. 4, 2021, pp. 78-91.</a:t>
            </a:r>
          </a:p>
          <a:p>
            <a:pPr marL="342900" indent="-342900"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Wang, </a:t>
            </a:r>
            <a:r>
              <a:rPr lang="en-US" sz="2190" b="1" i="0" u="none" strike="noStrike" dirty="0" err="1">
                <a:effectLst/>
                <a:latin typeface="Times New Roman" panose="02020603050405020304" pitchFamily="18" charset="0"/>
                <a:cs typeface="Times New Roman" panose="02020603050405020304" pitchFamily="18" charset="0"/>
              </a:rPr>
              <a:t>Xiaojun</a:t>
            </a:r>
            <a:r>
              <a:rPr lang="en-US" sz="2190" b="1" i="0" u="none" strike="noStrike" dirty="0">
                <a:effectLst/>
                <a:latin typeface="Times New Roman" panose="02020603050405020304" pitchFamily="18" charset="0"/>
                <a:cs typeface="Times New Roman" panose="02020603050405020304" pitchFamily="18" charset="0"/>
              </a:rPr>
              <a:t>, et al. "Machine Learning Applications in Agriculture: A Comprehensive Review." Computers and Electronics in Agriculture, vol. 176, 2020, article 105681.</a:t>
            </a:r>
          </a:p>
          <a:p>
            <a:pPr marL="342900" indent="-342900"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Garcia, Maria, et al. "Advanced Algorithms for Disease Detection in Agricultural Crops." Journal of Agricultural Science, vol. 40, no. 1, 2019, pp. 55-68.</a:t>
            </a:r>
          </a:p>
          <a:p>
            <a:pPr marL="342900" indent="-342900"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6. Patel, Rakesh, et al. "Enhancing Disease Detection in Potato Plants Using Machine Learning Techniques." International Conference on Agricultural Innovation, 2023, pp. 210-225.</a:t>
            </a:r>
          </a:p>
          <a:p>
            <a:pPr algn="just"/>
            <a:endParaRPr lang="en-US"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46217" y="27633712"/>
            <a:ext cx="15938014" cy="366133"/>
          </a:xfrm>
          <a:prstGeom prst="rect">
            <a:avLst/>
          </a:prstGeom>
          <a:noFill/>
        </p:spPr>
        <p:txBody>
          <a:bodyPr wrap="square" rtlCol="0">
            <a:spAutoFit/>
          </a:bodyPr>
          <a:lstStyle/>
          <a:p>
            <a:endParaRPr lang="en-US" sz="1789"/>
          </a:p>
        </p:txBody>
      </p:sp>
      <p:sp>
        <p:nvSpPr>
          <p:cNvPr id="9" name="Text Box 8"/>
          <p:cNvSpPr txBox="1"/>
          <p:nvPr/>
        </p:nvSpPr>
        <p:spPr>
          <a:xfrm>
            <a:off x="1902027" y="19700275"/>
            <a:ext cx="4367815" cy="398146"/>
          </a:xfrm>
          <a:prstGeom prst="rect">
            <a:avLst/>
          </a:prstGeom>
          <a:noFill/>
        </p:spPr>
        <p:txBody>
          <a:bodyPr wrap="square" rtlCol="0">
            <a:spAutoFit/>
          </a:bodyPr>
          <a:lstStyle/>
          <a:p>
            <a:r>
              <a:rPr lang="en-US" sz="1988" b="1" dirty="0">
                <a:latin typeface="Times New Roman" panose="02020603050405020304" pitchFamily="18" charset="0"/>
                <a:cs typeface="Times New Roman" panose="02020603050405020304" pitchFamily="18" charset="0"/>
              </a:rPr>
              <a:t>    </a:t>
            </a:r>
            <a:endParaRPr lang="en-US" sz="2187"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3666720" y="19757719"/>
            <a:ext cx="5095923" cy="427366"/>
          </a:xfrm>
          <a:prstGeom prst="rect">
            <a:avLst/>
          </a:prstGeom>
          <a:noFill/>
        </p:spPr>
        <p:txBody>
          <a:bodyPr wrap="square" rtlCol="0">
            <a:spAutoFit/>
          </a:bodyPr>
          <a:lstStyle/>
          <a:p>
            <a:r>
              <a:rPr lang="en-US" sz="1988" b="1" dirty="0">
                <a:latin typeface="Times New Roman" panose="02020603050405020304" pitchFamily="18" charset="0"/>
                <a:cs typeface="Times New Roman" panose="02020603050405020304" pitchFamily="18" charset="0"/>
              </a:rPr>
              <a:t>              </a:t>
            </a:r>
            <a:r>
              <a:rPr lang="en-US" sz="2187"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2420147" y="15156603"/>
            <a:ext cx="17144070" cy="1041632"/>
          </a:xfrm>
          <a:prstGeom prst="rect">
            <a:avLst/>
          </a:prstGeom>
          <a:noFill/>
        </p:spPr>
        <p:txBody>
          <a:bodyPr wrap="square" rtlCol="0">
            <a:spAutoFit/>
          </a:bodyPr>
          <a:lstStyle/>
          <a:p>
            <a:pPr>
              <a:lnSpc>
                <a:spcPct val="150000"/>
              </a:lnSpc>
            </a:pPr>
            <a:r>
              <a:rPr lang="en-US" sz="2187" b="1" dirty="0">
                <a:latin typeface="Times New Roman" panose="02020603050405020304" pitchFamily="18" charset="0"/>
                <a:cs typeface="Times New Roman" panose="02020603050405020304" pitchFamily="18" charset="0"/>
              </a:rPr>
              <a:t>                                                  </a:t>
            </a:r>
          </a:p>
          <a:p>
            <a:pPr algn="ctr">
              <a:lnSpc>
                <a:spcPct val="150000"/>
              </a:lnSpc>
            </a:pPr>
            <a:r>
              <a:rPr lang="en-US" sz="2187" b="1" dirty="0">
                <a:latin typeface="Times New Roman" panose="02020603050405020304" pitchFamily="18" charset="0"/>
                <a:cs typeface="Times New Roman" panose="02020603050405020304" pitchFamily="18" charset="0"/>
              </a:rPr>
              <a:t>Process of Potato Plant Disease Detection </a:t>
            </a:r>
          </a:p>
        </p:txBody>
      </p:sp>
      <p:sp>
        <p:nvSpPr>
          <p:cNvPr id="49" name="Rectangle 48"/>
          <p:cNvSpPr/>
          <p:nvPr/>
        </p:nvSpPr>
        <p:spPr>
          <a:xfrm>
            <a:off x="27603" y="-33015"/>
            <a:ext cx="21548526" cy="2566586"/>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89"/>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80" y="8850"/>
            <a:ext cx="20917478" cy="2429716"/>
          </a:xfrm>
          <a:prstGeom prst="rect">
            <a:avLst/>
          </a:prstGeom>
        </p:spPr>
      </p:pic>
      <p:sp>
        <p:nvSpPr>
          <p:cNvPr id="50" name="Text Box 41"/>
          <p:cNvSpPr txBox="1"/>
          <p:nvPr/>
        </p:nvSpPr>
        <p:spPr>
          <a:xfrm>
            <a:off x="15634780" y="1435205"/>
            <a:ext cx="5563106" cy="1101818"/>
          </a:xfrm>
          <a:prstGeom prst="rect">
            <a:avLst/>
          </a:prstGeom>
          <a:noFill/>
        </p:spPr>
        <p:txBody>
          <a:bodyPr wrap="square" rtlCol="0">
            <a:spAutoFit/>
          </a:bodyPr>
          <a:lstStyle/>
          <a:p>
            <a:pPr algn="r"/>
            <a:r>
              <a:rPr lang="en-US" sz="2187" b="1" dirty="0">
                <a:solidFill>
                  <a:schemeClr val="bg1"/>
                </a:solidFill>
                <a:latin typeface="Times New Roman" panose="02020603050405020304" pitchFamily="18" charset="0"/>
                <a:cs typeface="Times New Roman" panose="02020603050405020304" pitchFamily="18" charset="0"/>
              </a:rPr>
              <a:t>Name: Ms. Raushni Raj</a:t>
            </a:r>
            <a:br>
              <a:rPr lang="en-US" sz="2187" b="1" dirty="0">
                <a:solidFill>
                  <a:schemeClr val="bg1"/>
                </a:solidFill>
                <a:latin typeface="Times New Roman" panose="02020603050405020304" pitchFamily="18" charset="0"/>
                <a:cs typeface="Times New Roman" panose="02020603050405020304" pitchFamily="18" charset="0"/>
              </a:rPr>
            </a:br>
            <a:r>
              <a:rPr lang="en-US" sz="2187" b="1" dirty="0">
                <a:solidFill>
                  <a:schemeClr val="bg1"/>
                </a:solidFill>
                <a:latin typeface="Times New Roman" panose="02020603050405020304" pitchFamily="18" charset="0"/>
                <a:cs typeface="Times New Roman" panose="02020603050405020304" pitchFamily="18" charset="0"/>
              </a:rPr>
              <a:t>Register Number: 192125116</a:t>
            </a:r>
          </a:p>
          <a:p>
            <a:pPr algn="r"/>
            <a:r>
              <a:rPr lang="en-US" sz="2187" b="1" dirty="0">
                <a:solidFill>
                  <a:schemeClr val="bg1"/>
                </a:solidFill>
                <a:latin typeface="Times New Roman" panose="02020603050405020304" pitchFamily="18" charset="0"/>
                <a:cs typeface="Times New Roman" panose="02020603050405020304" pitchFamily="18" charset="0"/>
              </a:rPr>
              <a:t>Guided by :Dr. M  Amanullah</a:t>
            </a:r>
          </a:p>
        </p:txBody>
      </p:sp>
      <p:pic>
        <p:nvPicPr>
          <p:cNvPr id="1030" name="Picture 6">
            <a:extLst>
              <a:ext uri="{FF2B5EF4-FFF2-40B4-BE49-F238E27FC236}">
                <a16:creationId xmlns:a16="http://schemas.microsoft.com/office/drawing/2014/main" id="{A2FAE57F-D95A-5C9C-DCB5-E9C2B089B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336447" y="6705372"/>
            <a:ext cx="5725544" cy="24257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152EBC32-3004-9862-6E16-CFEB447D4846}"/>
              </a:ext>
            </a:extLst>
          </p:cNvPr>
          <p:cNvSpPr>
            <a:spLocks noChangeArrowheads="1"/>
          </p:cNvSpPr>
          <p:nvPr/>
        </p:nvSpPr>
        <p:spPr bwMode="auto">
          <a:xfrm>
            <a:off x="10745226" y="15834996"/>
            <a:ext cx="19154720" cy="37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1" rIns="91343" bIns="45671" numCol="1" anchor="ctr" anchorCtr="0" compatLnSpc="1">
            <a:prstTxWarp prst="textNoShape">
              <a:avLst/>
            </a:prstTxWarp>
            <a:spAutoFit/>
          </a:bodyPr>
          <a:lstStyle/>
          <a:p>
            <a:endParaRPr lang="en-IN" sz="1798"/>
          </a:p>
        </p:txBody>
      </p:sp>
      <p:graphicFrame>
        <p:nvGraphicFramePr>
          <p:cNvPr id="11" name="Table 10">
            <a:extLst>
              <a:ext uri="{FF2B5EF4-FFF2-40B4-BE49-F238E27FC236}">
                <a16:creationId xmlns:a16="http://schemas.microsoft.com/office/drawing/2014/main" id="{F9B20F25-91DF-2481-FC76-FEB2EE750366}"/>
              </a:ext>
            </a:extLst>
          </p:cNvPr>
          <p:cNvGraphicFramePr>
            <a:graphicFrameLocks noGrp="1"/>
          </p:cNvGraphicFramePr>
          <p:nvPr>
            <p:extLst>
              <p:ext uri="{D42A27DB-BD31-4B8C-83A1-F6EECF244321}">
                <p14:modId xmlns:p14="http://schemas.microsoft.com/office/powerpoint/2010/main" val="3983118634"/>
              </p:ext>
            </p:extLst>
          </p:nvPr>
        </p:nvGraphicFramePr>
        <p:xfrm>
          <a:off x="5411183" y="17126427"/>
          <a:ext cx="7926199" cy="4470262"/>
        </p:xfrm>
        <a:graphic>
          <a:graphicData uri="http://schemas.openxmlformats.org/drawingml/2006/table">
            <a:tbl>
              <a:tblPr/>
              <a:tblGrid>
                <a:gridCol w="834884">
                  <a:extLst>
                    <a:ext uri="{9D8B030D-6E8A-4147-A177-3AD203B41FA5}">
                      <a16:colId xmlns:a16="http://schemas.microsoft.com/office/drawing/2014/main" val="1670613034"/>
                    </a:ext>
                  </a:extLst>
                </a:gridCol>
                <a:gridCol w="2267545">
                  <a:extLst>
                    <a:ext uri="{9D8B030D-6E8A-4147-A177-3AD203B41FA5}">
                      <a16:colId xmlns:a16="http://schemas.microsoft.com/office/drawing/2014/main" val="305699602"/>
                    </a:ext>
                  </a:extLst>
                </a:gridCol>
                <a:gridCol w="757281">
                  <a:extLst>
                    <a:ext uri="{9D8B030D-6E8A-4147-A177-3AD203B41FA5}">
                      <a16:colId xmlns:a16="http://schemas.microsoft.com/office/drawing/2014/main" val="2570448164"/>
                    </a:ext>
                  </a:extLst>
                </a:gridCol>
                <a:gridCol w="1289000">
                  <a:extLst>
                    <a:ext uri="{9D8B030D-6E8A-4147-A177-3AD203B41FA5}">
                      <a16:colId xmlns:a16="http://schemas.microsoft.com/office/drawing/2014/main" val="2272918333"/>
                    </a:ext>
                  </a:extLst>
                </a:gridCol>
                <a:gridCol w="1534524">
                  <a:extLst>
                    <a:ext uri="{9D8B030D-6E8A-4147-A177-3AD203B41FA5}">
                      <a16:colId xmlns:a16="http://schemas.microsoft.com/office/drawing/2014/main" val="1136970334"/>
                    </a:ext>
                  </a:extLst>
                </a:gridCol>
                <a:gridCol w="1242965">
                  <a:extLst>
                    <a:ext uri="{9D8B030D-6E8A-4147-A177-3AD203B41FA5}">
                      <a16:colId xmlns:a16="http://schemas.microsoft.com/office/drawing/2014/main" val="1745556674"/>
                    </a:ext>
                  </a:extLst>
                </a:gridCol>
              </a:tblGrid>
              <a:tr h="1465038">
                <a:tc rowSpan="3">
                  <a:txBody>
                    <a:bodyPr/>
                    <a:lstStyle/>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               A</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C</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C</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U</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R</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A</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C</a:t>
                      </a:r>
                    </a:p>
                    <a:p>
                      <a:pPr marL="88900" marR="88900" algn="ctr" rtl="0" fontAlgn="t">
                        <a:lnSpc>
                          <a:spcPct val="100000"/>
                        </a:lnSpc>
                        <a:spcBef>
                          <a:spcPts val="600"/>
                        </a:spcBef>
                        <a:spcAft>
                          <a:spcPts val="600"/>
                        </a:spcAft>
                      </a:pPr>
                      <a:r>
                        <a:rPr lang="en-IN" sz="2190" b="1" i="0" u="none" strike="noStrike" dirty="0">
                          <a:solidFill>
                            <a:srgbClr val="7030A0"/>
                          </a:solidFill>
                          <a:effectLst/>
                          <a:latin typeface="Times New Roman" panose="02020603050405020304" pitchFamily="18" charset="0"/>
                        </a:rPr>
                        <a:t>Y</a:t>
                      </a:r>
                    </a:p>
                  </a:txBody>
                  <a:tcPr marL="63432" marR="63432" marT="45671" marB="45671">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US" sz="2190" b="1" dirty="0"/>
                        <a:t>ALGORITHMS</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Mean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l" rtl="0" fontAlgn="t">
                        <a:lnSpc>
                          <a:spcPct val="150000"/>
                        </a:lnSpc>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Std. Deviation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rPr>
                        <a:t>Std. Error Mean</a:t>
                      </a:r>
                      <a:endParaRPr lang="en-IN" sz="2190" b="1" dirty="0">
                        <a:solidFill>
                          <a:schemeClr val="tx1">
                            <a:lumMod val="95000"/>
                            <a:lumOff val="5000"/>
                          </a:schemeClr>
                        </a:solidFill>
                        <a:effectLst>
                          <a:outerShdw blurRad="38100" dist="38100" dir="2700000" algn="tl">
                            <a:srgbClr val="000000">
                              <a:alpha val="43137"/>
                            </a:srgbClr>
                          </a:outerShdw>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8532087"/>
                  </a:ext>
                </a:extLst>
              </a:tr>
              <a:tr h="1493417">
                <a:tc vMerge="1">
                  <a:txBody>
                    <a:bodyPr/>
                    <a:lstStyle/>
                    <a:p>
                      <a:endParaRPr lang="en-IN"/>
                    </a:p>
                  </a:txBody>
                  <a:tcPr/>
                </a:tc>
                <a:tc>
                  <a:txBody>
                    <a:bodyPr/>
                    <a:lstStyle/>
                    <a:p>
                      <a:pPr marL="88900" marR="88900" algn="ctr" rtl="0" fontAlgn="t">
                        <a:lnSpc>
                          <a:spcPct val="150000"/>
                        </a:lnSpc>
                        <a:spcBef>
                          <a:spcPts val="1200"/>
                        </a:spcBef>
                        <a:spcAft>
                          <a:spcPts val="1200"/>
                        </a:spcAft>
                      </a:pPr>
                      <a:r>
                        <a:rPr lang="en-US" sz="2190" b="1" i="0" u="none" strike="noStrike" dirty="0">
                          <a:solidFill>
                            <a:srgbClr val="000000"/>
                          </a:solidFill>
                          <a:effectLst/>
                          <a:latin typeface="Times New Roman" panose="02020603050405020304" pitchFamily="18" charset="0"/>
                        </a:rPr>
                        <a:t>Support</a:t>
                      </a:r>
                      <a:r>
                        <a:rPr lang="en-IN" sz="2190" b="1" i="0" u="none" strike="noStrike" dirty="0">
                          <a:solidFill>
                            <a:srgbClr val="000000"/>
                          </a:solidFill>
                          <a:effectLst/>
                          <a:latin typeface="Times New Roman" panose="02020603050405020304" pitchFamily="18" charset="0"/>
                        </a:rPr>
                        <a:t> Vector Machine (SVM)</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79.70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6.54</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2.07</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0337884"/>
                  </a:ext>
                </a:extLst>
              </a:tr>
              <a:tr h="1383601">
                <a:tc vMerge="1">
                  <a:txBody>
                    <a:bodyPr/>
                    <a:lstStyle/>
                    <a:p>
                      <a:endParaRPr lang="en-IN"/>
                    </a:p>
                  </a:txBody>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YOLO V3</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R="88900"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 68.50</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4.85</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88900" marR="88900" algn="ctr" rtl="0" fontAlgn="t">
                        <a:lnSpc>
                          <a:spcPct val="150000"/>
                        </a:lnSpc>
                        <a:spcBef>
                          <a:spcPts val="1200"/>
                        </a:spcBef>
                        <a:spcAft>
                          <a:spcPts val="1200"/>
                        </a:spcAft>
                      </a:pPr>
                      <a:r>
                        <a:rPr lang="en-IN" sz="2190" b="1" i="0" u="none" strike="noStrike" dirty="0">
                          <a:solidFill>
                            <a:srgbClr val="000000"/>
                          </a:solidFill>
                          <a:effectLst/>
                          <a:latin typeface="Times New Roman" panose="02020603050405020304" pitchFamily="18" charset="0"/>
                        </a:rPr>
                        <a:t>1.53</a:t>
                      </a:r>
                      <a:endParaRPr lang="en-IN" sz="2190" b="1" dirty="0">
                        <a:effectLst/>
                      </a:endParaRPr>
                    </a:p>
                  </a:txBody>
                  <a:tcPr marL="63432" marR="63432" marT="45671" marB="45671" anchor="ctr">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2381012"/>
                  </a:ext>
                </a:extLst>
              </a:tr>
            </a:tbl>
          </a:graphicData>
        </a:graphic>
      </p:graphicFrame>
      <p:sp>
        <p:nvSpPr>
          <p:cNvPr id="14" name="Rectangle 2">
            <a:extLst>
              <a:ext uri="{FF2B5EF4-FFF2-40B4-BE49-F238E27FC236}">
                <a16:creationId xmlns:a16="http://schemas.microsoft.com/office/drawing/2014/main" id="{5405113C-F7F3-384E-5059-151FB7F343E9}"/>
              </a:ext>
            </a:extLst>
          </p:cNvPr>
          <p:cNvSpPr>
            <a:spLocks noChangeArrowheads="1"/>
          </p:cNvSpPr>
          <p:nvPr/>
        </p:nvSpPr>
        <p:spPr bwMode="auto">
          <a:xfrm>
            <a:off x="15482542" y="15943608"/>
            <a:ext cx="26607314" cy="3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1" rIns="91343" bIns="45671" numCol="1" anchor="ctr" anchorCtr="0" compatLnSpc="1">
            <a:prstTxWarp prst="textNoShape">
              <a:avLst/>
            </a:prstTxWarp>
            <a:spAutoFit/>
          </a:bodyPr>
          <a:lstStyle/>
          <a:p>
            <a:endParaRPr lang="en-IN" sz="1798"/>
          </a:p>
        </p:txBody>
      </p:sp>
      <p:sp>
        <p:nvSpPr>
          <p:cNvPr id="18" name="Rectangle 17">
            <a:extLst>
              <a:ext uri="{FF2B5EF4-FFF2-40B4-BE49-F238E27FC236}">
                <a16:creationId xmlns:a16="http://schemas.microsoft.com/office/drawing/2014/main" id="{E5302FC7-660A-0F54-B257-6F5BA47EF725}"/>
              </a:ext>
            </a:extLst>
          </p:cNvPr>
          <p:cNvSpPr/>
          <p:nvPr/>
        </p:nvSpPr>
        <p:spPr>
          <a:xfrm>
            <a:off x="907250" y="10706636"/>
            <a:ext cx="4617214" cy="5925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21" name="Rectangle 20">
            <a:extLst>
              <a:ext uri="{FF2B5EF4-FFF2-40B4-BE49-F238E27FC236}">
                <a16:creationId xmlns:a16="http://schemas.microsoft.com/office/drawing/2014/main" id="{A51738E3-4BC4-66FA-358A-741A28221411}"/>
              </a:ext>
            </a:extLst>
          </p:cNvPr>
          <p:cNvSpPr/>
          <p:nvPr/>
        </p:nvSpPr>
        <p:spPr>
          <a:xfrm>
            <a:off x="907250" y="11059212"/>
            <a:ext cx="4617214" cy="12823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dirty="0">
              <a:highlight>
                <a:srgbClr val="000000"/>
              </a:highlight>
            </a:endParaRPr>
          </a:p>
        </p:txBody>
      </p:sp>
      <p:sp>
        <p:nvSpPr>
          <p:cNvPr id="52" name="Rectangle 51">
            <a:extLst>
              <a:ext uri="{FF2B5EF4-FFF2-40B4-BE49-F238E27FC236}">
                <a16:creationId xmlns:a16="http://schemas.microsoft.com/office/drawing/2014/main" id="{F2AC7C3A-7DF8-0320-0C12-4CF95576634F}"/>
              </a:ext>
            </a:extLst>
          </p:cNvPr>
          <p:cNvSpPr/>
          <p:nvPr/>
        </p:nvSpPr>
        <p:spPr>
          <a:xfrm>
            <a:off x="907251" y="13660707"/>
            <a:ext cx="913425" cy="9134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58" name="Rectangle 1">
            <a:extLst>
              <a:ext uri="{FF2B5EF4-FFF2-40B4-BE49-F238E27FC236}">
                <a16:creationId xmlns:a16="http://schemas.microsoft.com/office/drawing/2014/main" id="{7C461ACE-D82D-3671-DED1-1AD2819EC71B}"/>
              </a:ext>
            </a:extLst>
          </p:cNvPr>
          <p:cNvSpPr>
            <a:spLocks noChangeArrowheads="1"/>
          </p:cNvSpPr>
          <p:nvPr/>
        </p:nvSpPr>
        <p:spPr bwMode="auto">
          <a:xfrm>
            <a:off x="15904651" y="14139794"/>
            <a:ext cx="184534" cy="3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1" rIns="91343" bIns="45671" numCol="1" anchor="ctr" anchorCtr="0" compatLnSpc="1">
            <a:prstTxWarp prst="textNoShape">
              <a:avLst/>
            </a:prstTxWarp>
            <a:spAutoFit/>
          </a:bodyPr>
          <a:lstStyle/>
          <a:p>
            <a:endParaRPr lang="en-IN" sz="1798"/>
          </a:p>
        </p:txBody>
      </p:sp>
      <p:sp>
        <p:nvSpPr>
          <p:cNvPr id="63" name="Rectangle 62">
            <a:extLst>
              <a:ext uri="{FF2B5EF4-FFF2-40B4-BE49-F238E27FC236}">
                <a16:creationId xmlns:a16="http://schemas.microsoft.com/office/drawing/2014/main" id="{BABD851E-D52D-24E9-3F62-9F6E3417D9A8}"/>
              </a:ext>
            </a:extLst>
          </p:cNvPr>
          <p:cNvSpPr/>
          <p:nvPr/>
        </p:nvSpPr>
        <p:spPr>
          <a:xfrm>
            <a:off x="4685607" y="10584269"/>
            <a:ext cx="3281651" cy="1122220"/>
          </a:xfrm>
          <a:prstGeom prst="rect">
            <a:avLst/>
          </a:prstGeom>
          <a:solidFill>
            <a:srgbClr val="F4C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i="1" dirty="0">
                <a:solidFill>
                  <a:schemeClr val="tx1">
                    <a:lumMod val="95000"/>
                    <a:lumOff val="5000"/>
                  </a:schemeClr>
                </a:solidFill>
              </a:rPr>
              <a:t>Train Data</a:t>
            </a:r>
            <a:r>
              <a:rPr lang="en-US" sz="2190" b="1" dirty="0">
                <a:solidFill>
                  <a:schemeClr val="tx1">
                    <a:lumMod val="95000"/>
                    <a:lumOff val="5000"/>
                  </a:schemeClr>
                </a:solidFill>
              </a:rPr>
              <a:t>: Sample set of inputs, often used to validate the functionality</a:t>
            </a:r>
            <a:endParaRPr lang="en-IN" sz="2190" b="1" dirty="0">
              <a:solidFill>
                <a:schemeClr val="tx1">
                  <a:lumMod val="95000"/>
                  <a:lumOff val="5000"/>
                </a:schemeClr>
              </a:solidFill>
            </a:endParaRPr>
          </a:p>
        </p:txBody>
      </p:sp>
      <p:sp>
        <p:nvSpPr>
          <p:cNvPr id="1029" name="Rectangle 1028">
            <a:extLst>
              <a:ext uri="{FF2B5EF4-FFF2-40B4-BE49-F238E27FC236}">
                <a16:creationId xmlns:a16="http://schemas.microsoft.com/office/drawing/2014/main" id="{09108E1A-A08B-84A5-C1DF-5DC2D2D56643}"/>
              </a:ext>
            </a:extLst>
          </p:cNvPr>
          <p:cNvSpPr/>
          <p:nvPr/>
        </p:nvSpPr>
        <p:spPr>
          <a:xfrm>
            <a:off x="9863016" y="10500289"/>
            <a:ext cx="2258333" cy="2583938"/>
          </a:xfrm>
          <a:prstGeom prst="rect">
            <a:avLst/>
          </a:prstGeom>
          <a:solidFill>
            <a:srgbClr val="F4C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190" b="1" dirty="0">
                <a:solidFill>
                  <a:schemeClr val="tx1"/>
                </a:solidFill>
              </a:rPr>
              <a:t>Data Preprocessing:       Raw data into a usable format for analysis, storage, or presentation.</a:t>
            </a:r>
            <a:endParaRPr lang="en-IN" sz="2190" b="1" dirty="0">
              <a:solidFill>
                <a:schemeClr val="tx1"/>
              </a:solidFill>
            </a:endParaRPr>
          </a:p>
        </p:txBody>
      </p:sp>
      <p:pic>
        <p:nvPicPr>
          <p:cNvPr id="1034" name="Picture 1033">
            <a:extLst>
              <a:ext uri="{FF2B5EF4-FFF2-40B4-BE49-F238E27FC236}">
                <a16:creationId xmlns:a16="http://schemas.microsoft.com/office/drawing/2014/main" id="{DB86A001-CCE7-1BB5-6CCD-C0EE88DED46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675856" y="9521999"/>
            <a:ext cx="3386135" cy="2210164"/>
          </a:xfrm>
          <a:prstGeom prst="rect">
            <a:avLst/>
          </a:prstGeom>
        </p:spPr>
      </p:pic>
      <p:sp>
        <p:nvSpPr>
          <p:cNvPr id="1037" name="Arrow: Right 1036">
            <a:extLst>
              <a:ext uri="{FF2B5EF4-FFF2-40B4-BE49-F238E27FC236}">
                <a16:creationId xmlns:a16="http://schemas.microsoft.com/office/drawing/2014/main" id="{0EAA91F3-BC2C-8E6B-0740-BD761DADA748}"/>
              </a:ext>
            </a:extLst>
          </p:cNvPr>
          <p:cNvSpPr/>
          <p:nvPr/>
        </p:nvSpPr>
        <p:spPr>
          <a:xfrm rot="1411108">
            <a:off x="12111446" y="11970310"/>
            <a:ext cx="1356605" cy="295996"/>
          </a:xfrm>
          <a:prstGeom prst="rightArrow">
            <a:avLst>
              <a:gd name="adj1" fmla="val 50000"/>
              <a:gd name="adj2" fmla="val 507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8" name="Arrow: Right 1037">
            <a:extLst>
              <a:ext uri="{FF2B5EF4-FFF2-40B4-BE49-F238E27FC236}">
                <a16:creationId xmlns:a16="http://schemas.microsoft.com/office/drawing/2014/main" id="{617F381C-A415-1E2A-804B-DF960A91E078}"/>
              </a:ext>
            </a:extLst>
          </p:cNvPr>
          <p:cNvSpPr/>
          <p:nvPr/>
        </p:nvSpPr>
        <p:spPr>
          <a:xfrm rot="19949505">
            <a:off x="12135855" y="10930231"/>
            <a:ext cx="1260841" cy="2478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0" name="Rectangle 1039">
            <a:extLst>
              <a:ext uri="{FF2B5EF4-FFF2-40B4-BE49-F238E27FC236}">
                <a16:creationId xmlns:a16="http://schemas.microsoft.com/office/drawing/2014/main" id="{22B945D8-4A95-D969-7FB2-200966F7320F}"/>
              </a:ext>
            </a:extLst>
          </p:cNvPr>
          <p:cNvSpPr/>
          <p:nvPr/>
        </p:nvSpPr>
        <p:spPr>
          <a:xfrm>
            <a:off x="13500694" y="12093520"/>
            <a:ext cx="3626346" cy="1590598"/>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400" b="1" dirty="0">
                <a:solidFill>
                  <a:schemeClr val="tx1">
                    <a:lumMod val="95000"/>
                    <a:lumOff val="5000"/>
                  </a:schemeClr>
                </a:solidFill>
              </a:rPr>
              <a:t>YOLO V3 : </a:t>
            </a:r>
            <a:r>
              <a:rPr lang="en-US" sz="2190" b="1" dirty="0">
                <a:solidFill>
                  <a:schemeClr val="tx1">
                    <a:lumMod val="95000"/>
                    <a:lumOff val="5000"/>
                  </a:schemeClr>
                </a:solidFill>
              </a:rPr>
              <a:t>Real-time object detection algorithm that identifies specific objects in images.</a:t>
            </a:r>
            <a:endParaRPr lang="en-IN" sz="2190" b="1" dirty="0">
              <a:solidFill>
                <a:schemeClr val="tx1">
                  <a:lumMod val="95000"/>
                  <a:lumOff val="5000"/>
                </a:schemeClr>
              </a:solidFill>
            </a:endParaRPr>
          </a:p>
        </p:txBody>
      </p:sp>
      <p:sp>
        <p:nvSpPr>
          <p:cNvPr id="1041" name="Rectangle 1040">
            <a:extLst>
              <a:ext uri="{FF2B5EF4-FFF2-40B4-BE49-F238E27FC236}">
                <a16:creationId xmlns:a16="http://schemas.microsoft.com/office/drawing/2014/main" id="{10268825-E18F-8FAD-7870-2CF72C3238E0}"/>
              </a:ext>
            </a:extLst>
          </p:cNvPr>
          <p:cNvSpPr/>
          <p:nvPr/>
        </p:nvSpPr>
        <p:spPr>
          <a:xfrm>
            <a:off x="13494859" y="9950170"/>
            <a:ext cx="3728257" cy="1687674"/>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lnSpc>
                <a:spcPct val="150000"/>
              </a:lnSpc>
            </a:pPr>
            <a:r>
              <a:rPr lang="en-IN" sz="2400" b="1" dirty="0">
                <a:solidFill>
                  <a:schemeClr val="tx1">
                    <a:lumMod val="95000"/>
                    <a:lumOff val="5000"/>
                  </a:schemeClr>
                </a:solidFill>
              </a:rPr>
              <a:t>SVM</a:t>
            </a:r>
            <a:r>
              <a:rPr lang="en-IN" sz="2000" b="1" dirty="0">
                <a:solidFill>
                  <a:schemeClr val="tx1">
                    <a:lumMod val="95000"/>
                    <a:lumOff val="5000"/>
                  </a:schemeClr>
                </a:solidFill>
              </a:rPr>
              <a:t>: </a:t>
            </a:r>
            <a:r>
              <a:rPr lang="en-US" sz="2000" b="1" dirty="0">
                <a:solidFill>
                  <a:schemeClr val="tx1">
                    <a:lumMod val="95000"/>
                    <a:lumOff val="5000"/>
                  </a:schemeClr>
                </a:solidFill>
              </a:rPr>
              <a:t>This tool is versatile, used for classification, regression, and image processing.</a:t>
            </a:r>
            <a:endParaRPr lang="en-IN" sz="2000" b="1" dirty="0">
              <a:solidFill>
                <a:schemeClr val="tx1">
                  <a:lumMod val="95000"/>
                  <a:lumOff val="5000"/>
                </a:schemeClr>
              </a:solidFill>
            </a:endParaRPr>
          </a:p>
        </p:txBody>
      </p:sp>
      <p:sp>
        <p:nvSpPr>
          <p:cNvPr id="1043" name="Arrow: Right 1042">
            <a:extLst>
              <a:ext uri="{FF2B5EF4-FFF2-40B4-BE49-F238E27FC236}">
                <a16:creationId xmlns:a16="http://schemas.microsoft.com/office/drawing/2014/main" id="{9A001A7A-9994-0A46-BD71-ADF991A2DAE4}"/>
              </a:ext>
            </a:extLst>
          </p:cNvPr>
          <p:cNvSpPr/>
          <p:nvPr/>
        </p:nvSpPr>
        <p:spPr>
          <a:xfrm>
            <a:off x="7992739" y="11766947"/>
            <a:ext cx="1852845" cy="2935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4" name="Arrow: Right 1043">
            <a:extLst>
              <a:ext uri="{FF2B5EF4-FFF2-40B4-BE49-F238E27FC236}">
                <a16:creationId xmlns:a16="http://schemas.microsoft.com/office/drawing/2014/main" id="{237754EE-EAD4-98DC-C0A0-BBC1DBB40EBD}"/>
              </a:ext>
            </a:extLst>
          </p:cNvPr>
          <p:cNvSpPr/>
          <p:nvPr/>
        </p:nvSpPr>
        <p:spPr>
          <a:xfrm rot="20430617">
            <a:off x="2954425" y="11524914"/>
            <a:ext cx="1792950" cy="2823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5" name="Rectangle 1044">
            <a:extLst>
              <a:ext uri="{FF2B5EF4-FFF2-40B4-BE49-F238E27FC236}">
                <a16:creationId xmlns:a16="http://schemas.microsoft.com/office/drawing/2014/main" id="{682A57CA-AB69-CF05-58FE-D915882B7901}"/>
              </a:ext>
            </a:extLst>
          </p:cNvPr>
          <p:cNvSpPr/>
          <p:nvPr/>
        </p:nvSpPr>
        <p:spPr>
          <a:xfrm>
            <a:off x="17730263" y="13225453"/>
            <a:ext cx="2812341" cy="2109013"/>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Better </a:t>
            </a:r>
            <a:r>
              <a:rPr lang="en-IN" sz="2190" b="1" dirty="0">
                <a:solidFill>
                  <a:schemeClr val="tx1"/>
                </a:solidFill>
              </a:rPr>
              <a:t>Accuracy: </a:t>
            </a:r>
            <a:r>
              <a:rPr lang="en-US" sz="2190" b="1" dirty="0">
                <a:solidFill>
                  <a:schemeClr val="tx1"/>
                </a:solidFill>
              </a:rPr>
              <a:t>Achieves higher precision and accuracy in both classification and regression analyses.</a:t>
            </a:r>
            <a:endParaRPr lang="en-IN" sz="2190" b="1" dirty="0">
              <a:solidFill>
                <a:schemeClr val="tx1"/>
              </a:solidFill>
            </a:endParaRPr>
          </a:p>
        </p:txBody>
      </p:sp>
      <p:sp>
        <p:nvSpPr>
          <p:cNvPr id="1046" name="Rectangle 1045">
            <a:extLst>
              <a:ext uri="{FF2B5EF4-FFF2-40B4-BE49-F238E27FC236}">
                <a16:creationId xmlns:a16="http://schemas.microsoft.com/office/drawing/2014/main" id="{F02BD8A5-B151-B8EE-6D53-102FA04F7B72}"/>
              </a:ext>
            </a:extLst>
          </p:cNvPr>
          <p:cNvSpPr/>
          <p:nvPr/>
        </p:nvSpPr>
        <p:spPr>
          <a:xfrm>
            <a:off x="13654105" y="14844612"/>
            <a:ext cx="2170413" cy="1182995"/>
          </a:xfrm>
          <a:prstGeom prst="rect">
            <a:avLst/>
          </a:prstGeom>
          <a:solidFill>
            <a:srgbClr val="F4C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rPr>
              <a:t>SPSS Analysis</a:t>
            </a:r>
          </a:p>
        </p:txBody>
      </p:sp>
      <p:cxnSp>
        <p:nvCxnSpPr>
          <p:cNvPr id="1048" name="Straight Arrow Connector 1047">
            <a:extLst>
              <a:ext uri="{FF2B5EF4-FFF2-40B4-BE49-F238E27FC236}">
                <a16:creationId xmlns:a16="http://schemas.microsoft.com/office/drawing/2014/main" id="{D72E13AC-AD01-1718-257E-ED87166D817B}"/>
              </a:ext>
            </a:extLst>
          </p:cNvPr>
          <p:cNvCxnSpPr>
            <a:cxnSpLocks/>
          </p:cNvCxnSpPr>
          <p:nvPr/>
        </p:nvCxnSpPr>
        <p:spPr>
          <a:xfrm>
            <a:off x="19600458" y="11128942"/>
            <a:ext cx="0" cy="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Arrow: Bent-Up 45">
            <a:extLst>
              <a:ext uri="{FF2B5EF4-FFF2-40B4-BE49-F238E27FC236}">
                <a16:creationId xmlns:a16="http://schemas.microsoft.com/office/drawing/2014/main" id="{5F1C340C-7950-5895-CA2E-B28F9160D020}"/>
              </a:ext>
            </a:extLst>
          </p:cNvPr>
          <p:cNvSpPr/>
          <p:nvPr/>
        </p:nvSpPr>
        <p:spPr>
          <a:xfrm rot="16200000" flipH="1">
            <a:off x="17203938" y="13955050"/>
            <a:ext cx="390195" cy="3149034"/>
          </a:xfrm>
          <a:prstGeom prst="bentUpArrow">
            <a:avLst>
              <a:gd name="adj1" fmla="val 27962"/>
              <a:gd name="adj2" fmla="val 31230"/>
              <a:gd name="adj3" fmla="val 26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 name="Picture 50">
            <a:extLst>
              <a:ext uri="{FF2B5EF4-FFF2-40B4-BE49-F238E27FC236}">
                <a16:creationId xmlns:a16="http://schemas.microsoft.com/office/drawing/2014/main" id="{54C5A910-A972-2CEC-7FB4-3AE2646A80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310949" y="3837556"/>
            <a:ext cx="5725544" cy="2481104"/>
          </a:xfrm>
          <a:prstGeom prst="rect">
            <a:avLst/>
          </a:prstGeom>
        </p:spPr>
      </p:pic>
      <p:pic>
        <p:nvPicPr>
          <p:cNvPr id="2" name="Picture 2">
            <a:extLst>
              <a:ext uri="{FF2B5EF4-FFF2-40B4-BE49-F238E27FC236}">
                <a16:creationId xmlns:a16="http://schemas.microsoft.com/office/drawing/2014/main" id="{646D6F0A-84D0-7CC7-AF2D-D78D3DC0990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57" t="5464" r="7957"/>
          <a:stretch/>
        </p:blipFill>
        <p:spPr bwMode="auto">
          <a:xfrm>
            <a:off x="13544260" y="16523955"/>
            <a:ext cx="7517732" cy="531492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68011D0B-C73F-0706-9853-AE82FEAF9227}"/>
              </a:ext>
            </a:extLst>
          </p:cNvPr>
          <p:cNvSpPr/>
          <p:nvPr/>
        </p:nvSpPr>
        <p:spPr>
          <a:xfrm>
            <a:off x="449562" y="17361431"/>
            <a:ext cx="4261457" cy="49102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32" name="Title 31">
            <a:extLst>
              <a:ext uri="{FF2B5EF4-FFF2-40B4-BE49-F238E27FC236}">
                <a16:creationId xmlns:a16="http://schemas.microsoft.com/office/drawing/2014/main" id="{8297CFCA-6FD4-FDA9-38CA-5A9CAFF3ECC4}"/>
              </a:ext>
            </a:extLst>
          </p:cNvPr>
          <p:cNvSpPr>
            <a:spLocks noGrp="1"/>
          </p:cNvSpPr>
          <p:nvPr>
            <p:ph type="title"/>
          </p:nvPr>
        </p:nvSpPr>
        <p:spPr>
          <a:xfrm>
            <a:off x="439067" y="17204750"/>
            <a:ext cx="4788665" cy="5182027"/>
          </a:xfrm>
        </p:spPr>
        <p:txBody>
          <a:bodyPr>
            <a:noAutofit/>
          </a:bodyPr>
          <a:lstStyle/>
          <a:p>
            <a:pPr marL="342900" indent="-342900">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The SVM classifier outperformed YOLO V3 with a precision rate of 94.89% compared to 59.38%. SPSS analysis confirmed the significant difference in performance between the two classifiers, with a p-value of 0.012 from an independent sample T-test, demonstrating the superiority of the SVM model.</a:t>
            </a:r>
            <a:endParaRPr lang="en-IN" sz="2190" b="1" dirty="0"/>
          </a:p>
        </p:txBody>
      </p:sp>
      <p:sp>
        <p:nvSpPr>
          <p:cNvPr id="34" name="Rectangles 26">
            <a:extLst>
              <a:ext uri="{FF2B5EF4-FFF2-40B4-BE49-F238E27FC236}">
                <a16:creationId xmlns:a16="http://schemas.microsoft.com/office/drawing/2014/main" id="{A4C10849-C5AE-AB3D-21D7-342572F78D1D}"/>
              </a:ext>
            </a:extLst>
          </p:cNvPr>
          <p:cNvSpPr/>
          <p:nvPr/>
        </p:nvSpPr>
        <p:spPr>
          <a:xfrm>
            <a:off x="448243" y="10801505"/>
            <a:ext cx="2544878" cy="2331623"/>
          </a:xfrm>
          <a:prstGeom prst="rect">
            <a:avLst/>
          </a:prstGeom>
          <a:solidFill>
            <a:srgbClr val="F4C7F7"/>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90" b="1" dirty="0">
                <a:latin typeface="Times New Roman" panose="02020603050405020304" pitchFamily="18" charset="0"/>
                <a:cs typeface="Times New Roman" panose="02020603050405020304" pitchFamily="18" charset="0"/>
              </a:rPr>
              <a:t>Data Collection:-</a:t>
            </a:r>
            <a:r>
              <a:rPr lang="en-US" sz="2190" b="1" dirty="0"/>
              <a:t> Structured or unstructured data organized for analysis</a:t>
            </a:r>
            <a:endParaRPr lang="en-IN" altLang="en-US" sz="2190" b="1" dirty="0">
              <a:latin typeface="Times New Roman" panose="02020603050405020304" pitchFamily="18" charset="0"/>
              <a:cs typeface="Times New Roman" panose="02020603050405020304" pitchFamily="18" charset="0"/>
            </a:endParaRPr>
          </a:p>
        </p:txBody>
      </p:sp>
      <p:pic>
        <p:nvPicPr>
          <p:cNvPr id="40" name="Graphic 39" descr="Database">
            <a:extLst>
              <a:ext uri="{FF2B5EF4-FFF2-40B4-BE49-F238E27FC236}">
                <a16:creationId xmlns:a16="http://schemas.microsoft.com/office/drawing/2014/main" id="{101EDF36-C227-32ED-0AC4-4D17F608EF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48" y="13288591"/>
            <a:ext cx="2470284" cy="2750869"/>
          </a:xfrm>
          <a:prstGeom prst="rect">
            <a:avLst/>
          </a:prstGeom>
        </p:spPr>
      </p:pic>
      <p:sp>
        <p:nvSpPr>
          <p:cNvPr id="43" name="Arrow: Right 42">
            <a:extLst>
              <a:ext uri="{FF2B5EF4-FFF2-40B4-BE49-F238E27FC236}">
                <a16:creationId xmlns:a16="http://schemas.microsoft.com/office/drawing/2014/main" id="{5246264D-BC08-6E8F-C4C9-5EF51784866D}"/>
              </a:ext>
            </a:extLst>
          </p:cNvPr>
          <p:cNvSpPr/>
          <p:nvPr/>
        </p:nvSpPr>
        <p:spPr>
          <a:xfrm rot="999539">
            <a:off x="2955085" y="12587123"/>
            <a:ext cx="1704427" cy="2508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4498CEA-1E2C-DB94-C1EE-F36143C7B3A2}"/>
              </a:ext>
            </a:extLst>
          </p:cNvPr>
          <p:cNvSpPr/>
          <p:nvPr/>
        </p:nvSpPr>
        <p:spPr>
          <a:xfrm>
            <a:off x="4667063" y="12060007"/>
            <a:ext cx="3302789" cy="1291454"/>
          </a:xfrm>
          <a:prstGeom prst="rect">
            <a:avLst/>
          </a:prstGeom>
          <a:solidFill>
            <a:srgbClr val="F4C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i="1" dirty="0">
                <a:solidFill>
                  <a:schemeClr val="tx1">
                    <a:lumMod val="95000"/>
                    <a:lumOff val="5000"/>
                  </a:schemeClr>
                </a:solidFill>
              </a:rPr>
              <a:t>Test Data</a:t>
            </a:r>
            <a:r>
              <a:rPr lang="en-US" sz="2190" b="1" dirty="0">
                <a:solidFill>
                  <a:schemeClr val="tx1">
                    <a:lumMod val="95000"/>
                    <a:lumOff val="5000"/>
                  </a:schemeClr>
                </a:solidFill>
              </a:rPr>
              <a:t>: Input-output pairs that the model learns from to make predictions or classifications.</a:t>
            </a:r>
            <a:endParaRPr lang="en-IN" sz="2190" b="1" dirty="0">
              <a:solidFill>
                <a:schemeClr val="tx1">
                  <a:lumMod val="95000"/>
                  <a:lumOff val="5000"/>
                </a:schemeClr>
              </a:solidFill>
            </a:endParaRPr>
          </a:p>
        </p:txBody>
      </p:sp>
      <p:sp>
        <p:nvSpPr>
          <p:cNvPr id="47" name="Right Brace 46">
            <a:extLst>
              <a:ext uri="{FF2B5EF4-FFF2-40B4-BE49-F238E27FC236}">
                <a16:creationId xmlns:a16="http://schemas.microsoft.com/office/drawing/2014/main" id="{C0535B12-D14A-5EAF-EAA3-132D59447A99}"/>
              </a:ext>
            </a:extLst>
          </p:cNvPr>
          <p:cNvSpPr/>
          <p:nvPr/>
        </p:nvSpPr>
        <p:spPr>
          <a:xfrm>
            <a:off x="17134396" y="10909820"/>
            <a:ext cx="768821" cy="18565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8" name="Arrow: Bent-Up 47">
            <a:extLst>
              <a:ext uri="{FF2B5EF4-FFF2-40B4-BE49-F238E27FC236}">
                <a16:creationId xmlns:a16="http://schemas.microsoft.com/office/drawing/2014/main" id="{A4F2AA12-6FE9-620B-7F2F-21930AEAD4CC}"/>
              </a:ext>
            </a:extLst>
          </p:cNvPr>
          <p:cNvSpPr/>
          <p:nvPr/>
        </p:nvSpPr>
        <p:spPr>
          <a:xfrm rot="10800000" flipH="1">
            <a:off x="17518806" y="11782375"/>
            <a:ext cx="1361092" cy="1399148"/>
          </a:xfrm>
          <a:prstGeom prst="bentUpArrow">
            <a:avLst>
              <a:gd name="adj1" fmla="val 11722"/>
              <a:gd name="adj2" fmla="val 25000"/>
              <a:gd name="adj3" fmla="val 26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9" name="Graphic 28" descr="Plant">
            <a:extLst>
              <a:ext uri="{FF2B5EF4-FFF2-40B4-BE49-F238E27FC236}">
                <a16:creationId xmlns:a16="http://schemas.microsoft.com/office/drawing/2014/main" id="{E6911142-572F-394D-326D-F5C79E6FA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9966838" y="13871817"/>
            <a:ext cx="1852845" cy="1852845"/>
          </a:xfrm>
          <a:prstGeom prst="rect">
            <a:avLst/>
          </a:prstGeom>
        </p:spPr>
      </p:pic>
      <p:pic>
        <p:nvPicPr>
          <p:cNvPr id="28" name="Picture 27">
            <a:extLst>
              <a:ext uri="{FF2B5EF4-FFF2-40B4-BE49-F238E27FC236}">
                <a16:creationId xmlns:a16="http://schemas.microsoft.com/office/drawing/2014/main" id="{0B90FEC3-1592-9216-338C-CCAA0D15E6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25974" y="13447804"/>
            <a:ext cx="6001603" cy="2291331"/>
          </a:xfrm>
          <a:prstGeom prst="rect">
            <a:avLst/>
          </a:prstGeom>
        </p:spPr>
      </p:pic>
      <p:sp>
        <p:nvSpPr>
          <p:cNvPr id="35" name="Text Box 11">
            <a:extLst>
              <a:ext uri="{FF2B5EF4-FFF2-40B4-BE49-F238E27FC236}">
                <a16:creationId xmlns:a16="http://schemas.microsoft.com/office/drawing/2014/main" id="{6DEB63FC-9046-D27B-6A3C-137E4D49EEC3}"/>
              </a:ext>
            </a:extLst>
          </p:cNvPr>
          <p:cNvSpPr txBox="1"/>
          <p:nvPr/>
        </p:nvSpPr>
        <p:spPr>
          <a:xfrm>
            <a:off x="13570957" y="21911321"/>
            <a:ext cx="7589501"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 5 Graphical Representation of SVM and YOLO V3</a:t>
            </a:r>
          </a:p>
        </p:txBody>
      </p:sp>
      <p:sp>
        <p:nvSpPr>
          <p:cNvPr id="36" name="TextBox 35">
            <a:extLst>
              <a:ext uri="{FF2B5EF4-FFF2-40B4-BE49-F238E27FC236}">
                <a16:creationId xmlns:a16="http://schemas.microsoft.com/office/drawing/2014/main" id="{E084C77F-3671-B26C-3004-505E4EB1F4FF}"/>
              </a:ext>
            </a:extLst>
          </p:cNvPr>
          <p:cNvSpPr txBox="1"/>
          <p:nvPr/>
        </p:nvSpPr>
        <p:spPr>
          <a:xfrm>
            <a:off x="5847407" y="21866524"/>
            <a:ext cx="7489975" cy="766364"/>
          </a:xfrm>
          <a:prstGeom prst="rect">
            <a:avLst/>
          </a:prstGeom>
          <a:noFill/>
        </p:spPr>
        <p:txBody>
          <a:bodyPr wrap="square" rtlCol="0">
            <a:spAutoFit/>
          </a:bodyPr>
          <a:lstStyle/>
          <a:p>
            <a:r>
              <a:rPr lang="en-IN" sz="2190" b="1" dirty="0"/>
              <a:t>Table 1 Comparison of Algorithms in term of Mean accuracy. </a:t>
            </a:r>
          </a:p>
          <a:p>
            <a:endParaRPr lang="en-IN" sz="2190" b="1" dirty="0"/>
          </a:p>
        </p:txBody>
      </p:sp>
      <p:sp>
        <p:nvSpPr>
          <p:cNvPr id="42" name="TextBox 41">
            <a:extLst>
              <a:ext uri="{FF2B5EF4-FFF2-40B4-BE49-F238E27FC236}">
                <a16:creationId xmlns:a16="http://schemas.microsoft.com/office/drawing/2014/main" id="{5D5D740B-1A7F-2463-E293-F86946A9FB4D}"/>
              </a:ext>
            </a:extLst>
          </p:cNvPr>
          <p:cNvSpPr txBox="1"/>
          <p:nvPr/>
        </p:nvSpPr>
        <p:spPr>
          <a:xfrm>
            <a:off x="4017861" y="15762658"/>
            <a:ext cx="3217827" cy="429348"/>
          </a:xfrm>
          <a:prstGeom prst="rect">
            <a:avLst/>
          </a:prstGeom>
          <a:noFill/>
        </p:spPr>
        <p:txBody>
          <a:bodyPr wrap="square" rtlCol="0">
            <a:spAutoFit/>
          </a:bodyPr>
          <a:lstStyle/>
          <a:p>
            <a:r>
              <a:rPr lang="en-IN" sz="2190" b="1" dirty="0"/>
              <a:t>Fig. 3 Image detection</a:t>
            </a:r>
          </a:p>
        </p:txBody>
      </p:sp>
      <p:sp>
        <p:nvSpPr>
          <p:cNvPr id="44" name="TextBox 43">
            <a:extLst>
              <a:ext uri="{FF2B5EF4-FFF2-40B4-BE49-F238E27FC236}">
                <a16:creationId xmlns:a16="http://schemas.microsoft.com/office/drawing/2014/main" id="{CF3B15DC-7F53-F1D9-7733-AE52AAF605F4}"/>
              </a:ext>
            </a:extLst>
          </p:cNvPr>
          <p:cNvSpPr txBox="1"/>
          <p:nvPr/>
        </p:nvSpPr>
        <p:spPr>
          <a:xfrm>
            <a:off x="19368923" y="11764476"/>
            <a:ext cx="2420274" cy="738664"/>
          </a:xfrm>
          <a:prstGeom prst="rect">
            <a:avLst/>
          </a:prstGeom>
          <a:noFill/>
        </p:spPr>
        <p:txBody>
          <a:bodyPr wrap="square" rtlCol="0">
            <a:spAutoFit/>
          </a:bodyPr>
          <a:lstStyle/>
          <a:p>
            <a:r>
              <a:rPr lang="en-IN" sz="2100" b="1" dirty="0"/>
              <a:t>Fig. 4 Data processing</a:t>
            </a:r>
          </a:p>
        </p:txBody>
      </p:sp>
      <p:sp>
        <p:nvSpPr>
          <p:cNvPr id="12" name="TextBox 11">
            <a:extLst>
              <a:ext uri="{FF2B5EF4-FFF2-40B4-BE49-F238E27FC236}">
                <a16:creationId xmlns:a16="http://schemas.microsoft.com/office/drawing/2014/main" id="{371E9389-FD23-318A-B790-001981157B1A}"/>
              </a:ext>
            </a:extLst>
          </p:cNvPr>
          <p:cNvSpPr txBox="1"/>
          <p:nvPr/>
        </p:nvSpPr>
        <p:spPr>
          <a:xfrm>
            <a:off x="17134396" y="6291618"/>
            <a:ext cx="3217827" cy="415498"/>
          </a:xfrm>
          <a:prstGeom prst="rect">
            <a:avLst/>
          </a:prstGeom>
          <a:noFill/>
        </p:spPr>
        <p:txBody>
          <a:bodyPr wrap="square" rtlCol="0">
            <a:spAutoFit/>
          </a:bodyPr>
          <a:lstStyle/>
          <a:p>
            <a:r>
              <a:rPr lang="en-IN" sz="2100" b="1" dirty="0"/>
              <a:t>Fig. 1 Plant image</a:t>
            </a:r>
          </a:p>
        </p:txBody>
      </p:sp>
      <p:sp>
        <p:nvSpPr>
          <p:cNvPr id="17" name="TextBox 16">
            <a:extLst>
              <a:ext uri="{FF2B5EF4-FFF2-40B4-BE49-F238E27FC236}">
                <a16:creationId xmlns:a16="http://schemas.microsoft.com/office/drawing/2014/main" id="{17F34DEB-170B-6C16-F036-EE810CCCB84A}"/>
              </a:ext>
            </a:extLst>
          </p:cNvPr>
          <p:cNvSpPr txBox="1"/>
          <p:nvPr/>
        </p:nvSpPr>
        <p:spPr>
          <a:xfrm>
            <a:off x="17223116" y="9062869"/>
            <a:ext cx="3217827" cy="415498"/>
          </a:xfrm>
          <a:prstGeom prst="rect">
            <a:avLst/>
          </a:prstGeom>
          <a:noFill/>
        </p:spPr>
        <p:txBody>
          <a:bodyPr wrap="square" rtlCol="0">
            <a:spAutoFit/>
          </a:bodyPr>
          <a:lstStyle/>
          <a:p>
            <a:r>
              <a:rPr lang="en-IN" sz="2100" b="1" dirty="0"/>
              <a:t>Fig. 2 Plant image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4492</TotalTime>
  <Words>763</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 The SVM classifier outperformed YOLO V3 with a precision rate of 94.89% compared to 59.38%. SPSS analysis confirmed the significant difference in performance between the two classifiers, with a p-value of 0.012 from an independent sample T-test, demonstrating the superiority of the SVM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Raushni Raj</cp:lastModifiedBy>
  <cp:revision>109</cp:revision>
  <dcterms:created xsi:type="dcterms:W3CDTF">2023-04-19T08:35:00Z</dcterms:created>
  <dcterms:modified xsi:type="dcterms:W3CDTF">2024-04-25T09:15:46Z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