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j" id="{7032B842-418D-4845-AE4E-EAF868FE962A}">
          <p14:sldIdLst>
            <p14:sldId id="256"/>
          </p14:sldIdLst>
        </p14:section>
      </p14:sectionLst>
    </p:ex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ushni Raj" initials="RR" lastIdx="1" clrIdx="0">
    <p:extLst>
      <p:ext uri="{19B8F6BF-5375-455C-9EA6-DF929625EA0E}">
        <p15:presenceInfo xmlns:p15="http://schemas.microsoft.com/office/powerpoint/2012/main" userId="b6016bcfbafca8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7F7"/>
    <a:srgbClr val="FCDCBF"/>
    <a:srgbClr val="BFE7FF"/>
    <a:srgbClr val="D11FAF"/>
    <a:srgbClr val="828282"/>
    <a:srgbClr val="D7F5CD"/>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99" autoAdjust="0"/>
    <p:restoredTop sz="94660"/>
  </p:normalViewPr>
  <p:slideViewPr>
    <p:cSldViewPr snapToGrid="0">
      <p:cViewPr>
        <p:scale>
          <a:sx n="33" d="100"/>
          <a:sy n="33" d="100"/>
        </p:scale>
        <p:origin x="67" y="-149"/>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44237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5568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57863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04099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1965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91439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121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34273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01118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17037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53815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25-04-2024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78913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e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34" y="3736436"/>
            <a:ext cx="21603546" cy="5722743"/>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dirty="0"/>
          </a:p>
        </p:txBody>
      </p:sp>
      <p:sp>
        <p:nvSpPr>
          <p:cNvPr id="5" name="Rectangle 4"/>
          <p:cNvSpPr/>
          <p:nvPr/>
        </p:nvSpPr>
        <p:spPr>
          <a:xfrm>
            <a:off x="-21876" y="9439506"/>
            <a:ext cx="21603545" cy="6782719"/>
          </a:xfrm>
          <a:prstGeom prst="rect">
            <a:avLst/>
          </a:prstGeom>
          <a:solidFill>
            <a:srgbClr val="BFE7FF"/>
          </a:solidFill>
          <a:ln>
            <a:solidFill>
              <a:schemeClr val="tx1">
                <a:lumMod val="75000"/>
                <a:lumOff val="2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altLang="en-US" sz="1798" b="1" dirty="0">
              <a:latin typeface="Times New Roman" panose="02020603050405020304" pitchFamily="18" charset="0"/>
              <a:cs typeface="Times New Roman" panose="02020603050405020304" pitchFamily="18" charset="0"/>
            </a:endParaRPr>
          </a:p>
        </p:txBody>
      </p:sp>
      <p:sp>
        <p:nvSpPr>
          <p:cNvPr id="6" name="Rectangle 5"/>
          <p:cNvSpPr/>
          <p:nvPr/>
        </p:nvSpPr>
        <p:spPr>
          <a:xfrm>
            <a:off x="17856" y="16217336"/>
            <a:ext cx="21529142" cy="621461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88" dirty="0">
              <a:latin typeface="Times New Roman" panose="02020603050405020304" pitchFamily="18" charset="0"/>
              <a:cs typeface="Times New Roman" panose="02020603050405020304" pitchFamily="18" charset="0"/>
            </a:endParaRPr>
          </a:p>
        </p:txBody>
      </p:sp>
      <p:sp>
        <p:nvSpPr>
          <p:cNvPr id="7" name="Rectangle 6"/>
          <p:cNvSpPr/>
          <p:nvPr/>
        </p:nvSpPr>
        <p:spPr>
          <a:xfrm>
            <a:off x="27604" y="22374521"/>
            <a:ext cx="21603545" cy="5783707"/>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a:p>
        </p:txBody>
      </p:sp>
      <p:sp>
        <p:nvSpPr>
          <p:cNvPr id="8" name="Rectangle 7"/>
          <p:cNvSpPr/>
          <p:nvPr/>
        </p:nvSpPr>
        <p:spPr>
          <a:xfrm>
            <a:off x="-27416" y="28011996"/>
            <a:ext cx="21603545" cy="4742344"/>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dirty="0"/>
          </a:p>
        </p:txBody>
      </p:sp>
      <p:sp>
        <p:nvSpPr>
          <p:cNvPr id="19" name="Rectangle 18"/>
          <p:cNvSpPr/>
          <p:nvPr/>
        </p:nvSpPr>
        <p:spPr>
          <a:xfrm>
            <a:off x="413880" y="3845811"/>
            <a:ext cx="3121800" cy="6049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INTRODUCTION</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2452" y="2537360"/>
            <a:ext cx="21545561" cy="1187749"/>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a:p>
        </p:txBody>
      </p:sp>
      <p:sp>
        <p:nvSpPr>
          <p:cNvPr id="22" name="Rectangle 21"/>
          <p:cNvSpPr/>
          <p:nvPr/>
        </p:nvSpPr>
        <p:spPr>
          <a:xfrm>
            <a:off x="413880" y="16567910"/>
            <a:ext cx="2384473" cy="5631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RESULTS</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331872" y="22699477"/>
            <a:ext cx="5697360" cy="7925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DISCUSSION AND CONCLUSION</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413880" y="28283043"/>
            <a:ext cx="3121800" cy="71551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BIBLIOGRAPHY</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31857" y="2521881"/>
            <a:ext cx="21076577" cy="1688924"/>
          </a:xfrm>
          <a:prstGeom prst="rect">
            <a:avLst/>
          </a:prstGeom>
          <a:noFill/>
        </p:spPr>
        <p:txBody>
          <a:bodyPr wrap="square" rtlCol="0">
            <a:spAutoFit/>
          </a:bodyPr>
          <a:lstStyle/>
          <a:p>
            <a:pPr algn="ctr"/>
            <a:r>
              <a:rPr lang="en-US" sz="3579" b="1" dirty="0">
                <a:latin typeface="Times New Roman" panose="02020603050405020304" pitchFamily="18" charset="0"/>
                <a:cs typeface="Times New Roman" panose="02020603050405020304" pitchFamily="18" charset="0"/>
              </a:rPr>
              <a:t>     </a:t>
            </a:r>
            <a:r>
              <a:rPr lang="en-US" sz="3200" b="1" i="0" u="none" strike="noStrike" dirty="0">
                <a:solidFill>
                  <a:srgbClr val="000000"/>
                </a:solidFill>
                <a:effectLst/>
                <a:latin typeface="Times New Roman" panose="02020603050405020304" pitchFamily="18" charset="0"/>
              </a:rPr>
              <a:t>Optimization of Potato plant disease detection by comparative assessment of </a:t>
            </a:r>
            <a:r>
              <a:rPr lang="en-IN" sz="3200" b="1" i="0" u="none" strike="noStrike" dirty="0">
                <a:solidFill>
                  <a:srgbClr val="000000"/>
                </a:solidFill>
                <a:effectLst/>
                <a:latin typeface="Times New Roman" panose="02020603050405020304" pitchFamily="18" charset="0"/>
              </a:rPr>
              <a:t>Support Vector Machine</a:t>
            </a:r>
            <a:r>
              <a:rPr lang="en-US" sz="3200" b="1" i="0" u="none" strike="noStrike" dirty="0">
                <a:solidFill>
                  <a:srgbClr val="000000"/>
                </a:solidFill>
                <a:effectLst/>
                <a:latin typeface="Times New Roman" panose="02020603050405020304" pitchFamily="18" charset="0"/>
              </a:rPr>
              <a:t> and Linear Regression algorithms to improve accuracy</a:t>
            </a:r>
            <a:endParaRPr lang="en-US" sz="3200" b="1" dirty="0">
              <a:latin typeface="Times New Roman" panose="02020603050405020304" pitchFamily="18" charset="0"/>
              <a:cs typeface="Times New Roman" panose="02020603050405020304" pitchFamily="18" charset="0"/>
            </a:endParaRPr>
          </a:p>
          <a:p>
            <a:pPr algn="ctr"/>
            <a:endParaRPr lang="en-US" sz="3596" b="1" dirty="0">
              <a:latin typeface="Times New Roman" panose="02020603050405020304" pitchFamily="18" charset="0"/>
              <a:cs typeface="Times New Roman" panose="02020603050405020304" pitchFamily="18" charset="0"/>
            </a:endParaRPr>
          </a:p>
        </p:txBody>
      </p:sp>
      <p:sp>
        <p:nvSpPr>
          <p:cNvPr id="20" name="Rectangle 19"/>
          <p:cNvSpPr/>
          <p:nvPr/>
        </p:nvSpPr>
        <p:spPr>
          <a:xfrm>
            <a:off x="413880" y="9699106"/>
            <a:ext cx="5228244" cy="6481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MATERIALS AND METHODS</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4631" y="1479741"/>
            <a:ext cx="8375827" cy="855363"/>
          </a:xfrm>
          <a:prstGeom prst="rect">
            <a:avLst/>
          </a:prstGeom>
          <a:noFill/>
        </p:spPr>
        <p:txBody>
          <a:bodyPr wrap="square" rtlCol="0">
            <a:spAutoFit/>
          </a:bodyPr>
          <a:lstStyle/>
          <a:p>
            <a:pPr algn="r"/>
            <a:r>
              <a:rPr lang="en-US" sz="2485" b="1">
                <a:solidFill>
                  <a:schemeClr val="bg1"/>
                </a:solidFill>
                <a:latin typeface="Times New Roman" panose="02020603050405020304" pitchFamily="18" charset="0"/>
                <a:cs typeface="Times New Roman" panose="02020603050405020304" pitchFamily="18" charset="0"/>
              </a:rPr>
              <a:t> Ms. Poorani.S            </a:t>
            </a:r>
            <a:endParaRPr lang="en-US" sz="2485" b="1" dirty="0">
              <a:solidFill>
                <a:schemeClr val="bg1"/>
              </a:solidFill>
              <a:latin typeface="Times New Roman" panose="02020603050405020304" pitchFamily="18" charset="0"/>
              <a:cs typeface="Times New Roman" panose="02020603050405020304" pitchFamily="18" charset="0"/>
            </a:endParaRPr>
          </a:p>
          <a:p>
            <a:pPr algn="r"/>
            <a:r>
              <a:rPr lang="en-US" sz="2485" b="1" dirty="0">
                <a:solidFill>
                  <a:schemeClr val="bg1"/>
                </a:solidFill>
                <a:latin typeface="Times New Roman" panose="02020603050405020304" pitchFamily="18" charset="0"/>
                <a:cs typeface="Times New Roman" panose="02020603050405020304" pitchFamily="18" charset="0"/>
              </a:rPr>
              <a:t> Guided by Dr. Mary Valantina. G</a:t>
            </a:r>
            <a:endParaRPr lang="en-IN" sz="2485"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447956" y="4244274"/>
            <a:ext cx="14396548" cy="4918462"/>
          </a:xfrm>
          <a:prstGeom prst="rect">
            <a:avLst/>
          </a:prstGeom>
          <a:noFill/>
        </p:spPr>
        <p:txBody>
          <a:bodyPr wrap="square" rtlCol="0">
            <a:spAutoFit/>
          </a:bodyPr>
          <a:lstStyle/>
          <a:p>
            <a:pPr algn="just"/>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 This study focuses on enhancing potato crop disease detection to combat threats like blight, by evaluating the effectiveness of SVM and LR algorithms for more accurate and efficient management. </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comparative assessment of SVM and LR algorithms represents a crucial step towards leveraging cutting-edge technology to address the complex challenges associated with potato plant disease management.</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Through this study, valuable insights into the strengths and limitations of SVM and LR algorithms will be gained, informing stakeholders involved in potato crop cultivation and disease mitigation efforts.</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190" b="1" dirty="0">
                <a:solidFill>
                  <a:srgbClr val="000000"/>
                </a:solidFill>
                <a:latin typeface="Times New Roman" panose="02020603050405020304" pitchFamily="18" charset="0"/>
                <a:cs typeface="Times New Roman" panose="02020603050405020304" pitchFamily="18" charset="0"/>
              </a:rPr>
              <a:t>T</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o develop and improve strategies for detecting diseases in potato plants, which is essential for protecting agricultural productivity and maintaining food security. By advancing disease detection methods, the study seeks to enhance crop health and resilience, ensuring sustainable agricultural practices and stable food supplies.</a:t>
            </a:r>
          </a:p>
        </p:txBody>
      </p:sp>
      <p:sp>
        <p:nvSpPr>
          <p:cNvPr id="37" name="TextBox 36"/>
          <p:cNvSpPr txBox="1"/>
          <p:nvPr/>
        </p:nvSpPr>
        <p:spPr>
          <a:xfrm>
            <a:off x="10355698" y="17009821"/>
            <a:ext cx="4915795" cy="2844475"/>
          </a:xfrm>
          <a:prstGeom prst="rect">
            <a:avLst/>
          </a:prstGeom>
          <a:noFill/>
        </p:spPr>
        <p:txBody>
          <a:bodyPr wrap="square" rtlCol="0">
            <a:spAutoFit/>
          </a:bodyPr>
          <a:lstStyle/>
          <a:p>
            <a:r>
              <a:rPr lang="en-US" sz="1988" b="1">
                <a:latin typeface="Times New Roman" panose="02020603050405020304" pitchFamily="18" charset="0"/>
                <a:cs typeface="Times New Roman" panose="02020603050405020304" pitchFamily="18" charset="0"/>
              </a:rPr>
              <a:t> </a:t>
            </a: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362058" y="23808518"/>
            <a:ext cx="20903382" cy="5821594"/>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The study reveals that the Support Vector Machine (SVM) algorithm outperforms Linear Regression (LR) in accurately detecting potato plant diseases, as evidenced by its significantly higher precision rate of 94.89% compared to LR’s 89.38%.</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SPSS analysis confirms SVM's superiority over LR, with a p-value of 0.012, highlighting its effectiveness in agricultural disease detection. Advanced ML techniques like SVM can revolutionize potato crop health monitoring and management, providing valuable insights for better strategies.</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Moving forward, continued research and implementation of innovative algorithms like SVM are crucial for addressing the evolving challenges faced by the agricultural industry, ultimately contributing to improved agricultural productivity, sustainability, and global food security.</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The study highlights the pivotal role of advanced algorithms, such as SVM, in optimizing disease detection processes, emphasizing the need for ongoing innovation and adoption of cutting-edge technologies to mitigate the impact of plant diseases on potato crop yields and ensure food security.</a:t>
            </a:r>
          </a:p>
          <a:p>
            <a:pPr algn="just"/>
            <a:r>
              <a:rPr lang="en-US" altLang="en-IN" sz="2190" b="1" dirty="0">
                <a:latin typeface="Times New Roman" panose="02020603050405020304" pitchFamily="18" charset="0"/>
                <a:cs typeface="Times New Roman" panose="02020603050405020304" pitchFamily="18" charset="0"/>
              </a:rPr>
              <a:t> </a:t>
            </a:r>
          </a:p>
          <a:p>
            <a:pPr algn="just"/>
            <a:endParaRPr lang="en-US" altLang="en-IN" sz="2190" b="1" dirty="0">
              <a:latin typeface="Times New Roman" panose="02020603050405020304" pitchFamily="18" charset="0"/>
              <a:cs typeface="Times New Roman" panose="02020603050405020304" pitchFamily="18" charset="0"/>
            </a:endParaRPr>
          </a:p>
          <a:p>
            <a:endParaRPr lang="en-US" altLang="en-IN" sz="21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pPr marL="340879" indent="-340879" algn="just">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443654" y="29066180"/>
            <a:ext cx="20712215" cy="3570401"/>
          </a:xfrm>
          <a:prstGeom prst="rect">
            <a:avLst/>
          </a:prstGeom>
          <a:noFill/>
        </p:spPr>
        <p:txBody>
          <a:bodyPr wrap="square" rtlCol="0">
            <a:spAutoFit/>
          </a:bodyPr>
          <a:lstStyle/>
          <a:p>
            <a:pPr marL="342900" indent="-342900" algn="just" rtl="0">
              <a:lnSpc>
                <a:spcPct val="150000"/>
              </a:lnSpc>
              <a:spcBef>
                <a:spcPts val="0"/>
              </a:spcBef>
              <a:spcAft>
                <a:spcPts val="0"/>
              </a:spcAft>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 Wang, X., Zhang, Y., &amp; Li, Z. (2022). "Enhancing Disease Detection in Agricultural Potato Plants: A Study of SVM and YOLO V3 Algorithms." *International Conference on Agricultural Engineering Proceedings*, 45-53.</a:t>
            </a:r>
          </a:p>
          <a:p>
            <a:pPr marL="342900" indent="-342900" algn="just" rtl="0">
              <a:lnSpc>
                <a:spcPct val="150000"/>
              </a:lnSpc>
              <a:spcBef>
                <a:spcPts val="0"/>
              </a:spcBef>
              <a:spcAft>
                <a:spcPts val="0"/>
              </a:spcAft>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Patel, R., Gupta, S., &amp; Kumar, A. (2021). "Advanced Disease Detection in Potato Plants: Comparative Evaluation of SVM and YOLO V3 Algorithms." *Journal of Crop Science and Technology*, 8(2), 78-86.</a:t>
            </a:r>
          </a:p>
          <a:p>
            <a:pPr marL="342900" indent="-342900" algn="just" rtl="0">
              <a:lnSpc>
                <a:spcPct val="150000"/>
              </a:lnSpc>
              <a:spcBef>
                <a:spcPts val="0"/>
              </a:spcBef>
              <a:spcAft>
                <a:spcPts val="0"/>
              </a:spcAft>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Brown, D., &amp; Wilson, E. (2020). "Comparative Assessment of SVM and Linear Regression Algorithms for Disease Detection in Agricultural Potato Plants." *International Journal of Agriculture and Crop Sciences*, 7(5), 230-239.</a:t>
            </a:r>
          </a:p>
          <a:p>
            <a:pPr marL="342900" indent="-342900" algn="just" rtl="0">
              <a:lnSpc>
                <a:spcPct val="150000"/>
              </a:lnSpc>
              <a:spcBef>
                <a:spcPts val="0"/>
              </a:spcBef>
              <a:spcAft>
                <a:spcPts val="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Lee , j., &amp; Kim, s.(2019).” Improving disease detection </a:t>
            </a:r>
            <a:r>
              <a:rPr lang="en-US" sz="2190" b="1" dirty="0" err="1">
                <a:latin typeface="Times New Roman" panose="02020603050405020304" pitchFamily="18" charset="0"/>
                <a:cs typeface="Times New Roman" panose="02020603050405020304" pitchFamily="18" charset="0"/>
              </a:rPr>
              <a:t>acuuracy</a:t>
            </a:r>
            <a:r>
              <a:rPr lang="en-US" sz="2190" b="1" dirty="0">
                <a:latin typeface="Times New Roman" panose="02020603050405020304" pitchFamily="18" charset="0"/>
                <a:cs typeface="Times New Roman" panose="02020603050405020304" pitchFamily="18" charset="0"/>
              </a:rPr>
              <a:t> in Potato plants: A comparative of SVM and LR.”*Journal of </a:t>
            </a:r>
            <a:r>
              <a:rPr lang="en-IN" sz="2190" b="1" dirty="0">
                <a:latin typeface="Times New Roman" panose="02020603050405020304" pitchFamily="18" charset="0"/>
                <a:cs typeface="Times New Roman" panose="02020603050405020304" pitchFamily="18" charset="0"/>
              </a:rPr>
              <a:t>Agricultural Technology*,6(4),167-175.</a:t>
            </a:r>
            <a:endParaRPr lang="en-US" sz="2190" b="1" i="0" u="none" strike="noStrike" dirty="0">
              <a:effectLst/>
              <a:latin typeface="Times New Roman" panose="02020603050405020304" pitchFamily="18" charset="0"/>
              <a:cs typeface="Times New Roman" panose="02020603050405020304" pitchFamily="18" charset="0"/>
            </a:endParaRPr>
          </a:p>
        </p:txBody>
      </p:sp>
      <p:sp>
        <p:nvSpPr>
          <p:cNvPr id="30" name="Text Box 29"/>
          <p:cNvSpPr txBox="1"/>
          <p:nvPr/>
        </p:nvSpPr>
        <p:spPr>
          <a:xfrm>
            <a:off x="5946217" y="27633712"/>
            <a:ext cx="15938014" cy="366133"/>
          </a:xfrm>
          <a:prstGeom prst="rect">
            <a:avLst/>
          </a:prstGeom>
          <a:noFill/>
        </p:spPr>
        <p:txBody>
          <a:bodyPr wrap="square" rtlCol="0">
            <a:spAutoFit/>
          </a:bodyPr>
          <a:lstStyle/>
          <a:p>
            <a:endParaRPr lang="en-US" sz="1789"/>
          </a:p>
        </p:txBody>
      </p:sp>
      <p:sp>
        <p:nvSpPr>
          <p:cNvPr id="9" name="Text Box 8"/>
          <p:cNvSpPr txBox="1"/>
          <p:nvPr/>
        </p:nvSpPr>
        <p:spPr>
          <a:xfrm>
            <a:off x="1902027" y="19700275"/>
            <a:ext cx="4367815" cy="398146"/>
          </a:xfrm>
          <a:prstGeom prst="rect">
            <a:avLst/>
          </a:prstGeom>
          <a:noFill/>
        </p:spPr>
        <p:txBody>
          <a:bodyPr wrap="square" rtlCol="0">
            <a:spAutoFit/>
          </a:bodyPr>
          <a:lstStyle/>
          <a:p>
            <a:r>
              <a:rPr lang="en-US" sz="1988" b="1" dirty="0">
                <a:latin typeface="Times New Roman" panose="02020603050405020304" pitchFamily="18" charset="0"/>
                <a:cs typeface="Times New Roman" panose="02020603050405020304" pitchFamily="18" charset="0"/>
              </a:rPr>
              <a:t>    </a:t>
            </a:r>
            <a:endParaRPr lang="en-US" sz="2187" b="1" dirty="0">
              <a:latin typeface="Times New Roman" panose="02020603050405020304" pitchFamily="18" charset="0"/>
              <a:cs typeface="Times New Roman" panose="02020603050405020304" pitchFamily="18" charset="0"/>
            </a:endParaRPr>
          </a:p>
        </p:txBody>
      </p:sp>
      <p:sp>
        <p:nvSpPr>
          <p:cNvPr id="31" name="Text Box 30"/>
          <p:cNvSpPr txBox="1"/>
          <p:nvPr/>
        </p:nvSpPr>
        <p:spPr>
          <a:xfrm>
            <a:off x="13666720" y="19757719"/>
            <a:ext cx="5095923" cy="427366"/>
          </a:xfrm>
          <a:prstGeom prst="rect">
            <a:avLst/>
          </a:prstGeom>
          <a:noFill/>
        </p:spPr>
        <p:txBody>
          <a:bodyPr wrap="square" rtlCol="0">
            <a:spAutoFit/>
          </a:bodyPr>
          <a:lstStyle/>
          <a:p>
            <a:r>
              <a:rPr lang="en-US" sz="1988" b="1" dirty="0">
                <a:latin typeface="Times New Roman" panose="02020603050405020304" pitchFamily="18" charset="0"/>
                <a:cs typeface="Times New Roman" panose="02020603050405020304" pitchFamily="18" charset="0"/>
              </a:rPr>
              <a:t>              </a:t>
            </a:r>
            <a:r>
              <a:rPr lang="en-US" sz="2187" b="1" dirty="0">
                <a:latin typeface="Times New Roman" panose="02020603050405020304" pitchFamily="18" charset="0"/>
                <a:cs typeface="Times New Roman" panose="02020603050405020304" pitchFamily="18" charset="0"/>
              </a:rPr>
              <a:t> </a:t>
            </a:r>
          </a:p>
        </p:txBody>
      </p:sp>
      <p:sp>
        <p:nvSpPr>
          <p:cNvPr id="41" name="Text Box 40"/>
          <p:cNvSpPr txBox="1"/>
          <p:nvPr/>
        </p:nvSpPr>
        <p:spPr>
          <a:xfrm>
            <a:off x="1149573" y="15502615"/>
            <a:ext cx="17144070" cy="764914"/>
          </a:xfrm>
          <a:prstGeom prst="rect">
            <a:avLst/>
          </a:prstGeom>
          <a:noFill/>
        </p:spPr>
        <p:txBody>
          <a:bodyPr wrap="square" rtlCol="0">
            <a:spAutoFit/>
          </a:bodyPr>
          <a:lstStyle/>
          <a:p>
            <a:r>
              <a:rPr lang="en-US" sz="2187" b="1" dirty="0">
                <a:latin typeface="Times New Roman" panose="02020603050405020304" pitchFamily="18" charset="0"/>
                <a:cs typeface="Times New Roman" panose="02020603050405020304" pitchFamily="18" charset="0"/>
              </a:rPr>
              <a:t>                                                  </a:t>
            </a:r>
          </a:p>
          <a:p>
            <a:pPr algn="ctr"/>
            <a:r>
              <a:rPr lang="en-US" sz="2187" b="1" dirty="0">
                <a:latin typeface="Times New Roman" panose="02020603050405020304" pitchFamily="18" charset="0"/>
                <a:cs typeface="Times New Roman" panose="02020603050405020304" pitchFamily="18" charset="0"/>
              </a:rPr>
              <a:t>Process of Potato Plant Disease Detection </a:t>
            </a:r>
          </a:p>
        </p:txBody>
      </p:sp>
      <p:sp>
        <p:nvSpPr>
          <p:cNvPr id="49" name="Rectangle 48"/>
          <p:cNvSpPr/>
          <p:nvPr/>
        </p:nvSpPr>
        <p:spPr>
          <a:xfrm>
            <a:off x="27603" y="-33015"/>
            <a:ext cx="21548526" cy="2566586"/>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80" y="8850"/>
            <a:ext cx="20917478" cy="2429716"/>
          </a:xfrm>
          <a:prstGeom prst="rect">
            <a:avLst/>
          </a:prstGeom>
        </p:spPr>
      </p:pic>
      <p:sp>
        <p:nvSpPr>
          <p:cNvPr id="50" name="Text Box 41"/>
          <p:cNvSpPr txBox="1"/>
          <p:nvPr/>
        </p:nvSpPr>
        <p:spPr>
          <a:xfrm>
            <a:off x="15634780" y="1435205"/>
            <a:ext cx="5563106" cy="1101818"/>
          </a:xfrm>
          <a:prstGeom prst="rect">
            <a:avLst/>
          </a:prstGeom>
          <a:noFill/>
        </p:spPr>
        <p:txBody>
          <a:bodyPr wrap="square" rtlCol="0">
            <a:spAutoFit/>
          </a:bodyPr>
          <a:lstStyle/>
          <a:p>
            <a:pPr algn="r"/>
            <a:r>
              <a:rPr lang="en-US" sz="2187" b="1" dirty="0">
                <a:solidFill>
                  <a:schemeClr val="bg1"/>
                </a:solidFill>
                <a:latin typeface="Times New Roman" panose="02020603050405020304" pitchFamily="18" charset="0"/>
                <a:cs typeface="Times New Roman" panose="02020603050405020304" pitchFamily="18" charset="0"/>
              </a:rPr>
              <a:t>Name: Ms. Raushni Raj</a:t>
            </a:r>
            <a:br>
              <a:rPr lang="en-US" sz="2187" b="1" dirty="0">
                <a:solidFill>
                  <a:schemeClr val="bg1"/>
                </a:solidFill>
                <a:latin typeface="Times New Roman" panose="02020603050405020304" pitchFamily="18" charset="0"/>
                <a:cs typeface="Times New Roman" panose="02020603050405020304" pitchFamily="18" charset="0"/>
              </a:rPr>
            </a:br>
            <a:r>
              <a:rPr lang="en-US" sz="2187" b="1" dirty="0">
                <a:solidFill>
                  <a:schemeClr val="bg1"/>
                </a:solidFill>
                <a:latin typeface="Times New Roman" panose="02020603050405020304" pitchFamily="18" charset="0"/>
                <a:cs typeface="Times New Roman" panose="02020603050405020304" pitchFamily="18" charset="0"/>
              </a:rPr>
              <a:t>Register Number: 192125116</a:t>
            </a:r>
          </a:p>
          <a:p>
            <a:pPr algn="r"/>
            <a:r>
              <a:rPr lang="en-US" sz="2187" b="1" dirty="0">
                <a:solidFill>
                  <a:schemeClr val="bg1"/>
                </a:solidFill>
                <a:latin typeface="Times New Roman" panose="02020603050405020304" pitchFamily="18" charset="0"/>
                <a:cs typeface="Times New Roman" panose="02020603050405020304" pitchFamily="18" charset="0"/>
              </a:rPr>
              <a:t>Guided by :Dr. M  Amanullah</a:t>
            </a:r>
          </a:p>
        </p:txBody>
      </p:sp>
      <p:pic>
        <p:nvPicPr>
          <p:cNvPr id="1030" name="Picture 6">
            <a:extLst>
              <a:ext uri="{FF2B5EF4-FFF2-40B4-BE49-F238E27FC236}">
                <a16:creationId xmlns:a16="http://schemas.microsoft.com/office/drawing/2014/main" id="{A2FAE57F-D95A-5C9C-DCB5-E9C2B089B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5184821" y="6544689"/>
            <a:ext cx="5877170" cy="26264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152EBC32-3004-9862-6E16-CFEB447D4846}"/>
              </a:ext>
            </a:extLst>
          </p:cNvPr>
          <p:cNvSpPr>
            <a:spLocks noChangeArrowheads="1"/>
          </p:cNvSpPr>
          <p:nvPr/>
        </p:nvSpPr>
        <p:spPr bwMode="auto">
          <a:xfrm>
            <a:off x="10745226" y="15834996"/>
            <a:ext cx="19154720" cy="37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1" rIns="91343" bIns="45671" numCol="1" anchor="ctr" anchorCtr="0" compatLnSpc="1">
            <a:prstTxWarp prst="textNoShape">
              <a:avLst/>
            </a:prstTxWarp>
            <a:spAutoFit/>
          </a:bodyPr>
          <a:lstStyle/>
          <a:p>
            <a:endParaRPr lang="en-IN" sz="1798"/>
          </a:p>
        </p:txBody>
      </p:sp>
      <p:graphicFrame>
        <p:nvGraphicFramePr>
          <p:cNvPr id="11" name="Table 10">
            <a:extLst>
              <a:ext uri="{FF2B5EF4-FFF2-40B4-BE49-F238E27FC236}">
                <a16:creationId xmlns:a16="http://schemas.microsoft.com/office/drawing/2014/main" id="{F9B20F25-91DF-2481-FC76-FEB2EE750366}"/>
              </a:ext>
            </a:extLst>
          </p:cNvPr>
          <p:cNvGraphicFramePr>
            <a:graphicFrameLocks noGrp="1"/>
          </p:cNvGraphicFramePr>
          <p:nvPr>
            <p:extLst>
              <p:ext uri="{D42A27DB-BD31-4B8C-83A1-F6EECF244321}">
                <p14:modId xmlns:p14="http://schemas.microsoft.com/office/powerpoint/2010/main" val="322582650"/>
              </p:ext>
            </p:extLst>
          </p:nvPr>
        </p:nvGraphicFramePr>
        <p:xfrm>
          <a:off x="5142725" y="16845830"/>
          <a:ext cx="8161265" cy="4365168"/>
        </p:xfrm>
        <a:graphic>
          <a:graphicData uri="http://schemas.openxmlformats.org/drawingml/2006/table">
            <a:tbl>
              <a:tblPr/>
              <a:tblGrid>
                <a:gridCol w="859644">
                  <a:extLst>
                    <a:ext uri="{9D8B030D-6E8A-4147-A177-3AD203B41FA5}">
                      <a16:colId xmlns:a16="http://schemas.microsoft.com/office/drawing/2014/main" val="1670613034"/>
                    </a:ext>
                  </a:extLst>
                </a:gridCol>
                <a:gridCol w="2364297">
                  <a:extLst>
                    <a:ext uri="{9D8B030D-6E8A-4147-A177-3AD203B41FA5}">
                      <a16:colId xmlns:a16="http://schemas.microsoft.com/office/drawing/2014/main" val="305699602"/>
                    </a:ext>
                  </a:extLst>
                </a:gridCol>
                <a:gridCol w="750235">
                  <a:extLst>
                    <a:ext uri="{9D8B030D-6E8A-4147-A177-3AD203B41FA5}">
                      <a16:colId xmlns:a16="http://schemas.microsoft.com/office/drawing/2014/main" val="2570448164"/>
                    </a:ext>
                  </a:extLst>
                </a:gridCol>
                <a:gridCol w="1327228">
                  <a:extLst>
                    <a:ext uri="{9D8B030D-6E8A-4147-A177-3AD203B41FA5}">
                      <a16:colId xmlns:a16="http://schemas.microsoft.com/office/drawing/2014/main" val="2272918333"/>
                    </a:ext>
                  </a:extLst>
                </a:gridCol>
                <a:gridCol w="1580034">
                  <a:extLst>
                    <a:ext uri="{9D8B030D-6E8A-4147-A177-3AD203B41FA5}">
                      <a16:colId xmlns:a16="http://schemas.microsoft.com/office/drawing/2014/main" val="1136970334"/>
                    </a:ext>
                  </a:extLst>
                </a:gridCol>
                <a:gridCol w="1279827">
                  <a:extLst>
                    <a:ext uri="{9D8B030D-6E8A-4147-A177-3AD203B41FA5}">
                      <a16:colId xmlns:a16="http://schemas.microsoft.com/office/drawing/2014/main" val="1745556674"/>
                    </a:ext>
                  </a:extLst>
                </a:gridCol>
              </a:tblGrid>
              <a:tr h="1169106">
                <a:tc rowSpan="3">
                  <a:txBody>
                    <a:bodyPr/>
                    <a:lstStyle/>
                    <a:p>
                      <a:pPr marL="88900" marR="88900" algn="ctr" rtl="0" fontAlgn="t">
                        <a:spcBef>
                          <a:spcPts val="600"/>
                        </a:spcBef>
                        <a:spcAft>
                          <a:spcPts val="600"/>
                        </a:spcAft>
                      </a:pPr>
                      <a:r>
                        <a:rPr lang="en-IN" sz="2190" b="1" i="0" u="none" strike="noStrike" dirty="0">
                          <a:solidFill>
                            <a:srgbClr val="7030A0"/>
                          </a:solidFill>
                          <a:effectLst/>
                          <a:latin typeface="Times New Roman" panose="02020603050405020304" pitchFamily="18" charset="0"/>
                        </a:rPr>
                        <a:t>               A</a:t>
                      </a:r>
                    </a:p>
                    <a:p>
                      <a:pPr marL="88900" marR="88900" algn="ctr" rtl="0" fontAlgn="t">
                        <a:spcBef>
                          <a:spcPts val="600"/>
                        </a:spcBef>
                        <a:spcAft>
                          <a:spcPts val="600"/>
                        </a:spcAft>
                      </a:pPr>
                      <a:r>
                        <a:rPr lang="en-IN" sz="2190" b="1" i="0" u="none" strike="noStrike" dirty="0">
                          <a:solidFill>
                            <a:srgbClr val="7030A0"/>
                          </a:solidFill>
                          <a:effectLst/>
                          <a:latin typeface="Times New Roman" panose="02020603050405020304" pitchFamily="18" charset="0"/>
                        </a:rPr>
                        <a:t>C</a:t>
                      </a:r>
                    </a:p>
                    <a:p>
                      <a:pPr marL="88900" marR="88900" algn="ctr" rtl="0" fontAlgn="t">
                        <a:spcBef>
                          <a:spcPts val="600"/>
                        </a:spcBef>
                        <a:spcAft>
                          <a:spcPts val="600"/>
                        </a:spcAft>
                      </a:pPr>
                      <a:r>
                        <a:rPr lang="en-IN" sz="2190" b="1" i="0" u="none" strike="noStrike" dirty="0">
                          <a:solidFill>
                            <a:srgbClr val="7030A0"/>
                          </a:solidFill>
                          <a:effectLst/>
                          <a:latin typeface="Times New Roman" panose="02020603050405020304" pitchFamily="18" charset="0"/>
                        </a:rPr>
                        <a:t>C</a:t>
                      </a:r>
                    </a:p>
                    <a:p>
                      <a:pPr marL="88900" marR="88900" algn="ctr" rtl="0" fontAlgn="t">
                        <a:spcBef>
                          <a:spcPts val="600"/>
                        </a:spcBef>
                        <a:spcAft>
                          <a:spcPts val="600"/>
                        </a:spcAft>
                      </a:pPr>
                      <a:r>
                        <a:rPr lang="en-IN" sz="2190" b="1" i="0" u="none" strike="noStrike" dirty="0">
                          <a:solidFill>
                            <a:srgbClr val="7030A0"/>
                          </a:solidFill>
                          <a:effectLst/>
                          <a:latin typeface="Times New Roman" panose="02020603050405020304" pitchFamily="18" charset="0"/>
                        </a:rPr>
                        <a:t>U</a:t>
                      </a:r>
                    </a:p>
                    <a:p>
                      <a:pPr marL="88900" marR="88900" algn="ctr" rtl="0" fontAlgn="t">
                        <a:spcBef>
                          <a:spcPts val="600"/>
                        </a:spcBef>
                        <a:spcAft>
                          <a:spcPts val="600"/>
                        </a:spcAft>
                      </a:pPr>
                      <a:r>
                        <a:rPr lang="en-IN" sz="2190" b="1" i="0" u="none" strike="noStrike" dirty="0">
                          <a:solidFill>
                            <a:srgbClr val="7030A0"/>
                          </a:solidFill>
                          <a:effectLst/>
                          <a:latin typeface="Times New Roman" panose="02020603050405020304" pitchFamily="18" charset="0"/>
                        </a:rPr>
                        <a:t>R</a:t>
                      </a:r>
                    </a:p>
                    <a:p>
                      <a:pPr marL="88900" marR="88900" algn="ctr" rtl="0" fontAlgn="t">
                        <a:spcBef>
                          <a:spcPts val="600"/>
                        </a:spcBef>
                        <a:spcAft>
                          <a:spcPts val="600"/>
                        </a:spcAft>
                      </a:pPr>
                      <a:r>
                        <a:rPr lang="en-IN" sz="2190" b="1" i="0" u="none" strike="noStrike" dirty="0">
                          <a:solidFill>
                            <a:srgbClr val="7030A0"/>
                          </a:solidFill>
                          <a:effectLst/>
                          <a:latin typeface="Times New Roman" panose="02020603050405020304" pitchFamily="18" charset="0"/>
                        </a:rPr>
                        <a:t>A</a:t>
                      </a:r>
                    </a:p>
                    <a:p>
                      <a:pPr marL="88900" marR="88900" algn="ctr" rtl="0" fontAlgn="t">
                        <a:spcBef>
                          <a:spcPts val="600"/>
                        </a:spcBef>
                        <a:spcAft>
                          <a:spcPts val="600"/>
                        </a:spcAft>
                      </a:pPr>
                      <a:r>
                        <a:rPr lang="en-IN" sz="2190" b="1" i="0" u="none" strike="noStrike" dirty="0">
                          <a:solidFill>
                            <a:srgbClr val="7030A0"/>
                          </a:solidFill>
                          <a:effectLst/>
                          <a:latin typeface="Times New Roman" panose="02020603050405020304" pitchFamily="18" charset="0"/>
                        </a:rPr>
                        <a:t>C</a:t>
                      </a:r>
                    </a:p>
                    <a:p>
                      <a:pPr marL="88900" marR="88900" algn="ctr" rtl="0" fontAlgn="t">
                        <a:spcBef>
                          <a:spcPts val="600"/>
                        </a:spcBef>
                        <a:spcAft>
                          <a:spcPts val="600"/>
                        </a:spcAft>
                      </a:pPr>
                      <a:r>
                        <a:rPr lang="en-IN" sz="2190" b="1" i="0" u="none" strike="noStrike" dirty="0">
                          <a:solidFill>
                            <a:srgbClr val="7030A0"/>
                          </a:solidFill>
                          <a:effectLst/>
                          <a:latin typeface="Times New Roman" panose="02020603050405020304" pitchFamily="18" charset="0"/>
                        </a:rPr>
                        <a:t>Y</a:t>
                      </a:r>
                    </a:p>
                  </a:txBody>
                  <a:tcPr marL="63432" marR="63432" marT="45671" marB="45671">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US" sz="2190" b="1" dirty="0"/>
                        <a:t>ALGORITHMS</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Mean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l" rtl="0" fontAlgn="t">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Std. Deviation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Std. Error Mean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8532087"/>
                  </a:ext>
                </a:extLst>
              </a:tr>
              <a:tr h="1712025">
                <a:tc vMerge="1">
                  <a:txBody>
                    <a:bodyPr/>
                    <a:lstStyle/>
                    <a:p>
                      <a:endParaRPr lang="en-IN"/>
                    </a:p>
                  </a:txBody>
                  <a:tcPr/>
                </a:tc>
                <a:tc>
                  <a:txBody>
                    <a:bodyPr/>
                    <a:lstStyle/>
                    <a:p>
                      <a:pPr marL="88900" marR="88900" algn="ctr" rtl="0" fontAlgn="t">
                        <a:lnSpc>
                          <a:spcPct val="200000"/>
                        </a:lnSpc>
                        <a:spcBef>
                          <a:spcPts val="1200"/>
                        </a:spcBef>
                        <a:spcAft>
                          <a:spcPts val="1200"/>
                        </a:spcAft>
                      </a:pPr>
                      <a:r>
                        <a:rPr lang="en-US" sz="2190" b="1" i="0" u="none" strike="noStrike" dirty="0">
                          <a:solidFill>
                            <a:srgbClr val="000000"/>
                          </a:solidFill>
                          <a:effectLst/>
                          <a:latin typeface="Times New Roman" panose="02020603050405020304" pitchFamily="18" charset="0"/>
                        </a:rPr>
                        <a:t>Support</a:t>
                      </a:r>
                      <a:r>
                        <a:rPr lang="en-IN" sz="2190" b="1" i="0" u="none" strike="noStrike" dirty="0">
                          <a:solidFill>
                            <a:srgbClr val="000000"/>
                          </a:solidFill>
                          <a:effectLst/>
                          <a:latin typeface="Times New Roman" panose="02020603050405020304" pitchFamily="18" charset="0"/>
                        </a:rPr>
                        <a:t> Vector Machine (SVM)</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200000"/>
                        </a:lnSpc>
                        <a:spcBef>
                          <a:spcPts val="1200"/>
                        </a:spcBef>
                        <a:spcAft>
                          <a:spcPts val="1200"/>
                        </a:spcAft>
                      </a:pPr>
                      <a:r>
                        <a:rPr lang="en-IN" sz="2190" b="1" i="0" u="none" strike="noStrike" dirty="0">
                          <a:solidFill>
                            <a:srgbClr val="000000"/>
                          </a:solidFill>
                          <a:effectLst/>
                          <a:latin typeface="Times New Roman" panose="02020603050405020304" pitchFamily="18" charset="0"/>
                        </a:rPr>
                        <a:t>10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79.20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6.95</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2.20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0337884"/>
                  </a:ext>
                </a:extLst>
              </a:tr>
              <a:tr h="1484037">
                <a:tc vMerge="1">
                  <a:txBody>
                    <a:bodyPr/>
                    <a:lstStyle/>
                    <a:p>
                      <a:endParaRPr lang="en-IN"/>
                    </a:p>
                  </a:txBody>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Linear Regression (LR)</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R="88900"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 70.80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5.99</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1.89</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2381012"/>
                  </a:ext>
                </a:extLst>
              </a:tr>
            </a:tbl>
          </a:graphicData>
        </a:graphic>
      </p:graphicFrame>
      <p:sp>
        <p:nvSpPr>
          <p:cNvPr id="14" name="Rectangle 2">
            <a:extLst>
              <a:ext uri="{FF2B5EF4-FFF2-40B4-BE49-F238E27FC236}">
                <a16:creationId xmlns:a16="http://schemas.microsoft.com/office/drawing/2014/main" id="{5405113C-F7F3-384E-5059-151FB7F343E9}"/>
              </a:ext>
            </a:extLst>
          </p:cNvPr>
          <p:cNvSpPr>
            <a:spLocks noChangeArrowheads="1"/>
          </p:cNvSpPr>
          <p:nvPr/>
        </p:nvSpPr>
        <p:spPr bwMode="auto">
          <a:xfrm>
            <a:off x="15482542" y="15943608"/>
            <a:ext cx="26607314" cy="3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1" rIns="91343" bIns="45671" numCol="1" anchor="ctr" anchorCtr="0" compatLnSpc="1">
            <a:prstTxWarp prst="textNoShape">
              <a:avLst/>
            </a:prstTxWarp>
            <a:spAutoFit/>
          </a:bodyPr>
          <a:lstStyle/>
          <a:p>
            <a:endParaRPr lang="en-IN" sz="1798"/>
          </a:p>
        </p:txBody>
      </p:sp>
      <p:sp>
        <p:nvSpPr>
          <p:cNvPr id="18" name="Rectangle 17">
            <a:extLst>
              <a:ext uri="{FF2B5EF4-FFF2-40B4-BE49-F238E27FC236}">
                <a16:creationId xmlns:a16="http://schemas.microsoft.com/office/drawing/2014/main" id="{E5302FC7-660A-0F54-B257-6F5BA47EF725}"/>
              </a:ext>
            </a:extLst>
          </p:cNvPr>
          <p:cNvSpPr/>
          <p:nvPr/>
        </p:nvSpPr>
        <p:spPr>
          <a:xfrm>
            <a:off x="907250" y="10706636"/>
            <a:ext cx="4617214" cy="5925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798"/>
          </a:p>
        </p:txBody>
      </p:sp>
      <p:sp>
        <p:nvSpPr>
          <p:cNvPr id="21" name="Rectangle 20">
            <a:extLst>
              <a:ext uri="{FF2B5EF4-FFF2-40B4-BE49-F238E27FC236}">
                <a16:creationId xmlns:a16="http://schemas.microsoft.com/office/drawing/2014/main" id="{A51738E3-4BC4-66FA-358A-741A28221411}"/>
              </a:ext>
            </a:extLst>
          </p:cNvPr>
          <p:cNvSpPr/>
          <p:nvPr/>
        </p:nvSpPr>
        <p:spPr>
          <a:xfrm>
            <a:off x="907250" y="11059212"/>
            <a:ext cx="4617214" cy="12823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798" dirty="0">
              <a:highlight>
                <a:srgbClr val="000000"/>
              </a:highlight>
            </a:endParaRPr>
          </a:p>
        </p:txBody>
      </p:sp>
      <p:sp>
        <p:nvSpPr>
          <p:cNvPr id="52" name="Rectangle 51">
            <a:extLst>
              <a:ext uri="{FF2B5EF4-FFF2-40B4-BE49-F238E27FC236}">
                <a16:creationId xmlns:a16="http://schemas.microsoft.com/office/drawing/2014/main" id="{F2AC7C3A-7DF8-0320-0C12-4CF95576634F}"/>
              </a:ext>
            </a:extLst>
          </p:cNvPr>
          <p:cNvSpPr/>
          <p:nvPr/>
        </p:nvSpPr>
        <p:spPr>
          <a:xfrm>
            <a:off x="907251" y="13660707"/>
            <a:ext cx="913425" cy="9134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798"/>
          </a:p>
        </p:txBody>
      </p:sp>
      <p:sp>
        <p:nvSpPr>
          <p:cNvPr id="58" name="Rectangle 1">
            <a:extLst>
              <a:ext uri="{FF2B5EF4-FFF2-40B4-BE49-F238E27FC236}">
                <a16:creationId xmlns:a16="http://schemas.microsoft.com/office/drawing/2014/main" id="{7C461ACE-D82D-3671-DED1-1AD2819EC71B}"/>
              </a:ext>
            </a:extLst>
          </p:cNvPr>
          <p:cNvSpPr>
            <a:spLocks noChangeArrowheads="1"/>
          </p:cNvSpPr>
          <p:nvPr/>
        </p:nvSpPr>
        <p:spPr bwMode="auto">
          <a:xfrm>
            <a:off x="15904651" y="14139794"/>
            <a:ext cx="184534" cy="3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43" tIns="45671" rIns="91343" bIns="45671" numCol="1" anchor="ctr" anchorCtr="0" compatLnSpc="1">
            <a:prstTxWarp prst="textNoShape">
              <a:avLst/>
            </a:prstTxWarp>
            <a:spAutoFit/>
          </a:bodyPr>
          <a:lstStyle/>
          <a:p>
            <a:endParaRPr lang="en-IN" sz="1798"/>
          </a:p>
        </p:txBody>
      </p:sp>
      <p:sp>
        <p:nvSpPr>
          <p:cNvPr id="1029" name="Rectangle 1028">
            <a:extLst>
              <a:ext uri="{FF2B5EF4-FFF2-40B4-BE49-F238E27FC236}">
                <a16:creationId xmlns:a16="http://schemas.microsoft.com/office/drawing/2014/main" id="{09108E1A-A08B-84A5-C1DF-5DC2D2D56643}"/>
              </a:ext>
            </a:extLst>
          </p:cNvPr>
          <p:cNvSpPr/>
          <p:nvPr/>
        </p:nvSpPr>
        <p:spPr>
          <a:xfrm>
            <a:off x="5691013" y="10437957"/>
            <a:ext cx="2860150" cy="1846978"/>
          </a:xfrm>
          <a:prstGeom prst="rect">
            <a:avLst/>
          </a:prstGeom>
          <a:solidFill>
            <a:srgbClr val="F4C7F7"/>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190" b="1" dirty="0">
                <a:solidFill>
                  <a:schemeClr val="tx1"/>
                </a:solidFill>
              </a:rPr>
              <a:t>Data Preprocessing: Transforming raw data into usable format.</a:t>
            </a:r>
          </a:p>
        </p:txBody>
      </p:sp>
      <p:pic>
        <p:nvPicPr>
          <p:cNvPr id="1034" name="Picture 1033">
            <a:extLst>
              <a:ext uri="{FF2B5EF4-FFF2-40B4-BE49-F238E27FC236}">
                <a16:creationId xmlns:a16="http://schemas.microsoft.com/office/drawing/2014/main" id="{DB86A001-CCE7-1BB5-6CCD-C0EE88DED46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7675856" y="9724171"/>
            <a:ext cx="3386135" cy="2098254"/>
          </a:xfrm>
          <a:prstGeom prst="rect">
            <a:avLst/>
          </a:prstGeom>
        </p:spPr>
      </p:pic>
      <p:sp>
        <p:nvSpPr>
          <p:cNvPr id="1037" name="Arrow: Right 1036">
            <a:extLst>
              <a:ext uri="{FF2B5EF4-FFF2-40B4-BE49-F238E27FC236}">
                <a16:creationId xmlns:a16="http://schemas.microsoft.com/office/drawing/2014/main" id="{0EAA91F3-BC2C-8E6B-0740-BD761DADA748}"/>
              </a:ext>
            </a:extLst>
          </p:cNvPr>
          <p:cNvSpPr/>
          <p:nvPr/>
        </p:nvSpPr>
        <p:spPr>
          <a:xfrm rot="1474343">
            <a:off x="12187759" y="11727112"/>
            <a:ext cx="1312894" cy="3492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8" name="Arrow: Right 1037">
            <a:extLst>
              <a:ext uri="{FF2B5EF4-FFF2-40B4-BE49-F238E27FC236}">
                <a16:creationId xmlns:a16="http://schemas.microsoft.com/office/drawing/2014/main" id="{617F381C-A415-1E2A-804B-DF960A91E078}"/>
              </a:ext>
            </a:extLst>
          </p:cNvPr>
          <p:cNvSpPr/>
          <p:nvPr/>
        </p:nvSpPr>
        <p:spPr>
          <a:xfrm rot="19949505">
            <a:off x="12210302" y="10778106"/>
            <a:ext cx="1260841" cy="2478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0" name="Rectangle 1039">
            <a:extLst>
              <a:ext uri="{FF2B5EF4-FFF2-40B4-BE49-F238E27FC236}">
                <a16:creationId xmlns:a16="http://schemas.microsoft.com/office/drawing/2014/main" id="{22B945D8-4A95-D969-7FB2-200966F7320F}"/>
              </a:ext>
            </a:extLst>
          </p:cNvPr>
          <p:cNvSpPr/>
          <p:nvPr/>
        </p:nvSpPr>
        <p:spPr>
          <a:xfrm>
            <a:off x="13466376" y="11862833"/>
            <a:ext cx="3570239" cy="1776125"/>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tx1">
                    <a:lumMod val="95000"/>
                    <a:lumOff val="5000"/>
                  </a:schemeClr>
                </a:solidFill>
              </a:rPr>
              <a:t>LR : Method that predicts unknown values using related known data.</a:t>
            </a:r>
            <a:endParaRPr lang="en-IN" sz="2190" b="1" dirty="0">
              <a:solidFill>
                <a:schemeClr val="tx1">
                  <a:lumMod val="95000"/>
                  <a:lumOff val="5000"/>
                </a:schemeClr>
              </a:solidFill>
            </a:endParaRPr>
          </a:p>
        </p:txBody>
      </p:sp>
      <p:sp>
        <p:nvSpPr>
          <p:cNvPr id="1041" name="Rectangle 1040">
            <a:extLst>
              <a:ext uri="{FF2B5EF4-FFF2-40B4-BE49-F238E27FC236}">
                <a16:creationId xmlns:a16="http://schemas.microsoft.com/office/drawing/2014/main" id="{10268825-E18F-8FAD-7870-2CF72C3238E0}"/>
              </a:ext>
            </a:extLst>
          </p:cNvPr>
          <p:cNvSpPr/>
          <p:nvPr/>
        </p:nvSpPr>
        <p:spPr>
          <a:xfrm>
            <a:off x="13447123" y="9796389"/>
            <a:ext cx="3632181" cy="1745306"/>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400" b="1" dirty="0">
                <a:solidFill>
                  <a:schemeClr val="tx1">
                    <a:lumMod val="95000"/>
                    <a:lumOff val="5000"/>
                  </a:schemeClr>
                </a:solidFill>
              </a:rPr>
              <a:t>SVM</a:t>
            </a:r>
            <a:r>
              <a:rPr lang="en-IN" sz="2000" b="1" dirty="0">
                <a:solidFill>
                  <a:schemeClr val="tx1">
                    <a:lumMod val="95000"/>
                    <a:lumOff val="5000"/>
                  </a:schemeClr>
                </a:solidFill>
              </a:rPr>
              <a:t>: </a:t>
            </a:r>
            <a:r>
              <a:rPr lang="en-IN" sz="2190" b="1" dirty="0">
                <a:solidFill>
                  <a:schemeClr val="tx1">
                    <a:lumMod val="95000"/>
                    <a:lumOff val="5000"/>
                  </a:schemeClr>
                </a:solidFill>
              </a:rPr>
              <a:t>Used for classification and regression task and for Image processing</a:t>
            </a:r>
          </a:p>
        </p:txBody>
      </p:sp>
      <p:sp>
        <p:nvSpPr>
          <p:cNvPr id="1043" name="Arrow: Right 1042">
            <a:extLst>
              <a:ext uri="{FF2B5EF4-FFF2-40B4-BE49-F238E27FC236}">
                <a16:creationId xmlns:a16="http://schemas.microsoft.com/office/drawing/2014/main" id="{9A001A7A-9994-0A46-BD71-ADF991A2DAE4}"/>
              </a:ext>
            </a:extLst>
          </p:cNvPr>
          <p:cNvSpPr/>
          <p:nvPr/>
        </p:nvSpPr>
        <p:spPr>
          <a:xfrm>
            <a:off x="4443682" y="11232057"/>
            <a:ext cx="1174341" cy="2852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5" name="Rectangle 1044">
            <a:extLst>
              <a:ext uri="{FF2B5EF4-FFF2-40B4-BE49-F238E27FC236}">
                <a16:creationId xmlns:a16="http://schemas.microsoft.com/office/drawing/2014/main" id="{682A57CA-AB69-CF05-58FE-D915882B7901}"/>
              </a:ext>
            </a:extLst>
          </p:cNvPr>
          <p:cNvSpPr/>
          <p:nvPr/>
        </p:nvSpPr>
        <p:spPr>
          <a:xfrm>
            <a:off x="17721336" y="13584979"/>
            <a:ext cx="2228182" cy="1445586"/>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400" b="1" dirty="0">
                <a:solidFill>
                  <a:schemeClr val="tx1"/>
                </a:solidFill>
              </a:rPr>
              <a:t>Better </a:t>
            </a:r>
            <a:r>
              <a:rPr lang="en-IN" sz="2190" b="1" dirty="0">
                <a:solidFill>
                  <a:schemeClr val="tx1"/>
                </a:solidFill>
              </a:rPr>
              <a:t>Accuracy: Algorithm with better accuracy </a:t>
            </a:r>
          </a:p>
        </p:txBody>
      </p:sp>
      <p:sp>
        <p:nvSpPr>
          <p:cNvPr id="1046" name="Rectangle 1045">
            <a:extLst>
              <a:ext uri="{FF2B5EF4-FFF2-40B4-BE49-F238E27FC236}">
                <a16:creationId xmlns:a16="http://schemas.microsoft.com/office/drawing/2014/main" id="{F02BD8A5-B151-B8EE-6D53-102FA04F7B72}"/>
              </a:ext>
            </a:extLst>
          </p:cNvPr>
          <p:cNvSpPr/>
          <p:nvPr/>
        </p:nvSpPr>
        <p:spPr>
          <a:xfrm>
            <a:off x="13923697" y="14808876"/>
            <a:ext cx="2170413" cy="1182995"/>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190" b="1" dirty="0">
                <a:solidFill>
                  <a:schemeClr val="tx1"/>
                </a:solidFill>
              </a:rPr>
              <a:t>SPSS Analysis</a:t>
            </a:r>
          </a:p>
        </p:txBody>
      </p:sp>
      <p:cxnSp>
        <p:nvCxnSpPr>
          <p:cNvPr id="1048" name="Straight Arrow Connector 1047">
            <a:extLst>
              <a:ext uri="{FF2B5EF4-FFF2-40B4-BE49-F238E27FC236}">
                <a16:creationId xmlns:a16="http://schemas.microsoft.com/office/drawing/2014/main" id="{D72E13AC-AD01-1718-257E-ED87166D817B}"/>
              </a:ext>
            </a:extLst>
          </p:cNvPr>
          <p:cNvCxnSpPr>
            <a:cxnSpLocks/>
          </p:cNvCxnSpPr>
          <p:nvPr/>
        </p:nvCxnSpPr>
        <p:spPr>
          <a:xfrm>
            <a:off x="19600458" y="11128942"/>
            <a:ext cx="0" cy="1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Arrow: Bent-Up 45">
            <a:extLst>
              <a:ext uri="{FF2B5EF4-FFF2-40B4-BE49-F238E27FC236}">
                <a16:creationId xmlns:a16="http://schemas.microsoft.com/office/drawing/2014/main" id="{5F1C340C-7950-5895-CA2E-B28F9160D020}"/>
              </a:ext>
            </a:extLst>
          </p:cNvPr>
          <p:cNvSpPr/>
          <p:nvPr/>
        </p:nvSpPr>
        <p:spPr>
          <a:xfrm rot="16200000" flipH="1">
            <a:off x="17016378" y="14098395"/>
            <a:ext cx="832434" cy="2660101"/>
          </a:xfrm>
          <a:prstGeom prst="bentUpArrow">
            <a:avLst>
              <a:gd name="adj1" fmla="val 16269"/>
              <a:gd name="adj2" fmla="val 18194"/>
              <a:gd name="adj3" fmla="val 249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 name="Picture 50">
            <a:extLst>
              <a:ext uri="{FF2B5EF4-FFF2-40B4-BE49-F238E27FC236}">
                <a16:creationId xmlns:a16="http://schemas.microsoft.com/office/drawing/2014/main" id="{54C5A910-A972-2CEC-7FB4-3AE2646A80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5184822" y="3837965"/>
            <a:ext cx="5877170" cy="2389296"/>
          </a:xfrm>
          <a:prstGeom prst="rect">
            <a:avLst/>
          </a:prstGeom>
        </p:spPr>
      </p:pic>
      <p:pic>
        <p:nvPicPr>
          <p:cNvPr id="2" name="Picture 2">
            <a:extLst>
              <a:ext uri="{FF2B5EF4-FFF2-40B4-BE49-F238E27FC236}">
                <a16:creationId xmlns:a16="http://schemas.microsoft.com/office/drawing/2014/main" id="{646D6F0A-84D0-7CC7-AF2D-D78D3DC099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0338" r="10338"/>
          <a:stretch/>
        </p:blipFill>
        <p:spPr bwMode="auto">
          <a:xfrm>
            <a:off x="13483642" y="16337753"/>
            <a:ext cx="7519072" cy="515070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68011D0B-C73F-0706-9853-AE82FEAF9227}"/>
              </a:ext>
            </a:extLst>
          </p:cNvPr>
          <p:cNvSpPr/>
          <p:nvPr/>
        </p:nvSpPr>
        <p:spPr>
          <a:xfrm>
            <a:off x="449562" y="17361431"/>
            <a:ext cx="4261457" cy="49102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IN" dirty="0"/>
          </a:p>
        </p:txBody>
      </p:sp>
      <p:sp>
        <p:nvSpPr>
          <p:cNvPr id="32" name="Title 31">
            <a:extLst>
              <a:ext uri="{FF2B5EF4-FFF2-40B4-BE49-F238E27FC236}">
                <a16:creationId xmlns:a16="http://schemas.microsoft.com/office/drawing/2014/main" id="{8297CFCA-6FD4-FDA9-38CA-5A9CAFF3ECC4}"/>
              </a:ext>
            </a:extLst>
          </p:cNvPr>
          <p:cNvSpPr>
            <a:spLocks noGrp="1"/>
          </p:cNvSpPr>
          <p:nvPr>
            <p:ph type="title"/>
          </p:nvPr>
        </p:nvSpPr>
        <p:spPr>
          <a:xfrm>
            <a:off x="370165" y="17017299"/>
            <a:ext cx="4788665" cy="5182027"/>
          </a:xfrm>
        </p:spPr>
        <p:txBody>
          <a:bodyPr>
            <a:noAutofit/>
          </a:bodyPr>
          <a:lstStyle/>
          <a:p>
            <a:pPr marL="342900" indent="-342900">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 The SVM classifier showed significantly higher precision at 94.89% compared to 75.38% for the LR classifier. SPSS analysis confirmed the performance gap with a p-value of 0.012 from an independent sample T-test, indicating the superior efficacy of the SVM model.</a:t>
            </a:r>
            <a:endParaRPr lang="en-IN" sz="2190" b="1" dirty="0"/>
          </a:p>
        </p:txBody>
      </p:sp>
      <p:sp>
        <p:nvSpPr>
          <p:cNvPr id="34" name="Rectangles 26">
            <a:extLst>
              <a:ext uri="{FF2B5EF4-FFF2-40B4-BE49-F238E27FC236}">
                <a16:creationId xmlns:a16="http://schemas.microsoft.com/office/drawing/2014/main" id="{A4C10849-C5AE-AB3D-21D7-342572F78D1D}"/>
              </a:ext>
            </a:extLst>
          </p:cNvPr>
          <p:cNvSpPr/>
          <p:nvPr/>
        </p:nvSpPr>
        <p:spPr>
          <a:xfrm>
            <a:off x="448243" y="10616016"/>
            <a:ext cx="3897657" cy="1776125"/>
          </a:xfrm>
          <a:prstGeom prst="rect">
            <a:avLst/>
          </a:prstGeom>
          <a:solidFill>
            <a:srgbClr val="F4C7F7"/>
          </a:solidFill>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IN" altLang="en-US" sz="2189" b="1" dirty="0">
                <a:latin typeface="Times New Roman" panose="02020603050405020304" pitchFamily="18" charset="0"/>
                <a:cs typeface="Times New Roman" panose="02020603050405020304" pitchFamily="18" charset="0"/>
              </a:rPr>
              <a:t>Data Collection:-</a:t>
            </a:r>
            <a:r>
              <a:rPr lang="en-US" sz="2400" b="1" dirty="0"/>
              <a:t> Structured or unstructured data organized for analysis</a:t>
            </a:r>
            <a:endParaRPr lang="en-IN" altLang="en-US" sz="2189" b="1" dirty="0">
              <a:latin typeface="Times New Roman" panose="02020603050405020304" pitchFamily="18" charset="0"/>
              <a:cs typeface="Times New Roman" panose="02020603050405020304" pitchFamily="18" charset="0"/>
            </a:endParaRPr>
          </a:p>
        </p:txBody>
      </p:sp>
      <p:sp>
        <p:nvSpPr>
          <p:cNvPr id="47" name="Right Brace 46">
            <a:extLst>
              <a:ext uri="{FF2B5EF4-FFF2-40B4-BE49-F238E27FC236}">
                <a16:creationId xmlns:a16="http://schemas.microsoft.com/office/drawing/2014/main" id="{C0535B12-D14A-5EAF-EAA3-132D59447A99}"/>
              </a:ext>
            </a:extLst>
          </p:cNvPr>
          <p:cNvSpPr/>
          <p:nvPr/>
        </p:nvSpPr>
        <p:spPr>
          <a:xfrm>
            <a:off x="17134396" y="10909820"/>
            <a:ext cx="768821" cy="23906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8" name="Arrow: Bent-Up 47">
            <a:extLst>
              <a:ext uri="{FF2B5EF4-FFF2-40B4-BE49-F238E27FC236}">
                <a16:creationId xmlns:a16="http://schemas.microsoft.com/office/drawing/2014/main" id="{A4F2AA12-6FE9-620B-7F2F-21930AEAD4CC}"/>
              </a:ext>
            </a:extLst>
          </p:cNvPr>
          <p:cNvSpPr/>
          <p:nvPr/>
        </p:nvSpPr>
        <p:spPr>
          <a:xfrm rot="10800000" flipH="1">
            <a:off x="17513339" y="12106895"/>
            <a:ext cx="1074599" cy="1502210"/>
          </a:xfrm>
          <a:prstGeom prst="bentUpArrow">
            <a:avLst>
              <a:gd name="adj1" fmla="val 7879"/>
              <a:gd name="adj2" fmla="val 12512"/>
              <a:gd name="adj3" fmla="val 264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9" name="Graphic 28" descr="Plant">
            <a:extLst>
              <a:ext uri="{FF2B5EF4-FFF2-40B4-BE49-F238E27FC236}">
                <a16:creationId xmlns:a16="http://schemas.microsoft.com/office/drawing/2014/main" id="{E6911142-572F-394D-326D-F5C79E6FAC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2172583" y="14921046"/>
            <a:ext cx="1346180" cy="1346180"/>
          </a:xfrm>
          <a:prstGeom prst="rect">
            <a:avLst/>
          </a:prstGeom>
        </p:spPr>
      </p:pic>
      <p:pic>
        <p:nvPicPr>
          <p:cNvPr id="35" name="Picture 34">
            <a:extLst>
              <a:ext uri="{FF2B5EF4-FFF2-40B4-BE49-F238E27FC236}">
                <a16:creationId xmlns:a16="http://schemas.microsoft.com/office/drawing/2014/main" id="{5B37C567-D53D-77DE-7FC3-62100114343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3879" y="12602705"/>
            <a:ext cx="5532337" cy="3089772"/>
          </a:xfrm>
          <a:prstGeom prst="rect">
            <a:avLst/>
          </a:prstGeom>
        </p:spPr>
      </p:pic>
      <p:sp>
        <p:nvSpPr>
          <p:cNvPr id="17" name="Arrow: Right 16">
            <a:extLst>
              <a:ext uri="{FF2B5EF4-FFF2-40B4-BE49-F238E27FC236}">
                <a16:creationId xmlns:a16="http://schemas.microsoft.com/office/drawing/2014/main" id="{85ECB0B7-B754-2A89-E0AA-FD4B0A95989E}"/>
              </a:ext>
            </a:extLst>
          </p:cNvPr>
          <p:cNvSpPr/>
          <p:nvPr/>
        </p:nvSpPr>
        <p:spPr>
          <a:xfrm>
            <a:off x="8600053" y="11272016"/>
            <a:ext cx="1151863" cy="3492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B71AE790-1177-E430-34C4-9AA2395AEBBB}"/>
              </a:ext>
            </a:extLst>
          </p:cNvPr>
          <p:cNvSpPr/>
          <p:nvPr/>
        </p:nvSpPr>
        <p:spPr>
          <a:xfrm>
            <a:off x="9787924" y="10529122"/>
            <a:ext cx="2430075" cy="1846978"/>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190" b="1" dirty="0">
                <a:solidFill>
                  <a:schemeClr val="tx1">
                    <a:lumMod val="95000"/>
                    <a:lumOff val="5000"/>
                  </a:schemeClr>
                </a:solidFill>
              </a:rPr>
              <a:t>Training and Testing with feature Extraction</a:t>
            </a:r>
          </a:p>
        </p:txBody>
      </p:sp>
      <p:pic>
        <p:nvPicPr>
          <p:cNvPr id="36" name="Picture 35">
            <a:extLst>
              <a:ext uri="{FF2B5EF4-FFF2-40B4-BE49-F238E27FC236}">
                <a16:creationId xmlns:a16="http://schemas.microsoft.com/office/drawing/2014/main" id="{643BCE41-7609-F9F3-544B-B1494647B941}"/>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6642746" y="12618418"/>
            <a:ext cx="5741485" cy="2766438"/>
          </a:xfrm>
          <a:prstGeom prst="rect">
            <a:avLst/>
          </a:prstGeom>
        </p:spPr>
      </p:pic>
      <p:sp>
        <p:nvSpPr>
          <p:cNvPr id="40" name="TextBox 39">
            <a:extLst>
              <a:ext uri="{FF2B5EF4-FFF2-40B4-BE49-F238E27FC236}">
                <a16:creationId xmlns:a16="http://schemas.microsoft.com/office/drawing/2014/main" id="{11257191-1DF0-A84E-93DD-27E558739670}"/>
              </a:ext>
            </a:extLst>
          </p:cNvPr>
          <p:cNvSpPr txBox="1"/>
          <p:nvPr/>
        </p:nvSpPr>
        <p:spPr>
          <a:xfrm>
            <a:off x="5642124" y="21598292"/>
            <a:ext cx="7489975" cy="766364"/>
          </a:xfrm>
          <a:prstGeom prst="rect">
            <a:avLst/>
          </a:prstGeom>
          <a:noFill/>
        </p:spPr>
        <p:txBody>
          <a:bodyPr wrap="square" rtlCol="0">
            <a:spAutoFit/>
          </a:bodyPr>
          <a:lstStyle/>
          <a:p>
            <a:r>
              <a:rPr lang="en-IN" sz="2190" b="1" dirty="0"/>
              <a:t>Table 1 Comparison of Algorithms in term of Mean accuracy. </a:t>
            </a:r>
          </a:p>
          <a:p>
            <a:endParaRPr lang="en-IN" sz="2190" b="1" dirty="0"/>
          </a:p>
        </p:txBody>
      </p:sp>
      <p:sp>
        <p:nvSpPr>
          <p:cNvPr id="42" name="Text Box 11">
            <a:extLst>
              <a:ext uri="{FF2B5EF4-FFF2-40B4-BE49-F238E27FC236}">
                <a16:creationId xmlns:a16="http://schemas.microsoft.com/office/drawing/2014/main" id="{BB07F2D1-8FF5-A4AF-73B0-E00E7937083F}"/>
              </a:ext>
            </a:extLst>
          </p:cNvPr>
          <p:cNvSpPr txBox="1"/>
          <p:nvPr/>
        </p:nvSpPr>
        <p:spPr>
          <a:xfrm>
            <a:off x="14021982" y="21657307"/>
            <a:ext cx="6597737"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Fig. 6 Graphical Representation of SVM and LR</a:t>
            </a:r>
          </a:p>
        </p:txBody>
      </p:sp>
      <p:sp>
        <p:nvSpPr>
          <p:cNvPr id="44" name="TextBox 43">
            <a:extLst>
              <a:ext uri="{FF2B5EF4-FFF2-40B4-BE49-F238E27FC236}">
                <a16:creationId xmlns:a16="http://schemas.microsoft.com/office/drawing/2014/main" id="{8D4C2893-1606-4786-49AD-C681CEF2CF49}"/>
              </a:ext>
            </a:extLst>
          </p:cNvPr>
          <p:cNvSpPr txBox="1"/>
          <p:nvPr/>
        </p:nvSpPr>
        <p:spPr>
          <a:xfrm>
            <a:off x="1646822" y="15692477"/>
            <a:ext cx="3217827" cy="415498"/>
          </a:xfrm>
          <a:prstGeom prst="rect">
            <a:avLst/>
          </a:prstGeom>
          <a:noFill/>
        </p:spPr>
        <p:txBody>
          <a:bodyPr wrap="square" rtlCol="0">
            <a:spAutoFit/>
          </a:bodyPr>
          <a:lstStyle/>
          <a:p>
            <a:r>
              <a:rPr lang="en-IN" sz="2100" b="1" dirty="0"/>
              <a:t>Fig .3 Image detection</a:t>
            </a:r>
          </a:p>
        </p:txBody>
      </p:sp>
      <p:sp>
        <p:nvSpPr>
          <p:cNvPr id="53" name="TextBox 52">
            <a:extLst>
              <a:ext uri="{FF2B5EF4-FFF2-40B4-BE49-F238E27FC236}">
                <a16:creationId xmlns:a16="http://schemas.microsoft.com/office/drawing/2014/main" id="{EE3A8401-1ECC-2AA2-A383-3EF2A855834F}"/>
              </a:ext>
            </a:extLst>
          </p:cNvPr>
          <p:cNvSpPr txBox="1"/>
          <p:nvPr/>
        </p:nvSpPr>
        <p:spPr>
          <a:xfrm>
            <a:off x="8119522" y="15378406"/>
            <a:ext cx="3100098" cy="415498"/>
          </a:xfrm>
          <a:prstGeom prst="rect">
            <a:avLst/>
          </a:prstGeom>
          <a:noFill/>
        </p:spPr>
        <p:txBody>
          <a:bodyPr wrap="square" rtlCol="0">
            <a:spAutoFit/>
          </a:bodyPr>
          <a:lstStyle/>
          <a:p>
            <a:r>
              <a:rPr lang="en-IN" sz="2100" b="1" dirty="0"/>
              <a:t>Fig. 4 Image processing</a:t>
            </a:r>
          </a:p>
        </p:txBody>
      </p:sp>
      <p:sp>
        <p:nvSpPr>
          <p:cNvPr id="54" name="TextBox 53">
            <a:extLst>
              <a:ext uri="{FF2B5EF4-FFF2-40B4-BE49-F238E27FC236}">
                <a16:creationId xmlns:a16="http://schemas.microsoft.com/office/drawing/2014/main" id="{56477FC0-EE55-1E1E-E79C-EDCC880CBAD3}"/>
              </a:ext>
            </a:extLst>
          </p:cNvPr>
          <p:cNvSpPr txBox="1"/>
          <p:nvPr/>
        </p:nvSpPr>
        <p:spPr>
          <a:xfrm>
            <a:off x="18576008" y="11869437"/>
            <a:ext cx="2688375" cy="415498"/>
          </a:xfrm>
          <a:prstGeom prst="rect">
            <a:avLst/>
          </a:prstGeom>
          <a:noFill/>
        </p:spPr>
        <p:txBody>
          <a:bodyPr wrap="square" rtlCol="0">
            <a:spAutoFit/>
          </a:bodyPr>
          <a:lstStyle/>
          <a:p>
            <a:r>
              <a:rPr lang="en-IN" sz="2100" b="1" dirty="0"/>
              <a:t>Fig. 5 Potato Testing </a:t>
            </a:r>
          </a:p>
        </p:txBody>
      </p:sp>
      <p:sp>
        <p:nvSpPr>
          <p:cNvPr id="12" name="TextBox 11">
            <a:extLst>
              <a:ext uri="{FF2B5EF4-FFF2-40B4-BE49-F238E27FC236}">
                <a16:creationId xmlns:a16="http://schemas.microsoft.com/office/drawing/2014/main" id="{75FB04F0-3C9D-F292-BAFD-B36BC51C1EC9}"/>
              </a:ext>
            </a:extLst>
          </p:cNvPr>
          <p:cNvSpPr txBox="1"/>
          <p:nvPr/>
        </p:nvSpPr>
        <p:spPr>
          <a:xfrm>
            <a:off x="17052108" y="6173865"/>
            <a:ext cx="3100098" cy="415498"/>
          </a:xfrm>
          <a:prstGeom prst="rect">
            <a:avLst/>
          </a:prstGeom>
          <a:noFill/>
        </p:spPr>
        <p:txBody>
          <a:bodyPr wrap="square" rtlCol="0">
            <a:spAutoFit/>
          </a:bodyPr>
          <a:lstStyle/>
          <a:p>
            <a:r>
              <a:rPr lang="en-IN" sz="2100" b="1" dirty="0"/>
              <a:t>Fig. 1 Potato image</a:t>
            </a:r>
          </a:p>
        </p:txBody>
      </p:sp>
      <p:sp>
        <p:nvSpPr>
          <p:cNvPr id="25" name="TextBox 24">
            <a:extLst>
              <a:ext uri="{FF2B5EF4-FFF2-40B4-BE49-F238E27FC236}">
                <a16:creationId xmlns:a16="http://schemas.microsoft.com/office/drawing/2014/main" id="{7280C33D-970C-E74C-3C85-8C7528B89E11}"/>
              </a:ext>
            </a:extLst>
          </p:cNvPr>
          <p:cNvSpPr txBox="1"/>
          <p:nvPr/>
        </p:nvSpPr>
        <p:spPr>
          <a:xfrm>
            <a:off x="16800940" y="9086125"/>
            <a:ext cx="3923405" cy="415498"/>
          </a:xfrm>
          <a:prstGeom prst="rect">
            <a:avLst/>
          </a:prstGeom>
          <a:noFill/>
        </p:spPr>
        <p:txBody>
          <a:bodyPr wrap="square" rtlCol="0">
            <a:spAutoFit/>
          </a:bodyPr>
          <a:lstStyle/>
          <a:p>
            <a:r>
              <a:rPr lang="en-IN" sz="2100" b="1" dirty="0"/>
              <a:t>Fig. 2 Research on potato leaves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4496</TotalTime>
  <Words>744</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 The SVM classifier showed significantly higher precision at 94.89% compared to 75.38% for the LR classifier. SPSS analysis confirmed the performance gap with a p-value of 0.012 from an independent sample T-test, indicating the superior efficacy of the SVM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Raushni Raj</cp:lastModifiedBy>
  <cp:revision>101</cp:revision>
  <dcterms:created xsi:type="dcterms:W3CDTF">2023-04-19T08:35:00Z</dcterms:created>
  <dcterms:modified xsi:type="dcterms:W3CDTF">2024-04-25T09:15:50Z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