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434" r:id="rId5"/>
    <p:sldId id="435" r:id="rId6"/>
    <p:sldId id="446" r:id="rId7"/>
    <p:sldId id="303" r:id="rId8"/>
    <p:sldId id="440" r:id="rId9"/>
    <p:sldId id="447" r:id="rId10"/>
    <p:sldId id="436" r:id="rId11"/>
    <p:sldId id="337" r:id="rId12"/>
    <p:sldId id="355" r:id="rId13"/>
    <p:sldId id="441" r:id="rId14"/>
    <p:sldId id="442" r:id="rId15"/>
    <p:sldId id="443" r:id="rId16"/>
    <p:sldId id="444" r:id="rId17"/>
    <p:sldId id="445" r:id="rId18"/>
    <p:sldId id="448" r:id="rId19"/>
    <p:sldId id="437" r:id="rId20"/>
    <p:sldId id="439" r:id="rId21"/>
    <p:sldId id="438" r:id="rId22"/>
    <p:sldId id="433" r:id="rId23"/>
    <p:sldId id="416" r:id="rId24"/>
    <p:sldId id="417" r:id="rId25"/>
    <p:sldId id="418" r:id="rId26"/>
    <p:sldId id="419" r:id="rId27"/>
    <p:sldId id="420" r:id="rId28"/>
    <p:sldId id="421" r:id="rId29"/>
    <p:sldId id="422" r:id="rId30"/>
    <p:sldId id="423" r:id="rId31"/>
    <p:sldId id="348" r:id="rId32"/>
  </p:sldIdLst>
  <p:sldSz cx="146304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80">
          <p15:clr>
            <a:srgbClr val="A4A3A4"/>
          </p15:clr>
        </p15:guide>
        <p15:guide id="4" orient="horz" pos="2304" userDrawn="1">
          <p15:clr>
            <a:srgbClr val="A4A3A4"/>
          </p15:clr>
        </p15:guide>
        <p15:guide id="5" orient="horz" pos="5040" userDrawn="1">
          <p15:clr>
            <a:srgbClr val="A4A3A4"/>
          </p15:clr>
        </p15:guide>
        <p15:guide id="7" pos="4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9E9"/>
    <a:srgbClr val="FFBB05"/>
    <a:srgbClr val="545252"/>
    <a:srgbClr val="E8DEF2"/>
    <a:srgbClr val="976FC3"/>
    <a:srgbClr val="422E59"/>
    <a:srgbClr val="A886CD"/>
    <a:srgbClr val="F3F3F3"/>
    <a:srgbClr val="FBFBFB"/>
    <a:srgbClr val="F7D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31" autoAdjust="0"/>
    <p:restoredTop sz="94660"/>
  </p:normalViewPr>
  <p:slideViewPr>
    <p:cSldViewPr snapToGrid="0" showGuides="1">
      <p:cViewPr varScale="1">
        <p:scale>
          <a:sx n="64" d="100"/>
          <a:sy n="64" d="100"/>
        </p:scale>
        <p:origin x="1325" y="38"/>
      </p:cViewPr>
      <p:guideLst>
        <p:guide orient="horz" pos="2880"/>
        <p:guide orient="horz" pos="2304"/>
        <p:guide orient="horz" pos="5040"/>
        <p:guide pos="4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sv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DEF58395-4F55-D154-A850-422296E5066C}"/>
              </a:ext>
            </a:extLst>
          </p:cNvPr>
          <p:cNvSpPr/>
          <p:nvPr userDrawn="1"/>
        </p:nvSpPr>
        <p:spPr>
          <a:xfrm>
            <a:off x="2413520" y="0"/>
            <a:ext cx="12216879" cy="8212226"/>
          </a:xfrm>
          <a:custGeom>
            <a:avLst/>
            <a:gdLst>
              <a:gd name="connsiteX0" fmla="*/ 12216879 w 12216879"/>
              <a:gd name="connsiteY0" fmla="*/ 0 h 8212226"/>
              <a:gd name="connsiteX1" fmla="*/ 0 w 12216879"/>
              <a:gd name="connsiteY1" fmla="*/ 0 h 8212226"/>
              <a:gd name="connsiteX2" fmla="*/ 4737824 w 12216879"/>
              <a:gd name="connsiteY2" fmla="*/ 8212227 h 8212226"/>
              <a:gd name="connsiteX3" fmla="*/ 12216879 w 12216879"/>
              <a:gd name="connsiteY3" fmla="*/ 8212227 h 8212226"/>
              <a:gd name="connsiteX4" fmla="*/ 12216879 w 12216879"/>
              <a:gd name="connsiteY4" fmla="*/ 0 h 8212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879" h="8212226">
                <a:moveTo>
                  <a:pt x="12216879" y="0"/>
                </a:moveTo>
                <a:lnTo>
                  <a:pt x="0" y="0"/>
                </a:lnTo>
                <a:lnTo>
                  <a:pt x="4737824" y="8212227"/>
                </a:lnTo>
                <a:lnTo>
                  <a:pt x="12216879" y="8212227"/>
                </a:lnTo>
                <a:lnTo>
                  <a:pt x="12216879" y="0"/>
                </a:lnTo>
                <a:close/>
              </a:path>
            </a:pathLst>
          </a:custGeom>
          <a:solidFill>
            <a:srgbClr val="313373"/>
          </a:solidFill>
          <a:ln w="12700" cap="flat">
            <a:noFill/>
            <a:prstDash val="solid"/>
            <a:round/>
          </a:ln>
        </p:spPr>
        <p:txBody>
          <a:bodyPr rtlCol="0" anchor="ctr"/>
          <a:lstStyle/>
          <a:p>
            <a:endParaRPr lang="en-IN"/>
          </a:p>
        </p:txBody>
      </p:sp>
      <p:pic>
        <p:nvPicPr>
          <p:cNvPr id="8" name="Picture 7" descr="Shape&#10;&#10;Description automatically generated with medium confidence">
            <a:extLst>
              <a:ext uri="{FF2B5EF4-FFF2-40B4-BE49-F238E27FC236}">
                <a16:creationId xmlns:a16="http://schemas.microsoft.com/office/drawing/2014/main" id="{7E575FFB-35DF-BE2B-AB6A-9E2BEFD5FEEB}"/>
              </a:ext>
            </a:extLst>
          </p:cNvPr>
          <p:cNvPicPr>
            <a:picLocks noChangeAspect="1"/>
          </p:cNvPicPr>
          <p:nvPr userDrawn="1"/>
        </p:nvPicPr>
        <p:blipFill>
          <a:blip r:embed="rId2">
            <a:alphaModFix amt="8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76514" y="0"/>
            <a:ext cx="14081760" cy="8801100"/>
          </a:xfrm>
          <a:prstGeom prst="rect">
            <a:avLst/>
          </a:prstGeom>
        </p:spPr>
      </p:pic>
      <p:sp>
        <p:nvSpPr>
          <p:cNvPr id="9" name="Freeform: Shape 8">
            <a:extLst>
              <a:ext uri="{FF2B5EF4-FFF2-40B4-BE49-F238E27FC236}">
                <a16:creationId xmlns:a16="http://schemas.microsoft.com/office/drawing/2014/main" id="{DA421608-9C29-4710-BE94-D40853E55523}"/>
              </a:ext>
            </a:extLst>
          </p:cNvPr>
          <p:cNvSpPr/>
          <p:nvPr userDrawn="1"/>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4">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10" name="Freeform: Shape 9">
            <a:extLst>
              <a:ext uri="{FF2B5EF4-FFF2-40B4-BE49-F238E27FC236}">
                <a16:creationId xmlns:a16="http://schemas.microsoft.com/office/drawing/2014/main" id="{C8A40D97-F5DC-A2CF-3CA0-1B345D60D25D}"/>
              </a:ext>
            </a:extLst>
          </p:cNvPr>
          <p:cNvSpPr/>
          <p:nvPr userDrawn="1"/>
        </p:nvSpPr>
        <p:spPr>
          <a:xfrm>
            <a:off x="0" y="3644950"/>
            <a:ext cx="3969245" cy="5499049"/>
          </a:xfrm>
          <a:custGeom>
            <a:avLst/>
            <a:gdLst>
              <a:gd name="connsiteX0" fmla="*/ 0 w 3969245"/>
              <a:gd name="connsiteY0" fmla="*/ 0 h 5499049"/>
              <a:gd name="connsiteX1" fmla="*/ 1168197 w 3969245"/>
              <a:gd name="connsiteY1" fmla="*/ 817702 h 5499049"/>
              <a:gd name="connsiteX2" fmla="*/ 3969245 w 3969245"/>
              <a:gd name="connsiteY2" fmla="*/ 5499049 h 5499049"/>
              <a:gd name="connsiteX3" fmla="*/ 0 w 3969245"/>
              <a:gd name="connsiteY3" fmla="*/ 5499049 h 5499049"/>
              <a:gd name="connsiteX4" fmla="*/ 0 w 3969245"/>
              <a:gd name="connsiteY4" fmla="*/ 0 h 5499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245" h="5499049">
                <a:moveTo>
                  <a:pt x="0" y="0"/>
                </a:moveTo>
                <a:cubicBezTo>
                  <a:pt x="472694" y="94615"/>
                  <a:pt x="905599" y="378828"/>
                  <a:pt x="1168197" y="817702"/>
                </a:cubicBezTo>
                <a:lnTo>
                  <a:pt x="3969245" y="5499049"/>
                </a:lnTo>
                <a:lnTo>
                  <a:pt x="0" y="5499049"/>
                </a:lnTo>
                <a:lnTo>
                  <a:pt x="0" y="0"/>
                </a:lnTo>
                <a:close/>
              </a:path>
            </a:pathLst>
          </a:custGeom>
          <a:solidFill>
            <a:srgbClr val="F7DC79">
              <a:alpha val="40000"/>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Freeform: Shape 16">
            <a:extLst>
              <a:ext uri="{FF2B5EF4-FFF2-40B4-BE49-F238E27FC236}">
                <a16:creationId xmlns:a16="http://schemas.microsoft.com/office/drawing/2014/main" id="{5C2ACC86-023C-0288-FC64-41014AD57D98}"/>
              </a:ext>
            </a:extLst>
          </p:cNvPr>
          <p:cNvSpPr/>
          <p:nvPr userDrawn="1"/>
        </p:nvSpPr>
        <p:spPr>
          <a:xfrm>
            <a:off x="3173869" y="0"/>
            <a:ext cx="5309647" cy="4764445"/>
          </a:xfrm>
          <a:custGeom>
            <a:avLst/>
            <a:gdLst>
              <a:gd name="connsiteX0" fmla="*/ 3746475 w 5309647"/>
              <a:gd name="connsiteY0" fmla="*/ 0 h 4764445"/>
              <a:gd name="connsiteX1" fmla="*/ 5092281 w 5309647"/>
              <a:gd name="connsiteY1" fmla="*/ 2331022 h 4764445"/>
              <a:gd name="connsiteX2" fmla="*/ 4498493 w 5309647"/>
              <a:gd name="connsiteY2" fmla="*/ 4547083 h 4764445"/>
              <a:gd name="connsiteX3" fmla="*/ 2282432 w 5309647"/>
              <a:gd name="connsiteY3" fmla="*/ 3953282 h 4764445"/>
              <a:gd name="connsiteX4" fmla="*/ 0 w 5309647"/>
              <a:gd name="connsiteY4" fmla="*/ 0 h 4764445"/>
              <a:gd name="connsiteX5" fmla="*/ 3746475 w 5309647"/>
              <a:gd name="connsiteY5" fmla="*/ 0 h 476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647" h="4764445">
                <a:moveTo>
                  <a:pt x="3746475" y="0"/>
                </a:moveTo>
                <a:lnTo>
                  <a:pt x="5092281" y="2331022"/>
                </a:lnTo>
                <a:cubicBezTo>
                  <a:pt x="5539956" y="3106420"/>
                  <a:pt x="5273891" y="4099395"/>
                  <a:pt x="4498493" y="4547083"/>
                </a:cubicBezTo>
                <a:cubicBezTo>
                  <a:pt x="3723094" y="4994758"/>
                  <a:pt x="2730107" y="4728680"/>
                  <a:pt x="2282432" y="3953282"/>
                </a:cubicBezTo>
                <a:lnTo>
                  <a:pt x="0" y="0"/>
                </a:lnTo>
                <a:lnTo>
                  <a:pt x="3746475" y="0"/>
                </a:lnTo>
                <a:close/>
              </a:path>
            </a:pathLst>
          </a:custGeom>
          <a:solidFill>
            <a:srgbClr val="F7DC79">
              <a:alpha val="40000"/>
            </a:srgbClr>
          </a:solidFill>
          <a:ln w="12700" cap="flat">
            <a:noFill/>
            <a:prstDash val="solid"/>
            <a:round/>
          </a:ln>
        </p:spPr>
        <p:txBody>
          <a:bodyPr rtlCol="0" anchor="ctr"/>
          <a:lstStyle/>
          <a:p>
            <a:endParaRPr lang="en-IN"/>
          </a:p>
        </p:txBody>
      </p:sp>
      <p:sp>
        <p:nvSpPr>
          <p:cNvPr id="18" name="Freeform: Shape 17">
            <a:extLst>
              <a:ext uri="{FF2B5EF4-FFF2-40B4-BE49-F238E27FC236}">
                <a16:creationId xmlns:a16="http://schemas.microsoft.com/office/drawing/2014/main" id="{F45A3270-AA85-D695-3793-7F3E7B0DC348}"/>
              </a:ext>
            </a:extLst>
          </p:cNvPr>
          <p:cNvSpPr/>
          <p:nvPr userDrawn="1"/>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FFBB05">
              <a:alpha val="61176"/>
            </a:srgbClr>
          </a:solidFill>
          <a:ln w="12700" cap="flat">
            <a:noFill/>
            <a:prstDash val="solid"/>
            <a:round/>
          </a:ln>
        </p:spPr>
        <p:txBody>
          <a:bodyPr rtlCol="0" anchor="ctr"/>
          <a:lstStyle/>
          <a:p>
            <a:endParaRPr lang="en-IN"/>
          </a:p>
        </p:txBody>
      </p:sp>
      <p:sp>
        <p:nvSpPr>
          <p:cNvPr id="19" name="Freeform: Shape 18">
            <a:extLst>
              <a:ext uri="{FF2B5EF4-FFF2-40B4-BE49-F238E27FC236}">
                <a16:creationId xmlns:a16="http://schemas.microsoft.com/office/drawing/2014/main" id="{9EA5D840-4D0B-A920-4BEC-F2E5969B814F}"/>
              </a:ext>
            </a:extLst>
          </p:cNvPr>
          <p:cNvSpPr/>
          <p:nvPr userDrawn="1"/>
        </p:nvSpPr>
        <p:spPr>
          <a:xfrm>
            <a:off x="947126" y="6581082"/>
            <a:ext cx="2506638" cy="2562917"/>
          </a:xfrm>
          <a:custGeom>
            <a:avLst/>
            <a:gdLst>
              <a:gd name="connsiteX0" fmla="*/ 1078981 w 2506638"/>
              <a:gd name="connsiteY0" fmla="*/ 2562917 h 2562917"/>
              <a:gd name="connsiteX1" fmla="*/ 85549 w 2506638"/>
              <a:gd name="connsiteY1" fmla="*/ 902633 h 2562917"/>
              <a:gd name="connsiteX2" fmla="*/ 306415 w 2506638"/>
              <a:gd name="connsiteY2" fmla="*/ 78734 h 2562917"/>
              <a:gd name="connsiteX3" fmla="*/ 1156299 w 2506638"/>
              <a:gd name="connsiteY3" fmla="*/ 306127 h 2562917"/>
              <a:gd name="connsiteX4" fmla="*/ 2506639 w 2506638"/>
              <a:gd name="connsiteY4" fmla="*/ 2562917 h 2562917"/>
              <a:gd name="connsiteX5" fmla="*/ 1078981 w 2506638"/>
              <a:gd name="connsiteY5" fmla="*/ 2562917 h 256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6638" h="2562917">
                <a:moveTo>
                  <a:pt x="1078981" y="2562917"/>
                </a:moveTo>
                <a:lnTo>
                  <a:pt x="85549" y="902633"/>
                </a:lnTo>
                <a:cubicBezTo>
                  <a:pt x="-88035" y="612515"/>
                  <a:pt x="10936" y="243339"/>
                  <a:pt x="306415" y="78734"/>
                </a:cubicBezTo>
                <a:cubicBezTo>
                  <a:pt x="601893" y="-85871"/>
                  <a:pt x="982715" y="16008"/>
                  <a:pt x="1156299" y="306127"/>
                </a:cubicBezTo>
                <a:lnTo>
                  <a:pt x="2506639" y="2562917"/>
                </a:lnTo>
                <a:lnTo>
                  <a:pt x="1078981" y="2562917"/>
                </a:lnTo>
                <a:close/>
              </a:path>
            </a:pathLst>
          </a:custGeom>
          <a:solidFill>
            <a:srgbClr val="FFBB05">
              <a:alpha val="54902"/>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reeform: Shape 19">
            <a:extLst>
              <a:ext uri="{FF2B5EF4-FFF2-40B4-BE49-F238E27FC236}">
                <a16:creationId xmlns:a16="http://schemas.microsoft.com/office/drawing/2014/main" id="{F17CDE65-9988-BAA0-59A9-5D769929DD1B}"/>
              </a:ext>
            </a:extLst>
          </p:cNvPr>
          <p:cNvSpPr/>
          <p:nvPr userDrawn="1"/>
        </p:nvSpPr>
        <p:spPr>
          <a:xfrm>
            <a:off x="0" y="4979085"/>
            <a:ext cx="2836710" cy="4164914"/>
          </a:xfrm>
          <a:custGeom>
            <a:avLst/>
            <a:gdLst>
              <a:gd name="connsiteX0" fmla="*/ 0 w 2836710"/>
              <a:gd name="connsiteY0" fmla="*/ 0 h 4164914"/>
              <a:gd name="connsiteX1" fmla="*/ 718604 w 2836710"/>
              <a:gd name="connsiteY1" fmla="*/ 624967 h 4164914"/>
              <a:gd name="connsiteX2" fmla="*/ 2836710 w 2836710"/>
              <a:gd name="connsiteY2" fmla="*/ 4164915 h 4164914"/>
              <a:gd name="connsiteX3" fmla="*/ 0 w 2836710"/>
              <a:gd name="connsiteY3" fmla="*/ 4164915 h 4164914"/>
              <a:gd name="connsiteX4" fmla="*/ 0 w 2836710"/>
              <a:gd name="connsiteY4" fmla="*/ 0 h 416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10" h="4164914">
                <a:moveTo>
                  <a:pt x="0" y="0"/>
                </a:moveTo>
                <a:cubicBezTo>
                  <a:pt x="291008" y="124473"/>
                  <a:pt x="546316" y="337020"/>
                  <a:pt x="718604" y="624967"/>
                </a:cubicBezTo>
                <a:lnTo>
                  <a:pt x="2836710" y="4164915"/>
                </a:lnTo>
                <a:lnTo>
                  <a:pt x="0" y="4164915"/>
                </a:lnTo>
                <a:lnTo>
                  <a:pt x="0" y="0"/>
                </a:lnTo>
                <a:close/>
              </a:path>
            </a:pathLst>
          </a:custGeom>
          <a:solidFill>
            <a:srgbClr val="FFBB05">
              <a:alpha val="69804"/>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Freeform: Shape 20">
            <a:extLst>
              <a:ext uri="{FF2B5EF4-FFF2-40B4-BE49-F238E27FC236}">
                <a16:creationId xmlns:a16="http://schemas.microsoft.com/office/drawing/2014/main" id="{84FED327-4B60-32F1-0DD8-7365CFF3DF62}"/>
              </a:ext>
            </a:extLst>
          </p:cNvPr>
          <p:cNvSpPr/>
          <p:nvPr userDrawn="1"/>
        </p:nvSpPr>
        <p:spPr>
          <a:xfrm>
            <a:off x="3659581" y="0"/>
            <a:ext cx="1867060" cy="1642419"/>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a:p>
        </p:txBody>
      </p:sp>
      <p:pic>
        <p:nvPicPr>
          <p:cNvPr id="22" name="Picture 21">
            <a:extLst>
              <a:ext uri="{FF2B5EF4-FFF2-40B4-BE49-F238E27FC236}">
                <a16:creationId xmlns:a16="http://schemas.microsoft.com/office/drawing/2014/main" id="{90E559A0-ED46-45B0-DAE0-67FF82474D2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434536" y="398374"/>
            <a:ext cx="2743200" cy="655320"/>
          </a:xfrm>
          <a:prstGeom prst="rect">
            <a:avLst/>
          </a:prstGeom>
        </p:spPr>
      </p:pic>
    </p:spTree>
    <p:extLst>
      <p:ext uri="{BB962C8B-B14F-4D97-AF65-F5344CB8AC3E}">
        <p14:creationId xmlns:p14="http://schemas.microsoft.com/office/powerpoint/2010/main" val="363465149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316567"/>
            <a:ext cx="7406640" cy="6498167"/>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53215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17004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86834"/>
            <a:ext cx="315468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86834"/>
            <a:ext cx="928116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37894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FC7EA4E3-92C0-A10E-8117-8918FAA294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561"/>
          <a:stretch/>
        </p:blipFill>
        <p:spPr>
          <a:xfrm>
            <a:off x="0" y="-1"/>
            <a:ext cx="14630400" cy="9696451"/>
          </a:xfrm>
          <a:prstGeom prst="rect">
            <a:avLst/>
          </a:prstGeom>
        </p:spPr>
      </p:pic>
      <p:grpSp>
        <p:nvGrpSpPr>
          <p:cNvPr id="8" name="Group 7">
            <a:extLst>
              <a:ext uri="{FF2B5EF4-FFF2-40B4-BE49-F238E27FC236}">
                <a16:creationId xmlns:a16="http://schemas.microsoft.com/office/drawing/2014/main" id="{2C0D80B4-DEAB-B4E0-04D1-5002F87A7D31}"/>
              </a:ext>
            </a:extLst>
          </p:cNvPr>
          <p:cNvGrpSpPr/>
          <p:nvPr userDrawn="1"/>
        </p:nvGrpSpPr>
        <p:grpSpPr>
          <a:xfrm rot="5400000" flipV="1">
            <a:off x="-144509" y="247649"/>
            <a:ext cx="1165317" cy="876300"/>
            <a:chOff x="3542753" y="-4"/>
            <a:chExt cx="4466658" cy="3358853"/>
          </a:xfrm>
        </p:grpSpPr>
        <p:sp>
          <p:nvSpPr>
            <p:cNvPr id="9" name="Freeform: Shape 8">
              <a:extLst>
                <a:ext uri="{FF2B5EF4-FFF2-40B4-BE49-F238E27FC236}">
                  <a16:creationId xmlns:a16="http://schemas.microsoft.com/office/drawing/2014/main" id="{3183EB78-16E7-6A2B-80AE-1C67D6748DBF}"/>
                </a:ext>
              </a:extLst>
            </p:cNvPr>
            <p:cNvSpPr/>
            <p:nvPr/>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A886CD">
                <a:alpha val="61176"/>
              </a:srgbClr>
            </a:solidFill>
            <a:ln w="12700" cap="flat">
              <a:noFill/>
              <a:prstDash val="solid"/>
              <a:round/>
            </a:ln>
          </p:spPr>
          <p:txBody>
            <a:bodyPr rtlCol="0" anchor="ctr"/>
            <a:lstStyle/>
            <a:p>
              <a:endParaRPr lang="en-IN"/>
            </a:p>
          </p:txBody>
        </p:sp>
        <p:sp>
          <p:nvSpPr>
            <p:cNvPr id="10" name="Freeform: Shape 9">
              <a:extLst>
                <a:ext uri="{FF2B5EF4-FFF2-40B4-BE49-F238E27FC236}">
                  <a16:creationId xmlns:a16="http://schemas.microsoft.com/office/drawing/2014/main" id="{8F75784C-3319-997B-08F1-C39042905A58}"/>
                </a:ext>
              </a:extLst>
            </p:cNvPr>
            <p:cNvSpPr/>
            <p:nvPr/>
          </p:nvSpPr>
          <p:spPr>
            <a:xfrm>
              <a:off x="3542753" y="-4"/>
              <a:ext cx="2224553" cy="1956897"/>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dirty="0"/>
            </a:p>
          </p:txBody>
        </p:sp>
      </p:grpSp>
      <p:sp>
        <p:nvSpPr>
          <p:cNvPr id="12" name="Rectangle 11">
            <a:extLst>
              <a:ext uri="{FF2B5EF4-FFF2-40B4-BE49-F238E27FC236}">
                <a16:creationId xmlns:a16="http://schemas.microsoft.com/office/drawing/2014/main" id="{A6444AD8-6BB8-8F72-D38C-A706144A3098}"/>
              </a:ext>
            </a:extLst>
          </p:cNvPr>
          <p:cNvSpPr/>
          <p:nvPr userDrawn="1"/>
        </p:nvSpPr>
        <p:spPr>
          <a:xfrm>
            <a:off x="0" y="8635998"/>
            <a:ext cx="14630400" cy="507999"/>
          </a:xfrm>
          <a:prstGeom prst="rect">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B4CFD5A-D142-35D4-111D-2E4EF83F848E}"/>
              </a:ext>
            </a:extLst>
          </p:cNvPr>
          <p:cNvSpPr txBox="1"/>
          <p:nvPr userDrawn="1"/>
        </p:nvSpPr>
        <p:spPr>
          <a:xfrm>
            <a:off x="11466427" y="8736112"/>
            <a:ext cx="2226713" cy="307777"/>
          </a:xfrm>
          <a:prstGeom prst="rect">
            <a:avLst/>
          </a:prstGeom>
          <a:noFill/>
        </p:spPr>
        <p:txBody>
          <a:bodyPr wrap="square">
            <a:spAutoFit/>
          </a:bodyPr>
          <a:lstStyle/>
          <a:p>
            <a:pPr algn="r"/>
            <a:r>
              <a:rPr lang="en-US" sz="1400" spc="300" dirty="0">
                <a:solidFill>
                  <a:srgbClr val="FFBB05"/>
                </a:solidFill>
                <a:latin typeface="Montserrat" panose="00000500000000000000" pitchFamily="2" charset="0"/>
              </a:rPr>
              <a:t>PAGE</a:t>
            </a:r>
            <a:r>
              <a:rPr lang="en-US" sz="1400" kern="1200" spc="300" dirty="0">
                <a:solidFill>
                  <a:srgbClr val="FFBB05"/>
                </a:solidFill>
                <a:latin typeface="Montserrat" panose="00000500000000000000" pitchFamily="2" charset="0"/>
              </a:rPr>
              <a:t> |</a:t>
            </a:r>
            <a:endParaRPr lang="en-IN" sz="1400" dirty="0">
              <a:solidFill>
                <a:srgbClr val="FFBB05"/>
              </a:solidFill>
              <a:latin typeface="Montserrat" panose="00000500000000000000" pitchFamily="2" charset="0"/>
            </a:endParaRPr>
          </a:p>
        </p:txBody>
      </p:sp>
      <p:sp>
        <p:nvSpPr>
          <p:cNvPr id="14" name="Slide Number Placeholder 5">
            <a:extLst>
              <a:ext uri="{FF2B5EF4-FFF2-40B4-BE49-F238E27FC236}">
                <a16:creationId xmlns:a16="http://schemas.microsoft.com/office/drawing/2014/main" id="{61F20CE8-0E68-E7C4-583D-0624DA2928E1}"/>
              </a:ext>
            </a:extLst>
          </p:cNvPr>
          <p:cNvSpPr txBox="1">
            <a:spLocks/>
          </p:cNvSpPr>
          <p:nvPr userDrawn="1"/>
        </p:nvSpPr>
        <p:spPr>
          <a:xfrm>
            <a:off x="13523363" y="8636001"/>
            <a:ext cx="649837" cy="507999"/>
          </a:xfrm>
          <a:prstGeom prst="rect">
            <a:avLst/>
          </a:prstGeom>
          <a:noFill/>
        </p:spPr>
        <p:txBody>
          <a:bodyPr anchor="ctr"/>
          <a:lstStyle>
            <a:defPPr>
              <a:defRPr lang="en-US"/>
            </a:defPPr>
            <a:lvl1pPr algn="r" rtl="0" fontAlgn="auto">
              <a:spcBef>
                <a:spcPts val="0"/>
              </a:spcBef>
              <a:spcAft>
                <a:spcPts val="0"/>
              </a:spcAft>
              <a:defRPr sz="1200" kern="1200" smtClean="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FB74B74B-5141-4DDB-8EBB-8936644426D5}" type="slidenum">
              <a:rPr lang="en-US" sz="1600">
                <a:latin typeface="Montserrat" panose="00000500000000000000" pitchFamily="2" charset="0"/>
              </a:rPr>
              <a:pPr algn="ctr">
                <a:defRPr/>
              </a:pPr>
              <a:t>‹#›</a:t>
            </a:fld>
            <a:endParaRPr lang="en-US" sz="1600" dirty="0">
              <a:latin typeface="Montserrat" panose="00000500000000000000" pitchFamily="2" charset="0"/>
            </a:endParaRPr>
          </a:p>
        </p:txBody>
      </p:sp>
      <p:grpSp>
        <p:nvGrpSpPr>
          <p:cNvPr id="15" name="Group 14">
            <a:extLst>
              <a:ext uri="{FF2B5EF4-FFF2-40B4-BE49-F238E27FC236}">
                <a16:creationId xmlns:a16="http://schemas.microsoft.com/office/drawing/2014/main" id="{15CD9F9F-9C52-8A25-B3FE-88D1E0741D27}"/>
              </a:ext>
            </a:extLst>
          </p:cNvPr>
          <p:cNvGrpSpPr/>
          <p:nvPr userDrawn="1"/>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F79A9568-16CA-864E-D191-3FC30AFE0B7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AFFAD799-BCBE-E414-E7EA-6D6685CA66E2}"/>
                </a:ext>
              </a:extLst>
            </p:cNvPr>
            <p:cNvPicPr>
              <a:picLocks noChangeAspect="1"/>
            </p:cNvPicPr>
            <p:nvPr/>
          </p:nvPicPr>
          <p:blipFill rotWithShape="1">
            <a:blip r:embed="rId5">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4AEFF682-EEDD-693D-6B4F-A2E37501A6F9}"/>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pic>
        <p:nvPicPr>
          <p:cNvPr id="2" name="Graphic 1">
            <a:extLst>
              <a:ext uri="{FF2B5EF4-FFF2-40B4-BE49-F238E27FC236}">
                <a16:creationId xmlns:a16="http://schemas.microsoft.com/office/drawing/2014/main" id="{AF544193-D668-3F1F-2470-43A4C6BB25A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404" y="8726789"/>
            <a:ext cx="339122" cy="339122"/>
          </a:xfrm>
          <a:prstGeom prst="rect">
            <a:avLst/>
          </a:prstGeom>
        </p:spPr>
      </p:pic>
      <p:sp>
        <p:nvSpPr>
          <p:cNvPr id="4" name="Subtitle 2">
            <a:extLst>
              <a:ext uri="{FF2B5EF4-FFF2-40B4-BE49-F238E27FC236}">
                <a16:creationId xmlns:a16="http://schemas.microsoft.com/office/drawing/2014/main" id="{42841B61-9C42-135D-4558-0ABAF77FBF62}"/>
              </a:ext>
            </a:extLst>
          </p:cNvPr>
          <p:cNvSpPr txBox="1">
            <a:spLocks/>
          </p:cNvSpPr>
          <p:nvPr userDrawn="1"/>
        </p:nvSpPr>
        <p:spPr bwMode="auto">
          <a:xfrm>
            <a:off x="937260" y="8648700"/>
            <a:ext cx="6225540" cy="495300"/>
          </a:xfrm>
          <a:prstGeom prst="rect">
            <a:avLst/>
          </a:prstGeom>
          <a:no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algn="l" defTabSz="1141054" rtl="0" eaLnBrk="1" fontAlgn="auto" latinLnBrk="0" hangingPunct="1">
              <a:spcBef>
                <a:spcPct val="20000"/>
              </a:spcBef>
              <a:spcAft>
                <a:spcPts val="0"/>
              </a:spcAft>
              <a:defRPr/>
            </a:pPr>
            <a:r>
              <a:rPr lang="en-US" sz="1400" kern="1200" spc="300" dirty="0">
                <a:solidFill>
                  <a:schemeClr val="bg1"/>
                </a:solidFill>
                <a:latin typeface="Arial" panose="020B0604020202020204" pitchFamily="34" charset="0"/>
                <a:ea typeface="+mn-ea"/>
                <a:cs typeface="Arial" panose="020B0604020202020204" pitchFamily="34" charset="0"/>
              </a:rPr>
              <a:t>www.finkaro.com |  </a:t>
            </a:r>
            <a:r>
              <a:rPr lang="en-US" sz="1200" kern="1200" spc="300" dirty="0">
                <a:solidFill>
                  <a:schemeClr val="bg1"/>
                </a:solidFill>
                <a:latin typeface="Arial" panose="020B0604020202020204" pitchFamily="34" charset="0"/>
                <a:ea typeface="+mn-ea"/>
                <a:cs typeface="Arial" panose="020B0604020202020204" pitchFamily="34" charset="0"/>
              </a:rPr>
              <a:t>CONFIDENTIAL</a:t>
            </a:r>
            <a:endParaRPr lang="en-US" sz="1400" kern="1200" spc="3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1755317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guide id="3" pos="288" userDrawn="1">
          <p15:clr>
            <a:srgbClr val="FBAE40"/>
          </p15:clr>
        </p15:guide>
        <p15:guide id="4" pos="8928" userDrawn="1">
          <p15:clr>
            <a:srgbClr val="FBAE40"/>
          </p15:clr>
        </p15:guide>
        <p15:guide id="5" orient="horz" pos="864" userDrawn="1">
          <p15:clr>
            <a:srgbClr val="FBAE40"/>
          </p15:clr>
        </p15:guide>
        <p15:guide id="6" orient="horz" pos="5352" userDrawn="1">
          <p15:clr>
            <a:srgbClr val="FBAE40"/>
          </p15:clr>
        </p15:guide>
        <p15:guide id="7" orient="horz" pos="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10EAB9-C5FF-E7FE-CDE4-BC75E442F5EA}"/>
              </a:ext>
            </a:extLst>
          </p:cNvPr>
          <p:cNvSpPr/>
          <p:nvPr userDrawn="1"/>
        </p:nvSpPr>
        <p:spPr>
          <a:xfrm>
            <a:off x="0" y="0"/>
            <a:ext cx="14630400" cy="9144000"/>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8BAE2359-D4EC-4184-9892-86AD22A638A5}"/>
              </a:ext>
            </a:extLst>
          </p:cNvPr>
          <p:cNvGrpSpPr/>
          <p:nvPr userDrawn="1"/>
        </p:nvGrpSpPr>
        <p:grpSpPr>
          <a:xfrm>
            <a:off x="-2" y="872785"/>
            <a:ext cx="7517646" cy="7398431"/>
            <a:chOff x="-2" y="643166"/>
            <a:chExt cx="7517646" cy="7398431"/>
          </a:xfrm>
        </p:grpSpPr>
        <p:sp>
          <p:nvSpPr>
            <p:cNvPr id="4" name="Freeform: Shape 3">
              <a:extLst>
                <a:ext uri="{FF2B5EF4-FFF2-40B4-BE49-F238E27FC236}">
                  <a16:creationId xmlns:a16="http://schemas.microsoft.com/office/drawing/2014/main" id="{CB651D81-6AC7-8A1B-A207-F458BA04BBB5}"/>
                </a:ext>
              </a:extLst>
            </p:cNvPr>
            <p:cNvSpPr/>
            <p:nvPr/>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2">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5" name="Rectangle: Top Corners Rounded 4">
              <a:extLst>
                <a:ext uri="{FF2B5EF4-FFF2-40B4-BE49-F238E27FC236}">
                  <a16:creationId xmlns:a16="http://schemas.microsoft.com/office/drawing/2014/main" id="{8B138060-4258-FC67-A810-086BA98972BB}"/>
                </a:ext>
              </a:extLst>
            </p:cNvPr>
            <p:cNvSpPr/>
            <p:nvPr/>
          </p:nvSpPr>
          <p:spPr>
            <a:xfrm rot="5400000">
              <a:off x="1179016" y="4629561"/>
              <a:ext cx="2233020" cy="4591051"/>
            </a:xfrm>
            <a:prstGeom prst="round2SameRect">
              <a:avLst>
                <a:gd name="adj1" fmla="val 50000"/>
                <a:gd name="adj2" fmla="val 0"/>
              </a:avLst>
            </a:prstGeom>
            <a:solidFill>
              <a:srgbClr val="FFBB05">
                <a:alpha val="61176"/>
              </a:srgbClr>
            </a:solidFill>
            <a:ln w="12700" cap="flat">
              <a:noFill/>
              <a:prstDash val="solid"/>
              <a:round/>
            </a:ln>
          </p:spPr>
          <p:txBody>
            <a:bodyPr vert="vert270" rtlCol="0" anchor="ctr"/>
            <a:lstStyle/>
            <a:p>
              <a:pPr algn="ctr"/>
              <a:endParaRPr lang="en-IN" sz="4000" dirty="0">
                <a:solidFill>
                  <a:schemeClr val="bg1"/>
                </a:solidFill>
              </a:endParaRPr>
            </a:p>
          </p:txBody>
        </p:sp>
        <p:sp>
          <p:nvSpPr>
            <p:cNvPr id="6" name="Rectangle: Top Corners Rounded 5">
              <a:extLst>
                <a:ext uri="{FF2B5EF4-FFF2-40B4-BE49-F238E27FC236}">
                  <a16:creationId xmlns:a16="http://schemas.microsoft.com/office/drawing/2014/main" id="{AB1B004C-AC50-62C7-605C-88A41FF8C8B5}"/>
                </a:ext>
              </a:extLst>
            </p:cNvPr>
            <p:cNvSpPr/>
            <p:nvPr/>
          </p:nvSpPr>
          <p:spPr>
            <a:xfrm rot="5400000">
              <a:off x="377371" y="265795"/>
              <a:ext cx="883557" cy="1638299"/>
            </a:xfrm>
            <a:prstGeom prst="round2SameRect">
              <a:avLst>
                <a:gd name="adj1" fmla="val 50000"/>
                <a:gd name="adj2" fmla="val 0"/>
              </a:avLst>
            </a:prstGeom>
            <a:solidFill>
              <a:srgbClr val="A886CD">
                <a:alpha val="61176"/>
              </a:srgbClr>
            </a:solidFill>
            <a:ln w="12700" cap="flat">
              <a:noFill/>
              <a:prstDash val="solid"/>
              <a:round/>
            </a:ln>
          </p:spPr>
          <p:txBody>
            <a:bodyPr rtlCol="0" anchor="ctr"/>
            <a:lstStyle/>
            <a:p>
              <a:endParaRPr lang="en-IN"/>
            </a:p>
          </p:txBody>
        </p:sp>
      </p:grpSp>
    </p:spTree>
    <p:extLst>
      <p:ext uri="{BB962C8B-B14F-4D97-AF65-F5344CB8AC3E}">
        <p14:creationId xmlns:p14="http://schemas.microsoft.com/office/powerpoint/2010/main" val="599150402"/>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279652"/>
            <a:ext cx="12618720" cy="3803649"/>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6119285"/>
            <a:ext cx="12618720" cy="2000249"/>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26309-ED8F-4593-AD62-BAE278795B13}"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
        <p:nvSpPr>
          <p:cNvPr id="7" name="Oval 6">
            <a:extLst>
              <a:ext uri="{FF2B5EF4-FFF2-40B4-BE49-F238E27FC236}">
                <a16:creationId xmlns:a16="http://schemas.microsoft.com/office/drawing/2014/main" id="{12C75F83-D721-3E71-F4D0-55E9C84FFA81}"/>
              </a:ext>
            </a:extLst>
          </p:cNvPr>
          <p:cNvSpPr/>
          <p:nvPr userDrawn="1"/>
        </p:nvSpPr>
        <p:spPr>
          <a:xfrm>
            <a:off x="-1961812" y="476535"/>
            <a:ext cx="1208315" cy="1208315"/>
          </a:xfrm>
          <a:prstGeom prst="ellipse">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B567FCA-9A17-4559-FCCF-D421B55C128A}"/>
              </a:ext>
            </a:extLst>
          </p:cNvPr>
          <p:cNvSpPr/>
          <p:nvPr userDrawn="1"/>
        </p:nvSpPr>
        <p:spPr>
          <a:xfrm>
            <a:off x="-1961812" y="1790985"/>
            <a:ext cx="1208315" cy="1208315"/>
          </a:xfrm>
          <a:prstGeom prst="ellipse">
            <a:avLst/>
          </a:prstGeom>
          <a:solidFill>
            <a:srgbClr val="F7D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28550C-6AF0-A511-DEC5-F1E1D3601981}"/>
              </a:ext>
            </a:extLst>
          </p:cNvPr>
          <p:cNvSpPr/>
          <p:nvPr userDrawn="1"/>
        </p:nvSpPr>
        <p:spPr>
          <a:xfrm>
            <a:off x="-1961812" y="4419885"/>
            <a:ext cx="1208315" cy="1208315"/>
          </a:xfrm>
          <a:prstGeom prst="ellipse">
            <a:avLst/>
          </a:prstGeom>
          <a:solidFill>
            <a:srgbClr val="422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6F7121C-58D7-F860-475C-2409F0E2B91B}"/>
              </a:ext>
            </a:extLst>
          </p:cNvPr>
          <p:cNvSpPr/>
          <p:nvPr userDrawn="1"/>
        </p:nvSpPr>
        <p:spPr>
          <a:xfrm>
            <a:off x="-1961812" y="5734336"/>
            <a:ext cx="1208315" cy="1208315"/>
          </a:xfrm>
          <a:prstGeom prst="ellipse">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A157E5A-82D2-D50E-4971-884A990C8F1B}"/>
              </a:ext>
            </a:extLst>
          </p:cNvPr>
          <p:cNvSpPr/>
          <p:nvPr userDrawn="1"/>
        </p:nvSpPr>
        <p:spPr>
          <a:xfrm>
            <a:off x="-1961812" y="3105435"/>
            <a:ext cx="1208315" cy="1208315"/>
          </a:xfrm>
          <a:prstGeom prst="ellipse">
            <a:avLst/>
          </a:prstGeom>
          <a:solidFill>
            <a:srgbClr val="257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88BD401-DB8A-153C-1385-7203C7ADC5C7}"/>
              </a:ext>
            </a:extLst>
          </p:cNvPr>
          <p:cNvSpPr/>
          <p:nvPr userDrawn="1"/>
        </p:nvSpPr>
        <p:spPr>
          <a:xfrm>
            <a:off x="-1961812" y="7048787"/>
            <a:ext cx="1208315" cy="1208315"/>
          </a:xfrm>
          <a:prstGeom prst="ellipse">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490266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26309-ED8F-4593-AD62-BAE278795B13}"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60127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6834"/>
            <a:ext cx="1261872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241551"/>
            <a:ext cx="6189344"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340100"/>
            <a:ext cx="618934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241551"/>
            <a:ext cx="6219826"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340100"/>
            <a:ext cx="621982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26309-ED8F-4593-AD62-BAE278795B13}" type="datetimeFigureOut">
              <a:rPr lang="en-IN" smtClean="0"/>
              <a:t>08-09-2024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8221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26309-ED8F-4593-AD62-BAE278795B13}" type="datetimeFigureOut">
              <a:rPr lang="en-IN" smtClean="0"/>
              <a:t>08-09-2024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56718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26309-ED8F-4593-AD62-BAE278795B13}" type="datetimeFigureOut">
              <a:rPr lang="en-IN" smtClean="0"/>
              <a:t>08-09-2024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60137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316567"/>
            <a:ext cx="7406640" cy="6498167"/>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3476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86834"/>
            <a:ext cx="1261872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434167"/>
            <a:ext cx="1261872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8475134"/>
            <a:ext cx="3291840" cy="486833"/>
          </a:xfrm>
          <a:prstGeom prst="rect">
            <a:avLst/>
          </a:prstGeom>
        </p:spPr>
        <p:txBody>
          <a:bodyPr vert="horz" lIns="91440" tIns="45720" rIns="91440" bIns="45720" rtlCol="0" anchor="ctr"/>
          <a:lstStyle>
            <a:lvl1pPr algn="l">
              <a:defRPr sz="1440">
                <a:solidFill>
                  <a:schemeClr val="tx1">
                    <a:tint val="75000"/>
                  </a:schemeClr>
                </a:solidFill>
              </a:defRPr>
            </a:lvl1pPr>
          </a:lstStyle>
          <a:p>
            <a:fld id="{61026309-ED8F-4593-AD62-BAE278795B13}" type="datetimeFigureOut">
              <a:rPr lang="en-IN" smtClean="0"/>
              <a:t>08-09-2024</a:t>
            </a:fld>
            <a:endParaRPr lang="en-IN"/>
          </a:p>
        </p:txBody>
      </p:sp>
      <p:sp>
        <p:nvSpPr>
          <p:cNvPr id="5" name="Footer Placeholder 4"/>
          <p:cNvSpPr>
            <a:spLocks noGrp="1"/>
          </p:cNvSpPr>
          <p:nvPr>
            <p:ph type="ftr" sz="quarter" idx="3"/>
          </p:nvPr>
        </p:nvSpPr>
        <p:spPr>
          <a:xfrm>
            <a:off x="4846320" y="8475134"/>
            <a:ext cx="4937760" cy="486833"/>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32720" y="8475134"/>
            <a:ext cx="3291840" cy="486833"/>
          </a:xfrm>
          <a:prstGeom prst="rect">
            <a:avLst/>
          </a:prstGeom>
        </p:spPr>
        <p:txBody>
          <a:bodyPr vert="horz" lIns="91440" tIns="45720" rIns="91440" bIns="45720" rtlCol="0" anchor="ctr"/>
          <a:lstStyle>
            <a:lvl1pPr algn="r">
              <a:defRPr sz="1440">
                <a:solidFill>
                  <a:schemeClr val="tx1">
                    <a:tint val="75000"/>
                  </a:schemeClr>
                </a:solidFill>
              </a:defRPr>
            </a:lvl1pPr>
          </a:lstStyle>
          <a:p>
            <a:fld id="{1E995D66-CC3B-44E1-9250-CE1A5C65C689}" type="slidenum">
              <a:rPr lang="en-IN" smtClean="0"/>
              <a:t>‹#›</a:t>
            </a:fld>
            <a:endParaRPr lang="en-IN"/>
          </a:p>
        </p:txBody>
      </p:sp>
    </p:spTree>
    <p:extLst>
      <p:ext uri="{BB962C8B-B14F-4D97-AF65-F5344CB8AC3E}">
        <p14:creationId xmlns:p14="http://schemas.microsoft.com/office/powerpoint/2010/main" val="2266177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www.finkaro.co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6">
            <a:extLst>
              <a:ext uri="{FF2B5EF4-FFF2-40B4-BE49-F238E27FC236}">
                <a16:creationId xmlns:a16="http://schemas.microsoft.com/office/drawing/2014/main" id="{C829A091-514B-3979-2AAB-866D0877F1BE}"/>
              </a:ext>
            </a:extLst>
          </p:cNvPr>
          <p:cNvSpPr txBox="1">
            <a:spLocks/>
          </p:cNvSpPr>
          <p:nvPr/>
        </p:nvSpPr>
        <p:spPr>
          <a:xfrm>
            <a:off x="6200776" y="4543704"/>
            <a:ext cx="7991474"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4000" b="1" dirty="0">
                <a:solidFill>
                  <a:schemeClr val="bg1"/>
                </a:solidFill>
                <a:latin typeface="Montserrat" panose="00000500000000000000" pitchFamily="2" charset="0"/>
              </a:rPr>
              <a:t>Crunchy Corner Business</a:t>
            </a:r>
          </a:p>
          <a:p>
            <a:pPr algn="r">
              <a:lnSpc>
                <a:spcPct val="100000"/>
              </a:lnSpc>
            </a:pPr>
            <a:r>
              <a:rPr lang="en-US" sz="4000" b="1" dirty="0">
                <a:solidFill>
                  <a:schemeClr val="bg1"/>
                </a:solidFill>
                <a:latin typeface="Montserrat" panose="00000500000000000000" pitchFamily="2" charset="0"/>
              </a:rPr>
              <a:t>Optimization &amp; Budgeting</a:t>
            </a:r>
          </a:p>
        </p:txBody>
      </p:sp>
      <p:sp>
        <p:nvSpPr>
          <p:cNvPr id="38" name="Title 6">
            <a:extLst>
              <a:ext uri="{FF2B5EF4-FFF2-40B4-BE49-F238E27FC236}">
                <a16:creationId xmlns:a16="http://schemas.microsoft.com/office/drawing/2014/main" id="{E9068142-E2F4-6CC8-F959-F2DB3D422145}"/>
              </a:ext>
            </a:extLst>
          </p:cNvPr>
          <p:cNvSpPr txBox="1">
            <a:spLocks/>
          </p:cNvSpPr>
          <p:nvPr/>
        </p:nvSpPr>
        <p:spPr>
          <a:xfrm>
            <a:off x="8009410" y="7041897"/>
            <a:ext cx="6182839" cy="658981"/>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2400" dirty="0">
                <a:solidFill>
                  <a:srgbClr val="FFBB05"/>
                </a:solidFill>
                <a:latin typeface="Montserrat" panose="00000500000000000000" pitchFamily="2" charset="0"/>
              </a:rPr>
              <a:t>By Bhavesh Raut</a:t>
            </a:r>
          </a:p>
        </p:txBody>
      </p:sp>
    </p:spTree>
    <p:extLst>
      <p:ext uri="{BB962C8B-B14F-4D97-AF65-F5344CB8AC3E}">
        <p14:creationId xmlns:p14="http://schemas.microsoft.com/office/powerpoint/2010/main" val="416831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Optimization of Business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Top Category by Gross Profit &amp; Net Revenue (Scatter Plot)</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 Pareto Analysis (Level 1,2,3)</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highest sales by category and % of SKU Contribution (</a:t>
              </a:r>
              <a:r>
                <a:rPr lang="en-US" b="1" dirty="0" err="1">
                  <a:solidFill>
                    <a:srgbClr val="545252"/>
                  </a:solidFill>
                  <a:latin typeface="arial" panose="020B0604020202020204" pitchFamily="34" charset="0"/>
                  <a:sym typeface="Roboto"/>
                </a:rPr>
                <a:t>Mekko</a:t>
              </a:r>
              <a:r>
                <a:rPr lang="en-US" b="1" dirty="0">
                  <a:solidFill>
                    <a:srgbClr val="545252"/>
                  </a:solidFill>
                  <a:latin typeface="arial" panose="020B0604020202020204" pitchFamily="34" charset="0"/>
                  <a:sym typeface="Roboto"/>
                </a:rPr>
                <a:t> Chart)</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Gross Profit &amp; Volume Comparison with Average (Dynamic)</a:t>
            </a:r>
          </a:p>
        </p:txBody>
      </p:sp>
    </p:spTree>
    <p:extLst>
      <p:ext uri="{BB962C8B-B14F-4D97-AF65-F5344CB8AC3E}">
        <p14:creationId xmlns:p14="http://schemas.microsoft.com/office/powerpoint/2010/main" val="31025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Optimization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Will Create Formula every Problem statement defined by the client in order to Complete the Project </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Solved for the Problem</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620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Quadrant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1917554"/>
              <a:ext cx="13716001" cy="95097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Quadrant Analysis to Identify category ,Sub Category high Contribution by sales &amp; Gross Profit </a:t>
              </a:r>
            </a:p>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Quadrant Analysis to Identify Location high Contribution by sales &amp; Gross Profit </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 Gross Profit Margin</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5" y="5322148"/>
            <a:ext cx="4318469" cy="369332"/>
          </a:xfrm>
          <a:prstGeom prst="rect">
            <a:avLst/>
          </a:prstGeom>
          <a:noFill/>
        </p:spPr>
        <p:txBody>
          <a:bodyPr wrap="square">
            <a:spAutoFit/>
          </a:bodyPr>
          <a:lstStyle/>
          <a:p>
            <a:r>
              <a:rPr lang="en-IN" dirty="0"/>
              <a:t>Gross Profit = sum(Actual(</a:t>
            </a:r>
            <a:r>
              <a:rPr lang="en-IN" dirty="0" err="1"/>
              <a:t>Gross_Profit</a:t>
            </a:r>
            <a:r>
              <a:rPr lang="en-IN" dirty="0"/>
              <a:t>)</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3055" y="4815368"/>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Dax</a:t>
            </a:r>
          </a:p>
        </p:txBody>
      </p:sp>
    </p:spTree>
    <p:extLst>
      <p:ext uri="{BB962C8B-B14F-4D97-AF65-F5344CB8AC3E}">
        <p14:creationId xmlns:p14="http://schemas.microsoft.com/office/powerpoint/2010/main" val="137638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GP Comparison </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Gross Profit &amp; Volume Comparison For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 Gross Profit Margin</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5" y="5322148"/>
            <a:ext cx="4318469" cy="369332"/>
          </a:xfrm>
          <a:prstGeom prst="rect">
            <a:avLst/>
          </a:prstGeom>
          <a:noFill/>
        </p:spPr>
        <p:txBody>
          <a:bodyPr wrap="square">
            <a:spAutoFit/>
          </a:bodyPr>
          <a:lstStyle/>
          <a:p>
            <a:r>
              <a:rPr lang="en-IN" dirty="0"/>
              <a:t>Gross Profit = sum(Actual(</a:t>
            </a:r>
            <a:r>
              <a:rPr lang="en-IN" dirty="0" err="1"/>
              <a:t>Gross_Profit</a:t>
            </a:r>
            <a:r>
              <a:rPr lang="en-IN" dirty="0"/>
              <a:t>)</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3055" y="4815368"/>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Dax</a:t>
            </a:r>
          </a:p>
        </p:txBody>
      </p:sp>
      <p:sp>
        <p:nvSpPr>
          <p:cNvPr id="2" name="TextBox 1">
            <a:extLst>
              <a:ext uri="{FF2B5EF4-FFF2-40B4-BE49-F238E27FC236}">
                <a16:creationId xmlns:a16="http://schemas.microsoft.com/office/drawing/2014/main" id="{3D705C14-F74D-6BD3-E15A-2F41D519F63E}"/>
              </a:ext>
            </a:extLst>
          </p:cNvPr>
          <p:cNvSpPr txBox="1"/>
          <p:nvPr/>
        </p:nvSpPr>
        <p:spPr>
          <a:xfrm>
            <a:off x="703055" y="5661916"/>
            <a:ext cx="4318469" cy="369332"/>
          </a:xfrm>
          <a:prstGeom prst="rect">
            <a:avLst/>
          </a:prstGeom>
          <a:noFill/>
        </p:spPr>
        <p:txBody>
          <a:bodyPr wrap="square">
            <a:spAutoFit/>
          </a:bodyPr>
          <a:lstStyle/>
          <a:p>
            <a:r>
              <a:rPr lang="en-IN" dirty="0"/>
              <a:t>Gross Profit = sum(Actual(Total Volume)</a:t>
            </a:r>
          </a:p>
        </p:txBody>
      </p:sp>
    </p:spTree>
    <p:extLst>
      <p:ext uri="{BB962C8B-B14F-4D97-AF65-F5344CB8AC3E}">
        <p14:creationId xmlns:p14="http://schemas.microsoft.com/office/powerpoint/2010/main" val="408415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Total Sales</a:t>
            </a:r>
          </a:p>
        </p:txBody>
      </p:sp>
      <p:sp>
        <p:nvSpPr>
          <p:cNvPr id="3" name="TextBox 2">
            <a:extLst>
              <a:ext uri="{FF2B5EF4-FFF2-40B4-BE49-F238E27FC236}">
                <a16:creationId xmlns:a16="http://schemas.microsoft.com/office/drawing/2014/main" id="{F4D6C749-B93A-E20A-7069-2410B09CF251}"/>
              </a:ext>
            </a:extLst>
          </p:cNvPr>
          <p:cNvSpPr txBox="1"/>
          <p:nvPr/>
        </p:nvSpPr>
        <p:spPr>
          <a:xfrm>
            <a:off x="609537" y="5206817"/>
            <a:ext cx="4318469" cy="369332"/>
          </a:xfrm>
          <a:prstGeom prst="rect">
            <a:avLst/>
          </a:prstGeom>
          <a:noFill/>
        </p:spPr>
        <p:txBody>
          <a:bodyPr wrap="square">
            <a:spAutoFit/>
          </a:bodyPr>
          <a:lstStyle/>
          <a:p>
            <a:r>
              <a:rPr lang="en-IN" dirty="0"/>
              <a:t>Ranking of SKU By Sales</a:t>
            </a:r>
          </a:p>
        </p:txBody>
      </p:sp>
      <p:sp>
        <p:nvSpPr>
          <p:cNvPr id="4" name="TextBox 3">
            <a:extLst>
              <a:ext uri="{FF2B5EF4-FFF2-40B4-BE49-F238E27FC236}">
                <a16:creationId xmlns:a16="http://schemas.microsoft.com/office/drawing/2014/main" id="{D0A91F66-B0DC-04D3-6E8C-16FA45E1EBF1}"/>
              </a:ext>
            </a:extLst>
          </p:cNvPr>
          <p:cNvSpPr txBox="1"/>
          <p:nvPr/>
        </p:nvSpPr>
        <p:spPr>
          <a:xfrm>
            <a:off x="609537" y="5719582"/>
            <a:ext cx="4318469" cy="369332"/>
          </a:xfrm>
          <a:prstGeom prst="rect">
            <a:avLst/>
          </a:prstGeom>
          <a:noFill/>
        </p:spPr>
        <p:txBody>
          <a:bodyPr wrap="square">
            <a:spAutoFit/>
          </a:bodyPr>
          <a:lstStyle/>
          <a:p>
            <a:r>
              <a:rPr lang="en-IN" dirty="0"/>
              <a:t>Cumulative Sales</a:t>
            </a:r>
          </a:p>
        </p:txBody>
      </p:sp>
      <p:sp>
        <p:nvSpPr>
          <p:cNvPr id="6" name="TextBox 5">
            <a:extLst>
              <a:ext uri="{FF2B5EF4-FFF2-40B4-BE49-F238E27FC236}">
                <a16:creationId xmlns:a16="http://schemas.microsoft.com/office/drawing/2014/main" id="{045B9A99-5CEC-E369-F0DD-C423AF3F50FC}"/>
              </a:ext>
            </a:extLst>
          </p:cNvPr>
          <p:cNvSpPr txBox="1"/>
          <p:nvPr/>
        </p:nvSpPr>
        <p:spPr>
          <a:xfrm>
            <a:off x="609537" y="6232347"/>
            <a:ext cx="4318469" cy="369332"/>
          </a:xfrm>
          <a:prstGeom prst="rect">
            <a:avLst/>
          </a:prstGeom>
          <a:noFill/>
        </p:spPr>
        <p:txBody>
          <a:bodyPr wrap="square">
            <a:spAutoFit/>
          </a:bodyPr>
          <a:lstStyle/>
          <a:p>
            <a:r>
              <a:rPr lang="en-US" dirty="0"/>
              <a:t>C</a:t>
            </a:r>
            <a:r>
              <a:rPr lang="en-IN" dirty="0" err="1"/>
              <a:t>alculate</a:t>
            </a:r>
            <a:r>
              <a:rPr lang="en-IN" dirty="0"/>
              <a:t> Total SKU Sales</a:t>
            </a:r>
          </a:p>
        </p:txBody>
      </p:sp>
      <p:sp>
        <p:nvSpPr>
          <p:cNvPr id="8" name="TextBox 7">
            <a:extLst>
              <a:ext uri="{FF2B5EF4-FFF2-40B4-BE49-F238E27FC236}">
                <a16:creationId xmlns:a16="http://schemas.microsoft.com/office/drawing/2014/main" id="{1BF94339-01FA-D977-C2E9-979C16AC9042}"/>
              </a:ext>
            </a:extLst>
          </p:cNvPr>
          <p:cNvSpPr txBox="1"/>
          <p:nvPr/>
        </p:nvSpPr>
        <p:spPr>
          <a:xfrm>
            <a:off x="609537" y="6745112"/>
            <a:ext cx="4318469" cy="369332"/>
          </a:xfrm>
          <a:prstGeom prst="rect">
            <a:avLst/>
          </a:prstGeom>
          <a:noFill/>
        </p:spPr>
        <p:txBody>
          <a:bodyPr wrap="square">
            <a:spAutoFit/>
          </a:bodyPr>
          <a:lstStyle/>
          <a:p>
            <a:r>
              <a:rPr lang="en-US" dirty="0"/>
              <a:t>Cumulative % = Cum/Total SKU sales</a:t>
            </a:r>
            <a:endParaRPr lang="en-IN" dirty="0"/>
          </a:p>
        </p:txBody>
      </p:sp>
      <p:sp>
        <p:nvSpPr>
          <p:cNvPr id="14" name="TextBox 13">
            <a:extLst>
              <a:ext uri="{FF2B5EF4-FFF2-40B4-BE49-F238E27FC236}">
                <a16:creationId xmlns:a16="http://schemas.microsoft.com/office/drawing/2014/main" id="{FE1DE675-0892-1C55-EAF4-854C7CE102E8}"/>
              </a:ext>
            </a:extLst>
          </p:cNvPr>
          <p:cNvSpPr txBox="1"/>
          <p:nvPr/>
        </p:nvSpPr>
        <p:spPr>
          <a:xfrm>
            <a:off x="609537" y="7162833"/>
            <a:ext cx="4318469" cy="369332"/>
          </a:xfrm>
          <a:prstGeom prst="rect">
            <a:avLst/>
          </a:prstGeom>
          <a:noFill/>
        </p:spPr>
        <p:txBody>
          <a:bodyPr wrap="square">
            <a:spAutoFit/>
          </a:bodyPr>
          <a:lstStyle/>
          <a:p>
            <a:r>
              <a:rPr lang="en-US" dirty="0"/>
              <a:t>SKU Count</a:t>
            </a:r>
            <a:endParaRPr lang="en-IN" dirty="0"/>
          </a:p>
        </p:txBody>
      </p:sp>
      <p:sp>
        <p:nvSpPr>
          <p:cNvPr id="15" name="TextBox 14">
            <a:extLst>
              <a:ext uri="{FF2B5EF4-FFF2-40B4-BE49-F238E27FC236}">
                <a16:creationId xmlns:a16="http://schemas.microsoft.com/office/drawing/2014/main" id="{CD1E9182-9CB7-B5F5-AA64-C24DD2BD1E32}"/>
              </a:ext>
            </a:extLst>
          </p:cNvPr>
          <p:cNvSpPr txBox="1"/>
          <p:nvPr/>
        </p:nvSpPr>
        <p:spPr>
          <a:xfrm>
            <a:off x="609537" y="7580554"/>
            <a:ext cx="4318469" cy="369332"/>
          </a:xfrm>
          <a:prstGeom prst="rect">
            <a:avLst/>
          </a:prstGeom>
          <a:noFill/>
        </p:spPr>
        <p:txBody>
          <a:bodyPr wrap="square">
            <a:spAutoFit/>
          </a:bodyPr>
          <a:lstStyle/>
          <a:p>
            <a:r>
              <a:rPr lang="en-US" dirty="0"/>
              <a:t>Cumulative </a:t>
            </a:r>
            <a:r>
              <a:rPr lang="en-US" dirty="0" err="1"/>
              <a:t>sku</a:t>
            </a:r>
            <a:r>
              <a:rPr lang="en-US" dirty="0"/>
              <a:t> Count</a:t>
            </a:r>
            <a:endParaRPr lang="en-IN" dirty="0"/>
          </a:p>
        </p:txBody>
      </p:sp>
      <p:sp>
        <p:nvSpPr>
          <p:cNvPr id="17" name="TextBox 16">
            <a:extLst>
              <a:ext uri="{FF2B5EF4-FFF2-40B4-BE49-F238E27FC236}">
                <a16:creationId xmlns:a16="http://schemas.microsoft.com/office/drawing/2014/main" id="{BDF778FD-CB9F-7B00-EF27-94651A3A4289}"/>
              </a:ext>
            </a:extLst>
          </p:cNvPr>
          <p:cNvSpPr txBox="1"/>
          <p:nvPr/>
        </p:nvSpPr>
        <p:spPr>
          <a:xfrm>
            <a:off x="609537" y="7998275"/>
            <a:ext cx="4318469" cy="369332"/>
          </a:xfrm>
          <a:prstGeom prst="rect">
            <a:avLst/>
          </a:prstGeom>
          <a:noFill/>
        </p:spPr>
        <p:txBody>
          <a:bodyPr wrap="square">
            <a:spAutoFit/>
          </a:bodyPr>
          <a:lstStyle/>
          <a:p>
            <a:r>
              <a:rPr lang="en-US" dirty="0"/>
              <a:t>Net SKU Count</a:t>
            </a:r>
            <a:endParaRPr lang="en-IN" dirty="0"/>
          </a:p>
        </p:txBody>
      </p:sp>
      <p:sp>
        <p:nvSpPr>
          <p:cNvPr id="18" name="TextBox 17">
            <a:extLst>
              <a:ext uri="{FF2B5EF4-FFF2-40B4-BE49-F238E27FC236}">
                <a16:creationId xmlns:a16="http://schemas.microsoft.com/office/drawing/2014/main" id="{57489253-4EDA-4D74-891B-C23DE73A177F}"/>
              </a:ext>
            </a:extLst>
          </p:cNvPr>
          <p:cNvSpPr txBox="1"/>
          <p:nvPr/>
        </p:nvSpPr>
        <p:spPr>
          <a:xfrm>
            <a:off x="4287919" y="4405920"/>
            <a:ext cx="4318469" cy="369332"/>
          </a:xfrm>
          <a:prstGeom prst="rect">
            <a:avLst/>
          </a:prstGeom>
          <a:noFill/>
        </p:spPr>
        <p:txBody>
          <a:bodyPr wrap="square">
            <a:spAutoFit/>
          </a:bodyPr>
          <a:lstStyle/>
          <a:p>
            <a:r>
              <a:rPr lang="en-US" dirty="0"/>
              <a:t>Cum SKU %</a:t>
            </a:r>
            <a:endParaRPr lang="en-IN" dirty="0"/>
          </a:p>
        </p:txBody>
      </p:sp>
    </p:spTree>
    <p:extLst>
      <p:ext uri="{BB962C8B-B14F-4D97-AF65-F5344CB8AC3E}">
        <p14:creationId xmlns:p14="http://schemas.microsoft.com/office/powerpoint/2010/main" val="207860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2</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Des SKU NR</a:t>
            </a:r>
          </a:p>
        </p:txBody>
      </p:sp>
    </p:spTree>
    <p:extLst>
      <p:ext uri="{BB962C8B-B14F-4D97-AF65-F5344CB8AC3E}">
        <p14:creationId xmlns:p14="http://schemas.microsoft.com/office/powerpoint/2010/main" val="150211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3</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Pareto Base</a:t>
            </a:r>
          </a:p>
        </p:txBody>
      </p:sp>
      <p:sp>
        <p:nvSpPr>
          <p:cNvPr id="3" name="TextBox 2">
            <a:extLst>
              <a:ext uri="{FF2B5EF4-FFF2-40B4-BE49-F238E27FC236}">
                <a16:creationId xmlns:a16="http://schemas.microsoft.com/office/drawing/2014/main" id="{813EA9E8-1F6C-E5C0-2EE2-3213F20D65DF}"/>
              </a:ext>
            </a:extLst>
          </p:cNvPr>
          <p:cNvSpPr txBox="1"/>
          <p:nvPr/>
        </p:nvSpPr>
        <p:spPr>
          <a:xfrm>
            <a:off x="609536" y="5245657"/>
            <a:ext cx="4318469" cy="369332"/>
          </a:xfrm>
          <a:prstGeom prst="rect">
            <a:avLst/>
          </a:prstGeom>
          <a:noFill/>
        </p:spPr>
        <p:txBody>
          <a:bodyPr wrap="square">
            <a:spAutoFit/>
          </a:bodyPr>
          <a:lstStyle/>
          <a:p>
            <a:r>
              <a:rPr lang="en-IN" dirty="0"/>
              <a:t>Pareto % Top N revenue</a:t>
            </a:r>
          </a:p>
        </p:txBody>
      </p:sp>
    </p:spTree>
    <p:extLst>
      <p:ext uri="{BB962C8B-B14F-4D97-AF65-F5344CB8AC3E}">
        <p14:creationId xmlns:p14="http://schemas.microsoft.com/office/powerpoint/2010/main" val="239255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Show Sales &amp; % SKU </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1762524"/>
              <a:ext cx="13716001" cy="126103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dirty="0" err="1"/>
                <a:t>Mekko</a:t>
              </a:r>
              <a:r>
                <a:rPr lang="en-US" dirty="0"/>
                <a:t> Chart is a type of data visualization that combines elements of bar charts and stacked bar charts to show data distribution across multiple dimensions. It is particularly useful for displaying categorical data across different variables, where both the width and height of the bars represent different metrics.</a:t>
              </a:r>
              <a:endParaRPr lang="en-US" b="1" dirty="0">
                <a:solidFill>
                  <a:srgbClr val="545252"/>
                </a:solidFill>
                <a:latin typeface="arial" panose="020B0604020202020204" pitchFamily="34" charset="0"/>
              </a:endParaRP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err="1">
                <a:solidFill>
                  <a:schemeClr val="bg1"/>
                </a:solidFill>
                <a:effectLst/>
                <a:latin typeface="arial" panose="020B0604020202020204" pitchFamily="34" charset="0"/>
              </a:rPr>
              <a:t>Mekko</a:t>
            </a:r>
            <a:r>
              <a:rPr lang="en-US" sz="1800" b="1" i="0" dirty="0">
                <a:solidFill>
                  <a:schemeClr val="bg1"/>
                </a:solidFill>
                <a:effectLst/>
                <a:latin typeface="arial" panose="020B0604020202020204" pitchFamily="34" charset="0"/>
              </a:rPr>
              <a:t> Chart</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162223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p>
          <a:p>
            <a:pPr algn="just">
              <a:lnSpc>
                <a:spcPct val="120000"/>
              </a:lnSpc>
              <a:spcAft>
                <a:spcPts val="600"/>
              </a:spcAft>
              <a:buClr>
                <a:schemeClr val="bg1">
                  <a:lumMod val="50000"/>
                </a:schemeClr>
              </a:buClr>
              <a:buSzPct val="80000"/>
            </a:pPr>
            <a:endParaRPr lang="en-US" sz="1800" i="0" dirty="0">
              <a:solidFill>
                <a:srgbClr val="545252"/>
              </a:solidFill>
              <a:effectLst/>
              <a:latin typeface="arial" panose="020B0604020202020204" pitchFamily="34" charset="0"/>
            </a:endParaRP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Total Sales</a:t>
            </a:r>
            <a:endParaRPr lang="en-US" sz="1800" i="0" dirty="0">
              <a:solidFill>
                <a:srgbClr val="545252"/>
              </a:solidFill>
              <a:effectLst/>
              <a:latin typeface="arial" panose="020B0604020202020204" pitchFamily="34" charset="0"/>
            </a:endParaRP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%SKU Over Total SKU</a:t>
            </a:r>
            <a:endParaRPr lang="en-US" sz="1800" i="0" dirty="0">
              <a:solidFill>
                <a:srgbClr val="545252"/>
              </a:solidFill>
              <a:effectLst/>
              <a:latin typeface="arial" panose="020B0604020202020204" pitchFamily="34" charset="0"/>
            </a:endParaRPr>
          </a:p>
        </p:txBody>
      </p:sp>
    </p:spTree>
    <p:extLst>
      <p:ext uri="{BB962C8B-B14F-4D97-AF65-F5344CB8AC3E}">
        <p14:creationId xmlns:p14="http://schemas.microsoft.com/office/powerpoint/2010/main" val="21092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2733" y="3477011"/>
            <a:ext cx="6627667"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Budgeting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03</a:t>
            </a:r>
            <a:endParaRPr lang="en-IN" sz="4000" dirty="0">
              <a:solidFill>
                <a:schemeClr val="bg1"/>
              </a:solidFill>
            </a:endParaRPr>
          </a:p>
        </p:txBody>
      </p:sp>
    </p:spTree>
    <p:extLst>
      <p:ext uri="{BB962C8B-B14F-4D97-AF65-F5344CB8AC3E}">
        <p14:creationId xmlns:p14="http://schemas.microsoft.com/office/powerpoint/2010/main" val="379983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Budgeting Analysis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PVM Analysis</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Actual Vs Budget Financial Analysis for Business Drivers ( </a:t>
              </a:r>
              <a:r>
                <a:rPr lang="en-US" b="1" dirty="0" err="1">
                  <a:solidFill>
                    <a:srgbClr val="545252"/>
                  </a:solidFill>
                  <a:latin typeface="arial" panose="020B0604020202020204" pitchFamily="34" charset="0"/>
                  <a:sym typeface="Roboto"/>
                </a:rPr>
                <a:t>Sales,EBITDA,PAT,Volume</a:t>
              </a:r>
              <a:r>
                <a:rPr lang="en-US" b="1" dirty="0">
                  <a:solidFill>
                    <a:srgbClr val="545252"/>
                  </a:solidFill>
                  <a:latin typeface="arial" panose="020B0604020202020204" pitchFamily="34" charset="0"/>
                  <a:sym typeface="Roboto"/>
                </a:rPr>
                <a:t>) with Trend YoY</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Actual Vs Budget Financial Analysis for Cost  Drivers ( </a:t>
              </a:r>
              <a:r>
                <a:rPr lang="en-US" b="1" dirty="0" err="1">
                  <a:solidFill>
                    <a:srgbClr val="545252"/>
                  </a:solidFill>
                  <a:latin typeface="arial" panose="020B0604020202020204" pitchFamily="34" charset="0"/>
                  <a:sym typeface="Roboto"/>
                </a:rPr>
                <a:t>COGS,Packging,Marketing</a:t>
              </a:r>
              <a:r>
                <a:rPr lang="en-US" b="1" dirty="0">
                  <a:solidFill>
                    <a:srgbClr val="545252"/>
                  </a:solidFill>
                  <a:latin typeface="arial" panose="020B0604020202020204" pitchFamily="34" charset="0"/>
                  <a:sym typeface="Roboto"/>
                </a:rPr>
                <a:t>) with Trend YoY</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Variance Analysis</a:t>
            </a:r>
          </a:p>
        </p:txBody>
      </p:sp>
    </p:spTree>
    <p:extLst>
      <p:ext uri="{BB962C8B-B14F-4D97-AF65-F5344CB8AC3E}">
        <p14:creationId xmlns:p14="http://schemas.microsoft.com/office/powerpoint/2010/main" val="36725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Understanding The Business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01</a:t>
            </a:r>
            <a:endParaRPr lang="en-IN" sz="4000" dirty="0">
              <a:solidFill>
                <a:schemeClr val="bg1"/>
              </a:solidFill>
            </a:endParaRPr>
          </a:p>
        </p:txBody>
      </p:sp>
    </p:spTree>
    <p:extLst>
      <p:ext uri="{BB962C8B-B14F-4D97-AF65-F5344CB8AC3E}">
        <p14:creationId xmlns:p14="http://schemas.microsoft.com/office/powerpoint/2010/main" val="21894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Budgeting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Will Create Formula every Problem statement defined by the client in order to Complete the Project </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Solved for the Problem</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63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PVM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PVM Analysis helps to understand the factors affected the business to Increase or Decrease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Total Amount of Sales for the Given Dates</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6" y="6220401"/>
            <a:ext cx="4318469" cy="369332"/>
          </a:xfrm>
          <a:prstGeom prst="rect">
            <a:avLst/>
          </a:prstGeom>
          <a:noFill/>
        </p:spPr>
        <p:txBody>
          <a:bodyPr wrap="square">
            <a:spAutoFit/>
          </a:bodyPr>
          <a:lstStyle/>
          <a:p>
            <a:r>
              <a:rPr lang="en-IN" dirty="0"/>
              <a:t>Day = DAY(</a:t>
            </a:r>
            <a:r>
              <a:rPr lang="en-IN" dirty="0" err="1"/>
              <a:t>ListOfOrders</a:t>
            </a:r>
            <a:r>
              <a:rPr lang="en-IN" dirty="0"/>
              <a:t>[Order Date].[Date])</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9336" y="5688691"/>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Column Dax</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709336" y="7018867"/>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sp>
        <p:nvSpPr>
          <p:cNvPr id="14" name="TextBox 13">
            <a:extLst>
              <a:ext uri="{FF2B5EF4-FFF2-40B4-BE49-F238E27FC236}">
                <a16:creationId xmlns:a16="http://schemas.microsoft.com/office/drawing/2014/main" id="{86B21324-0E83-179C-01E3-68D4E186E82F}"/>
              </a:ext>
            </a:extLst>
          </p:cNvPr>
          <p:cNvSpPr txBox="1"/>
          <p:nvPr/>
        </p:nvSpPr>
        <p:spPr>
          <a:xfrm>
            <a:off x="703055" y="7470143"/>
            <a:ext cx="6116837" cy="646331"/>
          </a:xfrm>
          <a:prstGeom prst="rect">
            <a:avLst/>
          </a:prstGeom>
          <a:noFill/>
        </p:spPr>
        <p:txBody>
          <a:bodyPr wrap="square">
            <a:spAutoFit/>
          </a:bodyPr>
          <a:lstStyle/>
          <a:p>
            <a:r>
              <a:rPr lang="en-US" dirty="0"/>
              <a:t>Sales by Day = calculate([Total Sales],</a:t>
            </a:r>
            <a:r>
              <a:rPr lang="en-US" dirty="0" err="1"/>
              <a:t>groupby</a:t>
            </a:r>
            <a:r>
              <a:rPr lang="en-US" dirty="0"/>
              <a:t>(</a:t>
            </a:r>
            <a:r>
              <a:rPr lang="en-US" dirty="0" err="1"/>
              <a:t>ListOfOrders,ListOfOrders</a:t>
            </a:r>
            <a:r>
              <a:rPr lang="en-US" dirty="0"/>
              <a:t>[Day]))</a:t>
            </a:r>
            <a:endParaRPr lang="en-IN" dirty="0"/>
          </a:p>
        </p:txBody>
      </p:sp>
    </p:spTree>
    <p:extLst>
      <p:ext uri="{BB962C8B-B14F-4D97-AF65-F5344CB8AC3E}">
        <p14:creationId xmlns:p14="http://schemas.microsoft.com/office/powerpoint/2010/main" val="236301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1" y="3477011"/>
            <a:ext cx="5604990"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Advanced DAX Function</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14.7</a:t>
            </a:r>
          </a:p>
        </p:txBody>
      </p:sp>
    </p:spTree>
    <p:extLst>
      <p:ext uri="{BB962C8B-B14F-4D97-AF65-F5344CB8AC3E}">
        <p14:creationId xmlns:p14="http://schemas.microsoft.com/office/powerpoint/2010/main" val="353740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monthly and </a:t>
              </a:r>
              <a:r>
                <a:rPr lang="en-US" b="1" dirty="0" err="1">
                  <a:solidFill>
                    <a:srgbClr val="545252"/>
                  </a:solidFill>
                  <a:latin typeface="arial" panose="020B0604020202020204" pitchFamily="34" charset="0"/>
                </a:rPr>
                <a:t>ytd</a:t>
              </a:r>
              <a:r>
                <a:rPr lang="en-US" b="1" dirty="0">
                  <a:solidFill>
                    <a:srgbClr val="545252"/>
                  </a:solidFill>
                  <a:latin typeface="arial" panose="020B0604020202020204" pitchFamily="34" charset="0"/>
                </a:rPr>
                <a:t> sales for each sub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err="1">
                <a:solidFill>
                  <a:schemeClr val="bg1"/>
                </a:solidFill>
                <a:effectLst/>
                <a:latin typeface="arial" panose="020B0604020202020204" pitchFamily="34" charset="0"/>
              </a:rPr>
              <a:t>Selectedvalue</a:t>
            </a:r>
            <a:r>
              <a:rPr lang="en-US" sz="1800" b="1" i="0" dirty="0">
                <a:solidFill>
                  <a:schemeClr val="bg1"/>
                </a:solidFill>
                <a:effectLst/>
                <a:latin typeface="arial" panose="020B0604020202020204" pitchFamily="34" charset="0"/>
              </a:rPr>
              <a:t> Function</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monthly and </a:t>
            </a:r>
            <a:r>
              <a:rPr lang="en-US" dirty="0" err="1">
                <a:solidFill>
                  <a:srgbClr val="545252"/>
                </a:solidFill>
                <a:latin typeface="arial" panose="020B0604020202020204" pitchFamily="34" charset="0"/>
              </a:rPr>
              <a:t>ytd</a:t>
            </a:r>
            <a:r>
              <a:rPr lang="en-US" dirty="0">
                <a:solidFill>
                  <a:srgbClr val="545252"/>
                </a:solidFill>
                <a:latin typeface="arial" panose="020B0604020202020204" pitchFamily="34" charset="0"/>
              </a:rPr>
              <a:t> sales for each sub category</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585323"/>
          </a:xfrm>
          <a:prstGeom prst="rect">
            <a:avLst/>
          </a:prstGeom>
          <a:noFill/>
        </p:spPr>
        <p:txBody>
          <a:bodyPr wrap="square">
            <a:spAutoFit/>
          </a:bodyPr>
          <a:lstStyle/>
          <a:p>
            <a:r>
              <a:rPr lang="en-US" sz="1800" b="1" i="0" dirty="0">
                <a:effectLst/>
              </a:rPr>
              <a:t>Sales Time</a:t>
            </a:r>
            <a:r>
              <a:rPr lang="en-US" sz="1800" i="0" dirty="0">
                <a:effectLst/>
              </a:rPr>
              <a:t> = IF(SELECTEDVALUE(Timeframe[Timeperiod])="Monthly",</a:t>
            </a:r>
          </a:p>
          <a:p>
            <a:r>
              <a:rPr lang="en-US" sz="1800" i="0" dirty="0">
                <a:effectLst/>
              </a:rPr>
              <a:t>SUM(OrderBreakdown[Sales]),</a:t>
            </a:r>
          </a:p>
          <a:p>
            <a:r>
              <a:rPr lang="en-US" sz="1800" i="0" dirty="0">
                <a:effectLst/>
              </a:rPr>
              <a:t>IF(SELECTEDVALUE(Timeframe[Timeperiod])="Ytd",</a:t>
            </a:r>
          </a:p>
          <a:p>
            <a:r>
              <a:rPr lang="en-US" sz="1800" i="0" dirty="0">
                <a:effectLst/>
              </a:rPr>
              <a:t>CALCULATE(SUM(OrderBreakdown[Sales]),</a:t>
            </a:r>
          </a:p>
          <a:p>
            <a:r>
              <a:rPr lang="en-US" sz="1800" i="0" dirty="0">
                <a:effectLst/>
              </a:rPr>
              <a:t>FILTER(all(ListOfOrders),ListOfOrders[Order Date]&lt;=MAX(ListOfOrders[Order Date])&amp;&amp;</a:t>
            </a:r>
          </a:p>
          <a:p>
            <a:r>
              <a:rPr lang="en-US" sz="1800" i="0" dirty="0">
                <a:effectLst/>
              </a:rPr>
              <a:t> ListOfOrders[Order Date].[Year]= max(ListOfOrders[Order Date].[Year])))))</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6" name="Picture 5">
            <a:extLst>
              <a:ext uri="{FF2B5EF4-FFF2-40B4-BE49-F238E27FC236}">
                <a16:creationId xmlns:a16="http://schemas.microsoft.com/office/drawing/2014/main" id="{3D38C104-5355-93DD-C38B-5A1152A6CBB5}"/>
              </a:ext>
            </a:extLst>
          </p:cNvPr>
          <p:cNvPicPr>
            <a:picLocks noChangeAspect="1"/>
          </p:cNvPicPr>
          <p:nvPr/>
        </p:nvPicPr>
        <p:blipFill>
          <a:blip r:embed="rId2"/>
          <a:stretch>
            <a:fillRect/>
          </a:stretch>
        </p:blipFill>
        <p:spPr>
          <a:xfrm>
            <a:off x="6819892" y="3956489"/>
            <a:ext cx="7194994" cy="4214225"/>
          </a:xfrm>
          <a:prstGeom prst="rect">
            <a:avLst/>
          </a:prstGeom>
        </p:spPr>
      </p:pic>
    </p:spTree>
    <p:extLst>
      <p:ext uri="{BB962C8B-B14F-4D97-AF65-F5344CB8AC3E}">
        <p14:creationId xmlns:p14="http://schemas.microsoft.com/office/powerpoint/2010/main" val="3948659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Cumulative Sales %?</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Cumulative %</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cumulative sales%. </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308324"/>
          </a:xfrm>
          <a:prstGeom prst="rect">
            <a:avLst/>
          </a:prstGeom>
          <a:noFill/>
        </p:spPr>
        <p:txBody>
          <a:bodyPr wrap="square">
            <a:spAutoFit/>
          </a:bodyPr>
          <a:lstStyle/>
          <a:p>
            <a:r>
              <a:rPr lang="en-US" b="1" dirty="0"/>
              <a:t>C</a:t>
            </a:r>
            <a:r>
              <a:rPr lang="en-US" sz="1800" b="1" i="0" dirty="0">
                <a:effectLst/>
              </a:rPr>
              <a:t>umulative % = </a:t>
            </a:r>
            <a:r>
              <a:rPr lang="en-US" sz="1800" i="0" dirty="0">
                <a:effectLst/>
              </a:rPr>
              <a:t>Var sales = SUM(OrderBreakdown[Sales])</a:t>
            </a:r>
          </a:p>
          <a:p>
            <a:r>
              <a:rPr lang="en-US" sz="1800" i="0" dirty="0">
                <a:effectLst/>
              </a:rPr>
              <a:t>return</a:t>
            </a:r>
          </a:p>
          <a:p>
            <a:r>
              <a:rPr lang="en-US" sz="1800" i="0" dirty="0">
                <a:effectLst/>
              </a:rPr>
              <a:t>DIVIDE(</a:t>
            </a:r>
          </a:p>
          <a:p>
            <a:r>
              <a:rPr lang="en-US" sz="1800" i="0" dirty="0">
                <a:effectLst/>
              </a:rPr>
              <a:t>    CALCULATE(SUM(OrderBreakdown[Sales]),</a:t>
            </a:r>
          </a:p>
          <a:p>
            <a:r>
              <a:rPr lang="en-US" sz="1800" i="0" dirty="0">
                <a:effectLst/>
              </a:rPr>
              <a:t>    FILTER(</a:t>
            </a:r>
          </a:p>
          <a:p>
            <a:r>
              <a:rPr lang="en-US" sz="1800" i="0" dirty="0">
                <a:effectLst/>
              </a:rPr>
              <a:t>        ALLSELECTED(ListOfOrders[State]),</a:t>
            </a:r>
          </a:p>
          <a:p>
            <a:r>
              <a:rPr lang="en-US" sz="1800" i="0" dirty="0">
                <a:effectLst/>
              </a:rPr>
              <a:t>        CALCULATE(SUM(OrderBreakdown[Sales])&gt;=sales))),</a:t>
            </a:r>
          </a:p>
          <a:p>
            <a:r>
              <a:rPr lang="en-US" sz="1800" i="0" dirty="0">
                <a:effectLst/>
              </a:rPr>
              <a:t>[All sales])</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EE68EE5C-8215-ED64-57D5-B488FF8EB9D8}"/>
              </a:ext>
            </a:extLst>
          </p:cNvPr>
          <p:cNvPicPr>
            <a:picLocks noChangeAspect="1"/>
          </p:cNvPicPr>
          <p:nvPr/>
        </p:nvPicPr>
        <p:blipFill>
          <a:blip r:embed="rId2"/>
          <a:stretch>
            <a:fillRect/>
          </a:stretch>
        </p:blipFill>
        <p:spPr>
          <a:xfrm>
            <a:off x="6116594" y="3688864"/>
            <a:ext cx="7898291" cy="4130398"/>
          </a:xfrm>
          <a:prstGeom prst="rect">
            <a:avLst/>
          </a:prstGeom>
        </p:spPr>
      </p:pic>
    </p:spTree>
    <p:extLst>
      <p:ext uri="{BB962C8B-B14F-4D97-AF65-F5344CB8AC3E}">
        <p14:creationId xmlns:p14="http://schemas.microsoft.com/office/powerpoint/2010/main" val="234450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Running total sales?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Running Total</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running total sales.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923330"/>
          </a:xfrm>
          <a:prstGeom prst="rect">
            <a:avLst/>
          </a:prstGeom>
          <a:noFill/>
        </p:spPr>
        <p:txBody>
          <a:bodyPr wrap="square">
            <a:spAutoFit/>
          </a:bodyPr>
          <a:lstStyle/>
          <a:p>
            <a:r>
              <a:rPr lang="en-US" b="1" dirty="0"/>
              <a:t>Sales Running Total = </a:t>
            </a:r>
            <a:r>
              <a:rPr lang="en-US" dirty="0"/>
              <a:t>CALCULATE([Sales Time],FILTER(ALL(ListOfOrders[Country]),</a:t>
            </a:r>
          </a:p>
          <a:p>
            <a:r>
              <a:rPr lang="en-US" dirty="0"/>
              <a:t>ListOfOrders[Country]&lt;=MAX(ListOfOrders[Country])))</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4" name="Picture 3">
            <a:extLst>
              <a:ext uri="{FF2B5EF4-FFF2-40B4-BE49-F238E27FC236}">
                <a16:creationId xmlns:a16="http://schemas.microsoft.com/office/drawing/2014/main" id="{CF2AABF3-8F31-2BEB-3F38-CF92BA07B269}"/>
              </a:ext>
            </a:extLst>
          </p:cNvPr>
          <p:cNvPicPr>
            <a:picLocks noChangeAspect="1"/>
          </p:cNvPicPr>
          <p:nvPr/>
        </p:nvPicPr>
        <p:blipFill>
          <a:blip r:embed="rId2"/>
          <a:stretch>
            <a:fillRect/>
          </a:stretch>
        </p:blipFill>
        <p:spPr>
          <a:xfrm>
            <a:off x="8628814" y="3357340"/>
            <a:ext cx="4948701" cy="4834281"/>
          </a:xfrm>
          <a:prstGeom prst="rect">
            <a:avLst/>
          </a:prstGeom>
        </p:spPr>
      </p:pic>
    </p:spTree>
    <p:extLst>
      <p:ext uri="{BB962C8B-B14F-4D97-AF65-F5344CB8AC3E}">
        <p14:creationId xmlns:p14="http://schemas.microsoft.com/office/powerpoint/2010/main" val="269899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profit making top countries?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5"/>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Top N (Ranking)</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profit making top countries.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1754326"/>
          </a:xfrm>
          <a:prstGeom prst="rect">
            <a:avLst/>
          </a:prstGeom>
          <a:noFill/>
        </p:spPr>
        <p:txBody>
          <a:bodyPr wrap="square">
            <a:spAutoFit/>
          </a:bodyPr>
          <a:lstStyle/>
          <a:p>
            <a:r>
              <a:rPr lang="en-US" b="1" dirty="0"/>
              <a:t>Rank country = </a:t>
            </a:r>
          </a:p>
          <a:p>
            <a:r>
              <a:rPr lang="en-US" dirty="0"/>
              <a:t>Var A = RANKX(ALL(ListOfOrders[Country]),[Profit],,DESC)</a:t>
            </a:r>
          </a:p>
          <a:p>
            <a:r>
              <a:rPr lang="en-US" dirty="0"/>
              <a:t>Var B = IF(HASONEVALUE('Top N Country'[Top N Country]), MIN('Top N Country'[Top N Country]),20)</a:t>
            </a:r>
          </a:p>
          <a:p>
            <a:r>
              <a:rPr lang="en-US" dirty="0"/>
              <a:t>Return</a:t>
            </a:r>
          </a:p>
          <a:p>
            <a:r>
              <a:rPr lang="en-US" dirty="0"/>
              <a:t>IF(A&lt;=B,1,0)</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F064AE72-80C8-0D9B-66E6-7D93D758CB6F}"/>
              </a:ext>
            </a:extLst>
          </p:cNvPr>
          <p:cNvPicPr>
            <a:picLocks noChangeAspect="1"/>
          </p:cNvPicPr>
          <p:nvPr/>
        </p:nvPicPr>
        <p:blipFill>
          <a:blip r:embed="rId2"/>
          <a:stretch>
            <a:fillRect/>
          </a:stretch>
        </p:blipFill>
        <p:spPr>
          <a:xfrm>
            <a:off x="7117492" y="3778615"/>
            <a:ext cx="6854052" cy="4130398"/>
          </a:xfrm>
          <a:prstGeom prst="rect">
            <a:avLst/>
          </a:prstGeom>
        </p:spPr>
      </p:pic>
    </p:spTree>
    <p:extLst>
      <p:ext uri="{BB962C8B-B14F-4D97-AF65-F5344CB8AC3E}">
        <p14:creationId xmlns:p14="http://schemas.microsoft.com/office/powerpoint/2010/main" val="157934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Sales &amp; Profit contribution for each sub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Product Contribution</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7426412"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sales &amp; profit contribution for each sub category.</a:t>
            </a:r>
          </a:p>
        </p:txBody>
      </p:sp>
      <p:pic>
        <p:nvPicPr>
          <p:cNvPr id="4" name="Picture 3">
            <a:extLst>
              <a:ext uri="{FF2B5EF4-FFF2-40B4-BE49-F238E27FC236}">
                <a16:creationId xmlns:a16="http://schemas.microsoft.com/office/drawing/2014/main" id="{F7C3DDF6-3715-02C6-8F4B-5D9A725DD301}"/>
              </a:ext>
            </a:extLst>
          </p:cNvPr>
          <p:cNvPicPr>
            <a:picLocks noChangeAspect="1"/>
          </p:cNvPicPr>
          <p:nvPr/>
        </p:nvPicPr>
        <p:blipFill>
          <a:blip r:embed="rId2"/>
          <a:stretch>
            <a:fillRect/>
          </a:stretch>
        </p:blipFill>
        <p:spPr>
          <a:xfrm>
            <a:off x="8119670" y="3357343"/>
            <a:ext cx="5275053" cy="5099997"/>
          </a:xfrm>
          <a:prstGeom prst="rect">
            <a:avLst/>
          </a:prstGeom>
        </p:spPr>
      </p:pic>
    </p:spTree>
    <p:extLst>
      <p:ext uri="{BB962C8B-B14F-4D97-AF65-F5344CB8AC3E}">
        <p14:creationId xmlns:p14="http://schemas.microsoft.com/office/powerpoint/2010/main" val="3372078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Apply conditional formatting using </a:t>
              </a:r>
              <a:r>
                <a:rPr lang="en-US" b="1" dirty="0" err="1">
                  <a:solidFill>
                    <a:srgbClr val="545252"/>
                  </a:solidFill>
                  <a:latin typeface="arial" panose="020B0604020202020204" pitchFamily="34" charset="0"/>
                </a:rPr>
                <a:t>dax</a:t>
              </a:r>
              <a:r>
                <a:rPr lang="en-US" b="1" dirty="0">
                  <a:solidFill>
                    <a:srgbClr val="545252"/>
                  </a:solidFill>
                  <a:latin typeface="arial" panose="020B0604020202020204" pitchFamily="34" charset="0"/>
                </a:rPr>
                <a:t>?</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6"/>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Conditional </a:t>
            </a:r>
            <a:r>
              <a:rPr lang="en-US" sz="1800" b="1" i="0" dirty="0" err="1">
                <a:solidFill>
                  <a:schemeClr val="bg1"/>
                </a:solidFill>
                <a:effectLst/>
                <a:latin typeface="arial" panose="020B0604020202020204" pitchFamily="34" charset="0"/>
              </a:rPr>
              <a:t>formating</a:t>
            </a:r>
            <a:r>
              <a:rPr lang="en-US" sz="1800" b="1" i="0" dirty="0">
                <a:solidFill>
                  <a:schemeClr val="bg1"/>
                </a:solidFill>
                <a:effectLst/>
                <a:latin typeface="arial" panose="020B0604020202020204" pitchFamily="34" charset="0"/>
              </a:rPr>
              <a:t> </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803553"/>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green bars for </a:t>
            </a: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Positive profit and red bars for negative profit.</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923330"/>
          </a:xfrm>
          <a:prstGeom prst="rect">
            <a:avLst/>
          </a:prstGeom>
          <a:noFill/>
        </p:spPr>
        <p:txBody>
          <a:bodyPr wrap="square">
            <a:spAutoFit/>
          </a:bodyPr>
          <a:lstStyle/>
          <a:p>
            <a:r>
              <a:rPr lang="en-US" b="1" dirty="0"/>
              <a:t>Conditional formatting = </a:t>
            </a:r>
            <a:r>
              <a:rPr lang="en-US" dirty="0"/>
              <a:t>IF(SUM(OrderBreakdown[Profit])&gt;0,"Green",</a:t>
            </a:r>
          </a:p>
          <a:p>
            <a:r>
              <a:rPr lang="en-US" dirty="0"/>
              <a:t>IF(SUM(OrderBreakdown[Profit])&lt;0,"Red"))</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4" name="Picture 3">
            <a:extLst>
              <a:ext uri="{FF2B5EF4-FFF2-40B4-BE49-F238E27FC236}">
                <a16:creationId xmlns:a16="http://schemas.microsoft.com/office/drawing/2014/main" id="{339274E1-40E1-E85F-E504-3D68724BBA2C}"/>
              </a:ext>
            </a:extLst>
          </p:cNvPr>
          <p:cNvPicPr>
            <a:picLocks noChangeAspect="1"/>
          </p:cNvPicPr>
          <p:nvPr/>
        </p:nvPicPr>
        <p:blipFill>
          <a:blip r:embed="rId2"/>
          <a:stretch>
            <a:fillRect/>
          </a:stretch>
        </p:blipFill>
        <p:spPr>
          <a:xfrm>
            <a:off x="5597611" y="3943899"/>
            <a:ext cx="8417275" cy="3673158"/>
          </a:xfrm>
          <a:prstGeom prst="rect">
            <a:avLst/>
          </a:prstGeom>
        </p:spPr>
      </p:pic>
    </p:spTree>
    <p:extLst>
      <p:ext uri="{BB962C8B-B14F-4D97-AF65-F5344CB8AC3E}">
        <p14:creationId xmlns:p14="http://schemas.microsoft.com/office/powerpoint/2010/main" val="192737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Total Active products?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Active Products</a:t>
            </a:r>
          </a:p>
        </p:txBody>
      </p:sp>
      <p:sp>
        <p:nvSpPr>
          <p:cNvPr id="13" name="TextBox 12">
            <a:extLst>
              <a:ext uri="{FF2B5EF4-FFF2-40B4-BE49-F238E27FC236}">
                <a16:creationId xmlns:a16="http://schemas.microsoft.com/office/drawing/2014/main" id="{FACFB7D5-9F7E-EEB8-C693-2DCB88994CE8}"/>
              </a:ext>
            </a:extLst>
          </p:cNvPr>
          <p:cNvSpPr txBox="1"/>
          <p:nvPr/>
        </p:nvSpPr>
        <p:spPr>
          <a:xfrm>
            <a:off x="550762" y="4220341"/>
            <a:ext cx="6175567"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active products till date.</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862322"/>
          </a:xfrm>
          <a:prstGeom prst="rect">
            <a:avLst/>
          </a:prstGeom>
          <a:noFill/>
        </p:spPr>
        <p:txBody>
          <a:bodyPr wrap="square">
            <a:spAutoFit/>
          </a:bodyPr>
          <a:lstStyle/>
          <a:p>
            <a:r>
              <a:rPr lang="en-US" b="1" dirty="0"/>
              <a:t>Active Products till date = </a:t>
            </a:r>
          </a:p>
          <a:p>
            <a:r>
              <a:rPr lang="en-US" dirty="0"/>
              <a:t>IF (</a:t>
            </a:r>
          </a:p>
          <a:p>
            <a:r>
              <a:rPr lang="en-US" dirty="0"/>
              <a:t>    HASONEFILTER ( OrderBreakdown[Product Name] ),</a:t>
            </a:r>
          </a:p>
          <a:p>
            <a:r>
              <a:rPr lang="en-US" dirty="0"/>
              <a:t>    IF ( SELECTEDVALUE (  OrderBreakdown[Product Name] ) IN VALUES (  OrderBreakdown[Product Name] ), 1, 0 ),</a:t>
            </a:r>
          </a:p>
          <a:p>
            <a:r>
              <a:rPr lang="en-US" dirty="0"/>
              <a:t>    SUMX (</a:t>
            </a:r>
          </a:p>
          <a:p>
            <a:r>
              <a:rPr lang="en-US" dirty="0"/>
              <a:t>        VALUES (  OrderBreakdown[Product Name] ),</a:t>
            </a:r>
          </a:p>
          <a:p>
            <a:r>
              <a:rPr lang="en-US" dirty="0"/>
              <a:t>        CALCULATE (</a:t>
            </a:r>
          </a:p>
          <a:p>
            <a:r>
              <a:rPr lang="en-US" dirty="0"/>
              <a:t>            IF ( SELECTEDVALUE (  OrderBreakdown[Product Name] ) IN VALUES (  OrderBreakdown[Product Name] ), 1, 0 ))))</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67E5F00E-3062-56AA-7971-DC1D71296AC9}"/>
              </a:ext>
            </a:extLst>
          </p:cNvPr>
          <p:cNvPicPr>
            <a:picLocks noChangeAspect="1"/>
          </p:cNvPicPr>
          <p:nvPr/>
        </p:nvPicPr>
        <p:blipFill>
          <a:blip r:embed="rId2"/>
          <a:stretch>
            <a:fillRect/>
          </a:stretch>
        </p:blipFill>
        <p:spPr>
          <a:xfrm>
            <a:off x="6884642" y="3999600"/>
            <a:ext cx="7130244" cy="4195201"/>
          </a:xfrm>
          <a:prstGeom prst="rect">
            <a:avLst/>
          </a:prstGeom>
        </p:spPr>
      </p:pic>
    </p:spTree>
    <p:extLst>
      <p:ext uri="{BB962C8B-B14F-4D97-AF65-F5344CB8AC3E}">
        <p14:creationId xmlns:p14="http://schemas.microsoft.com/office/powerpoint/2010/main" val="318450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0"/>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Crunchy Corner Business</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197" y="1445845"/>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US" sz="2000" b="0" i="0" dirty="0">
              <a:solidFill>
                <a:srgbClr val="545252"/>
              </a:solidFill>
              <a:effectLst/>
              <a:latin typeface="arial" panose="020B0604020202020204" pitchFamily="34" charset="0"/>
            </a:endParaRPr>
          </a:p>
          <a:p>
            <a:pPr>
              <a:lnSpc>
                <a:spcPct val="120000"/>
              </a:lnSpc>
            </a:pPr>
            <a:r>
              <a:rPr lang="en-US" sz="2000" b="0" i="0" dirty="0">
                <a:solidFill>
                  <a:srgbClr val="545252"/>
                </a:solidFill>
                <a:effectLst/>
                <a:latin typeface="arial" panose="020B0604020202020204" pitchFamily="34" charset="0"/>
              </a:rPr>
              <a:t>Crunchy Corner is one of India largest Fast Foods restaurant chain and serving millions of customer daily across various cities in India with more than 1000 restaurant and have largest SKU in the industry</a:t>
            </a:r>
            <a:endParaRPr lang="en-IN" sz="2000" dirty="0">
              <a:solidFill>
                <a:srgbClr val="545252"/>
              </a:solidFill>
            </a:endParaRP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About Company </a:t>
            </a:r>
          </a:p>
        </p:txBody>
      </p:sp>
      <p:pic>
        <p:nvPicPr>
          <p:cNvPr id="1026" name="Picture 2" descr="What You Need to Know About McDonald's Viral $12 'Dinner Box'">
            <a:extLst>
              <a:ext uri="{FF2B5EF4-FFF2-40B4-BE49-F238E27FC236}">
                <a16:creationId xmlns:a16="http://schemas.microsoft.com/office/drawing/2014/main" id="{FAB91ED9-7913-B714-7AC1-5AD35B348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094" y="3798208"/>
            <a:ext cx="8746959" cy="475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3 month prior and 6 month prior MAT and highlight loss making and profit making products?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MAT</a:t>
            </a:r>
          </a:p>
        </p:txBody>
      </p:sp>
      <p:sp>
        <p:nvSpPr>
          <p:cNvPr id="13" name="TextBox 12">
            <a:extLst>
              <a:ext uri="{FF2B5EF4-FFF2-40B4-BE49-F238E27FC236}">
                <a16:creationId xmlns:a16="http://schemas.microsoft.com/office/drawing/2014/main" id="{FACFB7D5-9F7E-EEB8-C693-2DCB88994CE8}"/>
              </a:ext>
            </a:extLst>
          </p:cNvPr>
          <p:cNvSpPr txBox="1"/>
          <p:nvPr/>
        </p:nvSpPr>
        <p:spPr>
          <a:xfrm>
            <a:off x="550762" y="4220341"/>
            <a:ext cx="6175567"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3 month prior and 6 month prior MAT and highlight loss making and profit making products.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1200329"/>
          </a:xfrm>
          <a:prstGeom prst="rect">
            <a:avLst/>
          </a:prstGeom>
          <a:noFill/>
        </p:spPr>
        <p:txBody>
          <a:bodyPr wrap="square">
            <a:spAutoFit/>
          </a:bodyPr>
          <a:lstStyle/>
          <a:p>
            <a:r>
              <a:rPr lang="en-US" b="1" dirty="0"/>
              <a:t>3 month prior MAT = </a:t>
            </a:r>
            <a:r>
              <a:rPr lang="en-US" dirty="0"/>
              <a:t>CALCULATE([MAT Sales],DATESINPERIOD(ListOfOrders[Order Date].[Date],EOMONTH(MAX(ListOfOrders[Order Date]),-3),-3,MONTH))</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sp>
        <p:nvSpPr>
          <p:cNvPr id="2" name="TextBox 1">
            <a:extLst>
              <a:ext uri="{FF2B5EF4-FFF2-40B4-BE49-F238E27FC236}">
                <a16:creationId xmlns:a16="http://schemas.microsoft.com/office/drawing/2014/main" id="{6DC74814-596B-FFC7-6024-050EE1DE0B4A}"/>
              </a:ext>
            </a:extLst>
          </p:cNvPr>
          <p:cNvSpPr txBox="1"/>
          <p:nvPr/>
        </p:nvSpPr>
        <p:spPr>
          <a:xfrm>
            <a:off x="619765" y="6842314"/>
            <a:ext cx="6588476" cy="923330"/>
          </a:xfrm>
          <a:prstGeom prst="rect">
            <a:avLst/>
          </a:prstGeom>
          <a:noFill/>
        </p:spPr>
        <p:txBody>
          <a:bodyPr wrap="square">
            <a:spAutoFit/>
          </a:bodyPr>
          <a:lstStyle/>
          <a:p>
            <a:r>
              <a:rPr lang="en-US" b="1" dirty="0"/>
              <a:t>MAT conditions </a:t>
            </a:r>
            <a:r>
              <a:rPr lang="en-US" dirty="0"/>
              <a:t>= </a:t>
            </a:r>
          </a:p>
          <a:p>
            <a:r>
              <a:rPr lang="en-US" dirty="0"/>
              <a:t>IF([MAT Sales]&lt; [6 month prior MAT],1,</a:t>
            </a:r>
          </a:p>
          <a:p>
            <a:r>
              <a:rPr lang="en-US" dirty="0"/>
              <a:t>IF([MAT Sales]&lt; [3 month prior MAT],2,3))</a:t>
            </a:r>
          </a:p>
        </p:txBody>
      </p:sp>
      <p:pic>
        <p:nvPicPr>
          <p:cNvPr id="7" name="Picture 6">
            <a:extLst>
              <a:ext uri="{FF2B5EF4-FFF2-40B4-BE49-F238E27FC236}">
                <a16:creationId xmlns:a16="http://schemas.microsoft.com/office/drawing/2014/main" id="{5AF5FFA2-4312-2C19-1ED7-DBA5EE2147AA}"/>
              </a:ext>
            </a:extLst>
          </p:cNvPr>
          <p:cNvPicPr>
            <a:picLocks noChangeAspect="1"/>
          </p:cNvPicPr>
          <p:nvPr/>
        </p:nvPicPr>
        <p:blipFill>
          <a:blip r:embed="rId2"/>
          <a:stretch>
            <a:fillRect/>
          </a:stretch>
        </p:blipFill>
        <p:spPr>
          <a:xfrm>
            <a:off x="6884641" y="3901223"/>
            <a:ext cx="7125993" cy="4093599"/>
          </a:xfrm>
          <a:prstGeom prst="rect">
            <a:avLst/>
          </a:prstGeom>
        </p:spPr>
      </p:pic>
    </p:spTree>
    <p:extLst>
      <p:ext uri="{BB962C8B-B14F-4D97-AF65-F5344CB8AC3E}">
        <p14:creationId xmlns:p14="http://schemas.microsoft.com/office/powerpoint/2010/main" val="1051025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1" y="3477011"/>
            <a:ext cx="5604990"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THANK YOU</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923872"/>
            <a:ext cx="4591052" cy="461665"/>
          </a:xfrm>
          <a:prstGeom prst="rect">
            <a:avLst/>
          </a:prstGeom>
          <a:noFill/>
        </p:spPr>
        <p:txBody>
          <a:bodyPr wrap="square" anchor="ctr">
            <a:spAutoFit/>
          </a:bodyPr>
          <a:lstStyle/>
          <a:p>
            <a:pPr algn="ctr"/>
            <a:r>
              <a:rPr lang="en-US" sz="2400" b="1" dirty="0">
                <a:solidFill>
                  <a:schemeClr val="bg1"/>
                </a:solidFill>
                <a:latin typeface="Montserrat" panose="00000500000000000000" pitchFamily="2" charset="0"/>
              </a:rPr>
              <a:t>www.finkaro.com</a:t>
            </a:r>
          </a:p>
        </p:txBody>
      </p:sp>
      <p:sp>
        <p:nvSpPr>
          <p:cNvPr id="2" name="Rectangle 1">
            <a:hlinkClick r:id="rId5"/>
            <a:extLst>
              <a:ext uri="{FF2B5EF4-FFF2-40B4-BE49-F238E27FC236}">
                <a16:creationId xmlns:a16="http://schemas.microsoft.com/office/drawing/2014/main" id="{2290063A-4C20-437B-5983-213B92B62162}"/>
              </a:ext>
            </a:extLst>
          </p:cNvPr>
          <p:cNvSpPr/>
          <p:nvPr/>
        </p:nvSpPr>
        <p:spPr>
          <a:xfrm>
            <a:off x="0" y="6604000"/>
            <a:ext cx="4381500" cy="10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31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112079" y="228379"/>
            <a:ext cx="4245734" cy="1071784"/>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Data Preparation</a:t>
            </a:r>
          </a:p>
        </p:txBody>
      </p:sp>
      <p:grpSp>
        <p:nvGrpSpPr>
          <p:cNvPr id="2" name="Group 1">
            <a:extLst>
              <a:ext uri="{FF2B5EF4-FFF2-40B4-BE49-F238E27FC236}">
                <a16:creationId xmlns:a16="http://schemas.microsoft.com/office/drawing/2014/main" id="{28632AE9-AD0E-E068-8EB9-12CAC696BE13}"/>
              </a:ext>
            </a:extLst>
          </p:cNvPr>
          <p:cNvGrpSpPr/>
          <p:nvPr/>
        </p:nvGrpSpPr>
        <p:grpSpPr>
          <a:xfrm>
            <a:off x="571500" y="2557240"/>
            <a:ext cx="13201650" cy="871760"/>
            <a:chOff x="0" y="1471390"/>
            <a:chExt cx="14630400" cy="1843310"/>
          </a:xfrm>
        </p:grpSpPr>
        <p:sp>
          <p:nvSpPr>
            <p:cNvPr id="4" name="Rectangle: Rounded Corners 3">
              <a:extLst>
                <a:ext uri="{FF2B5EF4-FFF2-40B4-BE49-F238E27FC236}">
                  <a16:creationId xmlns:a16="http://schemas.microsoft.com/office/drawing/2014/main" id="{7693F9B8-C198-2F92-AD28-14A21B6ADADC}"/>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82D55B-DC66-C5D2-9406-7B95ED7F9879}"/>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Arrangement : Dimension &amp; Fact able </a:t>
              </a:r>
            </a:p>
          </p:txBody>
        </p:sp>
      </p:grpSp>
      <p:grpSp>
        <p:nvGrpSpPr>
          <p:cNvPr id="6" name="Group 5">
            <a:extLst>
              <a:ext uri="{FF2B5EF4-FFF2-40B4-BE49-F238E27FC236}">
                <a16:creationId xmlns:a16="http://schemas.microsoft.com/office/drawing/2014/main" id="{B96FDD32-1376-44CB-3533-6D0D5A029D7A}"/>
              </a:ext>
            </a:extLst>
          </p:cNvPr>
          <p:cNvGrpSpPr/>
          <p:nvPr/>
        </p:nvGrpSpPr>
        <p:grpSpPr>
          <a:xfrm>
            <a:off x="571500" y="4078969"/>
            <a:ext cx="13201650" cy="871760"/>
            <a:chOff x="0" y="1471390"/>
            <a:chExt cx="14630400" cy="1843310"/>
          </a:xfrm>
        </p:grpSpPr>
        <p:sp>
          <p:nvSpPr>
            <p:cNvPr id="7" name="Rectangle: Rounded Corners 6">
              <a:extLst>
                <a:ext uri="{FF2B5EF4-FFF2-40B4-BE49-F238E27FC236}">
                  <a16:creationId xmlns:a16="http://schemas.microsoft.com/office/drawing/2014/main" id="{AEE4E2AE-9B91-8230-7DED-13E78F431284}"/>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226CEFD-5D71-6531-6023-2AA3471277C3}"/>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Modelling : Relationship Development for Insight</a:t>
              </a:r>
            </a:p>
          </p:txBody>
        </p:sp>
      </p:grpSp>
    </p:spTree>
    <p:extLst>
      <p:ext uri="{BB962C8B-B14F-4D97-AF65-F5344CB8AC3E}">
        <p14:creationId xmlns:p14="http://schemas.microsoft.com/office/powerpoint/2010/main" val="34967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Client Requirement </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201" y="1460499"/>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US" sz="2000" b="0" i="0" dirty="0">
              <a:solidFill>
                <a:srgbClr val="545252"/>
              </a:solidFill>
              <a:effectLst/>
              <a:latin typeface="arial" panose="020B0604020202020204" pitchFamily="34" charset="0"/>
            </a:endParaRPr>
          </a:p>
          <a:p>
            <a:pPr>
              <a:lnSpc>
                <a:spcPct val="120000"/>
              </a:lnSpc>
            </a:pPr>
            <a:r>
              <a:rPr lang="en-US" sz="2000" b="1" i="0" dirty="0">
                <a:solidFill>
                  <a:srgbClr val="5F6368"/>
                </a:solidFill>
                <a:effectLst/>
                <a:latin typeface="arial" panose="020B0604020202020204" pitchFamily="34" charset="0"/>
              </a:rPr>
              <a:t>We Are Looking For Dashboard where we can check our Financial Performance, How we can Optimize our Business </a:t>
            </a:r>
            <a:r>
              <a:rPr lang="en-US" sz="2000" dirty="0">
                <a:solidFill>
                  <a:srgbClr val="4D5156"/>
                </a:solidFill>
                <a:latin typeface="arial" panose="020B0604020202020204" pitchFamily="34" charset="0"/>
              </a:rPr>
              <a:t>and Budgeting </a:t>
            </a:r>
            <a:endParaRPr lang="en-IN" sz="2000" dirty="0">
              <a:solidFill>
                <a:srgbClr val="545252"/>
              </a:solidFill>
            </a:endParaRP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Defining Problem</a:t>
            </a:r>
          </a:p>
        </p:txBody>
      </p:sp>
      <p:sp>
        <p:nvSpPr>
          <p:cNvPr id="45" name="Rectangle: Rounded Corners 44">
            <a:extLst>
              <a:ext uri="{FF2B5EF4-FFF2-40B4-BE49-F238E27FC236}">
                <a16:creationId xmlns:a16="http://schemas.microsoft.com/office/drawing/2014/main" id="{BD8EF1EA-F0A5-32B1-241C-8C750AAC8D1C}"/>
              </a:ext>
            </a:extLst>
          </p:cNvPr>
          <p:cNvSpPr/>
          <p:nvPr/>
        </p:nvSpPr>
        <p:spPr>
          <a:xfrm>
            <a:off x="541421" y="3909785"/>
            <a:ext cx="13631779"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IN" sz="2000" dirty="0">
              <a:solidFill>
                <a:srgbClr val="545252"/>
              </a:solidFill>
            </a:endParaRPr>
          </a:p>
        </p:txBody>
      </p:sp>
      <p:grpSp>
        <p:nvGrpSpPr>
          <p:cNvPr id="2" name="Group 1">
            <a:extLst>
              <a:ext uri="{FF2B5EF4-FFF2-40B4-BE49-F238E27FC236}">
                <a16:creationId xmlns:a16="http://schemas.microsoft.com/office/drawing/2014/main" id="{E8A2582F-C0EB-1CA5-FCF5-D27953E619C5}"/>
              </a:ext>
            </a:extLst>
          </p:cNvPr>
          <p:cNvGrpSpPr/>
          <p:nvPr/>
        </p:nvGrpSpPr>
        <p:grpSpPr>
          <a:xfrm>
            <a:off x="1021080" y="4631590"/>
            <a:ext cx="3349773" cy="3252872"/>
            <a:chOff x="944029" y="3348391"/>
            <a:chExt cx="2789771" cy="2709069"/>
          </a:xfrm>
        </p:grpSpPr>
        <p:sp>
          <p:nvSpPr>
            <p:cNvPr id="3" name="Freeform: Shape 2">
              <a:extLst>
                <a:ext uri="{FF2B5EF4-FFF2-40B4-BE49-F238E27FC236}">
                  <a16:creationId xmlns:a16="http://schemas.microsoft.com/office/drawing/2014/main" id="{E995CA70-E5F3-53A0-4E5D-E417A8E47D0A}"/>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1629DC5A-5428-89FD-CFB7-0B7493CD019E}"/>
                </a:ext>
              </a:extLst>
            </p:cNvPr>
            <p:cNvSpPr/>
            <p:nvPr/>
          </p:nvSpPr>
          <p:spPr>
            <a:xfrm>
              <a:off x="944029" y="4500560"/>
              <a:ext cx="2789771" cy="1556900"/>
            </a:xfrm>
            <a:prstGeom prst="roundRect">
              <a:avLst>
                <a:gd name="adj" fmla="val 3879"/>
              </a:avLst>
            </a:prstGeom>
            <a:solidFill>
              <a:srgbClr val="FFBB05"/>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76BB8A95-37D2-F04E-706D-2A42E091C19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6" name="Freeform: Shape 5">
              <a:extLst>
                <a:ext uri="{FF2B5EF4-FFF2-40B4-BE49-F238E27FC236}">
                  <a16:creationId xmlns:a16="http://schemas.microsoft.com/office/drawing/2014/main" id="{C164F410-BCEC-88DA-C090-9906CDCED912}"/>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F3CA35"/>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B2F8D57C-5145-ED76-C3A3-B62182811716}"/>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FFBB05"/>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ECB78AD-D247-7724-5250-860C34C8188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Overview Metrices</a:t>
              </a:r>
            </a:p>
          </p:txBody>
        </p:sp>
        <p:sp>
          <p:nvSpPr>
            <p:cNvPr id="9" name="Content Placeholder 1">
              <a:extLst>
                <a:ext uri="{FF2B5EF4-FFF2-40B4-BE49-F238E27FC236}">
                  <a16:creationId xmlns:a16="http://schemas.microsoft.com/office/drawing/2014/main" id="{8F03BE9D-67F8-D241-8D61-ACE6D91F3045}"/>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01</a:t>
              </a:r>
            </a:p>
          </p:txBody>
        </p:sp>
      </p:grpSp>
      <p:grpSp>
        <p:nvGrpSpPr>
          <p:cNvPr id="10" name="Group 9">
            <a:extLst>
              <a:ext uri="{FF2B5EF4-FFF2-40B4-BE49-F238E27FC236}">
                <a16:creationId xmlns:a16="http://schemas.microsoft.com/office/drawing/2014/main" id="{B66F07C1-B105-3980-A422-D0928424D741}"/>
              </a:ext>
            </a:extLst>
          </p:cNvPr>
          <p:cNvGrpSpPr/>
          <p:nvPr/>
        </p:nvGrpSpPr>
        <p:grpSpPr>
          <a:xfrm>
            <a:off x="5263564" y="4572000"/>
            <a:ext cx="3349773" cy="3252872"/>
            <a:chOff x="944029" y="3348391"/>
            <a:chExt cx="2789771" cy="2709069"/>
          </a:xfrm>
        </p:grpSpPr>
        <p:sp>
          <p:nvSpPr>
            <p:cNvPr id="11" name="Freeform: Shape 10">
              <a:extLst>
                <a:ext uri="{FF2B5EF4-FFF2-40B4-BE49-F238E27FC236}">
                  <a16:creationId xmlns:a16="http://schemas.microsoft.com/office/drawing/2014/main" id="{DE9AB8B7-06C5-A603-8CE5-8F039002D0E3}"/>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A1A61658-5E13-A2A0-FCAA-821E00CC26B6}"/>
                </a:ext>
              </a:extLst>
            </p:cNvPr>
            <p:cNvSpPr/>
            <p:nvPr/>
          </p:nvSpPr>
          <p:spPr>
            <a:xfrm>
              <a:off x="944029" y="4500560"/>
              <a:ext cx="2789771" cy="1556900"/>
            </a:xfrm>
            <a:prstGeom prst="roundRect">
              <a:avLst>
                <a:gd name="adj" fmla="val 3879"/>
              </a:avLst>
            </a:prstGeom>
            <a:solidFill>
              <a:srgbClr val="976FC3"/>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E56179C2-ADED-6217-3A9B-2BAC3671F30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6C8DC58-164F-F920-7258-15272326679C}"/>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A886CD"/>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9E71196C-65ED-1492-9742-76A397ED032F}"/>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976FC3"/>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6" name="Content Placeholder 1">
              <a:extLst>
                <a:ext uri="{FF2B5EF4-FFF2-40B4-BE49-F238E27FC236}">
                  <a16:creationId xmlns:a16="http://schemas.microsoft.com/office/drawing/2014/main" id="{E7DEB672-1987-09E8-0B3E-3BB67277D291}"/>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Optimization of Business</a:t>
              </a:r>
            </a:p>
          </p:txBody>
        </p:sp>
        <p:sp>
          <p:nvSpPr>
            <p:cNvPr id="17" name="Content Placeholder 1">
              <a:extLst>
                <a:ext uri="{FF2B5EF4-FFF2-40B4-BE49-F238E27FC236}">
                  <a16:creationId xmlns:a16="http://schemas.microsoft.com/office/drawing/2014/main" id="{D58B0CD2-5B21-E3D8-D0FE-4D8593A29953}"/>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02</a:t>
              </a:r>
            </a:p>
          </p:txBody>
        </p:sp>
      </p:grpSp>
      <p:grpSp>
        <p:nvGrpSpPr>
          <p:cNvPr id="18" name="Group 17">
            <a:extLst>
              <a:ext uri="{FF2B5EF4-FFF2-40B4-BE49-F238E27FC236}">
                <a16:creationId xmlns:a16="http://schemas.microsoft.com/office/drawing/2014/main" id="{AE3847BF-68C3-13EF-57AA-F3B0A6761483}"/>
              </a:ext>
            </a:extLst>
          </p:cNvPr>
          <p:cNvGrpSpPr/>
          <p:nvPr/>
        </p:nvGrpSpPr>
        <p:grpSpPr>
          <a:xfrm>
            <a:off x="9787412" y="4571999"/>
            <a:ext cx="3349773" cy="3252872"/>
            <a:chOff x="944029" y="3348391"/>
            <a:chExt cx="2789771" cy="2709069"/>
          </a:xfrm>
        </p:grpSpPr>
        <p:sp>
          <p:nvSpPr>
            <p:cNvPr id="19" name="Freeform: Shape 18">
              <a:extLst>
                <a:ext uri="{FF2B5EF4-FFF2-40B4-BE49-F238E27FC236}">
                  <a16:creationId xmlns:a16="http://schemas.microsoft.com/office/drawing/2014/main" id="{DD3C10BA-841F-03E2-47E4-0DD3FF1D2ED1}"/>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E22E5B0B-4F11-1975-E750-C8C5AF718F0A}"/>
                </a:ext>
              </a:extLst>
            </p:cNvPr>
            <p:cNvSpPr/>
            <p:nvPr/>
          </p:nvSpPr>
          <p:spPr>
            <a:xfrm>
              <a:off x="944029" y="4500560"/>
              <a:ext cx="2789771" cy="1556900"/>
            </a:xfrm>
            <a:prstGeom prst="roundRect">
              <a:avLst>
                <a:gd name="adj" fmla="val 3879"/>
              </a:avLst>
            </a:prstGeom>
            <a:solidFill>
              <a:schemeClr val="accent2"/>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FBAF16C1-4789-9264-AFFB-3A8B03F0BC34}"/>
                </a:ext>
              </a:extLst>
            </p:cNvPr>
            <p:cNvSpPr/>
            <p:nvPr/>
          </p:nvSpPr>
          <p:spPr>
            <a:xfrm>
              <a:off x="944029" y="3520575"/>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40E34021-69F8-738C-D184-69207FE2A52B}"/>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chemeClr val="accent2"/>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1D25CB9F-18EA-259A-31FE-CE51FE9E65E2}"/>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chemeClr val="accent2"/>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6" name="Content Placeholder 1">
              <a:extLst>
                <a:ext uri="{FF2B5EF4-FFF2-40B4-BE49-F238E27FC236}">
                  <a16:creationId xmlns:a16="http://schemas.microsoft.com/office/drawing/2014/main" id="{C81B69E2-4C32-C285-51B9-75449CBF4D2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Planning &amp; Budgeting </a:t>
              </a:r>
            </a:p>
          </p:txBody>
        </p:sp>
        <p:sp>
          <p:nvSpPr>
            <p:cNvPr id="31" name="Content Placeholder 1">
              <a:extLst>
                <a:ext uri="{FF2B5EF4-FFF2-40B4-BE49-F238E27FC236}">
                  <a16:creationId xmlns:a16="http://schemas.microsoft.com/office/drawing/2014/main" id="{0CE2912B-31D0-7829-1E9F-60898CF73B5E}"/>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03</a:t>
              </a:r>
            </a:p>
          </p:txBody>
        </p:sp>
      </p:grpSp>
    </p:spTree>
    <p:extLst>
      <p:ext uri="{BB962C8B-B14F-4D97-AF65-F5344CB8AC3E}">
        <p14:creationId xmlns:p14="http://schemas.microsoft.com/office/powerpoint/2010/main" val="90787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Financial Performance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02</a:t>
            </a:r>
            <a:endParaRPr lang="en-IN" sz="4000" dirty="0">
              <a:solidFill>
                <a:schemeClr val="bg1"/>
              </a:solidFill>
            </a:endParaRPr>
          </a:p>
        </p:txBody>
      </p:sp>
    </p:spTree>
    <p:extLst>
      <p:ext uri="{BB962C8B-B14F-4D97-AF65-F5344CB8AC3E}">
        <p14:creationId xmlns:p14="http://schemas.microsoft.com/office/powerpoint/2010/main" val="208094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Financial Performance</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Overall </a:t>
              </a:r>
              <a:r>
                <a:rPr lang="en-US" b="1" dirty="0" err="1">
                  <a:solidFill>
                    <a:srgbClr val="545252"/>
                  </a:solidFill>
                  <a:latin typeface="arial" panose="020B0604020202020204" pitchFamily="34" charset="0"/>
                  <a:sym typeface="Roboto"/>
                </a:rPr>
                <a:t>Sales,Gross</a:t>
              </a:r>
              <a:r>
                <a:rPr lang="en-US" b="1" dirty="0">
                  <a:solidFill>
                    <a:srgbClr val="545252"/>
                  </a:solidFill>
                  <a:latin typeface="arial" panose="020B0604020202020204" pitchFamily="34" charset="0"/>
                  <a:sym typeface="Roboto"/>
                </a:rPr>
                <a:t> </a:t>
              </a:r>
              <a:r>
                <a:rPr lang="en-US" b="1" dirty="0" err="1">
                  <a:solidFill>
                    <a:srgbClr val="545252"/>
                  </a:solidFill>
                  <a:latin typeface="arial" panose="020B0604020202020204" pitchFamily="34" charset="0"/>
                  <a:sym typeface="Roboto"/>
                </a:rPr>
                <a:t>Profit,EBITDA,PAT,SKU</a:t>
              </a:r>
              <a:endParaRPr lang="en-US" b="1" dirty="0">
                <a:solidFill>
                  <a:srgbClr val="545252"/>
                </a:solidFill>
                <a:latin typeface="arial" panose="020B0604020202020204" pitchFamily="34" charset="0"/>
                <a:sym typeface="Roboto"/>
              </a:endParaRP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YoY Change for Following (Sales, Gross </a:t>
              </a:r>
              <a:r>
                <a:rPr lang="en-US" b="1" dirty="0" err="1">
                  <a:solidFill>
                    <a:srgbClr val="545252"/>
                  </a:solidFill>
                  <a:latin typeface="arial" panose="020B0604020202020204" pitchFamily="34" charset="0"/>
                  <a:sym typeface="Roboto"/>
                </a:rPr>
                <a:t>Profit,EBITDA,PAT</a:t>
              </a:r>
              <a:r>
                <a:rPr lang="en-US" b="1" dirty="0">
                  <a:solidFill>
                    <a:srgbClr val="545252"/>
                  </a:solidFill>
                  <a:latin typeface="arial" panose="020B0604020202020204" pitchFamily="34" charset="0"/>
                  <a:sym typeface="Roboto"/>
                </a:rPr>
                <a:t>)</a:t>
              </a: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Trend of Sales with PAT with PAT%</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100% stake Column Chart showing (</a:t>
              </a:r>
              <a:r>
                <a:rPr lang="en-US" b="1" dirty="0" err="1">
                  <a:solidFill>
                    <a:srgbClr val="545252"/>
                  </a:solidFill>
                  <a:latin typeface="arial" panose="020B0604020202020204" pitchFamily="34" charset="0"/>
                  <a:sym typeface="Roboto"/>
                </a:rPr>
                <a:t>Sales,Gross</a:t>
              </a:r>
              <a:r>
                <a:rPr lang="en-US" b="1" dirty="0">
                  <a:solidFill>
                    <a:srgbClr val="545252"/>
                  </a:solidFill>
                  <a:latin typeface="arial" panose="020B0604020202020204" pitchFamily="34" charset="0"/>
                  <a:sym typeface="Roboto"/>
                </a:rPr>
                <a:t> Profit,EBITDA,PAT)</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5" name="Group 54">
            <a:extLst>
              <a:ext uri="{FF2B5EF4-FFF2-40B4-BE49-F238E27FC236}">
                <a16:creationId xmlns:a16="http://schemas.microsoft.com/office/drawing/2014/main" id="{8015CF94-F1E9-8A60-F08D-1279CBF601F9}"/>
              </a:ext>
            </a:extLst>
          </p:cNvPr>
          <p:cNvGrpSpPr/>
          <p:nvPr/>
        </p:nvGrpSpPr>
        <p:grpSpPr>
          <a:xfrm>
            <a:off x="457200" y="5549860"/>
            <a:ext cx="13601700" cy="868805"/>
            <a:chOff x="481283" y="1676400"/>
            <a:chExt cx="18648750" cy="1191186"/>
          </a:xfrm>
        </p:grpSpPr>
        <p:sp>
          <p:nvSpPr>
            <p:cNvPr id="56" name="Rectangle: Rounded Corners 55">
              <a:extLst>
                <a:ext uri="{FF2B5EF4-FFF2-40B4-BE49-F238E27FC236}">
                  <a16:creationId xmlns:a16="http://schemas.microsoft.com/office/drawing/2014/main" id="{FF107424-8B01-EB0E-E009-F4F462FE478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734AE9D3-24F4-8D66-5175-AEA7FDBF06AD}"/>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Sales by Category &amp; Location</a:t>
              </a:r>
            </a:p>
          </p:txBody>
        </p:sp>
        <p:sp>
          <p:nvSpPr>
            <p:cNvPr id="58" name="Rectangle: Rounded Corners 57">
              <a:extLst>
                <a:ext uri="{FF2B5EF4-FFF2-40B4-BE49-F238E27FC236}">
                  <a16:creationId xmlns:a16="http://schemas.microsoft.com/office/drawing/2014/main" id="{993950C7-5A82-05DD-2544-859A34340334}"/>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05</a:t>
              </a:r>
              <a:endParaRPr lang="en-IN" b="1" dirty="0">
                <a:latin typeface="Arial" panose="020B0604020202020204" pitchFamily="34" charset="0"/>
                <a:cs typeface="Arial" panose="020B0604020202020204" pitchFamily="34" charset="0"/>
              </a:endParaRPr>
            </a:p>
          </p:txBody>
        </p:sp>
        <p:sp>
          <p:nvSpPr>
            <p:cNvPr id="59" name="Arrow: Pentagon 58">
              <a:extLst>
                <a:ext uri="{FF2B5EF4-FFF2-40B4-BE49-F238E27FC236}">
                  <a16:creationId xmlns:a16="http://schemas.microsoft.com/office/drawing/2014/main" id="{076C6509-039D-46D7-BECD-EDCA7D5D950E}"/>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0" name="Group 59">
            <a:extLst>
              <a:ext uri="{FF2B5EF4-FFF2-40B4-BE49-F238E27FC236}">
                <a16:creationId xmlns:a16="http://schemas.microsoft.com/office/drawing/2014/main" id="{E4103AD2-D60C-E754-5CC6-7BDD0ADFEE5C}"/>
              </a:ext>
            </a:extLst>
          </p:cNvPr>
          <p:cNvGrpSpPr/>
          <p:nvPr/>
        </p:nvGrpSpPr>
        <p:grpSpPr>
          <a:xfrm>
            <a:off x="457200" y="6575375"/>
            <a:ext cx="13601700" cy="868805"/>
            <a:chOff x="481283" y="1676400"/>
            <a:chExt cx="18648750" cy="1191186"/>
          </a:xfrm>
        </p:grpSpPr>
        <p:sp>
          <p:nvSpPr>
            <p:cNvPr id="61" name="Rectangle: Rounded Corners 60">
              <a:extLst>
                <a:ext uri="{FF2B5EF4-FFF2-40B4-BE49-F238E27FC236}">
                  <a16:creationId xmlns:a16="http://schemas.microsoft.com/office/drawing/2014/main" id="{6124AB07-9BCB-4D1F-5057-0F13D9D8307F}"/>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4C7C05AB-8684-E20F-199B-89819D142AEF}"/>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Sales Bifurcation by Channel </a:t>
              </a:r>
            </a:p>
          </p:txBody>
        </p:sp>
        <p:sp>
          <p:nvSpPr>
            <p:cNvPr id="63" name="Rectangle: Rounded Corners 62">
              <a:extLst>
                <a:ext uri="{FF2B5EF4-FFF2-40B4-BE49-F238E27FC236}">
                  <a16:creationId xmlns:a16="http://schemas.microsoft.com/office/drawing/2014/main" id="{947A180E-FB99-A845-EE88-19C5B64EFCF0}"/>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06</a:t>
              </a:r>
              <a:endParaRPr lang="en-IN" b="1" dirty="0">
                <a:latin typeface="Arial" panose="020B0604020202020204" pitchFamily="34" charset="0"/>
                <a:cs typeface="Arial" panose="020B0604020202020204" pitchFamily="34" charset="0"/>
              </a:endParaRPr>
            </a:p>
          </p:txBody>
        </p:sp>
        <p:sp>
          <p:nvSpPr>
            <p:cNvPr id="64" name="Arrow: Pentagon 63">
              <a:extLst>
                <a:ext uri="{FF2B5EF4-FFF2-40B4-BE49-F238E27FC236}">
                  <a16:creationId xmlns:a16="http://schemas.microsoft.com/office/drawing/2014/main" id="{3D3805CB-162C-B724-1C4A-5EC00E56532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5" name="Group 64">
            <a:extLst>
              <a:ext uri="{FF2B5EF4-FFF2-40B4-BE49-F238E27FC236}">
                <a16:creationId xmlns:a16="http://schemas.microsoft.com/office/drawing/2014/main" id="{4450FC84-DD24-4998-2B7B-4E5ADD7CCA96}"/>
              </a:ext>
            </a:extLst>
          </p:cNvPr>
          <p:cNvGrpSpPr/>
          <p:nvPr/>
        </p:nvGrpSpPr>
        <p:grpSpPr>
          <a:xfrm>
            <a:off x="457200" y="7600888"/>
            <a:ext cx="13601700" cy="868805"/>
            <a:chOff x="481283" y="1676400"/>
            <a:chExt cx="18648750" cy="1191186"/>
          </a:xfrm>
        </p:grpSpPr>
        <p:sp>
          <p:nvSpPr>
            <p:cNvPr id="66" name="Rectangle: Rounded Corners 65">
              <a:extLst>
                <a:ext uri="{FF2B5EF4-FFF2-40B4-BE49-F238E27FC236}">
                  <a16:creationId xmlns:a16="http://schemas.microsoft.com/office/drawing/2014/main" id="{8CDC1258-EA3F-E183-C7B8-4F0942A8906F}"/>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70805FA7-634F-2A99-D6C2-1FC1476D101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a:solidFill>
                    <a:srgbClr val="545252"/>
                  </a:solidFill>
                  <a:latin typeface="arial" panose="020B0604020202020204" pitchFamily="34" charset="0"/>
                  <a:sym typeface="Roboto"/>
                </a:rPr>
                <a:t>Volume &amp; </a:t>
              </a:r>
              <a:r>
                <a:rPr lang="en-US" b="1" dirty="0">
                  <a:solidFill>
                    <a:srgbClr val="545252"/>
                  </a:solidFill>
                  <a:latin typeface="arial" panose="020B0604020202020204" pitchFamily="34" charset="0"/>
                  <a:sym typeface="Roboto"/>
                </a:rPr>
                <a:t>Trend by Category</a:t>
              </a:r>
            </a:p>
          </p:txBody>
        </p:sp>
        <p:sp>
          <p:nvSpPr>
            <p:cNvPr id="68" name="Rectangle: Rounded Corners 67">
              <a:extLst>
                <a:ext uri="{FF2B5EF4-FFF2-40B4-BE49-F238E27FC236}">
                  <a16:creationId xmlns:a16="http://schemas.microsoft.com/office/drawing/2014/main" id="{1B53E6D7-A826-E700-DCDE-75500EB37475}"/>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07</a:t>
              </a:r>
              <a:endParaRPr lang="en-IN" b="1" dirty="0">
                <a:latin typeface="Arial" panose="020B0604020202020204" pitchFamily="34" charset="0"/>
                <a:cs typeface="Arial" panose="020B0604020202020204" pitchFamily="34" charset="0"/>
              </a:endParaRPr>
            </a:p>
          </p:txBody>
        </p:sp>
        <p:sp>
          <p:nvSpPr>
            <p:cNvPr id="69" name="Arrow: Pentagon 68">
              <a:extLst>
                <a:ext uri="{FF2B5EF4-FFF2-40B4-BE49-F238E27FC236}">
                  <a16:creationId xmlns:a16="http://schemas.microsoft.com/office/drawing/2014/main" id="{7B8B433D-1B52-C9E4-F07A-98EDD800419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60166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Financial Performance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To Analyze the Historical Data Always Calculate sum of all Line item Available in Data ,Always Try to avoid Column Total </a:t>
            </a:r>
          </a:p>
          <a:p>
            <a:pPr algn="just">
              <a:lnSpc>
                <a:spcPct val="120000"/>
              </a:lnSpc>
              <a:spcAft>
                <a:spcPts val="600"/>
              </a:spcAft>
              <a:buClr>
                <a:schemeClr val="bg1">
                  <a:lumMod val="50000"/>
                </a:schemeClr>
              </a:buClr>
              <a:buSzPct val="70000"/>
            </a:pPr>
            <a:endParaRPr lang="en-US" b="1" dirty="0">
              <a:solidFill>
                <a:srgbClr val="545252"/>
              </a:solidFill>
              <a:latin typeface="Arial" panose="020B0604020202020204" pitchFamily="34" charset="0"/>
              <a:cs typeface="Arial" panose="020B0604020202020204" pitchFamily="34" charset="0"/>
            </a:endParaRPr>
          </a:p>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Calculate for Actual and Budget Both</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for Actual &amp; Budget</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905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2733" y="3477011"/>
            <a:ext cx="6627667"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Optimization of Business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03</a:t>
            </a:r>
            <a:endParaRPr lang="en-IN" sz="4000" dirty="0">
              <a:solidFill>
                <a:schemeClr val="bg1"/>
              </a:solidFill>
            </a:endParaRPr>
          </a:p>
        </p:txBody>
      </p:sp>
    </p:spTree>
    <p:extLst>
      <p:ext uri="{BB962C8B-B14F-4D97-AF65-F5344CB8AC3E}">
        <p14:creationId xmlns:p14="http://schemas.microsoft.com/office/powerpoint/2010/main" val="4217940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36307</TotalTime>
  <Words>1269</Words>
  <Application>Microsoft Office PowerPoint</Application>
  <PresentationFormat>Custom</PresentationFormat>
  <Paragraphs>204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Thakur</dc:creator>
  <cp:lastModifiedBy>BHAVESH BHAVESH</cp:lastModifiedBy>
  <cp:revision>156</cp:revision>
  <dcterms:created xsi:type="dcterms:W3CDTF">2023-03-18T07:56:15Z</dcterms:created>
  <dcterms:modified xsi:type="dcterms:W3CDTF">2024-09-08T14:44:20Z</dcterms:modified>
</cp:coreProperties>
</file>