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7" r:id="rId15"/>
    <p:sldId id="278" r:id="rId16"/>
    <p:sldId id="271" r:id="rId17"/>
    <p:sldId id="276" r:id="rId18"/>
    <p:sldId id="259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4676" autoAdjust="0"/>
  </p:normalViewPr>
  <p:slideViewPr>
    <p:cSldViewPr snapToGrid="0">
      <p:cViewPr varScale="1">
        <p:scale>
          <a:sx n="57" d="100"/>
          <a:sy n="57" d="100"/>
        </p:scale>
        <p:origin x="10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9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5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9377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994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16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579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5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7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6042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9DF93C-881E-404A-A1DE-0B89F6953591}" type="datetimeFigureOut">
              <a:rPr lang="de-DE" smtClean="0"/>
              <a:t>22.04.2017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DB9412-2DA0-464C-B4AE-5B9F906E86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ibernate_(Framework)" TargetMode="External"/><Relationship Id="rId7" Type="http://schemas.openxmlformats.org/officeDocument/2006/relationships/hyperlink" Target="http://www.torsten-horn.de/techdocs/java-hibernate.htm" TargetMode="External"/><Relationship Id="rId2" Type="http://schemas.openxmlformats.org/officeDocument/2006/relationships/hyperlink" Target="http://hiberna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hibernate/hibernate_overview.htm" TargetMode="External"/><Relationship Id="rId5" Type="http://schemas.openxmlformats.org/officeDocument/2006/relationships/hyperlink" Target="https://www.javatpoint.com/hibernate-tutorial" TargetMode="External"/><Relationship Id="rId4" Type="http://schemas.openxmlformats.org/officeDocument/2006/relationships/hyperlink" Target="https://de.wikipedia.org/wiki/Objektrelationale_Abbildu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457202"/>
            <a:ext cx="10363200" cy="19594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Java </a:t>
            </a:r>
            <a:r>
              <a:rPr lang="de-DE" dirty="0" err="1" smtClean="0"/>
              <a:t>Hibernate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Datenbank Konnektoren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5398096"/>
            <a:ext cx="10363200" cy="1343619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Timo Rautenberg</a:t>
            </a:r>
          </a:p>
          <a:p>
            <a:pPr algn="l"/>
            <a:r>
              <a:rPr lang="de-DE" dirty="0" err="1" smtClean="0">
                <a:solidFill>
                  <a:schemeClr val="bg1"/>
                </a:solidFill>
              </a:rPr>
              <a:t>ePortfolio</a:t>
            </a:r>
            <a:r>
              <a:rPr lang="de-DE" dirty="0" smtClean="0">
                <a:solidFill>
                  <a:schemeClr val="bg1"/>
                </a:solidFill>
              </a:rPr>
              <a:t> Software Engineering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</a:rPr>
              <a:t>25. April 2017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82" y="2839973"/>
            <a:ext cx="7050635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96" t="19694" r="75346" b="38144"/>
          <a:stretch/>
        </p:blipFill>
        <p:spPr bwMode="auto">
          <a:xfrm>
            <a:off x="1469720" y="2178854"/>
            <a:ext cx="3519814" cy="3469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 smtClean="0"/>
              <a:t>2) 	Tabelle </a:t>
            </a:r>
            <a:r>
              <a:rPr lang="de-DE" dirty="0"/>
              <a:t>pro </a:t>
            </a:r>
            <a:r>
              <a:rPr lang="de-DE" dirty="0" smtClean="0"/>
              <a:t>Unterklasse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Arten der objektrelationalen Abbildung von Vererbungshierarchien auf </a:t>
            </a:r>
            <a:r>
              <a:rPr lang="de-DE" dirty="0" smtClean="0"/>
              <a:t>Datenbanktabellen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2774" t="11780" r="56524" b="30229"/>
          <a:stretch/>
        </p:blipFill>
        <p:spPr bwMode="auto">
          <a:xfrm>
            <a:off x="7214991" y="1527499"/>
            <a:ext cx="1565755" cy="4772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5323561" y="3744119"/>
            <a:ext cx="1557403" cy="3391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/>
              <a:t>3</a:t>
            </a:r>
            <a:r>
              <a:rPr lang="de-DE" dirty="0" smtClean="0"/>
              <a:t>) 	</a:t>
            </a:r>
            <a:r>
              <a:rPr lang="de-DE" dirty="0"/>
              <a:t>Tabelle pro konkrete Klasse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Arten der objektrelationalen Abbildung von Vererbungshierarchien auf </a:t>
            </a:r>
            <a:r>
              <a:rPr lang="de-DE" dirty="0" smtClean="0"/>
              <a:t>Datenbanktabellen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88" t="16522" r="75326" b="41317"/>
          <a:stretch/>
        </p:blipFill>
        <p:spPr bwMode="auto">
          <a:xfrm>
            <a:off x="1540701" y="2254685"/>
            <a:ext cx="3494762" cy="3469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5278" t="11880" r="54277" b="33479"/>
          <a:stretch/>
        </p:blipFill>
        <p:spPr bwMode="auto">
          <a:xfrm>
            <a:off x="7703507" y="1741118"/>
            <a:ext cx="1528175" cy="4496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5590783" y="3819952"/>
            <a:ext cx="1557403" cy="3391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dirty="0" smtClean="0"/>
              <a:t>4) 	Abbildung </a:t>
            </a:r>
            <a:r>
              <a:rPr lang="de-DE" dirty="0"/>
              <a:t>von Strukturen &amp; Daten in generellen Tabellen </a:t>
            </a:r>
            <a:r>
              <a:rPr lang="de-DE" dirty="0" smtClean="0"/>
              <a:t>	(</a:t>
            </a:r>
            <a:r>
              <a:rPr lang="de-DE" dirty="0"/>
              <a:t>General </a:t>
            </a:r>
            <a:r>
              <a:rPr lang="de-DE" dirty="0" err="1"/>
              <a:t>Tables</a:t>
            </a:r>
            <a:r>
              <a:rPr lang="de-DE" dirty="0" smtClean="0"/>
              <a:t>)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	gesamte </a:t>
            </a:r>
            <a:r>
              <a:rPr lang="de-DE" dirty="0"/>
              <a:t>Datenbank enthält genau 5 Tabellen: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smtClean="0"/>
              <a:t>- eine </a:t>
            </a:r>
            <a:r>
              <a:rPr lang="de-DE" dirty="0"/>
              <a:t>für </a:t>
            </a:r>
            <a:r>
              <a:rPr lang="de-DE" dirty="0" smtClean="0"/>
              <a:t>Klassen</a:t>
            </a:r>
            <a:br>
              <a:rPr lang="de-DE" dirty="0" smtClean="0"/>
            </a:br>
            <a:r>
              <a:rPr lang="de-DE" dirty="0" smtClean="0"/>
              <a:t>	- eine </a:t>
            </a:r>
            <a:r>
              <a:rPr lang="de-DE" dirty="0"/>
              <a:t>für Beziehungen (</a:t>
            </a:r>
            <a:r>
              <a:rPr lang="de-DE" dirty="0" smtClean="0"/>
              <a:t>einschl. Vererbungsbeziehungen)</a:t>
            </a:r>
            <a:br>
              <a:rPr lang="de-DE" dirty="0" smtClean="0"/>
            </a:br>
            <a:r>
              <a:rPr lang="de-DE" dirty="0" smtClean="0"/>
              <a:t>	- eine </a:t>
            </a:r>
            <a:r>
              <a:rPr lang="de-DE" dirty="0"/>
              <a:t>für </a:t>
            </a:r>
            <a:r>
              <a:rPr lang="de-DE" dirty="0" smtClean="0"/>
              <a:t>Attribute</a:t>
            </a:r>
          </a:p>
          <a:p>
            <a:pPr marL="109728" indent="0">
              <a:buNone/>
            </a:pPr>
            <a:r>
              <a:rPr lang="de-DE" dirty="0" smtClean="0"/>
              <a:t>	- eine </a:t>
            </a:r>
            <a:r>
              <a:rPr lang="de-DE" dirty="0"/>
              <a:t>für Instanzen (der Klassen) 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	- eine </a:t>
            </a:r>
            <a:r>
              <a:rPr lang="de-DE" dirty="0"/>
              <a:t>für Werte (der Attribute)</a:t>
            </a:r>
            <a:br>
              <a:rPr lang="de-DE" dirty="0"/>
            </a:br>
            <a:r>
              <a:rPr lang="de-DE" dirty="0"/>
              <a:t>	=&gt; kaum angewendet in der Praxis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Arten der objektrelationalen Abbildung von Vererbungshierarchien auf </a:t>
            </a:r>
            <a:r>
              <a:rPr lang="de-DE" dirty="0" smtClean="0"/>
              <a:t>Datenbanktabellen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Datenbank-unabhängige </a:t>
            </a:r>
            <a:r>
              <a:rPr lang="de-DE" dirty="0" smtClean="0"/>
              <a:t>Abfragen</a:t>
            </a:r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/>
              <a:t>Entlastung des Entwicklers von </a:t>
            </a:r>
            <a:r>
              <a:rPr lang="de-DE" dirty="0" smtClean="0"/>
              <a:t>95 % der </a:t>
            </a:r>
            <a:r>
              <a:rPr lang="de-DE" dirty="0"/>
              <a:t>gewöhnlichen Datenpersistenz und den damit verbundenen </a:t>
            </a:r>
            <a:r>
              <a:rPr lang="de-DE" dirty="0" smtClean="0"/>
              <a:t>Programmieraufgaben</a:t>
            </a:r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/>
              <a:t>eine einfache API zum Speichern &amp; Abrufen von Java Objekten aus einer relationalen </a:t>
            </a:r>
            <a:r>
              <a:rPr lang="de-DE" dirty="0" smtClean="0"/>
              <a:t>Datenbank</a:t>
            </a:r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3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Abstrahierung </a:t>
            </a:r>
            <a:r>
              <a:rPr lang="de-DE" dirty="0"/>
              <a:t>der ungewohnten SQL-Datentypen, um mit gewohnten Java-Objekten arbeiten zu </a:t>
            </a:r>
            <a:r>
              <a:rPr lang="de-DE" dirty="0" smtClean="0"/>
              <a:t>können</a:t>
            </a:r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automatische Übertragung von komplexen </a:t>
            </a:r>
            <a:r>
              <a:rPr lang="de-DE" dirty="0"/>
              <a:t>Assoziationen zwischen Objekten </a:t>
            </a:r>
            <a:r>
              <a:rPr lang="de-DE" dirty="0" smtClean="0"/>
              <a:t>auf </a:t>
            </a:r>
            <a:r>
              <a:rPr lang="de-DE" dirty="0"/>
              <a:t>die </a:t>
            </a:r>
            <a:r>
              <a:rPr lang="de-DE" dirty="0" smtClean="0"/>
              <a:t>Datenbank</a:t>
            </a:r>
          </a:p>
          <a:p>
            <a:endParaRPr lang="de-DE" dirty="0" smtClean="0"/>
          </a:p>
          <a:p>
            <a:r>
              <a:rPr lang="de-DE" dirty="0" smtClean="0"/>
              <a:t>Minimierung der Datenbankzugriffe </a:t>
            </a:r>
            <a:r>
              <a:rPr lang="de-DE" dirty="0"/>
              <a:t>mit intelligenten </a:t>
            </a:r>
            <a:r>
              <a:rPr lang="de-DE" dirty="0" smtClean="0"/>
              <a:t>Abrufstrategien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5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Automatische </a:t>
            </a:r>
            <a:r>
              <a:rPr lang="de-DE" dirty="0" smtClean="0"/>
              <a:t>Tabellen-Erstellung</a:t>
            </a:r>
          </a:p>
          <a:p>
            <a:endParaRPr lang="de-DE" dirty="0"/>
          </a:p>
          <a:p>
            <a:r>
              <a:rPr lang="de-DE" dirty="0" smtClean="0"/>
              <a:t>Abfrage-Cache: </a:t>
            </a:r>
            <a:br>
              <a:rPr lang="de-DE" dirty="0" smtClean="0"/>
            </a:br>
            <a:r>
              <a:rPr lang="de-DE" dirty="0" smtClean="0"/>
              <a:t>liefert </a:t>
            </a:r>
            <a:r>
              <a:rPr lang="de-DE" dirty="0"/>
              <a:t>Statistiken über den </a:t>
            </a:r>
            <a:r>
              <a:rPr lang="de-DE" dirty="0" smtClean="0"/>
              <a:t>Abfrage- </a:t>
            </a:r>
            <a:r>
              <a:rPr lang="de-DE" dirty="0"/>
              <a:t>und Datenbankstatus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8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3360229"/>
            <a:ext cx="10972800" cy="217627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153538"/>
            <a:ext cx="10972800" cy="1143000"/>
          </a:xfrm>
        </p:spPr>
        <p:txBody>
          <a:bodyPr/>
          <a:lstStyle/>
          <a:p>
            <a:pPr algn="ctr"/>
            <a:r>
              <a:rPr lang="de-DE" dirty="0" smtClean="0"/>
              <a:t>Live-Demo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3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3360229"/>
            <a:ext cx="10972800" cy="217627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153538"/>
            <a:ext cx="10972800" cy="1143000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51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http://hibernate.org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://de.wikipedia.org/wiki/Hibernate_(Framework</a:t>
            </a:r>
            <a:r>
              <a:rPr lang="de-DE" dirty="0" smtClean="0">
                <a:hlinkClick r:id="rId3"/>
              </a:rPr>
              <a:t>)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de.wikipedia.org/wiki/Objektrelationale_Abbildung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</a:t>
            </a:r>
            <a:r>
              <a:rPr lang="de-DE" dirty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www.javatpoint.com/hibernate-tutorial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www.tutorialspoint.com/hibernate/hibernate_overview.htm</a:t>
            </a:r>
            <a:endParaRPr lang="de-DE" dirty="0" smtClean="0"/>
          </a:p>
          <a:p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www.torsten-horn.de/techdocs/java-hibernate.htm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Quellen: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de-DE" dirty="0" smtClean="0"/>
              <a:t>Was ist </a:t>
            </a:r>
            <a:r>
              <a:rPr lang="de-DE" dirty="0" err="1" smtClean="0"/>
              <a:t>Hibernate</a:t>
            </a:r>
            <a:r>
              <a:rPr lang="de-DE" dirty="0" smtClean="0"/>
              <a:t>?</a:t>
            </a:r>
          </a:p>
          <a:p>
            <a:pPr marL="624078" indent="-514350">
              <a:buFont typeface="+mj-lt"/>
              <a:buAutoNum type="arabicParenR"/>
            </a:pPr>
            <a:r>
              <a:rPr lang="de-DE" dirty="0"/>
              <a:t>Unterstützte </a:t>
            </a:r>
            <a:r>
              <a:rPr lang="de-DE" dirty="0" smtClean="0"/>
              <a:t>Datenbanken</a:t>
            </a:r>
            <a:endParaRPr lang="de-DE" dirty="0" smtClean="0"/>
          </a:p>
          <a:p>
            <a:pPr marL="624078" indent="-514350">
              <a:buFont typeface="+mj-lt"/>
              <a:buAutoNum type="arabicParenR"/>
            </a:pPr>
            <a:r>
              <a:rPr lang="de-DE" dirty="0" smtClean="0"/>
              <a:t>Geschichte &amp; Entstehung</a:t>
            </a:r>
            <a:endParaRPr lang="de-DE" dirty="0" smtClean="0"/>
          </a:p>
          <a:p>
            <a:pPr marL="624078" indent="-514350">
              <a:buFont typeface="+mj-lt"/>
              <a:buAutoNum type="arabicParenR"/>
            </a:pPr>
            <a:r>
              <a:rPr lang="de-DE" dirty="0" smtClean="0"/>
              <a:t>Objektrelationales Mapping (ORM)</a:t>
            </a:r>
          </a:p>
          <a:p>
            <a:pPr marL="624078" indent="-514350">
              <a:buFont typeface="+mj-lt"/>
              <a:buAutoNum type="arabicParenR"/>
            </a:pPr>
            <a:r>
              <a:rPr lang="de-DE" dirty="0" smtClean="0"/>
              <a:t>Arten </a:t>
            </a:r>
            <a:r>
              <a:rPr lang="de-DE" dirty="0"/>
              <a:t>der objektrelationalen Abbildung von Vererbungshierarchien auf </a:t>
            </a:r>
            <a:r>
              <a:rPr lang="de-DE" dirty="0" smtClean="0"/>
              <a:t>Datenbanktabellen</a:t>
            </a:r>
            <a:endParaRPr lang="de-DE" dirty="0" smtClean="0"/>
          </a:p>
          <a:p>
            <a:pPr marL="624078" indent="-514350">
              <a:buFont typeface="+mj-lt"/>
              <a:buAutoNum type="arabicParenR"/>
            </a:pPr>
            <a:r>
              <a:rPr lang="de-DE" dirty="0" smtClean="0"/>
              <a:t>Vorteile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marL="624078" indent="-514350">
              <a:buFont typeface="+mj-lt"/>
              <a:buAutoNum type="arabicParenR"/>
            </a:pPr>
            <a:r>
              <a:rPr lang="de-DE" dirty="0" smtClean="0"/>
              <a:t>Demo</a:t>
            </a:r>
            <a:r>
              <a:rPr lang="de-DE" dirty="0" smtClean="0"/>
              <a:t>: Java </a:t>
            </a:r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2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Open-Source-Persistenz- und ORM-Framework für </a:t>
            </a:r>
            <a:r>
              <a:rPr lang="de-DE" dirty="0" smtClean="0"/>
              <a:t>Java</a:t>
            </a:r>
          </a:p>
          <a:p>
            <a:endParaRPr lang="de-DE" dirty="0"/>
          </a:p>
          <a:p>
            <a:pPr lvl="1"/>
            <a:r>
              <a:rPr lang="de-DE" dirty="0" smtClean="0"/>
              <a:t>Open-Source:		quelloffen/kostenlos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Persistenz:		</a:t>
            </a:r>
            <a:r>
              <a:rPr lang="de-DE" dirty="0"/>
              <a:t>Fähigkeit, Daten über lange Zeit </a:t>
            </a:r>
            <a:r>
              <a:rPr lang="de-DE" dirty="0" smtClean="0"/>
              <a:t>bereitzuhalten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/>
              <a:t>ORM: 			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smtClean="0"/>
              <a:t>Mapping</a:t>
            </a:r>
            <a:br>
              <a:rPr lang="de-DE" dirty="0" smtClean="0"/>
            </a:br>
            <a:r>
              <a:rPr lang="de-DE" dirty="0" smtClean="0"/>
              <a:t>				(= </a:t>
            </a:r>
            <a:r>
              <a:rPr lang="de-DE" dirty="0"/>
              <a:t>Objektrelationale </a:t>
            </a:r>
            <a:r>
              <a:rPr lang="de-DE" dirty="0" smtClean="0"/>
              <a:t>Abbildung)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/>
              <a:t>Framework:		</a:t>
            </a:r>
            <a:r>
              <a:rPr lang="de-DE" dirty="0" smtClean="0"/>
              <a:t>Programmiergerüst</a:t>
            </a:r>
            <a:r>
              <a:rPr lang="de-DE" dirty="0" smtClean="0"/>
              <a:t>	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Hibernate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2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Hibernate</a:t>
            </a:r>
            <a:r>
              <a:rPr lang="de-DE" dirty="0"/>
              <a:t> unterstützt fast alle wichtigen RDBMS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/>
              <a:t>relationale </a:t>
            </a:r>
            <a:r>
              <a:rPr lang="de-DE" dirty="0" smtClean="0"/>
              <a:t>Datenbankmanagementsysteme)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Beispiele:</a:t>
            </a:r>
          </a:p>
          <a:p>
            <a:pPr lvl="1"/>
            <a:r>
              <a:rPr lang="de-DE" sz="2400" dirty="0"/>
              <a:t>MySQL</a:t>
            </a:r>
          </a:p>
          <a:p>
            <a:pPr lvl="1"/>
            <a:r>
              <a:rPr lang="de-DE" sz="2400" dirty="0"/>
              <a:t>Oracle</a:t>
            </a:r>
          </a:p>
          <a:p>
            <a:pPr lvl="1"/>
            <a:r>
              <a:rPr lang="de-DE" sz="2400" dirty="0"/>
              <a:t>Microsoft SQL Server Database</a:t>
            </a:r>
          </a:p>
          <a:p>
            <a:pPr lvl="1"/>
            <a:r>
              <a:rPr lang="de-DE" sz="2400" dirty="0"/>
              <a:t>HSQL Database Engine</a:t>
            </a:r>
          </a:p>
          <a:p>
            <a:pPr lvl="1"/>
            <a:r>
              <a:rPr lang="de-DE" sz="2400" dirty="0"/>
              <a:t>Informix Dynamic Server</a:t>
            </a:r>
          </a:p>
          <a:p>
            <a:pPr lvl="1"/>
            <a:r>
              <a:rPr lang="de-DE" sz="2400" dirty="0"/>
              <a:t>…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Unterstützte 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0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2001 von </a:t>
            </a:r>
            <a:r>
              <a:rPr lang="de-DE" dirty="0" smtClean="0"/>
              <a:t>einem Java-Entwicklern-Team </a:t>
            </a:r>
            <a:r>
              <a:rPr lang="de-DE" dirty="0"/>
              <a:t>unter Gavin King </a:t>
            </a:r>
            <a:r>
              <a:rPr lang="de-DE" dirty="0" smtClean="0"/>
              <a:t>entwickelt</a:t>
            </a:r>
          </a:p>
          <a:p>
            <a:r>
              <a:rPr lang="de-DE" dirty="0"/>
              <a:t>Unternehmen </a:t>
            </a:r>
            <a:r>
              <a:rPr lang="de-DE" dirty="0" err="1"/>
              <a:t>JBoss</a:t>
            </a:r>
            <a:r>
              <a:rPr lang="de-DE" dirty="0"/>
              <a:t>, Inc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/>
              <a:t>stellte später einige der wichtigsten </a:t>
            </a:r>
            <a:r>
              <a:rPr lang="de-DE" dirty="0" err="1"/>
              <a:t>Hibernate</a:t>
            </a:r>
            <a:r>
              <a:rPr lang="de-DE" dirty="0"/>
              <a:t>-Entwickler ein, um die Integration von </a:t>
            </a:r>
            <a:r>
              <a:rPr lang="de-DE" dirty="0" err="1"/>
              <a:t>Hibernate</a:t>
            </a:r>
            <a:r>
              <a:rPr lang="de-DE" dirty="0"/>
              <a:t> in den </a:t>
            </a:r>
            <a:r>
              <a:rPr lang="de-DE" dirty="0" err="1"/>
              <a:t>Application</a:t>
            </a:r>
            <a:r>
              <a:rPr lang="de-DE" dirty="0"/>
              <a:t> Server </a:t>
            </a:r>
            <a:r>
              <a:rPr lang="de-DE" dirty="0" smtClean="0"/>
              <a:t>voranzutreiben</a:t>
            </a:r>
          </a:p>
          <a:p>
            <a:endParaRPr lang="de-DE" dirty="0" smtClean="0"/>
          </a:p>
          <a:p>
            <a:r>
              <a:rPr lang="de-DE" dirty="0" smtClean="0"/>
              <a:t>von </a:t>
            </a:r>
            <a:r>
              <a:rPr lang="de-DE" dirty="0"/>
              <a:t>zehntausenden Java-Projekten weltweit </a:t>
            </a:r>
            <a:r>
              <a:rPr lang="de-DE" dirty="0" smtClean="0"/>
              <a:t>verwendet</a:t>
            </a:r>
          </a:p>
          <a:p>
            <a:r>
              <a:rPr lang="de-DE" dirty="0"/>
              <a:t>etwa 25.000 Entwickler sind bei den </a:t>
            </a:r>
            <a:r>
              <a:rPr lang="de-DE" dirty="0" err="1"/>
              <a:t>Hibernate</a:t>
            </a:r>
            <a:r>
              <a:rPr lang="de-DE" dirty="0"/>
              <a:t>-Foren </a:t>
            </a:r>
            <a:r>
              <a:rPr lang="de-DE" dirty="0" smtClean="0"/>
              <a:t>angemeldet</a:t>
            </a:r>
          </a:p>
          <a:p>
            <a:r>
              <a:rPr lang="de-DE" dirty="0"/>
              <a:t>im Schnitt ca. 3.000-mal täglich heruntergeladen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&amp; Entstehung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Technik der Softwareentwicklung</a:t>
            </a:r>
          </a:p>
          <a:p>
            <a:r>
              <a:rPr lang="de-DE" dirty="0" smtClean="0"/>
              <a:t>Abspeicherung </a:t>
            </a:r>
            <a:r>
              <a:rPr lang="de-DE" dirty="0"/>
              <a:t>von gewöhnlichen </a:t>
            </a:r>
            <a:r>
              <a:rPr lang="de-DE" dirty="0" smtClean="0"/>
              <a:t>Java-Objekten (</a:t>
            </a:r>
            <a:r>
              <a:rPr lang="de-DE" dirty="0"/>
              <a:t>POJOs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/>
              <a:t>Attributen und Methoden in relationalen Datenbanken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und umgekehrt </a:t>
            </a:r>
            <a:br>
              <a:rPr lang="de-DE" dirty="0" smtClean="0"/>
            </a:br>
            <a:r>
              <a:rPr lang="de-DE" dirty="0" smtClean="0"/>
              <a:t>Erzeugung </a:t>
            </a:r>
            <a:r>
              <a:rPr lang="de-DE" dirty="0"/>
              <a:t>von Objekten aus entsprechenden </a:t>
            </a:r>
            <a:r>
              <a:rPr lang="de-DE" dirty="0" smtClean="0"/>
              <a:t>Datensätzen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Objektrelationales Mapping (ORM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3927" r="4039" b="8768"/>
          <a:stretch/>
        </p:blipFill>
        <p:spPr>
          <a:xfrm>
            <a:off x="1758459" y="3921371"/>
            <a:ext cx="8475785" cy="2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Einfachster Fall: </a:t>
            </a:r>
            <a:r>
              <a:rPr lang="de-DE" dirty="0" smtClean="0"/>
              <a:t>Klassen </a:t>
            </a:r>
            <a:r>
              <a:rPr lang="de-DE" dirty="0"/>
              <a:t>werden auf Tabellen </a:t>
            </a:r>
            <a:r>
              <a:rPr lang="de-DE" dirty="0" smtClean="0"/>
              <a:t>abgebildet</a:t>
            </a:r>
            <a:endParaRPr lang="de-DE" dirty="0"/>
          </a:p>
          <a:p>
            <a:pPr lvl="1"/>
            <a:r>
              <a:rPr lang="de-DE" dirty="0" smtClean="0"/>
              <a:t>jedes </a:t>
            </a:r>
            <a:r>
              <a:rPr lang="de-DE" dirty="0"/>
              <a:t>Objekt entspricht einer </a:t>
            </a:r>
            <a:r>
              <a:rPr lang="de-DE" dirty="0" smtClean="0"/>
              <a:t>Tabellenzeile (Tupel)</a:t>
            </a:r>
            <a:endParaRPr lang="de-DE" dirty="0"/>
          </a:p>
          <a:p>
            <a:pPr lvl="1"/>
            <a:r>
              <a:rPr lang="de-DE" dirty="0" smtClean="0"/>
              <a:t>für </a:t>
            </a:r>
            <a:r>
              <a:rPr lang="de-DE" dirty="0"/>
              <a:t>jedes Attribut wird eine Tabellenspalte </a:t>
            </a:r>
            <a:r>
              <a:rPr lang="de-DE" dirty="0" smtClean="0"/>
              <a:t>reserviert</a:t>
            </a:r>
            <a:endParaRPr lang="de-DE" dirty="0"/>
          </a:p>
          <a:p>
            <a:pPr lvl="1"/>
            <a:r>
              <a:rPr lang="de-DE" dirty="0" smtClean="0"/>
              <a:t>Identität </a:t>
            </a:r>
            <a:r>
              <a:rPr lang="de-DE" dirty="0"/>
              <a:t>eines Objekts entspricht dem Primärschlüssel der </a:t>
            </a:r>
            <a:r>
              <a:rPr lang="de-DE" dirty="0" smtClean="0"/>
              <a:t>Tabelle</a:t>
            </a:r>
            <a:endParaRPr lang="de-DE" dirty="0"/>
          </a:p>
          <a:p>
            <a:pPr lvl="1"/>
            <a:r>
              <a:rPr lang="de-DE" dirty="0" smtClean="0"/>
              <a:t>Referenz </a:t>
            </a:r>
            <a:r>
              <a:rPr lang="de-DE" dirty="0"/>
              <a:t>von einem Objekt auf ein anderes Objekt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=&gt; </a:t>
            </a:r>
            <a:r>
              <a:rPr lang="de-DE" dirty="0"/>
              <a:t>Darstellung als Fremdschlüssel-Primärschlüssel-Beziehung in der </a:t>
            </a:r>
            <a:r>
              <a:rPr lang="de-DE" dirty="0" smtClean="0"/>
              <a:t>Datenbank</a:t>
            </a:r>
            <a:endParaRPr lang="de-DE" dirty="0"/>
          </a:p>
          <a:p>
            <a:pPr lvl="1"/>
            <a:r>
              <a:rPr lang="de-DE" dirty="0" smtClean="0"/>
              <a:t>ein </a:t>
            </a:r>
            <a:r>
              <a:rPr lang="de-DE" dirty="0"/>
              <a:t>Objekt benötigt zusätzliche „Shadow Information“ um persistent </a:t>
            </a:r>
            <a:r>
              <a:rPr lang="de-DE" dirty="0" smtClean="0"/>
              <a:t>abgelegt werden </a:t>
            </a:r>
            <a:r>
              <a:rPr lang="de-DE" dirty="0"/>
              <a:t>zu können </a:t>
            </a:r>
            <a:r>
              <a:rPr lang="de-DE" dirty="0" smtClean="0"/>
              <a:t>(</a:t>
            </a:r>
            <a:r>
              <a:rPr lang="de-DE" dirty="0"/>
              <a:t>z.B. Primärschlüssel ohne fachliche </a:t>
            </a:r>
            <a:r>
              <a:rPr lang="de-DE" dirty="0" smtClean="0"/>
              <a:t>Bedeutung)</a:t>
            </a:r>
          </a:p>
          <a:p>
            <a:pPr lvl="1"/>
            <a:r>
              <a:rPr lang="de-DE" dirty="0"/>
              <a:t>Beziehungen zwischen Objekten werden auf entsprechende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Datenbank-Relationen </a:t>
            </a:r>
            <a:r>
              <a:rPr lang="de-DE" dirty="0"/>
              <a:t>abgebildet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Objektrelationales Mapping (ORM)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7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dieser Technik über </a:t>
            </a:r>
            <a:r>
              <a:rPr lang="de-DE" dirty="0" smtClean="0"/>
              <a:t>Klassenbibliotheken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Beispiele:</a:t>
            </a:r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Objektrelationales Mapping (ORM)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2293"/>
              </p:ext>
            </p:extLst>
          </p:nvPr>
        </p:nvGraphicFramePr>
        <p:xfrm>
          <a:off x="845488" y="3047141"/>
          <a:ext cx="8611663" cy="1548068"/>
        </p:xfrm>
        <a:graphic>
          <a:graphicData uri="http://schemas.openxmlformats.org/drawingml/2006/table">
            <a:tbl>
              <a:tblPr firstRow="1" firstCol="1" bandRow="1"/>
              <a:tblGrid>
                <a:gridCol w="4159903"/>
                <a:gridCol w="445176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Programmiersprache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Klassenbibliothek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Hibernate</a:t>
                      </a:r>
                      <a:endParaRPr lang="de-DE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 Framework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Doctrine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0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 smtClean="0"/>
              <a:t>1) 	Tabelle </a:t>
            </a:r>
            <a:r>
              <a:rPr lang="de-DE" dirty="0"/>
              <a:t>pro Vererbungshierarchie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Arten der objektrelationalen Abbildung von Vererbungshierarchien auf </a:t>
            </a:r>
            <a:r>
              <a:rPr lang="de-DE" dirty="0" smtClean="0"/>
              <a:t>Datenbanktabellen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77" t="11808" r="75174" b="46385"/>
          <a:stretch/>
        </p:blipFill>
        <p:spPr bwMode="auto">
          <a:xfrm>
            <a:off x="1628376" y="2004164"/>
            <a:ext cx="3958224" cy="3870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35467" t="23863" r="54335" b="53814"/>
          <a:stretch/>
        </p:blipFill>
        <p:spPr bwMode="auto">
          <a:xfrm>
            <a:off x="8267178" y="2906038"/>
            <a:ext cx="1678487" cy="2066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6171156" y="3719258"/>
            <a:ext cx="1557403" cy="3391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imos" id="{18F7538A-C3C2-4B52-877E-A2FFDF9DA2A9}" vid="{9A8C7EFC-DE55-4B84-9364-E20A4DA98D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Deimos</Template>
  <TotalTime>0</TotalTime>
  <Words>302</Words>
  <Application>Microsoft Office PowerPoint</Application>
  <PresentationFormat>Breitbild</PresentationFormat>
  <Paragraphs>101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Deimos</vt:lpstr>
      <vt:lpstr>Java Hibernate Datenbank Konnektoren</vt:lpstr>
      <vt:lpstr>Agenda</vt:lpstr>
      <vt:lpstr>Was ist Hibernate?</vt:lpstr>
      <vt:lpstr>Unterstützte Datenbanken</vt:lpstr>
      <vt:lpstr>Geschichte &amp; Entstehung</vt:lpstr>
      <vt:lpstr>Objektrelationales Mapping (ORM)</vt:lpstr>
      <vt:lpstr>Objektrelationales Mapping (ORM)</vt:lpstr>
      <vt:lpstr>Objektrelationales Mapping (ORM)</vt:lpstr>
      <vt:lpstr>Arten der objektrelationalen Abbildung von Vererbungshierarchien auf Datenbanktabellen</vt:lpstr>
      <vt:lpstr>Arten der objektrelationalen Abbildung von Vererbungshierarchien auf Datenbanktabellen</vt:lpstr>
      <vt:lpstr>Arten der objektrelationalen Abbildung von Vererbungshierarchien auf Datenbanktabellen</vt:lpstr>
      <vt:lpstr>Arten der objektrelationalen Abbildung von Vererbungshierarchien auf Datenbanktabellen</vt:lpstr>
      <vt:lpstr>Vorteile von Hibernate</vt:lpstr>
      <vt:lpstr>Vorteile von Hibernate</vt:lpstr>
      <vt:lpstr>Vorteile von Hibernate</vt:lpstr>
      <vt:lpstr>PowerPoint-Präsentation</vt:lpstr>
      <vt:lpstr>Live-Demo</vt:lpstr>
      <vt:lpstr>Vielen Dank für Ihre Aufmerksamkeit!</vt:lpstr>
      <vt:lpstr>Verwendete Quellen: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Rautenberg</dc:creator>
  <cp:lastModifiedBy>Timo Rautenberg</cp:lastModifiedBy>
  <cp:revision>59</cp:revision>
  <dcterms:created xsi:type="dcterms:W3CDTF">2017-04-21T13:25:08Z</dcterms:created>
  <dcterms:modified xsi:type="dcterms:W3CDTF">2017-04-23T20:32:29Z</dcterms:modified>
</cp:coreProperties>
</file>