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09BADB-C5B6-47A2-891D-5BE9B300E18E}">
  <a:tblStyle styleId="{2309BADB-C5B6-47A2-891D-5BE9B300E1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B"/>
          </a:solidFill>
        </a:fill>
      </a:tcStyle>
    </a:wholeTbl>
    <a:band1H>
      <a:tcTxStyle/>
      <a:tcStyle>
        <a:fill>
          <a:solidFill>
            <a:srgbClr val="CBD0D5"/>
          </a:solidFill>
        </a:fill>
      </a:tcStyle>
    </a:band1H>
    <a:band2H>
      <a:tcTxStyle/>
    </a:band2H>
    <a:band1V>
      <a:tcTxStyle/>
      <a:tcStyle>
        <a:fill>
          <a:solidFill>
            <a:srgbClr val="CBD0D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04bd839b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5004bd839b_2_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43" name="Google Shape;143;g5004bd839b_2_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004bd839b_2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5004bd839b_2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  <p:sp>
        <p:nvSpPr>
          <p:cNvPr id="152" name="Google Shape;152;g5004bd839b_2_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92918" y="374650"/>
            <a:ext cx="8079581" cy="551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07492" y="1107831"/>
            <a:ext cx="8065294" cy="3225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429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2pPr>
            <a:lvl3pPr indent="-32385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i="0"/>
            </a:lvl3pPr>
            <a:lvl4pPr indent="-3175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i="0"/>
            </a:lvl5pPr>
            <a:lvl6pPr indent="-3175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/>
            </a:lvl6pPr>
            <a:lvl7pPr indent="-3175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/>
            </a:lvl7pPr>
            <a:lvl8pPr indent="-3175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72944" y="4663440"/>
            <a:ext cx="2194560" cy="31734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i="0" sz="2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11228" y="44609"/>
            <a:ext cx="884889" cy="820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92918" y="374650"/>
            <a:ext cx="8079581" cy="551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07492" y="1107831"/>
            <a:ext cx="8065294" cy="32255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429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2pPr>
            <a:lvl3pPr indent="-32385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i="0"/>
            </a:lvl3pPr>
            <a:lvl4pPr indent="-3175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i="0"/>
            </a:lvl5pPr>
            <a:lvl6pPr indent="-3175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/>
            </a:lvl6pPr>
            <a:lvl7pPr indent="-3175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/>
            </a:lvl7pPr>
            <a:lvl8pPr indent="-3175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72944" y="4663440"/>
            <a:ext cx="2194560" cy="31734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sz="27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chemeClr val="accent1">
            <a:alpha val="0"/>
          </a:schemeClr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920230" y="439010"/>
            <a:ext cx="758927" cy="929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1180" y="443459"/>
            <a:ext cx="764681" cy="936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5480" y="557759"/>
            <a:ext cx="764681" cy="93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ctrTitle"/>
          </p:nvPr>
        </p:nvSpPr>
        <p:spPr>
          <a:xfrm>
            <a:off x="452628" y="577850"/>
            <a:ext cx="8086725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Rockwell"/>
              <a:buNone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500634" y="3155157"/>
            <a:ext cx="692115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6pPr>
            <a:lvl7pPr lvl="6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7pPr>
            <a:lvl8pPr lvl="7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8pPr>
            <a:lvl9pPr lvl="8" algn="ctr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"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499" y="109448"/>
            <a:ext cx="447165" cy="54781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2628" y="575564"/>
            <a:ext cx="8085582" cy="25168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Rockwell"/>
              <a:buNone/>
              <a:defRPr b="0" sz="6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500634" y="3153157"/>
            <a:ext cx="6919722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2918" y="374650"/>
            <a:ext cx="8079581" cy="44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507492" y="1498600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 "/>
              <a:defRPr sz="1500"/>
            </a:lvl2pPr>
            <a:lvl3pPr indent="-3175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 sz="1400"/>
            </a:lvl3pPr>
            <a:lvl4pPr indent="-3048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08498" y="1498600"/>
            <a:ext cx="349758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 "/>
              <a:defRPr sz="1500"/>
            </a:lvl2pPr>
            <a:lvl3pPr indent="-3175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 sz="1400"/>
            </a:lvl3pPr>
            <a:lvl4pPr indent="-3048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92918" y="374650"/>
            <a:ext cx="8079581" cy="44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507492" y="1530350"/>
            <a:ext cx="3497580" cy="54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b="0" sz="1700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507492" y="206481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 "/>
              <a:defRPr sz="1500"/>
            </a:lvl2pPr>
            <a:lvl3pPr indent="-3175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 sz="1400"/>
            </a:lvl3pPr>
            <a:lvl4pPr indent="-3048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3" type="body"/>
          </p:nvPr>
        </p:nvSpPr>
        <p:spPr>
          <a:xfrm>
            <a:off x="4505706" y="1528826"/>
            <a:ext cx="3497580" cy="541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  <a:defRPr b="0" sz="1700" cap="none">
                <a:solidFill>
                  <a:srgbClr val="262626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9"/>
          <p:cNvSpPr txBox="1"/>
          <p:nvPr>
            <p:ph idx="4" type="body"/>
          </p:nvPr>
        </p:nvSpPr>
        <p:spPr>
          <a:xfrm>
            <a:off x="4505706" y="2063243"/>
            <a:ext cx="349758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 "/>
              <a:defRPr sz="1500"/>
            </a:lvl2pPr>
            <a:lvl3pPr indent="-3175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 sz="1400"/>
            </a:lvl3pPr>
            <a:lvl4pPr indent="-3048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2918" y="374650"/>
            <a:ext cx="8079581" cy="44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" id="108" name="Google Shape;10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3035" y="133926"/>
            <a:ext cx="758927" cy="92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6196053" y="406711"/>
            <a:ext cx="253746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ckwell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71500" y="571500"/>
            <a:ext cx="457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 "/>
              <a:defRPr sz="2100"/>
            </a:lvl2pPr>
            <a:lvl3pPr indent="-3429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  <a:defRPr sz="1800"/>
            </a:lvl3pPr>
            <a:lvl4pPr indent="-32385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 "/>
              <a:defRPr sz="1500"/>
            </a:lvl4pPr>
            <a:lvl5pPr indent="-32385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 "/>
              <a:defRPr sz="1500"/>
            </a:lvl5pPr>
            <a:lvl6pPr indent="-32385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6pPr>
            <a:lvl7pPr indent="-32385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7pPr>
            <a:lvl8pPr indent="-32385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8pPr>
            <a:lvl9pPr indent="-32385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6206987" y="1883860"/>
            <a:ext cx="2548890" cy="2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" id="117" name="Google Shape;1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3035" y="133926"/>
            <a:ext cx="758927" cy="92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86918" y="4064000"/>
            <a:ext cx="8085582" cy="45996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/>
          <p:nvPr>
            <p:ph idx="2" type="pic"/>
          </p:nvPr>
        </p:nvSpPr>
        <p:spPr>
          <a:xfrm>
            <a:off x="0" y="0"/>
            <a:ext cx="9144000" cy="3998214"/>
          </a:xfrm>
          <a:prstGeom prst="rect">
            <a:avLst/>
          </a:prstGeom>
          <a:solidFill>
            <a:srgbClr val="8BC1E1"/>
          </a:solidFill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507492" y="4432301"/>
            <a:ext cx="692200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  <a:defRPr sz="11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algn="r">
              <a:spcBef>
                <a:spcPts val="0"/>
              </a:spcBef>
              <a:buNone/>
              <a:defRPr b="0" sz="77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" id="125" name="Google Shape;12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3035" y="133926"/>
            <a:ext cx="758927" cy="92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92918" y="374650"/>
            <a:ext cx="8079581" cy="44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2879877" y="-1359511"/>
            <a:ext cx="3320525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2pPr>
            <a:lvl3pPr indent="-3175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3pPr>
            <a:lvl4pPr indent="-3175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4pPr>
            <a:lvl5pPr indent="-3175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5pPr>
            <a:lvl6pPr indent="-3175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6pPr>
            <a:lvl7pPr indent="-3175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7pPr>
            <a:lvl8pPr indent="-3175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" id="132" name="Google Shape;13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3035" y="133926"/>
            <a:ext cx="758927" cy="92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743575" y="1335881"/>
            <a:ext cx="360045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453753" y="-339328"/>
            <a:ext cx="4050506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175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2pPr>
            <a:lvl3pPr indent="-317500" lvl="2" marL="1371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3pPr>
            <a:lvl4pPr indent="-317500" lvl="3" marL="1828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4pPr>
            <a:lvl5pPr indent="-317500" lvl="4" marL="22860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 "/>
              <a:defRPr/>
            </a:lvl5pPr>
            <a:lvl6pPr indent="-317500" lvl="5" marL="27432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6pPr>
            <a:lvl7pPr indent="-317500" lvl="6" marL="32004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7pPr>
            <a:lvl8pPr indent="-317500" lvl="7" marL="36576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8pPr>
            <a:lvl9pPr indent="-317500" lvl="8" marL="411480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" id="139" name="Google Shape;1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3035" y="133926"/>
            <a:ext cx="758927" cy="92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92918" y="374650"/>
            <a:ext cx="8079581" cy="4483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ckwell"/>
              <a:buNone/>
              <a:defRPr b="0" i="0" sz="33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7492" y="1012874"/>
            <a:ext cx="8065294" cy="3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429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 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72944" y="4407309"/>
            <a:ext cx="2194560" cy="104777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-1" y="145351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type="title"/>
          </p:nvPr>
        </p:nvSpPr>
        <p:spPr>
          <a:xfrm>
            <a:off x="4105" y="88114"/>
            <a:ext cx="8079581" cy="551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lang="en" sz="3000"/>
              <a:t>Performance Comparison</a:t>
            </a:r>
            <a:br>
              <a:rPr lang="en" sz="3000"/>
            </a:br>
            <a:r>
              <a:rPr i="1" lang="en" sz="2100"/>
              <a:t>Classification Accuracy </a:t>
            </a:r>
            <a:r>
              <a:rPr baseline="30000" i="1" lang="en" sz="2100"/>
              <a:t>1</a:t>
            </a:r>
            <a:endParaRPr i="1" sz="3000"/>
          </a:p>
        </p:txBody>
      </p:sp>
      <p:graphicFrame>
        <p:nvGraphicFramePr>
          <p:cNvPr id="147" name="Google Shape;147;p26"/>
          <p:cNvGraphicFramePr/>
          <p:nvPr/>
        </p:nvGraphicFramePr>
        <p:xfrm>
          <a:off x="119266" y="769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{2309BADB-C5B6-47A2-891D-5BE9B300E18E}</a:tableStyleId>
              </a:tblPr>
              <a:tblGrid>
                <a:gridCol w="1252325"/>
                <a:gridCol w="964075"/>
                <a:gridCol w="964075"/>
                <a:gridCol w="964075"/>
                <a:gridCol w="964075"/>
                <a:gridCol w="964075"/>
                <a:gridCol w="964075"/>
                <a:gridCol w="964075"/>
                <a:gridCol w="964075"/>
              </a:tblGrid>
              <a:tr h="3195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 u="none" cap="none" strike="noStrike"/>
                        <a:t>AUC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MNIST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Fashion MNIST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CIFAR-10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UO Dresses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05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</a:tr>
              <a:tr h="58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Google AutoML (1hr)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0.852 </a:t>
                      </a:r>
                      <a:r>
                        <a:rPr baseline="30000" lang="en" sz="1200"/>
                        <a:t>9</a:t>
                      </a:r>
                      <a:endParaRPr sz="12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0.971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0.740 </a:t>
                      </a:r>
                      <a:r>
                        <a:rPr baseline="30000" lang="en" sz="1200"/>
                        <a:t>9</a:t>
                      </a:r>
                      <a:r>
                        <a:rPr lang="en" sz="1200"/>
                        <a:t> 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0.763 </a:t>
                      </a:r>
                      <a:r>
                        <a:rPr baseline="30000" lang="en" sz="1200"/>
                        <a:t>10</a:t>
                      </a:r>
                      <a:endParaRPr sz="12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0.938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Clarifai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0.805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0.890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0.908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Salesforce Einstein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0.947 </a:t>
                      </a:r>
                      <a:r>
                        <a:rPr baseline="30000" lang="en" sz="1200"/>
                        <a:t>8</a:t>
                      </a:r>
                      <a:endParaRPr sz="12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0.800 </a:t>
                      </a:r>
                      <a:r>
                        <a:rPr baseline="30000" lang="en" sz="1200"/>
                        <a:t>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0.698 </a:t>
                      </a:r>
                      <a:r>
                        <a:rPr baseline="30000" lang="en" sz="1200"/>
                        <a:t>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0.916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Microsoft Azure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0.861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0.939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0.792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0.848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0.809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0.881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0.826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0.868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Basic CNN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0.866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0.992 </a:t>
                      </a:r>
                      <a:r>
                        <a:rPr baseline="30000" lang="en" sz="1200"/>
                        <a:t>7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0.746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0.916 </a:t>
                      </a:r>
                      <a:r>
                        <a:rPr baseline="30000" lang="en" sz="1200"/>
                        <a:t>6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0.320 </a:t>
                      </a:r>
                      <a:r>
                        <a:rPr baseline="30000" lang="en" sz="1200"/>
                        <a:t>11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0.790 </a:t>
                      </a:r>
                      <a:r>
                        <a:rPr baseline="30000" lang="en" sz="1200"/>
                        <a:t>4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0.523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0.782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Transfer Learning</a:t>
                      </a:r>
                      <a:r>
                        <a:rPr b="1" baseline="30000" i="1"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0.984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0.914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lt1"/>
                          </a:solidFill>
                        </a:rPr>
                        <a:t>FastAI Stage 1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0.973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0.843, 50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0.927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100">
                          <a:solidFill>
                            <a:schemeClr val="lt1"/>
                          </a:solidFill>
                        </a:rPr>
                        <a:t>FastAI Stage 2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0.975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0.997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0.862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0.862, 50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0.959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0.863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0.936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Public Benchmark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0.998 </a:t>
                      </a:r>
                      <a:r>
                        <a:rPr baseline="30000" lang="en" sz="1200"/>
                        <a:t>5</a:t>
                      </a:r>
                      <a:endParaRPr sz="12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0.967 </a:t>
                      </a:r>
                      <a:r>
                        <a:rPr baseline="30000" lang="en" sz="1200"/>
                        <a:t>6</a:t>
                      </a:r>
                      <a:endParaRPr sz="12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0.965 </a:t>
                      </a:r>
                      <a:r>
                        <a:rPr baseline="30000" lang="en" sz="1200"/>
                        <a:t>5</a:t>
                      </a:r>
                      <a:endParaRPr sz="12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6"/>
          <p:cNvSpPr txBox="1"/>
          <p:nvPr/>
        </p:nvSpPr>
        <p:spPr>
          <a:xfrm>
            <a:off x="4967528" y="88114"/>
            <a:ext cx="378765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Rounded to 3rd decimal, Average AUC in backup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Min: Minimum requested by services (100 images/class)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Transfer Learning: Resnet-50 architecture pre-trained + variants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-1" y="145351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type="title"/>
          </p:nvPr>
        </p:nvSpPr>
        <p:spPr>
          <a:xfrm>
            <a:off x="4105" y="88114"/>
            <a:ext cx="8079581" cy="551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Rockwell"/>
              <a:buNone/>
            </a:pPr>
            <a:r>
              <a:rPr lang="en" sz="3200"/>
              <a:t>ROLLUP</a:t>
            </a:r>
            <a:endParaRPr i="1" sz="3200"/>
          </a:p>
        </p:txBody>
      </p:sp>
      <p:graphicFrame>
        <p:nvGraphicFramePr>
          <p:cNvPr id="156" name="Google Shape;156;p27"/>
          <p:cNvGraphicFramePr/>
          <p:nvPr/>
        </p:nvGraphicFramePr>
        <p:xfrm>
          <a:off x="119266" y="7699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{2309BADB-C5B6-47A2-891D-5BE9B300E18E}</a:tableStyleId>
              </a:tblPr>
              <a:tblGrid>
                <a:gridCol w="1252325"/>
                <a:gridCol w="964075"/>
                <a:gridCol w="964075"/>
                <a:gridCol w="964075"/>
                <a:gridCol w="964075"/>
                <a:gridCol w="964075"/>
                <a:gridCol w="964075"/>
                <a:gridCol w="964075"/>
                <a:gridCol w="964075"/>
              </a:tblGrid>
              <a:tr h="3195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AUC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MNIST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Fashion MNIST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CIFAR-10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UO Dresses</a:t>
                      </a:r>
                      <a:endParaRPr sz="1100"/>
                    </a:p>
                  </a:txBody>
                  <a:tcPr marT="34300" marB="34300" marR="68600" marL="6860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054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r>
                        <a:rPr b="1" baseline="30000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2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</a:t>
                      </a:r>
                      <a:endParaRPr sz="1100"/>
                    </a:p>
                  </a:txBody>
                  <a:tcPr marT="34300" marB="34300" marR="68600" marL="68600">
                    <a:solidFill>
                      <a:schemeClr val="accent1"/>
                    </a:solidFill>
                  </a:tcPr>
                </a:tc>
              </a:tr>
              <a:tr h="583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Google AutoML (1hr)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0.852 </a:t>
                      </a:r>
                      <a:r>
                        <a:rPr baseline="30000" lang="en" sz="1200"/>
                        <a:t>9</a:t>
                      </a:r>
                      <a:endParaRPr sz="12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0.971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0.740 </a:t>
                      </a:r>
                      <a:r>
                        <a:rPr baseline="30000" lang="en" sz="1200"/>
                        <a:t>9</a:t>
                      </a:r>
                      <a:r>
                        <a:rPr lang="en" sz="1200"/>
                        <a:t> 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0.763 </a:t>
                      </a:r>
                      <a:r>
                        <a:rPr baseline="30000" lang="en" sz="1200"/>
                        <a:t>10</a:t>
                      </a:r>
                      <a:endParaRPr sz="12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0.886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0.938`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Clarifai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0.871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0.958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0.805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0.890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0.837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0.908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Salesforce Einstein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0.947 </a:t>
                      </a:r>
                      <a:r>
                        <a:rPr baseline="30000" lang="en" sz="1200"/>
                        <a:t>8</a:t>
                      </a:r>
                      <a:endParaRPr sz="12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0.800 </a:t>
                      </a:r>
                      <a:r>
                        <a:rPr baseline="30000" lang="en" sz="1200"/>
                        <a:t>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0.698 </a:t>
                      </a:r>
                      <a:r>
                        <a:rPr baseline="30000" lang="en" sz="1200"/>
                        <a:t>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0.916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Microsoft Azure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0.861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0.939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0.792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0.848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0.809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0.881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0.826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0.868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Basic CNN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0.866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0.992 </a:t>
                      </a:r>
                      <a:r>
                        <a:rPr baseline="30000" lang="en" sz="1200"/>
                        <a:t>7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0.746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0.916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0.320 </a:t>
                      </a:r>
                      <a:r>
                        <a:rPr baseline="30000" lang="en" sz="1200"/>
                        <a:t>11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0.790 </a:t>
                      </a:r>
                      <a:r>
                        <a:rPr baseline="30000" lang="en" sz="1200"/>
                        <a:t>4</a:t>
                      </a:r>
                      <a:endParaRPr sz="12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0.523</a:t>
                      </a:r>
                      <a:endParaRPr sz="1100"/>
                    </a:p>
                  </a:txBody>
                  <a:tcPr marT="34300" marB="34300" marR="68600" marL="6860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0.782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Transfer Learning</a:t>
                      </a:r>
                      <a:r>
                        <a:rPr b="1" baseline="30000" i="1" lang="en" sz="12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i="1" sz="1200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0.984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0.797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0.860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0.851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0.914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1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FastAI</a:t>
                      </a:r>
                      <a:endParaRPr b="1" i="1" sz="11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0.975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0.994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0.806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0.868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0.862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00"/>
                          </a:highlight>
                        </a:rPr>
                        <a:t>0.954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0.867</a:t>
                      </a:r>
                      <a:endParaRPr sz="1100"/>
                    </a:p>
                  </a:txBody>
                  <a:tcPr marT="34300" marB="34300" marR="68600" marL="686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0.936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270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solidFill>
                            <a:schemeClr val="lt1"/>
                          </a:solidFill>
                        </a:rPr>
                        <a:t>Public Benchmark</a:t>
                      </a:r>
                      <a:endParaRPr sz="1100"/>
                    </a:p>
                  </a:txBody>
                  <a:tcPr marT="34300" marB="34300" marR="68600" marL="68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0.998 </a:t>
                      </a:r>
                      <a:r>
                        <a:rPr baseline="30000" lang="en" sz="1200"/>
                        <a:t>5</a:t>
                      </a:r>
                      <a:endParaRPr sz="12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0.967 </a:t>
                      </a:r>
                      <a:r>
                        <a:rPr baseline="30000" lang="en" sz="1200"/>
                        <a:t>6</a:t>
                      </a:r>
                      <a:endParaRPr sz="12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0.965 </a:t>
                      </a:r>
                      <a:r>
                        <a:rPr baseline="30000" lang="en" sz="1200"/>
                        <a:t>5</a:t>
                      </a:r>
                      <a:endParaRPr sz="12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100"/>
                    </a:p>
                  </a:txBody>
                  <a:tcPr marT="34300" marB="34300" marR="68600" marL="6860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politan">
  <a:themeElements>
    <a:clrScheme name="URBN">
      <a:dk1>
        <a:srgbClr val="000000"/>
      </a:dk1>
      <a:lt1>
        <a:srgbClr val="FFFFFF"/>
      </a:lt1>
      <a:dk2>
        <a:srgbClr val="242852"/>
      </a:dk2>
      <a:lt2>
        <a:srgbClr val="9BC7CE"/>
      </a:lt2>
      <a:accent1>
        <a:srgbClr val="1F5577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