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b9867d1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b9867d1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b9867d1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b9867d1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bb648f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bb648f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bb648f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bb648f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bb648f8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bb648f8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1b9867d1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1b9867d1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bb648f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bb648f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bb648f8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bb648f8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1bb648f8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1bb648f8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bb648f8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bb648f8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bb648f8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bb648f8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bb648f8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bb648f8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bb648f8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bb648f8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D4E5F5"/>
            </a:gs>
            <a:gs pos="0">
              <a:srgbClr val="8E7CC3"/>
            </a:gs>
            <a:gs pos="100000">
              <a:srgbClr val="70A4D5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64800" y="325450"/>
            <a:ext cx="7852200" cy="39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marketing plan for the product</a:t>
            </a:r>
            <a:endParaRPr sz="4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Monetization models:</a:t>
            </a:r>
            <a:r>
              <a:rPr lang="ru" sz="3000" u="sng"/>
              <a:t>Free application with ads</a:t>
            </a:r>
            <a:r>
              <a:rPr lang="ru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>
                <a:solidFill>
                  <a:srgbClr val="000000"/>
                </a:solidFill>
              </a:rPr>
              <a:t>A</a:t>
            </a:r>
            <a:r>
              <a:rPr lang="ru" sz="2400">
                <a:solidFill>
                  <a:srgbClr val="000000"/>
                </a:solidFill>
              </a:rPr>
              <a:t>dvantages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Increasing the audience for a short time due to the free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Earn money by providing advertising space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Mobile advertising market volume surpassed the volume of the advertising market in newspapers, magazines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chemeClr val="accent2"/>
                </a:solidFill>
              </a:rPr>
              <a:t>The more popular the application, the more advertisers</a:t>
            </a:r>
            <a:endParaRPr sz="18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 u="sng">
              <a:solidFill>
                <a:srgbClr val="000000"/>
              </a:solidFill>
            </a:endParaRPr>
          </a:p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>
                <a:solidFill>
                  <a:srgbClr val="000000"/>
                </a:solidFill>
              </a:rPr>
              <a:t>D</a:t>
            </a:r>
            <a:r>
              <a:rPr lang="ru" sz="2400">
                <a:solidFill>
                  <a:srgbClr val="000000"/>
                </a:solidFill>
              </a:rPr>
              <a:t>i</a:t>
            </a:r>
            <a:r>
              <a:rPr lang="ru" sz="2400">
                <a:solidFill>
                  <a:srgbClr val="000000"/>
                </a:solidFill>
              </a:rPr>
              <a:t>sadvantages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Many users may be annoyed by advertising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Mobile advertising is limited to the size of the device screen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The application is designed in a narrow direction, advertising in it will be inappropriate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17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Mo</a:t>
            </a: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netization models: </a:t>
            </a:r>
            <a:r>
              <a:rPr lang="ru" sz="3600" u="sng">
                <a:latin typeface="Times New Roman"/>
                <a:ea typeface="Times New Roman"/>
                <a:cs typeface="Times New Roman"/>
                <a:sym typeface="Times New Roman"/>
              </a:rPr>
              <a:t>Freemium</a:t>
            </a:r>
            <a:endParaRPr u="sng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001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>
                <a:solidFill>
                  <a:srgbClr val="000000"/>
                </a:solidFill>
              </a:rPr>
              <a:t>A</a:t>
            </a:r>
            <a:r>
              <a:rPr lang="ru" sz="2400">
                <a:solidFill>
                  <a:srgbClr val="000000"/>
                </a:solidFill>
              </a:rPr>
              <a:t>dvantages</a:t>
            </a:r>
            <a:endParaRPr sz="2400">
              <a:solidFill>
                <a:srgbClr val="000000"/>
              </a:solidFill>
            </a:endParaRPr>
          </a:p>
          <a:p>
            <a:pPr indent="-330200" lvl="0" marL="457200" marR="25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The model helps to gather an audience in a short time and for a long time.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People who try out the features before buying are likely to become loyal users for a long time.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Very flexible solution, can be used in the vast majority of applications.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Can be combined using an advertising model.</a:t>
            </a:r>
            <a:endParaRPr sz="1600">
              <a:solidFill>
                <a:srgbClr val="000000"/>
              </a:solidFill>
            </a:endParaRPr>
          </a:p>
          <a:p>
            <a:pPr indent="0" lvl="0" marL="4572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sp>
        <p:nvSpPr>
          <p:cNvPr id="120" name="Google Shape;120;p23"/>
          <p:cNvSpPr txBox="1"/>
          <p:nvPr>
            <p:ph idx="2" type="body"/>
          </p:nvPr>
        </p:nvSpPr>
        <p:spPr>
          <a:xfrm>
            <a:off x="45720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>
                <a:solidFill>
                  <a:schemeClr val="dk1"/>
                </a:solidFill>
              </a:rPr>
              <a:t>D</a:t>
            </a:r>
            <a:r>
              <a:rPr lang="ru" sz="2400">
                <a:solidFill>
                  <a:schemeClr val="dk1"/>
                </a:solidFill>
              </a:rPr>
              <a:t>isadvantages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marR="25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Lack of basic functions - reduced audience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A large number of basic functions - will not buy add-ons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SWOT of our marketing plan</a:t>
            </a:r>
            <a:endParaRPr/>
          </a:p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4904025" y="179075"/>
            <a:ext cx="3837000" cy="42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 u="sng">
                <a:solidFill>
                  <a:srgbClr val="000000"/>
                </a:solidFill>
              </a:rPr>
              <a:t>Strengths:</a:t>
            </a:r>
            <a:endParaRPr sz="24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The product promotion plan is planned for the first 5 years.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Monetization models are proposed, their adv / disadv are taken into account.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A small number of competitors in the country.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 u="sng">
                <a:solidFill>
                  <a:srgbClr val="000000"/>
                </a:solidFill>
              </a:rPr>
              <a:t>Weak sides:</a:t>
            </a:r>
            <a:endParaRPr sz="24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Possible omission of parts.</a:t>
            </a:r>
            <a:endParaRPr sz="16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>
                <a:solidFill>
                  <a:srgbClr val="000000"/>
                </a:solidFill>
              </a:rPr>
              <a:t>The undeveloped sphere in the country is a lack of experience</a:t>
            </a:r>
            <a:br>
              <a:rPr lang="ru" sz="1400">
                <a:solidFill>
                  <a:srgbClr val="000000"/>
                </a:solidFill>
              </a:rPr>
            </a:br>
            <a:r>
              <a:rPr lang="ru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ru" sz="2400" u="sng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SWOT of our marketing plan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2" type="body"/>
          </p:nvPr>
        </p:nvSpPr>
        <p:spPr>
          <a:xfrm>
            <a:off x="4939500" y="263275"/>
            <a:ext cx="3837000" cy="41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 u="sng">
                <a:solidFill>
                  <a:srgbClr val="000000"/>
                </a:solidFill>
              </a:rPr>
              <a:t>Threats:</a:t>
            </a:r>
            <a:endParaRPr sz="22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Possible collapse of the proposed monetization method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In case of failure of the plan for advertising, the rest of the plan will not work either.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Application non competitiveness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 u="sng">
                <a:solidFill>
                  <a:srgbClr val="000000"/>
                </a:solidFill>
              </a:rPr>
              <a:t>Opportunities:</a:t>
            </a:r>
            <a:endParaRPr sz="11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30200" lvl="0" marL="457200" marR="25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A</a:t>
            </a:r>
            <a:r>
              <a:rPr lang="ru" sz="1600">
                <a:solidFill>
                  <a:srgbClr val="000000"/>
                </a:solidFill>
              </a:rPr>
              <a:t>dding new models of monetization in case of popularity of the application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When interacting with a large company, finalizing the plan by professionals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Thank you for attention!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066900"/>
            <a:ext cx="85206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223750"/>
            <a:ext cx="8520600" cy="14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rgbClr val="0A0A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promote marketing plan of the product about wrestling with mental disorder</a:t>
            </a:r>
            <a:endParaRPr sz="3600">
              <a:solidFill>
                <a:srgbClr val="0A0A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89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Times New Roman"/>
                <a:ea typeface="Times New Roman"/>
                <a:cs typeface="Times New Roman"/>
                <a:sym typeface="Times New Roman"/>
              </a:rPr>
              <a:t>Vision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961725"/>
            <a:ext cx="85206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help people with mental disorder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08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000">
                <a:latin typeface="Times New Roman"/>
                <a:ea typeface="Times New Roman"/>
                <a:cs typeface="Times New Roman"/>
                <a:sym typeface="Times New Roman"/>
              </a:rPr>
              <a:t>Periods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1st year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5013275" y="1106475"/>
            <a:ext cx="3837000" cy="3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/>
            </a:pPr>
            <a:r>
              <a:rPr lang="ru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advertising to gather users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/>
            </a:pPr>
            <a:r>
              <a:rPr lang="ru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 VR glasses to private clinics and introduce VR therapy using our application to them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Times New Roman"/>
                <a:ea typeface="Times New Roman"/>
                <a:cs typeface="Times New Roman"/>
                <a:sym typeface="Times New Roman"/>
              </a:rPr>
              <a:t>2nd year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669450" y="724075"/>
            <a:ext cx="431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the use of our application in Almaty and gather minimum 30% of people who use our app in mental disorder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VR therapy with our application to some state clinics in Almaty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Times New Roman"/>
                <a:ea typeface="Times New Roman"/>
                <a:cs typeface="Times New Roman"/>
                <a:sym typeface="Times New Roman"/>
              </a:rPr>
              <a:t>3rd year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992200" y="12331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/>
            </a:pPr>
            <a:r>
              <a:rPr lang="ru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the number of users to 50% from all people in Almaty with mental disorder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/>
            </a:pPr>
            <a:r>
              <a:rPr lang="ru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VR therapy to other private clinics in other big cities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Times New Roman"/>
                <a:ea typeface="Times New Roman"/>
                <a:cs typeface="Times New Roman"/>
                <a:sym typeface="Times New Roman"/>
              </a:rPr>
              <a:t>4th year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/>
            </a:pPr>
            <a:r>
              <a:rPr lang="ru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Outrun competitors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/>
            </a:pPr>
            <a:r>
              <a:rPr lang="ru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our application in state clinics in KZ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 </a:t>
            </a:r>
            <a:endParaRPr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Times New Roman"/>
                <a:ea typeface="Times New Roman"/>
                <a:cs typeface="Times New Roman"/>
                <a:sym typeface="Times New Roman"/>
              </a:rPr>
              <a:t>5th year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/>
            </a:pPr>
            <a:r>
              <a:rPr lang="ru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 minimum 50% of users in all KZ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/>
            </a:pPr>
            <a:r>
              <a:rPr lang="ru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of our application in CIS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