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ess Start 2P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essStart2P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6b2a796b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6b2a796b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b6ee729966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b6ee729966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b6b2a796b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b6b2a796b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b6b2a796b1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b6b2a796b1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b2a796b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6b2a796b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6b2a796b1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6b2a796b1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6b2a796b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6b2a796b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6ee72996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6ee72996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6ee729966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6ee729966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b6ee729966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b6ee729966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b6ee729966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b6ee72996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6b2a796b1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b6b2a796b1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title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5"/>
          <p:cNvSpPr txBox="1"/>
          <p:nvPr>
            <p:ph idx="3" type="subTitle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title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5"/>
          <p:cNvSpPr txBox="1"/>
          <p:nvPr>
            <p:ph idx="5" type="subTitle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22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32802" l="37119" r="14729" t="8241"/>
          <a:stretch/>
        </p:blipFill>
        <p:spPr>
          <a:xfrm>
            <a:off x="2858400" y="355200"/>
            <a:ext cx="5183698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>
            <a:off x="839625" y="830889"/>
            <a:ext cx="24246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4B4B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Cromosoma</a:t>
            </a:r>
            <a:endParaRPr>
              <a:solidFill>
                <a:srgbClr val="B4B4B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pensamos en el ADN, normalmente nos imaginamos un cromosoma. El ADN se forma en un cromosoma por lo que es más fácil de manejar durante la división celular</a:t>
            </a:r>
            <a:endParaRPr sz="11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2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12" name="Google Shape;112;p2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13" name="Google Shape;113;p2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1" name="Google Shape;131;p2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2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158" name="Google Shape;15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2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165" name="Google Shape;165;p26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6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6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26"/>
          <p:cNvSpPr txBox="1"/>
          <p:nvPr/>
        </p:nvSpPr>
        <p:spPr>
          <a:xfrm>
            <a:off x="1202400" y="40938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pensamos en el ADN, normalmente nos imaginamos un cromosoma. El ADN se forma en un cromosoma por lo que es más fácil de manejar durante la división celular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5"/>
          <p:cNvPicPr preferRelativeResize="0"/>
          <p:nvPr/>
        </p:nvPicPr>
        <p:blipFill rotWithShape="1">
          <a:blip r:embed="rId3">
            <a:alphaModFix/>
          </a:blip>
          <a:srcRect b="23926" l="8891" r="8932" t="14440"/>
          <a:stretch/>
        </p:blipFill>
        <p:spPr>
          <a:xfrm>
            <a:off x="0" y="512800"/>
            <a:ext cx="9158400" cy="3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5"/>
          <p:cNvSpPr/>
          <p:nvPr/>
        </p:nvSpPr>
        <p:spPr>
          <a:xfrm>
            <a:off x="3294050" y="3058300"/>
            <a:ext cx="1895700" cy="6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5"/>
          <p:cNvSpPr txBox="1"/>
          <p:nvPr/>
        </p:nvSpPr>
        <p:spPr>
          <a:xfrm>
            <a:off x="2370950" y="33579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ARN Polimerasa</a:t>
            </a:r>
            <a:endParaRPr sz="13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26" name="Google Shape;726;p35"/>
          <p:cNvSpPr/>
          <p:nvPr/>
        </p:nvSpPr>
        <p:spPr>
          <a:xfrm rot="-8100000">
            <a:off x="4154971" y="3086384"/>
            <a:ext cx="191767" cy="23334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BBBB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5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10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28" name="Google Shape;728;p35"/>
          <p:cNvPicPr preferRelativeResize="0"/>
          <p:nvPr/>
        </p:nvPicPr>
        <p:blipFill rotWithShape="1">
          <a:blip r:embed="rId4">
            <a:alphaModFix/>
          </a:blip>
          <a:srcRect b="24776" l="17626" r="17639" t="11317"/>
          <a:stretch/>
        </p:blipFill>
        <p:spPr>
          <a:xfrm>
            <a:off x="810900" y="156775"/>
            <a:ext cx="7357952" cy="3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5"/>
          <p:cNvSpPr/>
          <p:nvPr/>
        </p:nvSpPr>
        <p:spPr>
          <a:xfrm>
            <a:off x="2086700" y="2905900"/>
            <a:ext cx="5709300" cy="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5"/>
          <p:cNvSpPr txBox="1"/>
          <p:nvPr/>
        </p:nvSpPr>
        <p:spPr>
          <a:xfrm>
            <a:off x="1456550" y="29769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Ribonucleótido</a:t>
            </a:r>
            <a:endParaRPr sz="12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31" name="Google Shape;731;p35"/>
          <p:cNvSpPr txBox="1"/>
          <p:nvPr/>
        </p:nvSpPr>
        <p:spPr>
          <a:xfrm>
            <a:off x="4396150" y="2976900"/>
            <a:ext cx="3850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Desoxirribonucleótido</a:t>
            </a:r>
            <a:endParaRPr sz="12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32" name="Google Shape;732;p35"/>
          <p:cNvGrpSpPr/>
          <p:nvPr/>
        </p:nvGrpSpPr>
        <p:grpSpPr>
          <a:xfrm>
            <a:off x="2467700" y="683700"/>
            <a:ext cx="2751900" cy="571200"/>
            <a:chOff x="2467700" y="683700"/>
            <a:chExt cx="2751900" cy="571200"/>
          </a:xfrm>
        </p:grpSpPr>
        <p:sp>
          <p:nvSpPr>
            <p:cNvPr id="733" name="Google Shape;733;p35"/>
            <p:cNvSpPr/>
            <p:nvPr/>
          </p:nvSpPr>
          <p:spPr>
            <a:xfrm>
              <a:off x="3213950" y="683700"/>
              <a:ext cx="1227300" cy="571200"/>
            </a:xfrm>
            <a:prstGeom prst="rect">
              <a:avLst/>
            </a:prstGeom>
            <a:solidFill>
              <a:srgbClr val="29AAE1"/>
            </a:solidFill>
            <a:ln cap="flat" cmpd="sng" w="9525">
              <a:solidFill>
                <a:srgbClr val="29A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 txBox="1"/>
            <p:nvPr/>
          </p:nvSpPr>
          <p:spPr>
            <a:xfrm>
              <a:off x="2467700" y="776100"/>
              <a:ext cx="2751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nitrogenada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735" name="Google Shape;735;p35"/>
          <p:cNvGrpSpPr/>
          <p:nvPr/>
        </p:nvGrpSpPr>
        <p:grpSpPr>
          <a:xfrm>
            <a:off x="6049100" y="683700"/>
            <a:ext cx="2751900" cy="571200"/>
            <a:chOff x="2467700" y="683700"/>
            <a:chExt cx="2751900" cy="571200"/>
          </a:xfrm>
        </p:grpSpPr>
        <p:sp>
          <p:nvSpPr>
            <p:cNvPr id="736" name="Google Shape;736;p35"/>
            <p:cNvSpPr/>
            <p:nvPr/>
          </p:nvSpPr>
          <p:spPr>
            <a:xfrm>
              <a:off x="3213950" y="683700"/>
              <a:ext cx="1227300" cy="571200"/>
            </a:xfrm>
            <a:prstGeom prst="rect">
              <a:avLst/>
            </a:prstGeom>
            <a:solidFill>
              <a:srgbClr val="29AAE1"/>
            </a:solidFill>
            <a:ln cap="flat" cmpd="sng" w="9525">
              <a:solidFill>
                <a:srgbClr val="29A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 txBox="1"/>
            <p:nvPr/>
          </p:nvSpPr>
          <p:spPr>
            <a:xfrm>
              <a:off x="2467700" y="776100"/>
              <a:ext cx="2751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nitrogenada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pic>
        <p:nvPicPr>
          <p:cNvPr id="738" name="Google Shape;738;p35"/>
          <p:cNvPicPr preferRelativeResize="0"/>
          <p:nvPr/>
        </p:nvPicPr>
        <p:blipFill rotWithShape="1">
          <a:blip r:embed="rId5">
            <a:alphaModFix/>
          </a:blip>
          <a:srcRect b="26461" l="20059" r="19264" t="13167"/>
          <a:stretch/>
        </p:blipFill>
        <p:spPr>
          <a:xfrm>
            <a:off x="1080000" y="257900"/>
            <a:ext cx="6903424" cy="32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35"/>
          <p:cNvSpPr/>
          <p:nvPr/>
        </p:nvSpPr>
        <p:spPr>
          <a:xfrm>
            <a:off x="971100" y="744300"/>
            <a:ext cx="217800" cy="45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7882200" y="580175"/>
            <a:ext cx="217800" cy="80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2467700" y="2978050"/>
            <a:ext cx="1895700" cy="45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5046775" y="3055300"/>
            <a:ext cx="1506300" cy="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5"/>
          <p:cNvSpPr txBox="1"/>
          <p:nvPr/>
        </p:nvSpPr>
        <p:spPr>
          <a:xfrm>
            <a:off x="1989950" y="30531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Timina (ADN)</a:t>
            </a:r>
            <a:endParaRPr sz="9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4428350" y="30531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Uracilo (ARN)</a:t>
            </a:r>
            <a:endParaRPr sz="9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745" name="Google Shape;745;p35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746" name="Google Shape;746;p35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747" name="Google Shape;747;p35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35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792" name="Google Shape;792;p3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3" name="Google Shape;793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4" name="Google Shape;794;p35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5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799" name="Google Shape;799;p35"/>
            <p:cNvPicPr preferRelativeResize="0"/>
            <p:nvPr/>
          </p:nvPicPr>
          <p:blipFill rotWithShape="1">
            <a:blip r:embed="rId8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0" name="Google Shape;800;p35"/>
            <p:cNvPicPr preferRelativeResize="0"/>
            <p:nvPr/>
          </p:nvPicPr>
          <p:blipFill rotWithShape="1">
            <a:blip r:embed="rId8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1" name="Google Shape;801;p35"/>
            <p:cNvPicPr preferRelativeResize="0"/>
            <p:nvPr/>
          </p:nvPicPr>
          <p:blipFill rotWithShape="1">
            <a:blip r:embed="rId8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2" name="Google Shape;802;p35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Otra diferencia es que el ARNm usa la base Uracilo en lugar de Timina.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6"/>
          <p:cNvPicPr preferRelativeResize="0"/>
          <p:nvPr/>
        </p:nvPicPr>
        <p:blipFill rotWithShape="1">
          <a:blip r:embed="rId3">
            <a:alphaModFix/>
          </a:blip>
          <a:srcRect b="23926" l="8891" r="8932" t="14440"/>
          <a:stretch/>
        </p:blipFill>
        <p:spPr>
          <a:xfrm>
            <a:off x="0" y="512800"/>
            <a:ext cx="9158400" cy="3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6"/>
          <p:cNvSpPr/>
          <p:nvPr/>
        </p:nvSpPr>
        <p:spPr>
          <a:xfrm>
            <a:off x="3294050" y="3058300"/>
            <a:ext cx="1895700" cy="6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6"/>
          <p:cNvSpPr txBox="1"/>
          <p:nvPr/>
        </p:nvSpPr>
        <p:spPr>
          <a:xfrm>
            <a:off x="2370950" y="33579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ARN Polimerasa</a:t>
            </a:r>
            <a:endParaRPr sz="13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10" name="Google Shape;810;p36"/>
          <p:cNvSpPr/>
          <p:nvPr/>
        </p:nvSpPr>
        <p:spPr>
          <a:xfrm rot="-8100000">
            <a:off x="4154971" y="3086384"/>
            <a:ext cx="191767" cy="23334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BBBBB"/>
          </a:solidFill>
          <a:ln cap="flat" cmpd="sng" w="9525">
            <a:solidFill>
              <a:srgbClr val="BBB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36"/>
          <p:cNvPicPr preferRelativeResize="0"/>
          <p:nvPr/>
        </p:nvPicPr>
        <p:blipFill rotWithShape="1">
          <a:blip r:embed="rId4">
            <a:alphaModFix/>
          </a:blip>
          <a:srcRect b="24776" l="17626" r="17639" t="11317"/>
          <a:stretch/>
        </p:blipFill>
        <p:spPr>
          <a:xfrm>
            <a:off x="810900" y="156775"/>
            <a:ext cx="7357952" cy="3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6"/>
          <p:cNvSpPr/>
          <p:nvPr/>
        </p:nvSpPr>
        <p:spPr>
          <a:xfrm>
            <a:off x="2086700" y="2905900"/>
            <a:ext cx="5709300" cy="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6"/>
          <p:cNvSpPr txBox="1"/>
          <p:nvPr/>
        </p:nvSpPr>
        <p:spPr>
          <a:xfrm>
            <a:off x="1456550" y="29769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Ribonucleótido</a:t>
            </a:r>
            <a:endParaRPr sz="12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14" name="Google Shape;814;p36"/>
          <p:cNvSpPr txBox="1"/>
          <p:nvPr/>
        </p:nvSpPr>
        <p:spPr>
          <a:xfrm>
            <a:off x="4396150" y="2976900"/>
            <a:ext cx="3850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Desoxirribonucleótido</a:t>
            </a:r>
            <a:endParaRPr sz="12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815" name="Google Shape;815;p36"/>
          <p:cNvGrpSpPr/>
          <p:nvPr/>
        </p:nvGrpSpPr>
        <p:grpSpPr>
          <a:xfrm>
            <a:off x="2467700" y="683700"/>
            <a:ext cx="2751900" cy="571200"/>
            <a:chOff x="2467700" y="683700"/>
            <a:chExt cx="2751900" cy="571200"/>
          </a:xfrm>
        </p:grpSpPr>
        <p:sp>
          <p:nvSpPr>
            <p:cNvPr id="816" name="Google Shape;816;p36"/>
            <p:cNvSpPr/>
            <p:nvPr/>
          </p:nvSpPr>
          <p:spPr>
            <a:xfrm>
              <a:off x="3213950" y="683700"/>
              <a:ext cx="1227300" cy="571200"/>
            </a:xfrm>
            <a:prstGeom prst="rect">
              <a:avLst/>
            </a:prstGeom>
            <a:solidFill>
              <a:srgbClr val="29AAE1"/>
            </a:solidFill>
            <a:ln cap="flat" cmpd="sng" w="9525">
              <a:solidFill>
                <a:srgbClr val="29A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 txBox="1"/>
            <p:nvPr/>
          </p:nvSpPr>
          <p:spPr>
            <a:xfrm>
              <a:off x="2467700" y="776100"/>
              <a:ext cx="2751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nitrogenada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6049100" y="683700"/>
            <a:ext cx="2751900" cy="571200"/>
            <a:chOff x="2467700" y="683700"/>
            <a:chExt cx="2751900" cy="571200"/>
          </a:xfrm>
        </p:grpSpPr>
        <p:sp>
          <p:nvSpPr>
            <p:cNvPr id="819" name="Google Shape;819;p36"/>
            <p:cNvSpPr/>
            <p:nvPr/>
          </p:nvSpPr>
          <p:spPr>
            <a:xfrm>
              <a:off x="3213950" y="683700"/>
              <a:ext cx="1227300" cy="571200"/>
            </a:xfrm>
            <a:prstGeom prst="rect">
              <a:avLst/>
            </a:prstGeom>
            <a:solidFill>
              <a:srgbClr val="29AAE1"/>
            </a:solidFill>
            <a:ln cap="flat" cmpd="sng" w="9525">
              <a:solidFill>
                <a:srgbClr val="29AAE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 txBox="1"/>
            <p:nvPr/>
          </p:nvSpPr>
          <p:spPr>
            <a:xfrm>
              <a:off x="2467700" y="776100"/>
              <a:ext cx="2751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Base 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nitrogenada</a:t>
              </a:r>
              <a:endParaRPr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821" name="Google Shape;821;p36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11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822" name="Google Shape;822;p36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823" name="Google Shape;823;p36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824" name="Google Shape;824;p36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36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869" name="Google Shape;869;p3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0" name="Google Shape;870;p3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1" name="Google Shape;871;p36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6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876" name="Google Shape;876;p36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7" name="Google Shape;877;p36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8" name="Google Shape;878;p36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9" name="Google Shape;879;p36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Esta polimerasa emplea nucleótidos de ARN del nucleoplasma. Los ribonucleótidos son los mismos que los nucleótidos de ADN, excepto que están hechos de azúcar ribosa en lugar de azúcar desoxirribosa.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25" y="4043151"/>
            <a:ext cx="827826" cy="10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925" y="4003550"/>
            <a:ext cx="1084605" cy="1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7"/>
          <p:cNvSpPr txBox="1"/>
          <p:nvPr/>
        </p:nvSpPr>
        <p:spPr>
          <a:xfrm>
            <a:off x="1261650" y="1360625"/>
            <a:ext cx="6773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800">
                <a:solidFill>
                  <a:srgbClr val="00B19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</a:t>
            </a:r>
            <a:r>
              <a:rPr lang="es" sz="7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s" sz="7800">
                <a:solidFill>
                  <a:srgbClr val="0079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</a:t>
            </a:r>
            <a:r>
              <a:rPr lang="es" sz="7800">
                <a:solidFill>
                  <a:srgbClr val="FF005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</a:t>
            </a:r>
            <a:r>
              <a:rPr lang="es" sz="7800">
                <a:solidFill>
                  <a:srgbClr val="FFD9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</a:t>
            </a:r>
            <a:endParaRPr sz="7800">
              <a:solidFill>
                <a:srgbClr val="FFD9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887" name="Google Shape;88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548" y="965550"/>
            <a:ext cx="1358072" cy="16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7"/>
          <p:cNvPicPr preferRelativeResize="0"/>
          <p:nvPr/>
        </p:nvPicPr>
        <p:blipFill rotWithShape="1">
          <a:blip r:embed="rId6">
            <a:alphaModFix/>
          </a:blip>
          <a:srcRect b="0" l="0" r="89566" t="0"/>
          <a:stretch/>
        </p:blipFill>
        <p:spPr>
          <a:xfrm>
            <a:off x="7089750" y="4119188"/>
            <a:ext cx="656750" cy="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7"/>
          <p:cNvPicPr preferRelativeResize="0"/>
          <p:nvPr/>
        </p:nvPicPr>
        <p:blipFill rotWithShape="1">
          <a:blip r:embed="rId6">
            <a:alphaModFix/>
          </a:blip>
          <a:srcRect b="0" l="37406" r="50024" t="0"/>
          <a:stretch/>
        </p:blipFill>
        <p:spPr>
          <a:xfrm>
            <a:off x="5195337" y="4119163"/>
            <a:ext cx="791226" cy="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7"/>
          <p:cNvPicPr preferRelativeResize="0"/>
          <p:nvPr/>
        </p:nvPicPr>
        <p:blipFill rotWithShape="1">
          <a:blip r:embed="rId6">
            <a:alphaModFix/>
          </a:blip>
          <a:srcRect b="0" l="90446" r="-1460" t="0"/>
          <a:stretch/>
        </p:blipFill>
        <p:spPr>
          <a:xfrm>
            <a:off x="1278403" y="4119175"/>
            <a:ext cx="693324" cy="57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1" name="Google Shape;891;p37"/>
          <p:cNvGrpSpPr/>
          <p:nvPr/>
        </p:nvGrpSpPr>
        <p:grpSpPr>
          <a:xfrm>
            <a:off x="1990800" y="2813825"/>
            <a:ext cx="5094121" cy="342600"/>
            <a:chOff x="1332298" y="832625"/>
            <a:chExt cx="5683500" cy="342600"/>
          </a:xfrm>
        </p:grpSpPr>
        <p:sp>
          <p:nvSpPr>
            <p:cNvPr id="892" name="Google Shape;892;p37"/>
            <p:cNvSpPr/>
            <p:nvPr/>
          </p:nvSpPr>
          <p:spPr>
            <a:xfrm>
              <a:off x="1332298" y="832625"/>
              <a:ext cx="5683500" cy="342600"/>
            </a:xfrm>
            <a:prstGeom prst="roundRect">
              <a:avLst>
                <a:gd fmla="val 16667" name="adj"/>
              </a:avLst>
            </a:prstGeom>
            <a:solidFill>
              <a:srgbClr val="3D85C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376144" y="867150"/>
              <a:ext cx="3990300" cy="274800"/>
            </a:xfrm>
            <a:prstGeom prst="roundRect">
              <a:avLst>
                <a:gd fmla="val 16667" name="adj"/>
              </a:avLst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4" name="Google Shape;89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4001" y="4119171"/>
            <a:ext cx="601182" cy="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37"/>
          <p:cNvSpPr txBox="1"/>
          <p:nvPr/>
        </p:nvSpPr>
        <p:spPr>
          <a:xfrm>
            <a:off x="4495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info@neodogma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6" name="Google Shape;896;p37"/>
          <p:cNvSpPr txBox="1"/>
          <p:nvPr/>
        </p:nvSpPr>
        <p:spPr>
          <a:xfrm>
            <a:off x="6289800" y="472835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676 89 57 76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7" name="Google Shape;897;p37"/>
          <p:cNvSpPr txBox="1"/>
          <p:nvPr/>
        </p:nvSpPr>
        <p:spPr>
          <a:xfrm>
            <a:off x="494625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neo.dogma</a:t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8" name="Google Shape;898;p37"/>
          <p:cNvSpPr txBox="1"/>
          <p:nvPr/>
        </p:nvSpPr>
        <p:spPr>
          <a:xfrm>
            <a:off x="2441400" y="4729800"/>
            <a:ext cx="21861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Neodogma.com</a:t>
            </a:r>
            <a:endParaRPr sz="8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99" name="Google Shape;899;p37"/>
          <p:cNvSpPr txBox="1"/>
          <p:nvPr/>
        </p:nvSpPr>
        <p:spPr>
          <a:xfrm>
            <a:off x="2062575" y="2848800"/>
            <a:ext cx="5060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9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APRENDER DE LA MEJOR MANERA, JUGANDO...</a:t>
            </a:r>
            <a:endParaRPr b="1" sz="90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23213" l="10936" r="15016" t="7925"/>
          <a:stretch/>
        </p:blipFill>
        <p:spPr>
          <a:xfrm>
            <a:off x="0" y="342000"/>
            <a:ext cx="8023849" cy="34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4318450" y="3026800"/>
            <a:ext cx="1499400" cy="20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4495425" y="2985050"/>
            <a:ext cx="61200" cy="4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4318450" y="2948800"/>
            <a:ext cx="1787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Cromatina</a:t>
            </a:r>
            <a:endParaRPr>
              <a:solidFill>
                <a:srgbClr val="B7B7B7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5442650" y="2972175"/>
            <a:ext cx="156600" cy="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2584600" y="3589500"/>
            <a:ext cx="1311600" cy="20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2488400" y="3513300"/>
            <a:ext cx="2340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A7A7A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Nucleosoma</a:t>
            </a:r>
            <a:endParaRPr>
              <a:solidFill>
                <a:srgbClr val="7A7A7A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0" name="Google Shape;180;p27"/>
          <p:cNvSpPr/>
          <p:nvPr/>
        </p:nvSpPr>
        <p:spPr>
          <a:xfrm rot="2700000">
            <a:off x="1399675" y="1589989"/>
            <a:ext cx="518451" cy="46287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 rot="2700000">
            <a:off x="1119417" y="1641252"/>
            <a:ext cx="913016" cy="578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E7E7E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ADN</a:t>
            </a:r>
            <a:endParaRPr>
              <a:solidFill>
                <a:srgbClr val="7E7E7E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83" name="Google Shape;183;p27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184" name="Google Shape;184;p27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185" name="Google Shape;185;p27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7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30" name="Google Shape;230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2" name="Google Shape;232;p27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237" name="Google Shape;237;p27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7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7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7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Cuando las células necesitan usar o replicar el ADN, los cromosomas deben desenrollarse en cromatina. El ADN es una molécula de doble cadena. Cada hebra está formada por nucleótidos de ADN individuales.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23333" l="10352" r="23325" t="15017"/>
          <a:stretch/>
        </p:blipFill>
        <p:spPr>
          <a:xfrm>
            <a:off x="3600" y="745200"/>
            <a:ext cx="7815276" cy="33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248" name="Google Shape;248;p28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8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8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8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8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8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8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8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8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8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8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294" name="Google Shape;294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6" name="Google Shape;296;p28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301" name="Google Shape;301;p28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8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8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4" name="Google Shape;304;p28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Las dos hebras están unidas por emparejamiento de bases complementarias. La Adenina se une a la Timina a través de dos enlaces por puentes de hidrógeno. Y la Citosina a la Guanina a través de tres enlaces.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23421" l="10353" r="23231" t="12356"/>
          <a:stretch/>
        </p:blipFill>
        <p:spPr>
          <a:xfrm>
            <a:off x="3600" y="636600"/>
            <a:ext cx="7815598" cy="34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/>
          <p:nvPr/>
        </p:nvSpPr>
        <p:spPr>
          <a:xfrm>
            <a:off x="2257200" y="943200"/>
            <a:ext cx="900000" cy="900000"/>
          </a:xfrm>
          <a:prstGeom prst="ellipse">
            <a:avLst/>
          </a:prstGeom>
          <a:noFill/>
          <a:ln cap="flat" cmpd="sng" w="762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3767375" y="1260150"/>
            <a:ext cx="2751900" cy="36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4332225" y="1626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Azúcar pentosa</a:t>
            </a:r>
            <a:endParaRPr sz="10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3278975" y="1694400"/>
            <a:ext cx="1581600" cy="14559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762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4765350" y="1965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Base</a:t>
            </a:r>
            <a:endParaRPr sz="10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nitrogenada</a:t>
            </a:r>
            <a:endParaRPr sz="10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15" name="Google Shape;315;p29"/>
          <p:cNvSpPr/>
          <p:nvPr/>
        </p:nvSpPr>
        <p:spPr>
          <a:xfrm rot="5400000">
            <a:off x="6015000" y="2576375"/>
            <a:ext cx="252600" cy="64200"/>
          </a:xfrm>
          <a:prstGeom prst="rect">
            <a:avLst/>
          </a:prstGeom>
          <a:solidFill>
            <a:srgbClr val="BCBCBC"/>
          </a:solidFill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5246375" y="2854650"/>
            <a:ext cx="1774500" cy="770400"/>
          </a:xfrm>
          <a:prstGeom prst="rect">
            <a:avLst/>
          </a:prstGeom>
          <a:noFill/>
          <a:ln cap="flat" cmpd="sng" w="76200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 rot="5400000">
            <a:off x="4683150" y="1967175"/>
            <a:ext cx="252600" cy="64200"/>
          </a:xfrm>
          <a:prstGeom prst="rect">
            <a:avLst/>
          </a:prstGeom>
          <a:solidFill>
            <a:srgbClr val="BCBCBC"/>
          </a:solidFill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rot="10800000">
            <a:off x="3297758" y="1374050"/>
            <a:ext cx="412500" cy="64200"/>
          </a:xfrm>
          <a:prstGeom prst="rect">
            <a:avLst/>
          </a:prstGeom>
          <a:solidFill>
            <a:srgbClr val="BCBCBC"/>
          </a:solidFill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3774600" y="125735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Grupo fosfato</a:t>
            </a:r>
            <a:endParaRPr sz="1000"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4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323" name="Google Shape;323;p29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29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368" name="Google Shape;368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2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0" name="Google Shape;370;p29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9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375" name="Google Shape;375;p29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9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9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29"/>
          <p:cNvSpPr txBox="1"/>
          <p:nvPr/>
        </p:nvSpPr>
        <p:spPr>
          <a:xfrm>
            <a:off x="1202400" y="41652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Un nucleótido de ADN se compone de tres regiones: un grupo fosfato, azúcar desoxirribosa y una base nitrogenada.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 rotWithShape="1">
          <a:blip r:embed="rId3">
            <a:alphaModFix/>
          </a:blip>
          <a:srcRect b="34786" l="22425" r="21857" t="5412"/>
          <a:stretch/>
        </p:blipFill>
        <p:spPr>
          <a:xfrm>
            <a:off x="1537350" y="221450"/>
            <a:ext cx="6069299" cy="30060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5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14400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Timina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50976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Citosina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388" name="Google Shape;388;p30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389" name="Google Shape;389;p30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0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0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30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434" name="Google Shape;434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5" name="Google Shape;435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6" name="Google Shape;436;p30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0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441" name="Google Shape;441;p30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0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30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" name="Google Shape;444;p30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Timina y la Citosina son moléculas de un solo anillo llamadas piramidinas.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1"/>
          <p:cNvPicPr preferRelativeResize="0"/>
          <p:nvPr/>
        </p:nvPicPr>
        <p:blipFill rotWithShape="1">
          <a:blip r:embed="rId3">
            <a:alphaModFix/>
          </a:blip>
          <a:srcRect b="35950" l="18209" r="18075" t="8242"/>
          <a:stretch/>
        </p:blipFill>
        <p:spPr>
          <a:xfrm>
            <a:off x="1371600" y="299400"/>
            <a:ext cx="6758548" cy="2731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1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6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452" name="Google Shape;452;p31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453" name="Google Shape;453;p31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498" name="Google Shape;498;p3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0" name="Google Shape;500;p31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1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505" name="Google Shape;505;p31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31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31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8" name="Google Shape;508;p31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La adenina y la guanina son moléculas de doble anillo llamadas purinas.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14400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Adenina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50976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Guanina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32"/>
          <p:cNvPicPr preferRelativeResize="0"/>
          <p:nvPr/>
        </p:nvPicPr>
        <p:blipFill rotWithShape="1">
          <a:blip r:embed="rId3">
            <a:alphaModFix/>
          </a:blip>
          <a:srcRect b="24287" l="16749" r="16915" t="17704"/>
          <a:stretch/>
        </p:blipFill>
        <p:spPr>
          <a:xfrm>
            <a:off x="1274400" y="506400"/>
            <a:ext cx="7036319" cy="283919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2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7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517" name="Google Shape;517;p32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518" name="Google Shape;518;p32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519" name="Google Shape;519;p32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32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564" name="Google Shape;564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Google Shape;565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6" name="Google Shape;566;p32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571" name="Google Shape;571;p32"/>
            <p:cNvPicPr preferRelativeResize="0"/>
            <p:nvPr/>
          </p:nvPicPr>
          <p:blipFill rotWithShape="1">
            <a:blip r:embed="rId6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32"/>
            <p:cNvPicPr preferRelativeResize="0"/>
            <p:nvPr/>
          </p:nvPicPr>
          <p:blipFill rotWithShape="1">
            <a:blip r:embed="rId6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32"/>
            <p:cNvPicPr preferRelativeResize="0"/>
            <p:nvPr/>
          </p:nvPicPr>
          <p:blipFill rotWithShape="1">
            <a:blip r:embed="rId6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4" name="Google Shape;574;p32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Como vimos anteriormente, la Timina y la Adenina se unen a través de dos enlaces por puentes de Hidrógeno.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14400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Timina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50976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Adenina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33"/>
          <p:cNvPicPr preferRelativeResize="0"/>
          <p:nvPr/>
        </p:nvPicPr>
        <p:blipFill rotWithShape="1">
          <a:blip r:embed="rId3">
            <a:alphaModFix/>
          </a:blip>
          <a:srcRect b="23340" l="18057" r="17496" t="17389"/>
          <a:stretch/>
        </p:blipFill>
        <p:spPr>
          <a:xfrm>
            <a:off x="1367800" y="328125"/>
            <a:ext cx="6835712" cy="290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3"/>
          <p:cNvPicPr preferRelativeResize="0"/>
          <p:nvPr/>
        </p:nvPicPr>
        <p:blipFill rotWithShape="1">
          <a:blip r:embed="rId4">
            <a:alphaModFix/>
          </a:blip>
          <a:srcRect b="0" l="0" r="25339" t="0"/>
          <a:stretch/>
        </p:blipFill>
        <p:spPr>
          <a:xfrm>
            <a:off x="2995200" y="2440800"/>
            <a:ext cx="1750600" cy="2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3"/>
          <p:cNvPicPr preferRelativeResize="0"/>
          <p:nvPr/>
        </p:nvPicPr>
        <p:blipFill rotWithShape="1">
          <a:blip r:embed="rId4">
            <a:alphaModFix/>
          </a:blip>
          <a:srcRect b="0" l="34631" r="25341" t="0"/>
          <a:stretch/>
        </p:blipFill>
        <p:spPr>
          <a:xfrm>
            <a:off x="3954825" y="1560725"/>
            <a:ext cx="938550" cy="2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3"/>
          <p:cNvPicPr preferRelativeResize="0"/>
          <p:nvPr/>
        </p:nvPicPr>
        <p:blipFill rotWithShape="1">
          <a:blip r:embed="rId4">
            <a:alphaModFix/>
          </a:blip>
          <a:srcRect b="0" l="-1078" r="-6750" t="0"/>
          <a:stretch/>
        </p:blipFill>
        <p:spPr>
          <a:xfrm>
            <a:off x="3664800" y="808900"/>
            <a:ext cx="2528625" cy="2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3"/>
          <p:cNvSpPr/>
          <p:nvPr/>
        </p:nvSpPr>
        <p:spPr>
          <a:xfrm>
            <a:off x="6030350" y="865625"/>
            <a:ext cx="29100" cy="11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8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587" name="Google Shape;587;p33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588" name="Google Shape;588;p33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589" name="Google Shape;589;p33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" name="Google Shape;633;p33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634" name="Google Shape;634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" name="Google Shape;635;p3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6" name="Google Shape;636;p33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3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641" name="Google Shape;641;p33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33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33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4" name="Google Shape;644;p33"/>
          <p:cNvSpPr txBox="1"/>
          <p:nvPr/>
        </p:nvSpPr>
        <p:spPr>
          <a:xfrm>
            <a:off x="1202400" y="4089075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Como vimos anteriormente, la Citosina y la Guanina se unen a través de tres enlaces por puentes de Hidrógeno. De esta manera la doble hebra de ADN es consistente.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4400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Citosina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5097600" y="3378000"/>
            <a:ext cx="2751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CBCBC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Guanina</a:t>
            </a:r>
            <a:endParaRPr>
              <a:solidFill>
                <a:srgbClr val="BCBCBC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4"/>
          <p:cNvPicPr preferRelativeResize="0"/>
          <p:nvPr/>
        </p:nvPicPr>
        <p:blipFill rotWithShape="1">
          <a:blip r:embed="rId3">
            <a:alphaModFix/>
          </a:blip>
          <a:srcRect b="23341" l="8893" r="8910" t="14546"/>
          <a:stretch/>
        </p:blipFill>
        <p:spPr>
          <a:xfrm>
            <a:off x="0" y="511200"/>
            <a:ext cx="9158400" cy="3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4"/>
          <p:cNvSpPr/>
          <p:nvPr/>
        </p:nvSpPr>
        <p:spPr>
          <a:xfrm>
            <a:off x="3294050" y="3058300"/>
            <a:ext cx="1895700" cy="6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5545025" y="2516475"/>
            <a:ext cx="1242600" cy="360000"/>
          </a:xfrm>
          <a:prstGeom prst="rect">
            <a:avLst/>
          </a:prstGeom>
          <a:solidFill>
            <a:srgbClr val="FFED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4"/>
          <p:cNvSpPr txBox="1"/>
          <p:nvPr/>
        </p:nvSpPr>
        <p:spPr>
          <a:xfrm>
            <a:off x="5410200" y="2438400"/>
            <a:ext cx="15123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ess Start 2P"/>
                <a:ea typeface="Press Start 2P"/>
                <a:cs typeface="Press Start 2P"/>
                <a:sym typeface="Press Start 2P"/>
              </a:rPr>
              <a:t>Hebra codificante</a:t>
            </a:r>
            <a:endParaRPr sz="1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55" name="Google Shape;655;p34"/>
          <p:cNvSpPr txBox="1"/>
          <p:nvPr/>
        </p:nvSpPr>
        <p:spPr>
          <a:xfrm>
            <a:off x="5181600" y="152400"/>
            <a:ext cx="1963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ess Start 2P"/>
                <a:ea typeface="Press Start 2P"/>
                <a:cs typeface="Press Start 2P"/>
                <a:sym typeface="Press Start 2P"/>
              </a:rPr>
              <a:t>Hebra molde</a:t>
            </a:r>
            <a:endParaRPr sz="1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56" name="Google Shape;656;p34"/>
          <p:cNvGrpSpPr/>
          <p:nvPr/>
        </p:nvGrpSpPr>
        <p:grpSpPr>
          <a:xfrm>
            <a:off x="1719750" y="134300"/>
            <a:ext cx="5850706" cy="3690468"/>
            <a:chOff x="1719750" y="515300"/>
            <a:chExt cx="5850706" cy="3690468"/>
          </a:xfrm>
        </p:grpSpPr>
        <p:pic>
          <p:nvPicPr>
            <p:cNvPr id="657" name="Google Shape;657;p34"/>
            <p:cNvPicPr preferRelativeResize="0"/>
            <p:nvPr/>
          </p:nvPicPr>
          <p:blipFill rotWithShape="1">
            <a:blip r:embed="rId4">
              <a:alphaModFix/>
            </a:blip>
            <a:srcRect b="24605" l="26353" r="26367" t="10761"/>
            <a:stretch/>
          </p:blipFill>
          <p:spPr>
            <a:xfrm>
              <a:off x="1719750" y="515300"/>
              <a:ext cx="5850706" cy="3690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34"/>
            <p:cNvSpPr/>
            <p:nvPr/>
          </p:nvSpPr>
          <p:spPr>
            <a:xfrm>
              <a:off x="4859225" y="3481750"/>
              <a:ext cx="2508600" cy="56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Press Start 2P"/>
                  <a:ea typeface="Press Start 2P"/>
                  <a:cs typeface="Press Start 2P"/>
                  <a:sym typeface="Press Start 2P"/>
                </a:rPr>
                <a:t>Cadena de ARNm en crecimiento</a:t>
              </a:r>
              <a:endParaRPr sz="1300"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59225" y="662350"/>
              <a:ext cx="2508600" cy="56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latin typeface="Press Start 2P"/>
                  <a:ea typeface="Press Start 2P"/>
                  <a:cs typeface="Press Start 2P"/>
                  <a:sym typeface="Press Start 2P"/>
                </a:rPr>
                <a:t>Cadena molde</a:t>
              </a:r>
              <a:endParaRPr sz="1300"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sp>
        <p:nvSpPr>
          <p:cNvPr id="660" name="Google Shape;660;p34"/>
          <p:cNvSpPr txBox="1"/>
          <p:nvPr/>
        </p:nvSpPr>
        <p:spPr>
          <a:xfrm>
            <a:off x="8371050" y="4667725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Press Start 2P"/>
                <a:ea typeface="Press Start 2P"/>
                <a:cs typeface="Press Start 2P"/>
                <a:sym typeface="Press Start 2P"/>
              </a:rPr>
              <a:t>9</a:t>
            </a:r>
            <a:endParaRPr sz="2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661" name="Google Shape;661;p34"/>
          <p:cNvGrpSpPr/>
          <p:nvPr/>
        </p:nvGrpSpPr>
        <p:grpSpPr>
          <a:xfrm>
            <a:off x="118800" y="3966301"/>
            <a:ext cx="627023" cy="990009"/>
            <a:chOff x="118800" y="3966301"/>
            <a:chExt cx="627023" cy="990009"/>
          </a:xfrm>
        </p:grpSpPr>
        <p:grpSp>
          <p:nvGrpSpPr>
            <p:cNvPr id="662" name="Google Shape;662;p34"/>
            <p:cNvGrpSpPr/>
            <p:nvPr/>
          </p:nvGrpSpPr>
          <p:grpSpPr>
            <a:xfrm>
              <a:off x="253789" y="3966301"/>
              <a:ext cx="381646" cy="990009"/>
              <a:chOff x="3992694" y="1192179"/>
              <a:chExt cx="1158609" cy="3018322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4201112" y="1248680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1"/>
                    </a:moveTo>
                    <a:lnTo>
                      <a:pt x="1" y="727"/>
                    </a:lnTo>
                    <a:lnTo>
                      <a:pt x="5196" y="727"/>
                    </a:lnTo>
                    <a:lnTo>
                      <a:pt x="5196" y="1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4563206" y="1248680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1"/>
                    </a:moveTo>
                    <a:lnTo>
                      <a:pt x="0" y="727"/>
                    </a:lnTo>
                    <a:lnTo>
                      <a:pt x="5203" y="727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4270218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8" y="726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4565917" y="1505465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4037617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565" y="1"/>
                    </a:moveTo>
                    <a:cubicBezTo>
                      <a:pt x="517" y="1"/>
                      <a:pt x="1" y="1266"/>
                      <a:pt x="734" y="2000"/>
                    </a:cubicBezTo>
                    <a:cubicBezTo>
                      <a:pt x="974" y="2237"/>
                      <a:pt x="1269" y="2344"/>
                      <a:pt x="1557" y="2344"/>
                    </a:cubicBezTo>
                    <a:cubicBezTo>
                      <a:pt x="2158" y="2344"/>
                      <a:pt x="2733" y="1880"/>
                      <a:pt x="2733" y="1176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4197301" y="1452261"/>
                <a:ext cx="200281" cy="171994"/>
              </a:xfrm>
              <a:custGeom>
                <a:rect b="b" l="l" r="r" t="t"/>
                <a:pathLst>
                  <a:path extrusionOk="0" h="2347" w="2733">
                    <a:moveTo>
                      <a:pt x="1565" y="0"/>
                    </a:moveTo>
                    <a:cubicBezTo>
                      <a:pt x="517" y="0"/>
                      <a:pt x="0" y="1265"/>
                      <a:pt x="734" y="1999"/>
                    </a:cubicBezTo>
                    <a:cubicBezTo>
                      <a:pt x="974" y="2239"/>
                      <a:pt x="1268" y="2346"/>
                      <a:pt x="1556" y="2346"/>
                    </a:cubicBezTo>
                    <a:cubicBezTo>
                      <a:pt x="2158" y="2346"/>
                      <a:pt x="2732" y="1879"/>
                      <a:pt x="2732" y="1175"/>
                    </a:cubicBezTo>
                    <a:cubicBezTo>
                      <a:pt x="2732" y="524"/>
                      <a:pt x="2208" y="0"/>
                      <a:pt x="1565" y="0"/>
                    </a:cubicBezTo>
                    <a:close/>
                  </a:path>
                </a:pathLst>
              </a:custGeom>
              <a:solidFill>
                <a:srgbClr val="287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4920829" y="1192179"/>
                <a:ext cx="200354" cy="171774"/>
              </a:xfrm>
              <a:custGeom>
                <a:rect b="b" l="l" r="r" t="t"/>
                <a:pathLst>
                  <a:path extrusionOk="0" h="2344" w="2734">
                    <a:moveTo>
                      <a:pt x="1169" y="1"/>
                    </a:moveTo>
                    <a:cubicBezTo>
                      <a:pt x="525" y="1"/>
                      <a:pt x="1" y="525"/>
                      <a:pt x="1" y="1176"/>
                    </a:cubicBezTo>
                    <a:cubicBezTo>
                      <a:pt x="1" y="1880"/>
                      <a:pt x="576" y="2344"/>
                      <a:pt x="1175" y="2344"/>
                    </a:cubicBezTo>
                    <a:cubicBezTo>
                      <a:pt x="1462" y="2344"/>
                      <a:pt x="1754" y="2237"/>
                      <a:pt x="1992" y="2000"/>
                    </a:cubicBezTo>
                    <a:cubicBezTo>
                      <a:pt x="2733" y="1266"/>
                      <a:pt x="2209" y="1"/>
                      <a:pt x="1169" y="1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4761218" y="1452261"/>
                <a:ext cx="171188" cy="171774"/>
              </a:xfrm>
              <a:custGeom>
                <a:rect b="b" l="l" r="r" t="t"/>
                <a:pathLst>
                  <a:path extrusionOk="0" h="2344" w="2336">
                    <a:moveTo>
                      <a:pt x="1168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19"/>
                      <a:pt x="524" y="2343"/>
                      <a:pt x="1168" y="2343"/>
                    </a:cubicBezTo>
                    <a:cubicBezTo>
                      <a:pt x="1812" y="2343"/>
                      <a:pt x="2336" y="1819"/>
                      <a:pt x="2336" y="1175"/>
                    </a:cubicBezTo>
                    <a:cubicBezTo>
                      <a:pt x="2336" y="524"/>
                      <a:pt x="1812" y="0"/>
                      <a:pt x="1168" y="0"/>
                    </a:cubicBezTo>
                    <a:close/>
                  </a:path>
                </a:pathLst>
              </a:custGeom>
              <a:solidFill>
                <a:srgbClr val="FE77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472941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1"/>
                    </a:moveTo>
                    <a:cubicBezTo>
                      <a:pt x="517" y="1"/>
                      <a:pt x="0" y="1258"/>
                      <a:pt x="734" y="1999"/>
                    </a:cubicBezTo>
                    <a:cubicBezTo>
                      <a:pt x="970" y="2236"/>
                      <a:pt x="1262" y="2341"/>
                      <a:pt x="1549" y="2341"/>
                    </a:cubicBezTo>
                    <a:cubicBezTo>
                      <a:pt x="2151" y="2341"/>
                      <a:pt x="2733" y="1874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4885726" y="2224082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565" y="0"/>
                    </a:moveTo>
                    <a:cubicBezTo>
                      <a:pt x="525" y="0"/>
                      <a:pt x="1" y="1258"/>
                      <a:pt x="742" y="1999"/>
                    </a:cubicBezTo>
                    <a:cubicBezTo>
                      <a:pt x="978" y="2235"/>
                      <a:pt x="1269" y="2341"/>
                      <a:pt x="1555" y="2341"/>
                    </a:cubicBezTo>
                    <a:cubicBezTo>
                      <a:pt x="2155" y="2341"/>
                      <a:pt x="2733" y="1873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4951022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565" y="0"/>
                    </a:moveTo>
                    <a:cubicBezTo>
                      <a:pt x="517" y="0"/>
                      <a:pt x="1" y="1258"/>
                      <a:pt x="734" y="1999"/>
                    </a:cubicBezTo>
                    <a:cubicBezTo>
                      <a:pt x="974" y="2236"/>
                      <a:pt x="1268" y="2343"/>
                      <a:pt x="1555" y="2343"/>
                    </a:cubicBezTo>
                    <a:cubicBezTo>
                      <a:pt x="2157" y="2343"/>
                      <a:pt x="2733" y="1877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4932921" y="2750184"/>
                <a:ext cx="200867" cy="171554"/>
              </a:xfrm>
              <a:custGeom>
                <a:rect b="b" l="l" r="r" t="t"/>
                <a:pathLst>
                  <a:path extrusionOk="0" h="2341" w="2741">
                    <a:moveTo>
                      <a:pt x="1565" y="0"/>
                    </a:moveTo>
                    <a:cubicBezTo>
                      <a:pt x="524" y="0"/>
                      <a:pt x="0" y="1258"/>
                      <a:pt x="742" y="1999"/>
                    </a:cubicBezTo>
                    <a:cubicBezTo>
                      <a:pt x="978" y="2235"/>
                      <a:pt x="1270" y="2341"/>
                      <a:pt x="1556" y="2341"/>
                    </a:cubicBezTo>
                    <a:cubicBezTo>
                      <a:pt x="2159" y="2341"/>
                      <a:pt x="2740" y="1873"/>
                      <a:pt x="2740" y="1168"/>
                    </a:cubicBezTo>
                    <a:cubicBezTo>
                      <a:pt x="2740" y="524"/>
                      <a:pt x="2216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4862129" y="2992605"/>
                <a:ext cx="200354" cy="171481"/>
              </a:xfrm>
              <a:custGeom>
                <a:rect b="b" l="l" r="r" t="t"/>
                <a:pathLst>
                  <a:path extrusionOk="0" h="2340" w="2734">
                    <a:moveTo>
                      <a:pt x="1565" y="1"/>
                    </a:moveTo>
                    <a:cubicBezTo>
                      <a:pt x="525" y="1"/>
                      <a:pt x="1" y="1258"/>
                      <a:pt x="734" y="1992"/>
                    </a:cubicBezTo>
                    <a:cubicBezTo>
                      <a:pt x="974" y="2232"/>
                      <a:pt x="1269" y="2339"/>
                      <a:pt x="1557" y="2339"/>
                    </a:cubicBezTo>
                    <a:cubicBezTo>
                      <a:pt x="2158" y="2339"/>
                      <a:pt x="2733" y="1872"/>
                      <a:pt x="2733" y="1168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47261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565" y="0"/>
                    </a:moveTo>
                    <a:cubicBezTo>
                      <a:pt x="524" y="0"/>
                      <a:pt x="0" y="1258"/>
                      <a:pt x="741" y="1991"/>
                    </a:cubicBezTo>
                    <a:cubicBezTo>
                      <a:pt x="979" y="2232"/>
                      <a:pt x="1272" y="2339"/>
                      <a:pt x="1559" y="2339"/>
                    </a:cubicBezTo>
                    <a:cubicBezTo>
                      <a:pt x="2158" y="2339"/>
                      <a:pt x="2733" y="1871"/>
                      <a:pt x="2733" y="1168"/>
                    </a:cubicBezTo>
                    <a:cubicBezTo>
                      <a:pt x="2733" y="524"/>
                      <a:pt x="2209" y="0"/>
                      <a:pt x="1565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4214303" y="1966784"/>
                <a:ext cx="200281" cy="171628"/>
              </a:xfrm>
              <a:custGeom>
                <a:rect b="b" l="l" r="r" t="t"/>
                <a:pathLst>
                  <a:path extrusionOk="0" h="2342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4"/>
                      <a:pt x="578" y="2341"/>
                      <a:pt x="1181" y="2341"/>
                    </a:cubicBezTo>
                    <a:cubicBezTo>
                      <a:pt x="1468" y="2341"/>
                      <a:pt x="1760" y="2236"/>
                      <a:pt x="1999" y="1999"/>
                    </a:cubicBezTo>
                    <a:cubicBezTo>
                      <a:pt x="2733" y="1258"/>
                      <a:pt x="2209" y="1"/>
                      <a:pt x="1168" y="1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4057403" y="2224082"/>
                <a:ext cx="171774" cy="171188"/>
              </a:xfrm>
              <a:custGeom>
                <a:rect b="b" l="l" r="r" t="t"/>
                <a:pathLst>
                  <a:path extrusionOk="0" h="2336" w="2344">
                    <a:moveTo>
                      <a:pt x="1176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12"/>
                      <a:pt x="524" y="2336"/>
                      <a:pt x="1176" y="2336"/>
                    </a:cubicBezTo>
                    <a:cubicBezTo>
                      <a:pt x="1819" y="2336"/>
                      <a:pt x="2343" y="1812"/>
                      <a:pt x="2343" y="1168"/>
                    </a:cubicBezTo>
                    <a:cubicBezTo>
                      <a:pt x="2343" y="524"/>
                      <a:pt x="1819" y="0"/>
                      <a:pt x="1176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3992694" y="2478083"/>
                <a:ext cx="200281" cy="171701"/>
              </a:xfrm>
              <a:custGeom>
                <a:rect b="b" l="l" r="r" t="t"/>
                <a:pathLst>
                  <a:path extrusionOk="0" h="2343" w="2733">
                    <a:moveTo>
                      <a:pt x="1168" y="0"/>
                    </a:moveTo>
                    <a:cubicBezTo>
                      <a:pt x="524" y="0"/>
                      <a:pt x="0" y="524"/>
                      <a:pt x="0" y="1168"/>
                    </a:cubicBezTo>
                    <a:cubicBezTo>
                      <a:pt x="0" y="1877"/>
                      <a:pt x="576" y="2343"/>
                      <a:pt x="1175" y="2343"/>
                    </a:cubicBezTo>
                    <a:cubicBezTo>
                      <a:pt x="1462" y="2343"/>
                      <a:pt x="1754" y="2236"/>
                      <a:pt x="1991" y="1999"/>
                    </a:cubicBezTo>
                    <a:cubicBezTo>
                      <a:pt x="2732" y="1258"/>
                      <a:pt x="2208" y="0"/>
                      <a:pt x="116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4010209" y="2750184"/>
                <a:ext cx="200281" cy="171554"/>
              </a:xfrm>
              <a:custGeom>
                <a:rect b="b" l="l" r="r" t="t"/>
                <a:pathLst>
                  <a:path extrusionOk="0" h="2341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3"/>
                      <a:pt x="578" y="2341"/>
                      <a:pt x="1181" y="2341"/>
                    </a:cubicBezTo>
                    <a:cubicBezTo>
                      <a:pt x="1468" y="2341"/>
                      <a:pt x="1760" y="2235"/>
                      <a:pt x="1999" y="1999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4081000" y="2992605"/>
                <a:ext cx="200794" cy="171481"/>
              </a:xfrm>
              <a:custGeom>
                <a:rect b="b" l="l" r="r" t="t"/>
                <a:pathLst>
                  <a:path extrusionOk="0" h="2340" w="2740">
                    <a:moveTo>
                      <a:pt x="1175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72"/>
                      <a:pt x="578" y="2339"/>
                      <a:pt x="1180" y="2339"/>
                    </a:cubicBezTo>
                    <a:cubicBezTo>
                      <a:pt x="1468" y="2339"/>
                      <a:pt x="1761" y="2232"/>
                      <a:pt x="1999" y="1992"/>
                    </a:cubicBezTo>
                    <a:cubicBezTo>
                      <a:pt x="2740" y="1258"/>
                      <a:pt x="2216" y="1"/>
                      <a:pt x="117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4217015" y="3258697"/>
                <a:ext cx="200281" cy="171408"/>
              </a:xfrm>
              <a:custGeom>
                <a:rect b="b" l="l" r="r" t="t"/>
                <a:pathLst>
                  <a:path extrusionOk="0" h="2339" w="2733">
                    <a:moveTo>
                      <a:pt x="1168" y="0"/>
                    </a:moveTo>
                    <a:cubicBezTo>
                      <a:pt x="525" y="0"/>
                      <a:pt x="1" y="524"/>
                      <a:pt x="1" y="1168"/>
                    </a:cubicBezTo>
                    <a:cubicBezTo>
                      <a:pt x="1" y="1871"/>
                      <a:pt x="579" y="2339"/>
                      <a:pt x="1180" y="2339"/>
                    </a:cubicBezTo>
                    <a:cubicBezTo>
                      <a:pt x="1468" y="2339"/>
                      <a:pt x="1762" y="2232"/>
                      <a:pt x="1999" y="1991"/>
                    </a:cubicBezTo>
                    <a:cubicBezTo>
                      <a:pt x="2733" y="1258"/>
                      <a:pt x="2216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4757920" y="3781501"/>
                <a:ext cx="171774" cy="171774"/>
              </a:xfrm>
              <a:custGeom>
                <a:rect b="b" l="l" r="r" t="t"/>
                <a:pathLst>
                  <a:path extrusionOk="0" h="2344" w="2344">
                    <a:moveTo>
                      <a:pt x="1168" y="0"/>
                    </a:moveTo>
                    <a:cubicBezTo>
                      <a:pt x="525" y="0"/>
                      <a:pt x="1" y="524"/>
                      <a:pt x="1" y="1175"/>
                    </a:cubicBezTo>
                    <a:cubicBezTo>
                      <a:pt x="1" y="1819"/>
                      <a:pt x="525" y="2343"/>
                      <a:pt x="1168" y="2343"/>
                    </a:cubicBezTo>
                    <a:cubicBezTo>
                      <a:pt x="1820" y="2343"/>
                      <a:pt x="2344" y="1819"/>
                      <a:pt x="2344" y="1175"/>
                    </a:cubicBezTo>
                    <a:cubicBezTo>
                      <a:pt x="2344" y="524"/>
                      <a:pt x="1820" y="0"/>
                      <a:pt x="1168" y="0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4885726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565" y="1"/>
                    </a:moveTo>
                    <a:cubicBezTo>
                      <a:pt x="525" y="1"/>
                      <a:pt x="1" y="1258"/>
                      <a:pt x="742" y="2000"/>
                    </a:cubicBezTo>
                    <a:cubicBezTo>
                      <a:pt x="979" y="2237"/>
                      <a:pt x="1271" y="2343"/>
                      <a:pt x="1558" y="2343"/>
                    </a:cubicBezTo>
                    <a:cubicBezTo>
                      <a:pt x="2157" y="2343"/>
                      <a:pt x="2733" y="1878"/>
                      <a:pt x="2733" y="1169"/>
                    </a:cubicBezTo>
                    <a:cubicBezTo>
                      <a:pt x="2733" y="525"/>
                      <a:pt x="2209" y="1"/>
                      <a:pt x="1565" y="1"/>
                    </a:cubicBez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4225809" y="3781501"/>
                <a:ext cx="200867" cy="171994"/>
              </a:xfrm>
              <a:custGeom>
                <a:rect b="b" l="l" r="r" t="t"/>
                <a:pathLst>
                  <a:path extrusionOk="0" h="2347" w="2741">
                    <a:moveTo>
                      <a:pt x="1176" y="0"/>
                    </a:moveTo>
                    <a:cubicBezTo>
                      <a:pt x="524" y="0"/>
                      <a:pt x="0" y="524"/>
                      <a:pt x="0" y="1175"/>
                    </a:cubicBezTo>
                    <a:cubicBezTo>
                      <a:pt x="0" y="1879"/>
                      <a:pt x="579" y="2346"/>
                      <a:pt x="1180" y="2346"/>
                    </a:cubicBezTo>
                    <a:cubicBezTo>
                      <a:pt x="1468" y="2346"/>
                      <a:pt x="1761" y="2239"/>
                      <a:pt x="1999" y="1999"/>
                    </a:cubicBezTo>
                    <a:cubicBezTo>
                      <a:pt x="2740" y="1265"/>
                      <a:pt x="2216" y="0"/>
                      <a:pt x="1176" y="0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4069495" y="4038726"/>
                <a:ext cx="200281" cy="171774"/>
              </a:xfrm>
              <a:custGeom>
                <a:rect b="b" l="l" r="r" t="t"/>
                <a:pathLst>
                  <a:path extrusionOk="0" h="2344" w="2733">
                    <a:moveTo>
                      <a:pt x="1168" y="1"/>
                    </a:moveTo>
                    <a:cubicBezTo>
                      <a:pt x="524" y="1"/>
                      <a:pt x="0" y="525"/>
                      <a:pt x="0" y="1169"/>
                    </a:cubicBezTo>
                    <a:cubicBezTo>
                      <a:pt x="0" y="1878"/>
                      <a:pt x="576" y="2343"/>
                      <a:pt x="1177" y="2343"/>
                    </a:cubicBezTo>
                    <a:cubicBezTo>
                      <a:pt x="1465" y="2343"/>
                      <a:pt x="1759" y="2237"/>
                      <a:pt x="1999" y="2000"/>
                    </a:cubicBezTo>
                    <a:cubicBezTo>
                      <a:pt x="2732" y="1258"/>
                      <a:pt x="2208" y="1"/>
                      <a:pt x="1168" y="1"/>
                    </a:cubicBez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4395313" y="1667275"/>
                <a:ext cx="313869" cy="268361"/>
              </a:xfrm>
              <a:custGeom>
                <a:rect b="b" l="l" r="r" t="t"/>
                <a:pathLst>
                  <a:path extrusionOk="0" h="3662" w="4283">
                    <a:moveTo>
                      <a:pt x="2448" y="0"/>
                    </a:moveTo>
                    <a:cubicBezTo>
                      <a:pt x="816" y="0"/>
                      <a:pt x="1" y="1969"/>
                      <a:pt x="1153" y="3122"/>
                    </a:cubicBezTo>
                    <a:cubicBezTo>
                      <a:pt x="1526" y="3495"/>
                      <a:pt x="1985" y="3662"/>
                      <a:pt x="2435" y="3662"/>
                    </a:cubicBezTo>
                    <a:cubicBezTo>
                      <a:pt x="3378" y="3662"/>
                      <a:pt x="4282" y="2931"/>
                      <a:pt x="4282" y="1827"/>
                    </a:cubicBezTo>
                    <a:cubicBezTo>
                      <a:pt x="4282" y="816"/>
                      <a:pt x="3459" y="0"/>
                      <a:pt x="2448" y="0"/>
                    </a:cubicBez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4429317" y="3478694"/>
                <a:ext cx="294669" cy="268434"/>
              </a:xfrm>
              <a:custGeom>
                <a:rect b="b" l="l" r="r" t="t"/>
                <a:pathLst>
                  <a:path extrusionOk="0" h="3663" w="4021">
                    <a:moveTo>
                      <a:pt x="2011" y="0"/>
                    </a:moveTo>
                    <a:cubicBezTo>
                      <a:pt x="1543" y="0"/>
                      <a:pt x="1075" y="180"/>
                      <a:pt x="719" y="539"/>
                    </a:cubicBezTo>
                    <a:cubicBezTo>
                      <a:pt x="1" y="1250"/>
                      <a:pt x="1" y="2410"/>
                      <a:pt x="719" y="3129"/>
                    </a:cubicBezTo>
                    <a:cubicBezTo>
                      <a:pt x="1075" y="3485"/>
                      <a:pt x="1543" y="3662"/>
                      <a:pt x="2011" y="3662"/>
                    </a:cubicBezTo>
                    <a:cubicBezTo>
                      <a:pt x="2480" y="3662"/>
                      <a:pt x="2950" y="3485"/>
                      <a:pt x="3309" y="3129"/>
                    </a:cubicBezTo>
                    <a:cubicBezTo>
                      <a:pt x="4020" y="2410"/>
                      <a:pt x="4020" y="1250"/>
                      <a:pt x="3309" y="539"/>
                    </a:cubicBezTo>
                    <a:cubicBezTo>
                      <a:pt x="2950" y="180"/>
                      <a:pt x="2480" y="0"/>
                      <a:pt x="2011" y="0"/>
                    </a:cubicBez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4201112" y="2281683"/>
                <a:ext cx="380776" cy="53276"/>
              </a:xfrm>
              <a:custGeom>
                <a:rect b="b" l="l" r="r" t="t"/>
                <a:pathLst>
                  <a:path extrusionOk="0" h="727" w="5196">
                    <a:moveTo>
                      <a:pt x="1" y="0"/>
                    </a:moveTo>
                    <a:lnTo>
                      <a:pt x="1" y="726"/>
                    </a:lnTo>
                    <a:lnTo>
                      <a:pt x="5196" y="726"/>
                    </a:lnTo>
                    <a:lnTo>
                      <a:pt x="5196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4563206" y="2281683"/>
                <a:ext cx="381289" cy="53276"/>
              </a:xfrm>
              <a:custGeom>
                <a:rect b="b" l="l" r="r" t="t"/>
                <a:pathLst>
                  <a:path extrusionOk="0" h="727" w="5203">
                    <a:moveTo>
                      <a:pt x="0" y="0"/>
                    </a:moveTo>
                    <a:lnTo>
                      <a:pt x="0" y="726"/>
                    </a:lnTo>
                    <a:lnTo>
                      <a:pt x="5203" y="726"/>
                    </a:lnTo>
                    <a:lnTo>
                      <a:pt x="5203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4143511" y="2543305"/>
                <a:ext cx="444971" cy="53350"/>
              </a:xfrm>
              <a:custGeom>
                <a:rect b="b" l="l" r="r" t="t"/>
                <a:pathLst>
                  <a:path extrusionOk="0" h="728" w="6072">
                    <a:moveTo>
                      <a:pt x="1" y="1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4567016" y="2543305"/>
                <a:ext cx="445484" cy="53350"/>
              </a:xfrm>
              <a:custGeom>
                <a:rect b="b" l="l" r="r" t="t"/>
                <a:pathLst>
                  <a:path extrusionOk="0" h="728" w="6079">
                    <a:moveTo>
                      <a:pt x="1" y="1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4143511" y="3057388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6"/>
                    </a:lnTo>
                    <a:lnTo>
                      <a:pt x="6071" y="726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4567016" y="3057388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6"/>
                    </a:lnTo>
                    <a:lnTo>
                      <a:pt x="6079" y="726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4143511" y="2791296"/>
                <a:ext cx="444971" cy="53276"/>
              </a:xfrm>
              <a:custGeom>
                <a:rect b="b" l="l" r="r" t="t"/>
                <a:pathLst>
                  <a:path extrusionOk="0" h="727" w="6072">
                    <a:moveTo>
                      <a:pt x="1" y="0"/>
                    </a:moveTo>
                    <a:lnTo>
                      <a:pt x="1" y="727"/>
                    </a:lnTo>
                    <a:lnTo>
                      <a:pt x="6071" y="727"/>
                    </a:ln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4567016" y="2791296"/>
                <a:ext cx="445484" cy="53276"/>
              </a:xfrm>
              <a:custGeom>
                <a:rect b="b" l="l" r="r" t="t"/>
                <a:pathLst>
                  <a:path extrusionOk="0" h="727" w="6079">
                    <a:moveTo>
                      <a:pt x="1" y="0"/>
                    </a:moveTo>
                    <a:lnTo>
                      <a:pt x="1" y="727"/>
                    </a:lnTo>
                    <a:lnTo>
                      <a:pt x="6079" y="727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4270218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0"/>
                    </a:lnTo>
                    <a:close/>
                  </a:path>
                </a:pathLst>
              </a:custGeom>
              <a:solidFill>
                <a:srgbClr val="25A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25AC9B"/>
                  </a:solidFill>
                </a:endParaRPr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4565917" y="2028782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4270218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8" y="727"/>
                    </a:lnTo>
                    <a:lnTo>
                      <a:pt x="4238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4565917" y="3319010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1"/>
                    </a:moveTo>
                    <a:lnTo>
                      <a:pt x="1" y="727"/>
                    </a:lnTo>
                    <a:lnTo>
                      <a:pt x="4237" y="727"/>
                    </a:lnTo>
                    <a:lnTo>
                      <a:pt x="4237" y="1"/>
                    </a:lnTo>
                    <a:close/>
                  </a:path>
                </a:pathLst>
              </a:custGeom>
              <a:solidFill>
                <a:srgbClr val="E94B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4567016" y="4099625"/>
                <a:ext cx="445484" cy="52763"/>
              </a:xfrm>
              <a:custGeom>
                <a:rect b="b" l="l" r="r" t="t"/>
                <a:pathLst>
                  <a:path extrusionOk="0" h="720" w="6079">
                    <a:moveTo>
                      <a:pt x="1" y="1"/>
                    </a:moveTo>
                    <a:lnTo>
                      <a:pt x="1" y="719"/>
                    </a:lnTo>
                    <a:lnTo>
                      <a:pt x="6079" y="719"/>
                    </a:lnTo>
                    <a:lnTo>
                      <a:pt x="6079" y="1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4143511" y="4099625"/>
                <a:ext cx="444971" cy="52763"/>
              </a:xfrm>
              <a:custGeom>
                <a:rect b="b" l="l" r="r" t="t"/>
                <a:pathLst>
                  <a:path extrusionOk="0" h="720" w="6072">
                    <a:moveTo>
                      <a:pt x="1" y="1"/>
                    </a:moveTo>
                    <a:lnTo>
                      <a:pt x="1" y="719"/>
                    </a:lnTo>
                    <a:lnTo>
                      <a:pt x="6071" y="719"/>
                    </a:lnTo>
                    <a:lnTo>
                      <a:pt x="6071" y="1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4574711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0" y="0"/>
                    </a:moveTo>
                    <a:lnTo>
                      <a:pt x="0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F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4279012" y="3838003"/>
                <a:ext cx="310571" cy="53276"/>
              </a:xfrm>
              <a:custGeom>
                <a:rect b="b" l="l" r="r" t="t"/>
                <a:pathLst>
                  <a:path extrusionOk="0" h="727" w="4238">
                    <a:moveTo>
                      <a:pt x="1" y="0"/>
                    </a:moveTo>
                    <a:lnTo>
                      <a:pt x="1" y="726"/>
                    </a:lnTo>
                    <a:lnTo>
                      <a:pt x="4237" y="726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ECB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7" name="Google Shape;707;p34"/>
            <p:cNvGrpSpPr/>
            <p:nvPr/>
          </p:nvGrpSpPr>
          <p:grpSpPr>
            <a:xfrm>
              <a:off x="127351" y="4159605"/>
              <a:ext cx="613331" cy="297113"/>
              <a:chOff x="4379450" y="1472663"/>
              <a:chExt cx="3161500" cy="1531513"/>
            </a:xfrm>
          </p:grpSpPr>
          <p:pic>
            <p:nvPicPr>
              <p:cNvPr id="708" name="Google Shape;708;p3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40750" y="1651625"/>
                <a:ext cx="1600200" cy="13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9" name="Google Shape;709;p3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379450" y="1472663"/>
                <a:ext cx="1466850" cy="1171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0" name="Google Shape;710;p34"/>
            <p:cNvSpPr/>
            <p:nvPr/>
          </p:nvSpPr>
          <p:spPr>
            <a:xfrm rot="-4212067">
              <a:off x="296686" y="4246825"/>
              <a:ext cx="247107" cy="469838"/>
            </a:xfrm>
            <a:prstGeom prst="chord">
              <a:avLst>
                <a:gd fmla="val 5072480" name="adj1"/>
                <a:gd fmla="val 13876752" name="adj2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67183" y="4526945"/>
              <a:ext cx="377100" cy="8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 rot="5981327">
              <a:off x="601678" y="4078145"/>
              <a:ext cx="62390" cy="218640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 flipH="1" rot="-6049381">
              <a:off x="198496" y="4027161"/>
              <a:ext cx="62308" cy="214277"/>
            </a:xfrm>
            <a:prstGeom prst="moon">
              <a:avLst>
                <a:gd fmla="val 34344" name="adj"/>
              </a:avLst>
            </a:pr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4"/>
          <p:cNvGrpSpPr/>
          <p:nvPr/>
        </p:nvGrpSpPr>
        <p:grpSpPr>
          <a:xfrm>
            <a:off x="1021399" y="3978108"/>
            <a:ext cx="6953820" cy="1117347"/>
            <a:chOff x="1174221" y="4105350"/>
            <a:chExt cx="6800802" cy="835150"/>
          </a:xfrm>
        </p:grpSpPr>
        <p:pic>
          <p:nvPicPr>
            <p:cNvPr id="715" name="Google Shape;715;p34"/>
            <p:cNvPicPr preferRelativeResize="0"/>
            <p:nvPr/>
          </p:nvPicPr>
          <p:blipFill rotWithShape="1">
            <a:blip r:embed="rId7">
              <a:alphaModFix/>
            </a:blip>
            <a:srcRect b="0" l="41523" r="0" t="0"/>
            <a:stretch/>
          </p:blipFill>
          <p:spPr>
            <a:xfrm flipH="1">
              <a:off x="1174221" y="4106175"/>
              <a:ext cx="280175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34"/>
            <p:cNvPicPr preferRelativeResize="0"/>
            <p:nvPr/>
          </p:nvPicPr>
          <p:blipFill rotWithShape="1">
            <a:blip r:embed="rId7">
              <a:alphaModFix/>
            </a:blip>
            <a:srcRect b="0" l="0" r="61701" t="0"/>
            <a:stretch/>
          </p:blipFill>
          <p:spPr>
            <a:xfrm flipH="1">
              <a:off x="7780123" y="4106175"/>
              <a:ext cx="194900" cy="83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34"/>
            <p:cNvPicPr preferRelativeResize="0"/>
            <p:nvPr/>
          </p:nvPicPr>
          <p:blipFill rotWithShape="1">
            <a:blip r:embed="rId7">
              <a:alphaModFix/>
            </a:blip>
            <a:srcRect b="0" l="34922" r="49400" t="0"/>
            <a:stretch/>
          </p:blipFill>
          <p:spPr>
            <a:xfrm flipH="1">
              <a:off x="1451375" y="4105350"/>
              <a:ext cx="6370450" cy="83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8" name="Google Shape;718;p34"/>
          <p:cNvSpPr txBox="1"/>
          <p:nvPr/>
        </p:nvSpPr>
        <p:spPr>
          <a:xfrm>
            <a:off x="1202400" y="4017600"/>
            <a:ext cx="6738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Otra diferencia es que el ARNm usa la base Uracilo (U) en lugar de Timina (T). Como hemos visto, la ARN polimerasa se une a la hebra de ADN en el extremo 3´ y construye una molécula de ARNm monocatenario en la dirección 5´a 3´. </a:t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26DEB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