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ess Start 2P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essStart2P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6f173f5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6f173f5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b6f173f51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b6f173f51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b6f173f51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b6f173f51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b6f173f51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b6f173f51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b6f173f51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b6f173f51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b6f173f510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b6f173f510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b6f173f510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b6f173f510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b6f173f51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b6f173f51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6f173f5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6f173f5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6f173f51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6f173f51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6f173f51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6f173f51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6f173f510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b6f173f510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b6f173f5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b6f173f5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b6f173f51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b6f173f51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b6f173f51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b6f173f51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b6f173f510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b6f173f510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2651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000" y="3171534"/>
            <a:ext cx="2336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title"/>
          </p:nvPr>
        </p:nvSpPr>
        <p:spPr>
          <a:xfrm>
            <a:off x="3403800" y="2651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" name="Google Shape;54;p13"/>
          <p:cNvSpPr txBox="1"/>
          <p:nvPr>
            <p:ph idx="3" type="subTitle"/>
          </p:nvPr>
        </p:nvSpPr>
        <p:spPr>
          <a:xfrm>
            <a:off x="3403800" y="3171534"/>
            <a:ext cx="2336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title"/>
          </p:nvPr>
        </p:nvSpPr>
        <p:spPr>
          <a:xfrm>
            <a:off x="6087600" y="2651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" name="Google Shape;56;p13"/>
          <p:cNvSpPr txBox="1"/>
          <p:nvPr>
            <p:ph idx="5" type="subTitle"/>
          </p:nvPr>
        </p:nvSpPr>
        <p:spPr>
          <a:xfrm>
            <a:off x="6087600" y="3171534"/>
            <a:ext cx="2336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3656" l="37340" r="37226" t="11744"/>
          <a:stretch/>
        </p:blipFill>
        <p:spPr>
          <a:xfrm>
            <a:off x="2808000" y="284400"/>
            <a:ext cx="3133368" cy="36725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64" name="Google Shape;64;p14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" name="Google Shape;109;p14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110" name="Google Shape;110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" name="Google Shape;111;p1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2" name="Google Shape;112;p14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4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117" name="Google Shape;117;p14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4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4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4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Esto es una célula animal, como bien sabes. 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1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23"/>
          <p:cNvPicPr preferRelativeResize="0"/>
          <p:nvPr/>
        </p:nvPicPr>
        <p:blipFill rotWithShape="1">
          <a:blip r:embed="rId3">
            <a:alphaModFix/>
          </a:blip>
          <a:srcRect b="26315" l="17446" r="27997" t="19892"/>
          <a:stretch/>
        </p:blipFill>
        <p:spPr>
          <a:xfrm>
            <a:off x="1440000" y="604800"/>
            <a:ext cx="6267873" cy="276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23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5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646" name="Google Shape;646;p23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647" name="Google Shape;647;p23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648" name="Google Shape;648;p23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3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3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3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2" name="Google Shape;692;p23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693" name="Google Shape;693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4" name="Google Shape;694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5" name="Google Shape;695;p23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23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700" name="Google Shape;700;p23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1" name="Google Shape;701;p23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2" name="Google Shape;702;p23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3" name="Google Shape;703;p23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Cuando una célula sufre mitosis, necesita hacer una copia exacta de su ADN.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24"/>
          <p:cNvPicPr preferRelativeResize="0"/>
          <p:nvPr/>
        </p:nvPicPr>
        <p:blipFill rotWithShape="1">
          <a:blip r:embed="rId3">
            <a:alphaModFix/>
          </a:blip>
          <a:srcRect b="32802" l="37119" r="14729" t="8241"/>
          <a:stretch/>
        </p:blipFill>
        <p:spPr>
          <a:xfrm>
            <a:off x="2858400" y="355200"/>
            <a:ext cx="5183698" cy="2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24"/>
          <p:cNvSpPr txBox="1"/>
          <p:nvPr/>
        </p:nvSpPr>
        <p:spPr>
          <a:xfrm>
            <a:off x="839625" y="602289"/>
            <a:ext cx="24246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4B4B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Cromosoma</a:t>
            </a:r>
            <a:endParaRPr>
              <a:solidFill>
                <a:srgbClr val="B4B4B4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710" name="Google Shape;710;p24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711" name="Google Shape;711;p24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712" name="Google Shape;712;p24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4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4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4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6" name="Google Shape;756;p24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757" name="Google Shape;75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8" name="Google Shape;758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59" name="Google Shape;759;p24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4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764" name="Google Shape;764;p24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5" name="Google Shape;765;p24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6" name="Google Shape;766;p24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7" name="Google Shape;767;p24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5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68" name="Google Shape;768;p24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Cuando pensamos en el ADN, normalmente nos imaginamos un cromosoma. El ADN se forma en un cromosoma por lo que es más fácil de manejar durante la división celular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25"/>
          <p:cNvPicPr preferRelativeResize="0"/>
          <p:nvPr/>
        </p:nvPicPr>
        <p:blipFill rotWithShape="1">
          <a:blip r:embed="rId3">
            <a:alphaModFix/>
          </a:blip>
          <a:srcRect b="23213" l="10936" r="15016" t="7925"/>
          <a:stretch/>
        </p:blipFill>
        <p:spPr>
          <a:xfrm>
            <a:off x="0" y="342000"/>
            <a:ext cx="8023849" cy="34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25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5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75" name="Google Shape;775;p25"/>
          <p:cNvSpPr/>
          <p:nvPr/>
        </p:nvSpPr>
        <p:spPr>
          <a:xfrm>
            <a:off x="4318450" y="3026800"/>
            <a:ext cx="1499400" cy="20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4495425" y="2985050"/>
            <a:ext cx="61200" cy="4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5"/>
          <p:cNvSpPr txBox="1"/>
          <p:nvPr/>
        </p:nvSpPr>
        <p:spPr>
          <a:xfrm>
            <a:off x="4318450" y="2948800"/>
            <a:ext cx="1787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Cromatina</a:t>
            </a:r>
            <a:endParaRPr>
              <a:solidFill>
                <a:srgbClr val="B7B7B7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78" name="Google Shape;778;p25"/>
          <p:cNvSpPr/>
          <p:nvPr/>
        </p:nvSpPr>
        <p:spPr>
          <a:xfrm>
            <a:off x="5442650" y="2972175"/>
            <a:ext cx="156600" cy="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5"/>
          <p:cNvSpPr/>
          <p:nvPr/>
        </p:nvSpPr>
        <p:spPr>
          <a:xfrm>
            <a:off x="2584600" y="3589500"/>
            <a:ext cx="1311600" cy="20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5"/>
          <p:cNvSpPr txBox="1"/>
          <p:nvPr/>
        </p:nvSpPr>
        <p:spPr>
          <a:xfrm>
            <a:off x="2488400" y="3513300"/>
            <a:ext cx="234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7A7A7A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Nucleosoma</a:t>
            </a:r>
            <a:endParaRPr>
              <a:solidFill>
                <a:srgbClr val="7A7A7A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81" name="Google Shape;781;p25"/>
          <p:cNvSpPr/>
          <p:nvPr/>
        </p:nvSpPr>
        <p:spPr>
          <a:xfrm rot="2700000">
            <a:off x="1399675" y="1589989"/>
            <a:ext cx="518451" cy="46287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Google Shape;782;p25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783" name="Google Shape;783;p25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784" name="Google Shape;784;p25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5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5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5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5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5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5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5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5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5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5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5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01" name="Google Shape;801;p25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02" name="Google Shape;802;p25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03" name="Google Shape;803;p25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5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5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5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5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5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5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5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11" name="Google Shape;811;p25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5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13" name="Google Shape;813;p25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5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15" name="Google Shape;815;p25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5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5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5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5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5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21" name="Google Shape;821;p25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5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5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5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5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5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5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8" name="Google Shape;828;p25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829" name="Google Shape;829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0" name="Google Shape;830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31" name="Google Shape;831;p25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25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836" name="Google Shape;836;p25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7" name="Google Shape;837;p25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8" name="Google Shape;838;p25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9" name="Google Shape;839;p25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Cuando las células necesitan usar o replicar el ADN, los cromosomas deben desenrollarse en cromatina. El ADN es una molécula de doble cadena.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0" name="Google Shape;840;p25"/>
          <p:cNvSpPr txBox="1"/>
          <p:nvPr/>
        </p:nvSpPr>
        <p:spPr>
          <a:xfrm rot="2700000">
            <a:off x="1119417" y="1641252"/>
            <a:ext cx="913016" cy="578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7E7E7E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ADN</a:t>
            </a:r>
            <a:endParaRPr>
              <a:solidFill>
                <a:srgbClr val="7E7E7E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26"/>
          <p:cNvPicPr preferRelativeResize="0"/>
          <p:nvPr/>
        </p:nvPicPr>
        <p:blipFill rotWithShape="1">
          <a:blip r:embed="rId3">
            <a:alphaModFix/>
          </a:blip>
          <a:srcRect b="24145" l="33354" r="26704" t="9721"/>
          <a:stretch/>
        </p:blipFill>
        <p:spPr>
          <a:xfrm>
            <a:off x="455875" y="592450"/>
            <a:ext cx="3042406" cy="2324858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26"/>
          <p:cNvSpPr/>
          <p:nvPr/>
        </p:nvSpPr>
        <p:spPr>
          <a:xfrm rot="-5400000">
            <a:off x="2939700" y="506050"/>
            <a:ext cx="2920200" cy="2559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160E28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6"/>
          <p:cNvSpPr/>
          <p:nvPr/>
        </p:nvSpPr>
        <p:spPr>
          <a:xfrm>
            <a:off x="4786141" y="184413"/>
            <a:ext cx="3221100" cy="3221100"/>
          </a:xfrm>
          <a:prstGeom prst="ellipse">
            <a:avLst/>
          </a:prstGeom>
          <a:solidFill>
            <a:srgbClr val="372263"/>
          </a:solidFill>
          <a:ln cap="flat" cmpd="sng" w="762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8" name="Google Shape;8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013" y="857805"/>
            <a:ext cx="3043333" cy="18743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9" name="Google Shape;849;p26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850" name="Google Shape;850;p26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6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6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6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6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6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6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6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6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6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6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6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6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6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6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6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69" name="Google Shape;869;p26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70" name="Google Shape;870;p26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6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6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6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6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6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6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78" name="Google Shape;878;p26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6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80" name="Google Shape;880;p26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6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82" name="Google Shape;882;p26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6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6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6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6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6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88" name="Google Shape;888;p26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6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6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6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6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6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6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5" name="Google Shape;895;p26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896" name="Google Shape;896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7" name="Google Shape;897;p2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98" name="Google Shape;898;p26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26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903" name="Google Shape;903;p26"/>
            <p:cNvPicPr preferRelativeResize="0"/>
            <p:nvPr/>
          </p:nvPicPr>
          <p:blipFill rotWithShape="1">
            <a:blip r:embed="rId7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4" name="Google Shape;904;p26"/>
            <p:cNvPicPr preferRelativeResize="0"/>
            <p:nvPr/>
          </p:nvPicPr>
          <p:blipFill rotWithShape="1">
            <a:blip r:embed="rId7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5" name="Google Shape;905;p26"/>
            <p:cNvPicPr preferRelativeResize="0"/>
            <p:nvPr/>
          </p:nvPicPr>
          <p:blipFill rotWithShape="1">
            <a:blip r:embed="rId7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6" name="Google Shape;906;p26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Cuando las células necesitan usar o replicar el ADN, los cromosomas deben desenrollarse en cromatina. El ADN es una molécula de doble cadena.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7" name="Google Shape;907;p26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5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" name="Google Shape;912;p27"/>
          <p:cNvPicPr preferRelativeResize="0"/>
          <p:nvPr/>
        </p:nvPicPr>
        <p:blipFill rotWithShape="1">
          <a:blip r:embed="rId3">
            <a:alphaModFix/>
          </a:blip>
          <a:srcRect b="24145" l="33354" r="26704" t="9721"/>
          <a:stretch/>
        </p:blipFill>
        <p:spPr>
          <a:xfrm>
            <a:off x="455875" y="592450"/>
            <a:ext cx="3042406" cy="2324858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27"/>
          <p:cNvSpPr/>
          <p:nvPr/>
        </p:nvSpPr>
        <p:spPr>
          <a:xfrm rot="-5400000">
            <a:off x="2469175" y="35350"/>
            <a:ext cx="2920200" cy="3500400"/>
          </a:xfrm>
          <a:prstGeom prst="triangle">
            <a:avLst>
              <a:gd fmla="val 42085" name="adj"/>
            </a:avLst>
          </a:prstGeom>
          <a:gradFill>
            <a:gsLst>
              <a:gs pos="0">
                <a:srgbClr val="160E28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27"/>
          <p:cNvSpPr/>
          <p:nvPr/>
        </p:nvSpPr>
        <p:spPr>
          <a:xfrm>
            <a:off x="4786141" y="184413"/>
            <a:ext cx="3221100" cy="3221100"/>
          </a:xfrm>
          <a:prstGeom prst="ellipse">
            <a:avLst/>
          </a:prstGeom>
          <a:solidFill>
            <a:srgbClr val="372263"/>
          </a:solidFill>
          <a:ln cap="flat" cmpd="sng" w="762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5" name="Google Shape;915;p27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916" name="Google Shape;916;p27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917" name="Google Shape;917;p27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7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7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7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7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7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7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7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7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7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7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7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7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7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7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7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7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34" name="Google Shape;934;p27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35" name="Google Shape;935;p27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36" name="Google Shape;936;p27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7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7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7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7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7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7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7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44" name="Google Shape;944;p27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7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46" name="Google Shape;946;p27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7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48" name="Google Shape;948;p27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7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7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7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7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7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54" name="Google Shape;954;p27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7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7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7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7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7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7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1" name="Google Shape;961;p27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962" name="Google Shape;962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3" name="Google Shape;963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64" name="Google Shape;964;p27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27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969" name="Google Shape;969;p27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0" name="Google Shape;970;p27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1" name="Google Shape;971;p27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2" name="Google Shape;972;p27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Cuando las células necesitan usar o replicar el ADN, los cromosomas deben desenrollarse en cromatina. El ADN es una molécula de doble cadena.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3" name="Google Shape;973;p27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5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974" name="Google Shape;974;p27"/>
          <p:cNvPicPr preferRelativeResize="0"/>
          <p:nvPr/>
        </p:nvPicPr>
        <p:blipFill rotWithShape="1">
          <a:blip r:embed="rId3">
            <a:alphaModFix/>
          </a:blip>
          <a:srcRect b="33494" l="45121" r="42652" t="42574"/>
          <a:stretch/>
        </p:blipFill>
        <p:spPr>
          <a:xfrm>
            <a:off x="5276050" y="726225"/>
            <a:ext cx="2241300" cy="2137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" name="Google Shape;979;p28"/>
          <p:cNvPicPr preferRelativeResize="0"/>
          <p:nvPr/>
        </p:nvPicPr>
        <p:blipFill rotWithShape="1">
          <a:blip r:embed="rId3">
            <a:alphaModFix/>
          </a:blip>
          <a:srcRect b="24145" l="33354" r="26704" t="9721"/>
          <a:stretch/>
        </p:blipFill>
        <p:spPr>
          <a:xfrm>
            <a:off x="455875" y="592450"/>
            <a:ext cx="3042406" cy="2324858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28"/>
          <p:cNvSpPr/>
          <p:nvPr/>
        </p:nvSpPr>
        <p:spPr>
          <a:xfrm rot="-5400000">
            <a:off x="2625950" y="192100"/>
            <a:ext cx="2920200" cy="3186900"/>
          </a:xfrm>
          <a:prstGeom prst="triangle">
            <a:avLst>
              <a:gd fmla="val 63222" name="adj"/>
            </a:avLst>
          </a:prstGeom>
          <a:gradFill>
            <a:gsLst>
              <a:gs pos="0">
                <a:srgbClr val="160E28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28"/>
          <p:cNvSpPr/>
          <p:nvPr/>
        </p:nvSpPr>
        <p:spPr>
          <a:xfrm>
            <a:off x="4786141" y="184413"/>
            <a:ext cx="3221100" cy="3221100"/>
          </a:xfrm>
          <a:prstGeom prst="ellipse">
            <a:avLst/>
          </a:prstGeom>
          <a:solidFill>
            <a:srgbClr val="372263"/>
          </a:solidFill>
          <a:ln cap="flat" cmpd="sng" w="762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2" name="Google Shape;982;p28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983" name="Google Shape;983;p28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984" name="Google Shape;984;p28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8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8" name="Google Shape;1028;p28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1029" name="Google Shape;1029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0" name="Google Shape;1030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31" name="Google Shape;1031;p28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28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1036" name="Google Shape;1036;p28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7" name="Google Shape;1037;p28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8" name="Google Shape;1038;p28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9" name="Google Shape;1039;p28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Cuando las células necesitan usar o replicar el ADN, los cromosomas deben desenrollarse en cromatina. El ADN es una molécula de doble cadena.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0" name="Google Shape;1040;p28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5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041" name="Google Shape;1041;p28"/>
          <p:cNvPicPr preferRelativeResize="0"/>
          <p:nvPr/>
        </p:nvPicPr>
        <p:blipFill rotWithShape="1">
          <a:blip r:embed="rId3">
            <a:alphaModFix/>
          </a:blip>
          <a:srcRect b="55620" l="51791" r="35633" t="18788"/>
          <a:stretch/>
        </p:blipFill>
        <p:spPr>
          <a:xfrm>
            <a:off x="5259250" y="726225"/>
            <a:ext cx="2274900" cy="2137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25" y="4043151"/>
            <a:ext cx="827826" cy="101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0925" y="4003550"/>
            <a:ext cx="1084605" cy="10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29"/>
          <p:cNvSpPr txBox="1"/>
          <p:nvPr/>
        </p:nvSpPr>
        <p:spPr>
          <a:xfrm>
            <a:off x="1261650" y="1360625"/>
            <a:ext cx="6773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800">
                <a:solidFill>
                  <a:srgbClr val="00B19E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</a:t>
            </a:r>
            <a:r>
              <a:rPr lang="es" sz="7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s" sz="7800">
                <a:solidFill>
                  <a:srgbClr val="0079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</a:t>
            </a:r>
            <a:r>
              <a:rPr lang="es" sz="7800">
                <a:solidFill>
                  <a:srgbClr val="FF005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</a:t>
            </a:r>
            <a:r>
              <a:rPr lang="es" sz="7800">
                <a:solidFill>
                  <a:srgbClr val="FFD9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</a:t>
            </a:r>
            <a:endParaRPr sz="7800">
              <a:solidFill>
                <a:srgbClr val="FFD9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049" name="Google Shape;104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0548" y="965550"/>
            <a:ext cx="1358072" cy="16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29"/>
          <p:cNvPicPr preferRelativeResize="0"/>
          <p:nvPr/>
        </p:nvPicPr>
        <p:blipFill rotWithShape="1">
          <a:blip r:embed="rId6">
            <a:alphaModFix/>
          </a:blip>
          <a:srcRect b="0" l="0" r="89566" t="0"/>
          <a:stretch/>
        </p:blipFill>
        <p:spPr>
          <a:xfrm>
            <a:off x="7089750" y="4119188"/>
            <a:ext cx="656750" cy="5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29"/>
          <p:cNvPicPr preferRelativeResize="0"/>
          <p:nvPr/>
        </p:nvPicPr>
        <p:blipFill rotWithShape="1">
          <a:blip r:embed="rId6">
            <a:alphaModFix/>
          </a:blip>
          <a:srcRect b="0" l="37406" r="50024" t="0"/>
          <a:stretch/>
        </p:blipFill>
        <p:spPr>
          <a:xfrm>
            <a:off x="5195337" y="4119163"/>
            <a:ext cx="791226" cy="5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29"/>
          <p:cNvPicPr preferRelativeResize="0"/>
          <p:nvPr/>
        </p:nvPicPr>
        <p:blipFill rotWithShape="1">
          <a:blip r:embed="rId6">
            <a:alphaModFix/>
          </a:blip>
          <a:srcRect b="0" l="90446" r="-1460" t="0"/>
          <a:stretch/>
        </p:blipFill>
        <p:spPr>
          <a:xfrm>
            <a:off x="1278403" y="4119175"/>
            <a:ext cx="693324" cy="571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3" name="Google Shape;1053;p29"/>
          <p:cNvGrpSpPr/>
          <p:nvPr/>
        </p:nvGrpSpPr>
        <p:grpSpPr>
          <a:xfrm>
            <a:off x="1990800" y="2813825"/>
            <a:ext cx="5094121" cy="342600"/>
            <a:chOff x="1332298" y="832625"/>
            <a:chExt cx="5683500" cy="342600"/>
          </a:xfrm>
        </p:grpSpPr>
        <p:sp>
          <p:nvSpPr>
            <p:cNvPr id="1054" name="Google Shape;1054;p29"/>
            <p:cNvSpPr/>
            <p:nvPr/>
          </p:nvSpPr>
          <p:spPr>
            <a:xfrm>
              <a:off x="1332298" y="832625"/>
              <a:ext cx="5683500" cy="342600"/>
            </a:xfrm>
            <a:prstGeom prst="roundRect">
              <a:avLst>
                <a:gd fmla="val 16667" name="adj"/>
              </a:avLst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1376144" y="867150"/>
              <a:ext cx="3990300" cy="274800"/>
            </a:xfrm>
            <a:prstGeom prst="roundRect">
              <a:avLst>
                <a:gd fmla="val 16667" name="adj"/>
              </a:avLst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56" name="Google Shape;105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4001" y="4119171"/>
            <a:ext cx="601182" cy="5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29"/>
          <p:cNvSpPr txBox="1"/>
          <p:nvPr/>
        </p:nvSpPr>
        <p:spPr>
          <a:xfrm>
            <a:off x="4495800" y="472835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info@neodogma</a:t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58" name="Google Shape;1058;p29"/>
          <p:cNvSpPr txBox="1"/>
          <p:nvPr/>
        </p:nvSpPr>
        <p:spPr>
          <a:xfrm>
            <a:off x="6289800" y="472835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676 89 57 76</a:t>
            </a:r>
            <a:endParaRPr sz="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59" name="Google Shape;1059;p29"/>
          <p:cNvSpPr txBox="1"/>
          <p:nvPr/>
        </p:nvSpPr>
        <p:spPr>
          <a:xfrm>
            <a:off x="494625" y="472980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neo.dogma</a:t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60" name="Google Shape;1060;p29"/>
          <p:cNvSpPr txBox="1"/>
          <p:nvPr/>
        </p:nvSpPr>
        <p:spPr>
          <a:xfrm>
            <a:off x="2441400" y="472980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Neodogma.com</a:t>
            </a:r>
            <a:endParaRPr sz="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61" name="Google Shape;1061;p29"/>
          <p:cNvSpPr txBox="1"/>
          <p:nvPr/>
        </p:nvSpPr>
        <p:spPr>
          <a:xfrm>
            <a:off x="2062575" y="2848800"/>
            <a:ext cx="5060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APRENDER DE LA MEJOR MANERA, JUGANDO...</a:t>
            </a:r>
            <a:endParaRPr b="1" sz="9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23976" l="26933" r="18510" t="2881"/>
          <a:stretch/>
        </p:blipFill>
        <p:spPr>
          <a:xfrm>
            <a:off x="1843200" y="442800"/>
            <a:ext cx="5077596" cy="3141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1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28" name="Google Shape;128;p15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29" name="Google Shape;129;p15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30" name="Google Shape;130;p15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5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175" name="Google Shape;175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6" name="Google Shape;176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7" name="Google Shape;177;p15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15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182" name="Google Shape;182;p15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5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5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15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Esto es una célula animal, como bien sabes. 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1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24145" l="33354" r="26704" t="9721"/>
          <a:stretch/>
        </p:blipFill>
        <p:spPr>
          <a:xfrm>
            <a:off x="2233250" y="199300"/>
            <a:ext cx="4695076" cy="3587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16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93" name="Google Shape;193;p16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16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239" name="Google Shape;239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" name="Google Shape;240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1" name="Google Shape;241;p16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6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246" name="Google Shape;246;p16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6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16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Google Shape;249;p16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Esto es una célula animal, como bien sabes. 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7"/>
          <p:cNvPicPr preferRelativeResize="0"/>
          <p:nvPr/>
        </p:nvPicPr>
        <p:blipFill rotWithShape="1">
          <a:blip r:embed="rId3">
            <a:alphaModFix/>
          </a:blip>
          <a:srcRect b="25001" l="17659" r="55177" t="19142"/>
          <a:stretch/>
        </p:blipFill>
        <p:spPr>
          <a:xfrm>
            <a:off x="3027600" y="603675"/>
            <a:ext cx="3121377" cy="2872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17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256" name="Google Shape;256;p17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257" name="Google Shape;257;p17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" name="Google Shape;301;p17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302" name="Google Shape;302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" name="Google Shape;303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4" name="Google Shape;304;p17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17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309" name="Google Shape;309;p17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17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17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2" name="Google Shape;312;p17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1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Cuando una célula sufre mitosis, necesita hacer una copia exacta de su ADN.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8"/>
          <p:cNvPicPr preferRelativeResize="0"/>
          <p:nvPr/>
        </p:nvPicPr>
        <p:blipFill rotWithShape="1">
          <a:blip r:embed="rId3">
            <a:alphaModFix/>
          </a:blip>
          <a:srcRect b="24145" l="33354" r="26704" t="9721"/>
          <a:stretch/>
        </p:blipFill>
        <p:spPr>
          <a:xfrm>
            <a:off x="455875" y="592450"/>
            <a:ext cx="3042406" cy="232485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/>
          <p:nvPr/>
        </p:nvSpPr>
        <p:spPr>
          <a:xfrm rot="-5400000">
            <a:off x="1971875" y="-461750"/>
            <a:ext cx="2920200" cy="4494600"/>
          </a:xfrm>
          <a:prstGeom prst="triangle">
            <a:avLst>
              <a:gd fmla="val 59867" name="adj"/>
            </a:avLst>
          </a:prstGeom>
          <a:gradFill>
            <a:gsLst>
              <a:gs pos="0">
                <a:srgbClr val="160E28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4786141" y="184413"/>
            <a:ext cx="3221100" cy="3221100"/>
          </a:xfrm>
          <a:prstGeom prst="ellipse">
            <a:avLst/>
          </a:prstGeom>
          <a:solidFill>
            <a:srgbClr val="372263"/>
          </a:solidFill>
          <a:ln cap="flat" cmpd="sng" w="762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18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322" name="Google Shape;322;p18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323" name="Google Shape;323;p18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7" name="Google Shape;367;p18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368" name="Google Shape;368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9" name="Google Shape;369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0" name="Google Shape;370;p18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8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375" name="Google Shape;375;p18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18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18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8" name="Google Shape;378;p18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Cuando las células necesitan usar o replicar el ADN, los cromosomas deben desenrollarse en cromatina. El ADN es una molécula de doble cadena.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5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380" name="Google Shape;38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9113" y="928512"/>
            <a:ext cx="1615175" cy="1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19"/>
          <p:cNvPicPr preferRelativeResize="0"/>
          <p:nvPr/>
        </p:nvPicPr>
        <p:blipFill rotWithShape="1">
          <a:blip r:embed="rId3">
            <a:alphaModFix/>
          </a:blip>
          <a:srcRect b="25180" l="17590" r="55172" t="18913"/>
          <a:stretch/>
        </p:blipFill>
        <p:spPr>
          <a:xfrm>
            <a:off x="3027600" y="604800"/>
            <a:ext cx="3121198" cy="28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9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2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387" name="Google Shape;387;p19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388" name="Google Shape;388;p19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389" name="Google Shape;389;p19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19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434" name="Google Shape;434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5" name="Google Shape;435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6" name="Google Shape;436;p19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19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441" name="Google Shape;441;p19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19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19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4" name="Google Shape;444;p19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Cuando una célula sufre mitosis, necesita hacer una copia exacta de su ADN.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20"/>
          <p:cNvPicPr preferRelativeResize="0"/>
          <p:nvPr/>
        </p:nvPicPr>
        <p:blipFill rotWithShape="1">
          <a:blip r:embed="rId3">
            <a:alphaModFix/>
          </a:blip>
          <a:srcRect b="25367" l="17556" r="55206" t="18928"/>
          <a:stretch/>
        </p:blipFill>
        <p:spPr>
          <a:xfrm>
            <a:off x="3027600" y="604800"/>
            <a:ext cx="3121198" cy="28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0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3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451" name="Google Shape;451;p20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452" name="Google Shape;452;p20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453" name="Google Shape;453;p20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0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0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0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0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7" name="Google Shape;497;p20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498" name="Google Shape;498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" name="Google Shape;499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00" name="Google Shape;500;p20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20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505" name="Google Shape;505;p20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20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Google Shape;507;p20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8" name="Google Shape;508;p20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Cuando una célula sufre mitosis, necesita hacer una copia exacta de su ADN.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21"/>
          <p:cNvPicPr preferRelativeResize="0"/>
          <p:nvPr/>
        </p:nvPicPr>
        <p:blipFill rotWithShape="1">
          <a:blip r:embed="rId3">
            <a:alphaModFix/>
          </a:blip>
          <a:srcRect b="24690" l="17410" r="38600" t="19015"/>
          <a:stretch/>
        </p:blipFill>
        <p:spPr>
          <a:xfrm>
            <a:off x="2188800" y="604800"/>
            <a:ext cx="4788224" cy="28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21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4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515" name="Google Shape;515;p21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516" name="Google Shape;516;p21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517" name="Google Shape;517;p21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" name="Google Shape;561;p21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562" name="Google Shape;562;p2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3" name="Google Shape;563;p2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64" name="Google Shape;564;p21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1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569" name="Google Shape;569;p21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Google Shape;570;p21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Google Shape;571;p21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2" name="Google Shape;572;p21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Cuando una célula sufre mitosis, necesita hacer una copia exacta de su ADN.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22"/>
          <p:cNvPicPr preferRelativeResize="0"/>
          <p:nvPr/>
        </p:nvPicPr>
        <p:blipFill rotWithShape="1">
          <a:blip r:embed="rId3">
            <a:alphaModFix/>
          </a:blip>
          <a:srcRect b="24145" l="33354" r="26704" t="9721"/>
          <a:stretch/>
        </p:blipFill>
        <p:spPr>
          <a:xfrm>
            <a:off x="455875" y="592450"/>
            <a:ext cx="3042406" cy="2324858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22"/>
          <p:cNvSpPr/>
          <p:nvPr/>
        </p:nvSpPr>
        <p:spPr>
          <a:xfrm rot="-5400000">
            <a:off x="2278050" y="-155600"/>
            <a:ext cx="2920200" cy="3882300"/>
          </a:xfrm>
          <a:prstGeom prst="triangle">
            <a:avLst>
              <a:gd fmla="val 54499" name="adj"/>
            </a:avLst>
          </a:prstGeom>
          <a:gradFill>
            <a:gsLst>
              <a:gs pos="0">
                <a:srgbClr val="160E28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2"/>
          <p:cNvSpPr/>
          <p:nvPr/>
        </p:nvSpPr>
        <p:spPr>
          <a:xfrm>
            <a:off x="4786141" y="184413"/>
            <a:ext cx="3221100" cy="3221100"/>
          </a:xfrm>
          <a:prstGeom prst="ellipse">
            <a:avLst/>
          </a:prstGeom>
          <a:solidFill>
            <a:srgbClr val="372263"/>
          </a:solidFill>
          <a:ln cap="flat" cmpd="sng" w="762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0" name="Google Shape;580;p22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581" name="Google Shape;581;p22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582" name="Google Shape;582;p22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2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2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00" name="Google Shape;600;p22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01" name="Google Shape;601;p22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2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2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09" name="Google Shape;609;p22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2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11" name="Google Shape;611;p22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2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13" name="Google Shape;613;p22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2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2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p22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627" name="Google Shape;627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8" name="Google Shape;628;p2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29" name="Google Shape;629;p22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22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634" name="Google Shape;634;p22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" name="Google Shape;635;p22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Google Shape;636;p22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7" name="Google Shape;637;p22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Cuando las células necesitan usar o replicar el ADN, los cromosomas deben desenrollarse en cromatina. El ADN es una molécula de doble cadena.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22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5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639" name="Google Shape;63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2875" y="564900"/>
            <a:ext cx="2746850" cy="25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