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ress Start 2P"/>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font" Target="fonts/PressStart2P-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6f4b8f49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6f4b8f4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b6f4b8f49f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b6f4b8f49f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b6f4b8f49f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b6f4b8f49f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b6f4b8f49f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b6f4b8f49f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b6f4b8f49f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b6f4b8f49f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b6f4b8f49f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b6f4b8f49f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b6f4b8f49f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b6f4b8f49f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2b6f4b8f49f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2b6f4b8f49f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2b6f4b8f49f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2b6f4b8f49f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b6f4b8f49f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b6f4b8f49f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b6f4b8f49f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b6f4b8f49f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6f4b8f49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6f4b8f49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b6f4b8f49f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2b6f4b8f49f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2b6f4b8f49f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2b6f4b8f49f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b6f4b8f49f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b6f4b8f49f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2b6f4b8f49f_0_1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2b6f4b8f49f_0_1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2b6f4b8f49f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2b6f4b8f49f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2b6f4b8f49f_0_1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2b6f4b8f49f_0_1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b6f4b8f49f_0_1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b6f4b8f49f_0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b6f4b8f49f_0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2b6f4b8f49f_0_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2b6f4b8f49f_0_2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2b6f4b8f49f_0_2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g2b6f4b8f49f_0_2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4" name="Google Shape;2164;g2b6f4b8f49f_0_2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6f4b8f49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6f4b8f49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g2b6f4b8f49f_0_2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2b6f4b8f49f_0_2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2b6f4b8f49f_0_2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2b6f4b8f49f_0_2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2b6f4b8f49f_0_2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2b6f4b8f49f_0_2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2" name="Shape 2432"/>
        <p:cNvGrpSpPr/>
        <p:nvPr/>
      </p:nvGrpSpPr>
      <p:grpSpPr>
        <a:xfrm>
          <a:off x="0" y="0"/>
          <a:ext cx="0" cy="0"/>
          <a:chOff x="0" y="0"/>
          <a:chExt cx="0" cy="0"/>
        </a:xfrm>
      </p:grpSpPr>
      <p:sp>
        <p:nvSpPr>
          <p:cNvPr id="2433" name="Google Shape;2433;g2b6f4b8f49f_0_2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4" name="Google Shape;2434;g2b6f4b8f49f_0_2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2b6f4b8f49f_0_2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2b6f4b8f49f_0_2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5" name="Shape 2565"/>
        <p:cNvGrpSpPr/>
        <p:nvPr/>
      </p:nvGrpSpPr>
      <p:grpSpPr>
        <a:xfrm>
          <a:off x="0" y="0"/>
          <a:ext cx="0" cy="0"/>
          <a:chOff x="0" y="0"/>
          <a:chExt cx="0" cy="0"/>
        </a:xfrm>
      </p:grpSpPr>
      <p:sp>
        <p:nvSpPr>
          <p:cNvPr id="2566" name="Google Shape;2566;g2b6f4b8f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2b6f4b8f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6f4b8f49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6f4b8f49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b6f4b8f49f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b6f4b8f49f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6f4b8f49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6f4b8f49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b6f4b8f49f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b6f4b8f49f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b6f4b8f49f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b6f4b8f49f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b6f4b8f49f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b6f4b8f49f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2651913"/>
            <a:ext cx="2336400" cy="527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2" name="Google Shape;52;p13"/>
          <p:cNvSpPr txBox="1"/>
          <p:nvPr>
            <p:ph idx="1" type="subTitle"/>
          </p:nvPr>
        </p:nvSpPr>
        <p:spPr>
          <a:xfrm>
            <a:off x="720000" y="3171534"/>
            <a:ext cx="2336400" cy="889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13"/>
          <p:cNvSpPr txBox="1"/>
          <p:nvPr>
            <p:ph idx="2" type="title"/>
          </p:nvPr>
        </p:nvSpPr>
        <p:spPr>
          <a:xfrm>
            <a:off x="3403800" y="2651913"/>
            <a:ext cx="2336400" cy="527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 name="Google Shape;54;p13"/>
          <p:cNvSpPr txBox="1"/>
          <p:nvPr>
            <p:ph idx="3" type="subTitle"/>
          </p:nvPr>
        </p:nvSpPr>
        <p:spPr>
          <a:xfrm>
            <a:off x="3403800" y="3171534"/>
            <a:ext cx="2336400" cy="889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4" type="title"/>
          </p:nvPr>
        </p:nvSpPr>
        <p:spPr>
          <a:xfrm>
            <a:off x="6087600" y="2651913"/>
            <a:ext cx="2336400" cy="527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 name="Google Shape;56;p13"/>
          <p:cNvSpPr txBox="1"/>
          <p:nvPr>
            <p:ph idx="5" type="subTitle"/>
          </p:nvPr>
        </p:nvSpPr>
        <p:spPr>
          <a:xfrm>
            <a:off x="6087600" y="3171534"/>
            <a:ext cx="2336400" cy="889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6" type="title"/>
          </p:nvPr>
        </p:nvSpPr>
        <p:spPr>
          <a:xfrm>
            <a:off x="720000" y="445025"/>
            <a:ext cx="77040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jpg"/><Relationship Id="rId4" Type="http://schemas.openxmlformats.org/officeDocument/2006/relationships/image" Target="../media/image16.jp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18.jpg"/><Relationship Id="rId6" Type="http://schemas.openxmlformats.org/officeDocument/2006/relationships/image" Target="../media/image3.png"/><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18.jpg"/><Relationship Id="rId6" Type="http://schemas.openxmlformats.org/officeDocument/2006/relationships/image" Target="../media/image28.jpg"/><Relationship Id="rId7" Type="http://schemas.openxmlformats.org/officeDocument/2006/relationships/image" Target="../media/image3.png"/><Relationship Id="rId8"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18.jpg"/><Relationship Id="rId6" Type="http://schemas.openxmlformats.org/officeDocument/2006/relationships/image" Target="../media/image30.jpg"/><Relationship Id="rId7" Type="http://schemas.openxmlformats.org/officeDocument/2006/relationships/image" Target="../media/image3.png"/><Relationship Id="rId8"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jpg"/><Relationship Id="rId4" Type="http://schemas.openxmlformats.org/officeDocument/2006/relationships/image" Target="../media/image29.jpg"/><Relationship Id="rId5" Type="http://schemas.openxmlformats.org/officeDocument/2006/relationships/image" Target="../media/image27.jpg"/><Relationship Id="rId6" Type="http://schemas.openxmlformats.org/officeDocument/2006/relationships/image" Target="../media/image36.jpg"/><Relationship Id="rId7" Type="http://schemas.openxmlformats.org/officeDocument/2006/relationships/image" Target="../media/image3.png"/><Relationship Id="rId8"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jpg"/><Relationship Id="rId4" Type="http://schemas.openxmlformats.org/officeDocument/2006/relationships/image" Target="../media/image36.jpg"/><Relationship Id="rId5" Type="http://schemas.openxmlformats.org/officeDocument/2006/relationships/image" Target="../media/image3.png"/><Relationship Id="rId6"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8.jpg"/><Relationship Id="rId5" Type="http://schemas.openxmlformats.org/officeDocument/2006/relationships/image" Target="../media/image3.png"/><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8.jpg"/><Relationship Id="rId5" Type="http://schemas.openxmlformats.org/officeDocument/2006/relationships/image" Target="../media/image3.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3.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4.jpg"/><Relationship Id="rId4" Type="http://schemas.openxmlformats.org/officeDocument/2006/relationships/image" Target="../media/image35.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7.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2.jpg"/><Relationship Id="rId4" Type="http://schemas.openxmlformats.org/officeDocument/2006/relationships/image" Target="../media/image39.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9.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0.jpg"/><Relationship Id="rId5" Type="http://schemas.openxmlformats.org/officeDocument/2006/relationships/image" Target="../media/image3.png"/><Relationship Id="rId6"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0.jpg"/><Relationship Id="rId4" Type="http://schemas.openxmlformats.org/officeDocument/2006/relationships/image" Target="../media/image41.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0.jpg"/><Relationship Id="rId4" Type="http://schemas.openxmlformats.org/officeDocument/2006/relationships/image" Target="../media/image46.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0.jpg"/><Relationship Id="rId4" Type="http://schemas.openxmlformats.org/officeDocument/2006/relationships/image" Target="../media/image42.jpg"/><Relationship Id="rId5" Type="http://schemas.openxmlformats.org/officeDocument/2006/relationships/image" Target="../media/image48.jp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9.jp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0.jpg"/><Relationship Id="rId4" Type="http://schemas.openxmlformats.org/officeDocument/2006/relationships/image" Target="../media/image50.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0.jpg"/><Relationship Id="rId5" Type="http://schemas.openxmlformats.org/officeDocument/2006/relationships/image" Target="../media/image55.jpg"/><Relationship Id="rId6" Type="http://schemas.openxmlformats.org/officeDocument/2006/relationships/image" Target="../media/image53.jpg"/><Relationship Id="rId7" Type="http://schemas.openxmlformats.org/officeDocument/2006/relationships/image" Target="../media/image3.png"/><Relationship Id="rId8"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54.jpg"/><Relationship Id="rId5" Type="http://schemas.openxmlformats.org/officeDocument/2006/relationships/image" Target="../media/image3.png"/><Relationship Id="rId6"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2.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6.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9.jp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1.jp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4.jp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3.jpg"/><Relationship Id="rId5" Type="http://schemas.openxmlformats.org/officeDocument/2006/relationships/image" Target="../media/image26.jp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24.jpg"/><Relationship Id="rId5" Type="http://schemas.openxmlformats.org/officeDocument/2006/relationships/image" Target="../media/image3.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23213" l="10936" r="15016" t="7925"/>
          <a:stretch/>
        </p:blipFill>
        <p:spPr>
          <a:xfrm>
            <a:off x="0" y="342000"/>
            <a:ext cx="8023849" cy="3442999"/>
          </a:xfrm>
          <a:prstGeom prst="rect">
            <a:avLst/>
          </a:prstGeom>
          <a:noFill/>
          <a:ln>
            <a:noFill/>
          </a:ln>
        </p:spPr>
      </p:pic>
      <p:sp>
        <p:nvSpPr>
          <p:cNvPr id="63" name="Google Shape;63;p14"/>
          <p:cNvSpPr/>
          <p:nvPr/>
        </p:nvSpPr>
        <p:spPr>
          <a:xfrm>
            <a:off x="4318450" y="3026800"/>
            <a:ext cx="1499400" cy="205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64" name="Google Shape;64;p14"/>
          <p:cNvSpPr/>
          <p:nvPr/>
        </p:nvSpPr>
        <p:spPr>
          <a:xfrm>
            <a:off x="4495425" y="2985050"/>
            <a:ext cx="61200" cy="45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4318450" y="2948800"/>
            <a:ext cx="17874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B7B7B7"/>
                </a:solidFill>
                <a:latin typeface="Press Start 2P"/>
                <a:ea typeface="Press Start 2P"/>
                <a:cs typeface="Press Start 2P"/>
                <a:sym typeface="Press Start 2P"/>
              </a:rPr>
              <a:t>Cromatina</a:t>
            </a:r>
            <a:endParaRPr>
              <a:solidFill>
                <a:srgbClr val="B7B7B7"/>
              </a:solidFill>
              <a:latin typeface="Press Start 2P"/>
              <a:ea typeface="Press Start 2P"/>
              <a:cs typeface="Press Start 2P"/>
              <a:sym typeface="Press Start 2P"/>
            </a:endParaRPr>
          </a:p>
        </p:txBody>
      </p:sp>
      <p:sp>
        <p:nvSpPr>
          <p:cNvPr id="66" name="Google Shape;66;p14"/>
          <p:cNvSpPr/>
          <p:nvPr/>
        </p:nvSpPr>
        <p:spPr>
          <a:xfrm>
            <a:off x="5442650" y="2972175"/>
            <a:ext cx="156600" cy="57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584600" y="3589500"/>
            <a:ext cx="1311600" cy="205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2488400" y="3513300"/>
            <a:ext cx="23403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7A7A7A"/>
                </a:solidFill>
                <a:latin typeface="Press Start 2P"/>
                <a:ea typeface="Press Start 2P"/>
                <a:cs typeface="Press Start 2P"/>
                <a:sym typeface="Press Start 2P"/>
              </a:rPr>
              <a:t>Nucleosoma</a:t>
            </a:r>
            <a:endParaRPr>
              <a:solidFill>
                <a:srgbClr val="7A7A7A"/>
              </a:solidFill>
              <a:latin typeface="Press Start 2P"/>
              <a:ea typeface="Press Start 2P"/>
              <a:cs typeface="Press Start 2P"/>
              <a:sym typeface="Press Start 2P"/>
            </a:endParaRPr>
          </a:p>
        </p:txBody>
      </p:sp>
      <p:sp>
        <p:nvSpPr>
          <p:cNvPr id="69" name="Google Shape;69;p14"/>
          <p:cNvSpPr/>
          <p:nvPr/>
        </p:nvSpPr>
        <p:spPr>
          <a:xfrm rot="2700000">
            <a:off x="1399675" y="1589989"/>
            <a:ext cx="518451" cy="462872"/>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rot="2700000">
            <a:off x="1119417" y="1641252"/>
            <a:ext cx="913016" cy="57869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7E7E7E"/>
                </a:solidFill>
                <a:latin typeface="Press Start 2P"/>
                <a:ea typeface="Press Start 2P"/>
                <a:cs typeface="Press Start 2P"/>
                <a:sym typeface="Press Start 2P"/>
              </a:rPr>
              <a:t>ADN</a:t>
            </a:r>
            <a:endParaRPr>
              <a:solidFill>
                <a:srgbClr val="7E7E7E"/>
              </a:solidFill>
              <a:latin typeface="Press Start 2P"/>
              <a:ea typeface="Press Start 2P"/>
              <a:cs typeface="Press Start 2P"/>
              <a:sym typeface="Press Start 2P"/>
            </a:endParaRPr>
          </a:p>
        </p:txBody>
      </p:sp>
      <p:sp>
        <p:nvSpPr>
          <p:cNvPr id="71" name="Google Shape;71;p14"/>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grpSp>
        <p:nvGrpSpPr>
          <p:cNvPr id="72" name="Google Shape;72;p14"/>
          <p:cNvGrpSpPr/>
          <p:nvPr/>
        </p:nvGrpSpPr>
        <p:grpSpPr>
          <a:xfrm>
            <a:off x="118800" y="3966301"/>
            <a:ext cx="627023" cy="990009"/>
            <a:chOff x="118800" y="3966301"/>
            <a:chExt cx="627023" cy="990009"/>
          </a:xfrm>
        </p:grpSpPr>
        <p:grpSp>
          <p:nvGrpSpPr>
            <p:cNvPr id="73" name="Google Shape;73;p14"/>
            <p:cNvGrpSpPr/>
            <p:nvPr/>
          </p:nvGrpSpPr>
          <p:grpSpPr>
            <a:xfrm>
              <a:off x="253789" y="3966301"/>
              <a:ext cx="381646" cy="990009"/>
              <a:chOff x="3992694" y="1192179"/>
              <a:chExt cx="1158609" cy="3018322"/>
            </a:xfrm>
          </p:grpSpPr>
          <p:sp>
            <p:nvSpPr>
              <p:cNvPr id="74" name="Google Shape;74;p14"/>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1" name="Google Shape;91;p14"/>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2" name="Google Shape;92;p14"/>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3" name="Google Shape;93;p14"/>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1" name="Google Shape;101;p14"/>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3" name="Google Shape;103;p14"/>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5" name="Google Shape;105;p14"/>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1" name="Google Shape;111;p14"/>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4"/>
            <p:cNvGrpSpPr/>
            <p:nvPr/>
          </p:nvGrpSpPr>
          <p:grpSpPr>
            <a:xfrm>
              <a:off x="127351" y="4159605"/>
              <a:ext cx="613331" cy="297113"/>
              <a:chOff x="4379450" y="1472663"/>
              <a:chExt cx="3161500" cy="1531513"/>
            </a:xfrm>
          </p:grpSpPr>
          <p:pic>
            <p:nvPicPr>
              <p:cNvPr id="119" name="Google Shape;119;p14"/>
              <p:cNvPicPr preferRelativeResize="0"/>
              <p:nvPr/>
            </p:nvPicPr>
            <p:blipFill>
              <a:blip r:embed="rId4">
                <a:alphaModFix/>
              </a:blip>
              <a:stretch>
                <a:fillRect/>
              </a:stretch>
            </p:blipFill>
            <p:spPr>
              <a:xfrm>
                <a:off x="5940750" y="1651625"/>
                <a:ext cx="1600200" cy="1352550"/>
              </a:xfrm>
              <a:prstGeom prst="rect">
                <a:avLst/>
              </a:prstGeom>
              <a:noFill/>
              <a:ln>
                <a:noFill/>
              </a:ln>
            </p:spPr>
          </p:pic>
          <p:pic>
            <p:nvPicPr>
              <p:cNvPr id="120" name="Google Shape;120;p14"/>
              <p:cNvPicPr preferRelativeResize="0"/>
              <p:nvPr/>
            </p:nvPicPr>
            <p:blipFill>
              <a:blip r:embed="rId5">
                <a:alphaModFix/>
              </a:blip>
              <a:stretch>
                <a:fillRect/>
              </a:stretch>
            </p:blipFill>
            <p:spPr>
              <a:xfrm>
                <a:off x="4379450" y="1472663"/>
                <a:ext cx="1466850" cy="1171575"/>
              </a:xfrm>
              <a:prstGeom prst="rect">
                <a:avLst/>
              </a:prstGeom>
              <a:noFill/>
              <a:ln>
                <a:noFill/>
              </a:ln>
            </p:spPr>
          </p:pic>
        </p:grpSp>
        <p:sp>
          <p:nvSpPr>
            <p:cNvPr id="121" name="Google Shape;121;p14"/>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4"/>
          <p:cNvGrpSpPr/>
          <p:nvPr/>
        </p:nvGrpSpPr>
        <p:grpSpPr>
          <a:xfrm>
            <a:off x="1021399" y="3978108"/>
            <a:ext cx="6953820" cy="1117347"/>
            <a:chOff x="1174221" y="4105350"/>
            <a:chExt cx="6800802" cy="835150"/>
          </a:xfrm>
        </p:grpSpPr>
        <p:pic>
          <p:nvPicPr>
            <p:cNvPr id="126" name="Google Shape;126;p14"/>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127" name="Google Shape;127;p14"/>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128" name="Google Shape;128;p14"/>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129" name="Google Shape;129;p14"/>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Cuando las células necesitan usar o replicar el ADN, los cromosomas deben desenrollarse en cromatina. El ADN es una molécula de doble cadena. Cada hebra está formada por nucleótidos de ADN individuales.</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id="723" name="Google Shape;723;p23"/>
          <p:cNvPicPr preferRelativeResize="0"/>
          <p:nvPr/>
        </p:nvPicPr>
        <p:blipFill rotWithShape="1">
          <a:blip r:embed="rId3">
            <a:alphaModFix/>
          </a:blip>
          <a:srcRect b="23926" l="8891" r="8932" t="14440"/>
          <a:stretch/>
        </p:blipFill>
        <p:spPr>
          <a:xfrm>
            <a:off x="0" y="512800"/>
            <a:ext cx="9158400" cy="3276001"/>
          </a:xfrm>
          <a:prstGeom prst="rect">
            <a:avLst/>
          </a:prstGeom>
          <a:noFill/>
          <a:ln>
            <a:noFill/>
          </a:ln>
        </p:spPr>
      </p:pic>
      <p:sp>
        <p:nvSpPr>
          <p:cNvPr id="724" name="Google Shape;724;p23"/>
          <p:cNvSpPr/>
          <p:nvPr/>
        </p:nvSpPr>
        <p:spPr>
          <a:xfrm>
            <a:off x="3294050" y="3058300"/>
            <a:ext cx="1895700" cy="66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txBox="1"/>
          <p:nvPr/>
        </p:nvSpPr>
        <p:spPr>
          <a:xfrm>
            <a:off x="5410200" y="2438400"/>
            <a:ext cx="1512300" cy="4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latin typeface="Press Start 2P"/>
                <a:ea typeface="Press Start 2P"/>
                <a:cs typeface="Press Start 2P"/>
                <a:sym typeface="Press Start 2P"/>
              </a:rPr>
              <a:t>Hebra codificante</a:t>
            </a:r>
            <a:endParaRPr sz="1000">
              <a:latin typeface="Press Start 2P"/>
              <a:ea typeface="Press Start 2P"/>
              <a:cs typeface="Press Start 2P"/>
              <a:sym typeface="Press Start 2P"/>
            </a:endParaRPr>
          </a:p>
        </p:txBody>
      </p:sp>
      <p:sp>
        <p:nvSpPr>
          <p:cNvPr id="726" name="Google Shape;726;p23"/>
          <p:cNvSpPr txBox="1"/>
          <p:nvPr/>
        </p:nvSpPr>
        <p:spPr>
          <a:xfrm>
            <a:off x="5181600" y="152400"/>
            <a:ext cx="1963500" cy="4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latin typeface="Press Start 2P"/>
                <a:ea typeface="Press Start 2P"/>
                <a:cs typeface="Press Start 2P"/>
                <a:sym typeface="Press Start 2P"/>
              </a:rPr>
              <a:t>Hebra molde</a:t>
            </a:r>
            <a:endParaRPr sz="1000">
              <a:latin typeface="Press Start 2P"/>
              <a:ea typeface="Press Start 2P"/>
              <a:cs typeface="Press Start 2P"/>
              <a:sym typeface="Press Start 2P"/>
            </a:endParaRPr>
          </a:p>
        </p:txBody>
      </p:sp>
      <p:sp>
        <p:nvSpPr>
          <p:cNvPr id="727" name="Google Shape;727;p23"/>
          <p:cNvSpPr txBox="1"/>
          <p:nvPr/>
        </p:nvSpPr>
        <p:spPr>
          <a:xfrm>
            <a:off x="2142350" y="6909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ARN Polimerasa</a:t>
            </a:r>
            <a:endParaRPr sz="1300">
              <a:solidFill>
                <a:srgbClr val="BCBCBC"/>
              </a:solidFill>
              <a:latin typeface="Press Start 2P"/>
              <a:ea typeface="Press Start 2P"/>
              <a:cs typeface="Press Start 2P"/>
              <a:sym typeface="Press Start 2P"/>
            </a:endParaRPr>
          </a:p>
        </p:txBody>
      </p:sp>
      <p:sp>
        <p:nvSpPr>
          <p:cNvPr id="728" name="Google Shape;728;p23"/>
          <p:cNvSpPr/>
          <p:nvPr/>
        </p:nvSpPr>
        <p:spPr>
          <a:xfrm rot="-2700000">
            <a:off x="4078771" y="1105184"/>
            <a:ext cx="191767" cy="233345"/>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4</a:t>
            </a:r>
            <a:endParaRPr sz="2000">
              <a:latin typeface="Press Start 2P"/>
              <a:ea typeface="Press Start 2P"/>
              <a:cs typeface="Press Start 2P"/>
              <a:sym typeface="Press Start 2P"/>
            </a:endParaRPr>
          </a:p>
        </p:txBody>
      </p:sp>
      <p:sp>
        <p:nvSpPr>
          <p:cNvPr id="730" name="Google Shape;730;p23"/>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3"/>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Una enzima llamada ARN polimerasa hace la mayor parte del trabajo de la transcripción. Una vez que el factor de transcripción se ha unido al ADN, la ARN polimerasa se une a la región promotora y desenrolla la hebra de ADN.</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732" name="Google Shape;732;p23"/>
          <p:cNvGrpSpPr/>
          <p:nvPr/>
        </p:nvGrpSpPr>
        <p:grpSpPr>
          <a:xfrm>
            <a:off x="118800" y="3966301"/>
            <a:ext cx="627023" cy="990009"/>
            <a:chOff x="118800" y="3966301"/>
            <a:chExt cx="627023" cy="990009"/>
          </a:xfrm>
        </p:grpSpPr>
        <p:grpSp>
          <p:nvGrpSpPr>
            <p:cNvPr id="733" name="Google Shape;733;p23"/>
            <p:cNvGrpSpPr/>
            <p:nvPr/>
          </p:nvGrpSpPr>
          <p:grpSpPr>
            <a:xfrm>
              <a:off x="253789" y="3966301"/>
              <a:ext cx="381646" cy="990009"/>
              <a:chOff x="3992694" y="1192179"/>
              <a:chExt cx="1158609" cy="3018322"/>
            </a:xfrm>
          </p:grpSpPr>
          <p:sp>
            <p:nvSpPr>
              <p:cNvPr id="734" name="Google Shape;734;p23"/>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3"/>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3"/>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3"/>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3"/>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3"/>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3"/>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3"/>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3"/>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3"/>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3"/>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3"/>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3"/>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3"/>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3"/>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3"/>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3"/>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51" name="Google Shape;751;p23"/>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52" name="Google Shape;752;p23"/>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53" name="Google Shape;753;p23"/>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3"/>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3"/>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3"/>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3"/>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3"/>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3"/>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3"/>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61" name="Google Shape;761;p23"/>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3"/>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63" name="Google Shape;763;p23"/>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3"/>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65" name="Google Shape;765;p23"/>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3"/>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3"/>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3"/>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3"/>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3"/>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71" name="Google Shape;771;p23"/>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23"/>
            <p:cNvGrpSpPr/>
            <p:nvPr/>
          </p:nvGrpSpPr>
          <p:grpSpPr>
            <a:xfrm>
              <a:off x="127351" y="4159605"/>
              <a:ext cx="613331" cy="297113"/>
              <a:chOff x="4379450" y="1472663"/>
              <a:chExt cx="3161500" cy="1531513"/>
            </a:xfrm>
          </p:grpSpPr>
          <p:pic>
            <p:nvPicPr>
              <p:cNvPr id="779" name="Google Shape;779;p23"/>
              <p:cNvPicPr preferRelativeResize="0"/>
              <p:nvPr/>
            </p:nvPicPr>
            <p:blipFill>
              <a:blip r:embed="rId4">
                <a:alphaModFix/>
              </a:blip>
              <a:stretch>
                <a:fillRect/>
              </a:stretch>
            </p:blipFill>
            <p:spPr>
              <a:xfrm>
                <a:off x="5940750" y="1651625"/>
                <a:ext cx="1600200" cy="1352550"/>
              </a:xfrm>
              <a:prstGeom prst="rect">
                <a:avLst/>
              </a:prstGeom>
              <a:noFill/>
              <a:ln>
                <a:noFill/>
              </a:ln>
            </p:spPr>
          </p:pic>
          <p:pic>
            <p:nvPicPr>
              <p:cNvPr id="780" name="Google Shape;780;p23"/>
              <p:cNvPicPr preferRelativeResize="0"/>
              <p:nvPr/>
            </p:nvPicPr>
            <p:blipFill>
              <a:blip r:embed="rId5">
                <a:alphaModFix/>
              </a:blip>
              <a:stretch>
                <a:fillRect/>
              </a:stretch>
            </p:blipFill>
            <p:spPr>
              <a:xfrm>
                <a:off x="4379450" y="1472663"/>
                <a:ext cx="1466850" cy="1171575"/>
              </a:xfrm>
              <a:prstGeom prst="rect">
                <a:avLst/>
              </a:prstGeom>
              <a:noFill/>
              <a:ln>
                <a:noFill/>
              </a:ln>
            </p:spPr>
          </p:pic>
        </p:grpSp>
        <p:sp>
          <p:nvSpPr>
            <p:cNvPr id="781" name="Google Shape;781;p23"/>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pic>
        <p:nvPicPr>
          <p:cNvPr id="789" name="Google Shape;789;p24"/>
          <p:cNvPicPr preferRelativeResize="0"/>
          <p:nvPr/>
        </p:nvPicPr>
        <p:blipFill rotWithShape="1">
          <a:blip r:embed="rId3">
            <a:alphaModFix/>
          </a:blip>
          <a:srcRect b="23341" l="8893" r="8910" t="14546"/>
          <a:stretch/>
        </p:blipFill>
        <p:spPr>
          <a:xfrm>
            <a:off x="0" y="511200"/>
            <a:ext cx="9158400" cy="3276001"/>
          </a:xfrm>
          <a:prstGeom prst="rect">
            <a:avLst/>
          </a:prstGeom>
          <a:noFill/>
          <a:ln>
            <a:noFill/>
          </a:ln>
        </p:spPr>
      </p:pic>
      <p:sp>
        <p:nvSpPr>
          <p:cNvPr id="790" name="Google Shape;790;p24"/>
          <p:cNvSpPr/>
          <p:nvPr/>
        </p:nvSpPr>
        <p:spPr>
          <a:xfrm>
            <a:off x="3294050" y="3058300"/>
            <a:ext cx="1895700" cy="66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5545025" y="2516475"/>
            <a:ext cx="1242600" cy="360000"/>
          </a:xfrm>
          <a:prstGeom prst="rect">
            <a:avLst/>
          </a:prstGeom>
          <a:solidFill>
            <a:srgbClr val="FFED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4"/>
          <p:cNvSpPr txBox="1"/>
          <p:nvPr/>
        </p:nvSpPr>
        <p:spPr>
          <a:xfrm>
            <a:off x="5410200" y="2438400"/>
            <a:ext cx="1512300" cy="4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latin typeface="Press Start 2P"/>
                <a:ea typeface="Press Start 2P"/>
                <a:cs typeface="Press Start 2P"/>
                <a:sym typeface="Press Start 2P"/>
              </a:rPr>
              <a:t>Hebra codificante</a:t>
            </a:r>
            <a:endParaRPr sz="1000">
              <a:latin typeface="Press Start 2P"/>
              <a:ea typeface="Press Start 2P"/>
              <a:cs typeface="Press Start 2P"/>
              <a:sym typeface="Press Start 2P"/>
            </a:endParaRPr>
          </a:p>
        </p:txBody>
      </p:sp>
      <p:sp>
        <p:nvSpPr>
          <p:cNvPr id="793" name="Google Shape;793;p24"/>
          <p:cNvSpPr txBox="1"/>
          <p:nvPr/>
        </p:nvSpPr>
        <p:spPr>
          <a:xfrm>
            <a:off x="5181600" y="152400"/>
            <a:ext cx="1963500" cy="48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latin typeface="Press Start 2P"/>
                <a:ea typeface="Press Start 2P"/>
                <a:cs typeface="Press Start 2P"/>
                <a:sym typeface="Press Start 2P"/>
              </a:rPr>
              <a:t>Hebra molde</a:t>
            </a:r>
            <a:endParaRPr sz="1000">
              <a:latin typeface="Press Start 2P"/>
              <a:ea typeface="Press Start 2P"/>
              <a:cs typeface="Press Start 2P"/>
              <a:sym typeface="Press Start 2P"/>
            </a:endParaRPr>
          </a:p>
        </p:txBody>
      </p:sp>
      <p:grpSp>
        <p:nvGrpSpPr>
          <p:cNvPr id="794" name="Google Shape;794;p24"/>
          <p:cNvGrpSpPr/>
          <p:nvPr/>
        </p:nvGrpSpPr>
        <p:grpSpPr>
          <a:xfrm>
            <a:off x="1719750" y="134300"/>
            <a:ext cx="5850706" cy="3690468"/>
            <a:chOff x="1719750" y="515300"/>
            <a:chExt cx="5850706" cy="3690468"/>
          </a:xfrm>
        </p:grpSpPr>
        <p:pic>
          <p:nvPicPr>
            <p:cNvPr id="795" name="Google Shape;795;p24"/>
            <p:cNvPicPr preferRelativeResize="0"/>
            <p:nvPr/>
          </p:nvPicPr>
          <p:blipFill rotWithShape="1">
            <a:blip r:embed="rId4">
              <a:alphaModFix/>
            </a:blip>
            <a:srcRect b="24605" l="26353" r="26367" t="10761"/>
            <a:stretch/>
          </p:blipFill>
          <p:spPr>
            <a:xfrm>
              <a:off x="1719750" y="515300"/>
              <a:ext cx="5850706" cy="3690468"/>
            </a:xfrm>
            <a:prstGeom prst="rect">
              <a:avLst/>
            </a:prstGeom>
            <a:noFill/>
            <a:ln>
              <a:noFill/>
            </a:ln>
          </p:spPr>
        </p:pic>
        <p:sp>
          <p:nvSpPr>
            <p:cNvPr id="796" name="Google Shape;796;p24"/>
            <p:cNvSpPr/>
            <p:nvPr/>
          </p:nvSpPr>
          <p:spPr>
            <a:xfrm>
              <a:off x="4859225" y="3481750"/>
              <a:ext cx="2508600" cy="568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300">
                  <a:latin typeface="Press Start 2P"/>
                  <a:ea typeface="Press Start 2P"/>
                  <a:cs typeface="Press Start 2P"/>
                  <a:sym typeface="Press Start 2P"/>
                </a:rPr>
                <a:t>Cadena de ARNm en crecimiento</a:t>
              </a:r>
              <a:endParaRPr sz="1300">
                <a:latin typeface="Press Start 2P"/>
                <a:ea typeface="Press Start 2P"/>
                <a:cs typeface="Press Start 2P"/>
                <a:sym typeface="Press Start 2P"/>
              </a:endParaRPr>
            </a:p>
            <a:p>
              <a:pPr indent="0" lvl="0" marL="0" rtl="0" algn="ctr">
                <a:spcBef>
                  <a:spcPts val="0"/>
                </a:spcBef>
                <a:spcAft>
                  <a:spcPts val="0"/>
                </a:spcAft>
                <a:buNone/>
              </a:pPr>
              <a:r>
                <a:t/>
              </a:r>
              <a:endParaRPr sz="1300">
                <a:latin typeface="Press Start 2P"/>
                <a:ea typeface="Press Start 2P"/>
                <a:cs typeface="Press Start 2P"/>
                <a:sym typeface="Press Start 2P"/>
              </a:endParaRPr>
            </a:p>
          </p:txBody>
        </p:sp>
        <p:sp>
          <p:nvSpPr>
            <p:cNvPr id="797" name="Google Shape;797;p24"/>
            <p:cNvSpPr/>
            <p:nvPr/>
          </p:nvSpPr>
          <p:spPr>
            <a:xfrm>
              <a:off x="4859225" y="662350"/>
              <a:ext cx="2508600" cy="5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300">
                  <a:latin typeface="Press Start 2P"/>
                  <a:ea typeface="Press Start 2P"/>
                  <a:cs typeface="Press Start 2P"/>
                  <a:sym typeface="Press Start 2P"/>
                </a:rPr>
                <a:t>Cadena molde</a:t>
              </a:r>
              <a:endParaRPr sz="1300">
                <a:latin typeface="Press Start 2P"/>
                <a:ea typeface="Press Start 2P"/>
                <a:cs typeface="Press Start 2P"/>
                <a:sym typeface="Press Start 2P"/>
              </a:endParaRPr>
            </a:p>
          </p:txBody>
        </p:sp>
      </p:grpSp>
      <p:sp>
        <p:nvSpPr>
          <p:cNvPr id="798" name="Google Shape;798;p24"/>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grpSp>
        <p:nvGrpSpPr>
          <p:cNvPr id="799" name="Google Shape;799;p24"/>
          <p:cNvGrpSpPr/>
          <p:nvPr/>
        </p:nvGrpSpPr>
        <p:grpSpPr>
          <a:xfrm>
            <a:off x="118800" y="3966301"/>
            <a:ext cx="627023" cy="990009"/>
            <a:chOff x="118800" y="3966301"/>
            <a:chExt cx="627023" cy="990009"/>
          </a:xfrm>
        </p:grpSpPr>
        <p:grpSp>
          <p:nvGrpSpPr>
            <p:cNvPr id="800" name="Google Shape;800;p24"/>
            <p:cNvGrpSpPr/>
            <p:nvPr/>
          </p:nvGrpSpPr>
          <p:grpSpPr>
            <a:xfrm>
              <a:off x="253789" y="3966301"/>
              <a:ext cx="381646" cy="990009"/>
              <a:chOff x="3992694" y="1192179"/>
              <a:chExt cx="1158609" cy="3018322"/>
            </a:xfrm>
          </p:grpSpPr>
          <p:sp>
            <p:nvSpPr>
              <p:cNvPr id="801" name="Google Shape;801;p24"/>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4"/>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4"/>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4"/>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4"/>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4"/>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18" name="Google Shape;818;p24"/>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19" name="Google Shape;819;p24"/>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20" name="Google Shape;820;p24"/>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28" name="Google Shape;828;p24"/>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30" name="Google Shape;830;p24"/>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32" name="Google Shape;832;p24"/>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38" name="Google Shape;838;p24"/>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24"/>
            <p:cNvGrpSpPr/>
            <p:nvPr/>
          </p:nvGrpSpPr>
          <p:grpSpPr>
            <a:xfrm>
              <a:off x="127351" y="4159605"/>
              <a:ext cx="613331" cy="297113"/>
              <a:chOff x="4379450" y="1472663"/>
              <a:chExt cx="3161500" cy="1531513"/>
            </a:xfrm>
          </p:grpSpPr>
          <p:pic>
            <p:nvPicPr>
              <p:cNvPr id="846" name="Google Shape;846;p24"/>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847" name="Google Shape;847;p24"/>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848" name="Google Shape;848;p24"/>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4"/>
          <p:cNvGrpSpPr/>
          <p:nvPr/>
        </p:nvGrpSpPr>
        <p:grpSpPr>
          <a:xfrm>
            <a:off x="1021399" y="3978108"/>
            <a:ext cx="6953820" cy="1117347"/>
            <a:chOff x="1174221" y="4105350"/>
            <a:chExt cx="6800802" cy="835150"/>
          </a:xfrm>
        </p:grpSpPr>
        <p:pic>
          <p:nvPicPr>
            <p:cNvPr id="853" name="Google Shape;853;p24"/>
            <p:cNvPicPr preferRelativeResize="0"/>
            <p:nvPr/>
          </p:nvPicPr>
          <p:blipFill rotWithShape="1">
            <a:blip r:embed="rId7">
              <a:alphaModFix/>
            </a:blip>
            <a:srcRect b="0" l="41523" r="0" t="0"/>
            <a:stretch/>
          </p:blipFill>
          <p:spPr>
            <a:xfrm flipH="1">
              <a:off x="1174221" y="4106175"/>
              <a:ext cx="280175" cy="834325"/>
            </a:xfrm>
            <a:prstGeom prst="rect">
              <a:avLst/>
            </a:prstGeom>
            <a:noFill/>
            <a:ln>
              <a:noFill/>
            </a:ln>
          </p:spPr>
        </p:pic>
        <p:pic>
          <p:nvPicPr>
            <p:cNvPr id="854" name="Google Shape;854;p24"/>
            <p:cNvPicPr preferRelativeResize="0"/>
            <p:nvPr/>
          </p:nvPicPr>
          <p:blipFill rotWithShape="1">
            <a:blip r:embed="rId7">
              <a:alphaModFix/>
            </a:blip>
            <a:srcRect b="0" l="0" r="61701" t="0"/>
            <a:stretch/>
          </p:blipFill>
          <p:spPr>
            <a:xfrm flipH="1">
              <a:off x="7780123" y="4106175"/>
              <a:ext cx="194900" cy="834325"/>
            </a:xfrm>
            <a:prstGeom prst="rect">
              <a:avLst/>
            </a:prstGeom>
            <a:noFill/>
            <a:ln>
              <a:noFill/>
            </a:ln>
          </p:spPr>
        </p:pic>
        <p:pic>
          <p:nvPicPr>
            <p:cNvPr id="855" name="Google Shape;855;p24"/>
            <p:cNvPicPr preferRelativeResize="0"/>
            <p:nvPr/>
          </p:nvPicPr>
          <p:blipFill rotWithShape="1">
            <a:blip r:embed="rId7">
              <a:alphaModFix/>
            </a:blip>
            <a:srcRect b="0" l="34922" r="49400" t="0"/>
            <a:stretch/>
          </p:blipFill>
          <p:spPr>
            <a:xfrm flipH="1">
              <a:off x="1451375" y="4105350"/>
              <a:ext cx="6370450" cy="834325"/>
            </a:xfrm>
            <a:prstGeom prst="rect">
              <a:avLst/>
            </a:prstGeom>
            <a:noFill/>
            <a:ln>
              <a:noFill/>
            </a:ln>
          </p:spPr>
        </p:pic>
      </p:grpSp>
      <p:sp>
        <p:nvSpPr>
          <p:cNvPr id="856" name="Google Shape;856;p24"/>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Otra diferencia es que el ARNm usa la base Uracilo (U) en lugar de Timina (T). Como hemos visto, la ARN polimerasa se une a la hebra de ADN en el extremo 3´ y construye una molécula de ARNm monocatenario en la dirección 5´a 3´.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pic>
        <p:nvPicPr>
          <p:cNvPr id="861" name="Google Shape;861;p25"/>
          <p:cNvPicPr preferRelativeResize="0"/>
          <p:nvPr/>
        </p:nvPicPr>
        <p:blipFill rotWithShape="1">
          <a:blip r:embed="rId3">
            <a:alphaModFix/>
          </a:blip>
          <a:srcRect b="23260" l="85961" r="8942" t="14942"/>
          <a:stretch/>
        </p:blipFill>
        <p:spPr>
          <a:xfrm>
            <a:off x="8600400" y="373800"/>
            <a:ext cx="582062" cy="3341520"/>
          </a:xfrm>
          <a:prstGeom prst="rect">
            <a:avLst/>
          </a:prstGeom>
          <a:noFill/>
          <a:ln>
            <a:noFill/>
          </a:ln>
        </p:spPr>
      </p:pic>
      <p:pic>
        <p:nvPicPr>
          <p:cNvPr id="862" name="Google Shape;862;p25"/>
          <p:cNvPicPr preferRelativeResize="0"/>
          <p:nvPr/>
        </p:nvPicPr>
        <p:blipFill rotWithShape="1">
          <a:blip r:embed="rId3">
            <a:alphaModFix/>
          </a:blip>
          <a:srcRect b="23260" l="9295" r="15374" t="14942"/>
          <a:stretch/>
        </p:blipFill>
        <p:spPr>
          <a:xfrm>
            <a:off x="0" y="381144"/>
            <a:ext cx="8604646" cy="3341520"/>
          </a:xfrm>
          <a:prstGeom prst="rect">
            <a:avLst/>
          </a:prstGeom>
          <a:noFill/>
          <a:ln>
            <a:noFill/>
          </a:ln>
        </p:spPr>
      </p:pic>
      <p:sp>
        <p:nvSpPr>
          <p:cNvPr id="863" name="Google Shape;863;p25"/>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7</a:t>
            </a:r>
            <a:endParaRPr sz="2000">
              <a:latin typeface="Press Start 2P"/>
              <a:ea typeface="Press Start 2P"/>
              <a:cs typeface="Press Start 2P"/>
              <a:sym typeface="Press Start 2P"/>
            </a:endParaRPr>
          </a:p>
        </p:txBody>
      </p:sp>
      <p:sp>
        <p:nvSpPr>
          <p:cNvPr id="864" name="Google Shape;864;p25"/>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La transcripción puede involucrar muchas enzimas de ARN polimerasa que trabajan en un gen al mismo tiempo, y puede repetir el proceso varias veces si se debe producir una gran cantidad de una proteína específica.</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866" name="Google Shape;866;p25"/>
          <p:cNvGrpSpPr/>
          <p:nvPr/>
        </p:nvGrpSpPr>
        <p:grpSpPr>
          <a:xfrm>
            <a:off x="118800" y="3966301"/>
            <a:ext cx="627023" cy="990009"/>
            <a:chOff x="118800" y="3966301"/>
            <a:chExt cx="627023" cy="990009"/>
          </a:xfrm>
        </p:grpSpPr>
        <p:grpSp>
          <p:nvGrpSpPr>
            <p:cNvPr id="867" name="Google Shape;867;p25"/>
            <p:cNvGrpSpPr/>
            <p:nvPr/>
          </p:nvGrpSpPr>
          <p:grpSpPr>
            <a:xfrm>
              <a:off x="253789" y="3966301"/>
              <a:ext cx="381646" cy="990009"/>
              <a:chOff x="3992694" y="1192179"/>
              <a:chExt cx="1158609" cy="3018322"/>
            </a:xfrm>
          </p:grpSpPr>
          <p:sp>
            <p:nvSpPr>
              <p:cNvPr id="868" name="Google Shape;868;p25"/>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85" name="Google Shape;885;p25"/>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86" name="Google Shape;886;p25"/>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87" name="Google Shape;887;p25"/>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95" name="Google Shape;895;p25"/>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97" name="Google Shape;897;p25"/>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899" name="Google Shape;899;p25"/>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05" name="Google Shape;905;p25"/>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5"/>
            <p:cNvGrpSpPr/>
            <p:nvPr/>
          </p:nvGrpSpPr>
          <p:grpSpPr>
            <a:xfrm>
              <a:off x="127351" y="4159605"/>
              <a:ext cx="613331" cy="297113"/>
              <a:chOff x="4379450" y="1472663"/>
              <a:chExt cx="3161500" cy="1531513"/>
            </a:xfrm>
          </p:grpSpPr>
          <p:pic>
            <p:nvPicPr>
              <p:cNvPr id="913" name="Google Shape;913;p25"/>
              <p:cNvPicPr preferRelativeResize="0"/>
              <p:nvPr/>
            </p:nvPicPr>
            <p:blipFill>
              <a:blip r:embed="rId4">
                <a:alphaModFix/>
              </a:blip>
              <a:stretch>
                <a:fillRect/>
              </a:stretch>
            </p:blipFill>
            <p:spPr>
              <a:xfrm>
                <a:off x="5940750" y="1651625"/>
                <a:ext cx="1600200" cy="1352550"/>
              </a:xfrm>
              <a:prstGeom prst="rect">
                <a:avLst/>
              </a:prstGeom>
              <a:noFill/>
              <a:ln>
                <a:noFill/>
              </a:ln>
            </p:spPr>
          </p:pic>
          <p:pic>
            <p:nvPicPr>
              <p:cNvPr id="914" name="Google Shape;914;p25"/>
              <p:cNvPicPr preferRelativeResize="0"/>
              <p:nvPr/>
            </p:nvPicPr>
            <p:blipFill>
              <a:blip r:embed="rId5">
                <a:alphaModFix/>
              </a:blip>
              <a:stretch>
                <a:fillRect/>
              </a:stretch>
            </p:blipFill>
            <p:spPr>
              <a:xfrm>
                <a:off x="4379450" y="1472663"/>
                <a:ext cx="1466850" cy="1171575"/>
              </a:xfrm>
              <a:prstGeom prst="rect">
                <a:avLst/>
              </a:prstGeom>
              <a:noFill/>
              <a:ln>
                <a:noFill/>
              </a:ln>
            </p:spPr>
          </p:pic>
        </p:grpSp>
        <p:sp>
          <p:nvSpPr>
            <p:cNvPr id="915" name="Google Shape;915;p25"/>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pic>
        <p:nvPicPr>
          <p:cNvPr id="923" name="Google Shape;923;p26"/>
          <p:cNvPicPr preferRelativeResize="0"/>
          <p:nvPr/>
        </p:nvPicPr>
        <p:blipFill rotWithShape="1">
          <a:blip r:embed="rId3">
            <a:alphaModFix/>
          </a:blip>
          <a:srcRect b="53869" l="23475" r="63759" t="40614"/>
          <a:stretch/>
        </p:blipFill>
        <p:spPr>
          <a:xfrm>
            <a:off x="-540000" y="2512925"/>
            <a:ext cx="1805225" cy="360000"/>
          </a:xfrm>
          <a:prstGeom prst="rect">
            <a:avLst/>
          </a:prstGeom>
          <a:noFill/>
          <a:ln>
            <a:noFill/>
          </a:ln>
        </p:spPr>
      </p:pic>
      <p:pic>
        <p:nvPicPr>
          <p:cNvPr id="924" name="Google Shape;924;p26"/>
          <p:cNvPicPr preferRelativeResize="0"/>
          <p:nvPr/>
        </p:nvPicPr>
        <p:blipFill rotWithShape="1">
          <a:blip r:embed="rId4">
            <a:alphaModFix/>
          </a:blip>
          <a:srcRect b="43838" l="25382" r="18611" t="39741"/>
          <a:stretch/>
        </p:blipFill>
        <p:spPr>
          <a:xfrm>
            <a:off x="1260227" y="2426675"/>
            <a:ext cx="7521823" cy="1044551"/>
          </a:xfrm>
          <a:prstGeom prst="rect">
            <a:avLst/>
          </a:prstGeom>
          <a:noFill/>
          <a:ln>
            <a:noFill/>
          </a:ln>
        </p:spPr>
      </p:pic>
      <p:sp>
        <p:nvSpPr>
          <p:cNvPr id="925" name="Google Shape;925;p26"/>
          <p:cNvSpPr txBox="1"/>
          <p:nvPr/>
        </p:nvSpPr>
        <p:spPr>
          <a:xfrm>
            <a:off x="1302435" y="2949785"/>
            <a:ext cx="65838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Pre-ARNm con cola poli-A y cap 5´</a:t>
            </a:r>
            <a:endParaRPr sz="1300">
              <a:solidFill>
                <a:srgbClr val="BCBCBC"/>
              </a:solidFill>
              <a:latin typeface="Press Start 2P"/>
              <a:ea typeface="Press Start 2P"/>
              <a:cs typeface="Press Start 2P"/>
              <a:sym typeface="Press Start 2P"/>
            </a:endParaRPr>
          </a:p>
        </p:txBody>
      </p:sp>
      <p:pic>
        <p:nvPicPr>
          <p:cNvPr id="926" name="Google Shape;926;p26"/>
          <p:cNvPicPr preferRelativeResize="0"/>
          <p:nvPr/>
        </p:nvPicPr>
        <p:blipFill rotWithShape="1">
          <a:blip r:embed="rId4">
            <a:alphaModFix/>
          </a:blip>
          <a:srcRect b="43838" l="25380" r="28781" t="39741"/>
          <a:stretch/>
        </p:blipFill>
        <p:spPr>
          <a:xfrm flipH="1">
            <a:off x="1447200" y="446400"/>
            <a:ext cx="6156073" cy="1044551"/>
          </a:xfrm>
          <a:prstGeom prst="rect">
            <a:avLst/>
          </a:prstGeom>
          <a:noFill/>
          <a:ln>
            <a:noFill/>
          </a:ln>
        </p:spPr>
      </p:pic>
      <p:sp>
        <p:nvSpPr>
          <p:cNvPr id="927" name="Google Shape;927;p26"/>
          <p:cNvSpPr txBox="1"/>
          <p:nvPr/>
        </p:nvSpPr>
        <p:spPr>
          <a:xfrm>
            <a:off x="1150035" y="968585"/>
            <a:ext cx="65838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Pre-ARNm</a:t>
            </a:r>
            <a:endParaRPr sz="1300">
              <a:solidFill>
                <a:srgbClr val="BCBCBC"/>
              </a:solidFill>
              <a:latin typeface="Press Start 2P"/>
              <a:ea typeface="Press Start 2P"/>
              <a:cs typeface="Press Start 2P"/>
              <a:sym typeface="Press Start 2P"/>
            </a:endParaRPr>
          </a:p>
        </p:txBody>
      </p:sp>
      <p:pic>
        <p:nvPicPr>
          <p:cNvPr id="928" name="Google Shape;928;p26"/>
          <p:cNvPicPr preferRelativeResize="0"/>
          <p:nvPr/>
        </p:nvPicPr>
        <p:blipFill rotWithShape="1">
          <a:blip r:embed="rId5">
            <a:alphaModFix/>
          </a:blip>
          <a:srcRect b="80968" l="57908" r="39461" t="14440"/>
          <a:stretch/>
        </p:blipFill>
        <p:spPr>
          <a:xfrm>
            <a:off x="7721125" y="137675"/>
            <a:ext cx="380995" cy="317199"/>
          </a:xfrm>
          <a:prstGeom prst="rect">
            <a:avLst/>
          </a:prstGeom>
          <a:noFill/>
          <a:ln>
            <a:noFill/>
          </a:ln>
        </p:spPr>
      </p:pic>
      <p:pic>
        <p:nvPicPr>
          <p:cNvPr id="929" name="Google Shape;929;p26"/>
          <p:cNvPicPr preferRelativeResize="0"/>
          <p:nvPr/>
        </p:nvPicPr>
        <p:blipFill rotWithShape="1">
          <a:blip r:embed="rId5">
            <a:alphaModFix/>
          </a:blip>
          <a:srcRect b="80968" l="68006" r="29363" t="14440"/>
          <a:stretch/>
        </p:blipFill>
        <p:spPr>
          <a:xfrm>
            <a:off x="912738" y="137675"/>
            <a:ext cx="380995" cy="317199"/>
          </a:xfrm>
          <a:prstGeom prst="rect">
            <a:avLst/>
          </a:prstGeom>
          <a:noFill/>
          <a:ln>
            <a:noFill/>
          </a:ln>
        </p:spPr>
      </p:pic>
      <p:grpSp>
        <p:nvGrpSpPr>
          <p:cNvPr id="930" name="Google Shape;930;p26"/>
          <p:cNvGrpSpPr/>
          <p:nvPr/>
        </p:nvGrpSpPr>
        <p:grpSpPr>
          <a:xfrm rot="5400000">
            <a:off x="3997375" y="1631700"/>
            <a:ext cx="848228" cy="465750"/>
            <a:chOff x="1254175" y="3079500"/>
            <a:chExt cx="942475" cy="517500"/>
          </a:xfrm>
        </p:grpSpPr>
        <p:sp>
          <p:nvSpPr>
            <p:cNvPr id="931" name="Google Shape;931;p26"/>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7" name="Google Shape;937;p26"/>
          <p:cNvSpPr txBox="1"/>
          <p:nvPr/>
        </p:nvSpPr>
        <p:spPr>
          <a:xfrm>
            <a:off x="2885035" y="1534460"/>
            <a:ext cx="65838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BCBCBC"/>
                </a:solidFill>
                <a:latin typeface="Press Start 2P"/>
                <a:ea typeface="Press Start 2P"/>
                <a:cs typeface="Press Start 2P"/>
                <a:sym typeface="Press Start 2P"/>
              </a:rPr>
              <a:t>Modificaciones </a:t>
            </a:r>
            <a:endParaRPr sz="1200">
              <a:solidFill>
                <a:srgbClr val="BCBCBC"/>
              </a:solidFill>
              <a:latin typeface="Press Start 2P"/>
              <a:ea typeface="Press Start 2P"/>
              <a:cs typeface="Press Start 2P"/>
              <a:sym typeface="Press Start 2P"/>
            </a:endParaRPr>
          </a:p>
          <a:p>
            <a:pPr indent="0" lvl="0" marL="0" rtl="0" algn="ctr">
              <a:spcBef>
                <a:spcPts val="0"/>
              </a:spcBef>
              <a:spcAft>
                <a:spcPts val="0"/>
              </a:spcAft>
              <a:buNone/>
            </a:pPr>
            <a:r>
              <a:rPr lang="es" sz="1200">
                <a:solidFill>
                  <a:srgbClr val="BCBCBC"/>
                </a:solidFill>
                <a:latin typeface="Press Start 2P"/>
                <a:ea typeface="Press Start 2P"/>
                <a:cs typeface="Press Start 2P"/>
                <a:sym typeface="Press Start 2P"/>
              </a:rPr>
              <a:t>postranscripcionales</a:t>
            </a:r>
            <a:endParaRPr sz="1200">
              <a:solidFill>
                <a:srgbClr val="BCBCBC"/>
              </a:solidFill>
              <a:latin typeface="Press Start 2P"/>
              <a:ea typeface="Press Start 2P"/>
              <a:cs typeface="Press Start 2P"/>
              <a:sym typeface="Press Start 2P"/>
            </a:endParaRPr>
          </a:p>
        </p:txBody>
      </p:sp>
      <p:pic>
        <p:nvPicPr>
          <p:cNvPr id="938" name="Google Shape;938;p26"/>
          <p:cNvPicPr preferRelativeResize="0"/>
          <p:nvPr/>
        </p:nvPicPr>
        <p:blipFill rotWithShape="1">
          <a:blip r:embed="rId5">
            <a:alphaModFix/>
          </a:blip>
          <a:srcRect b="80968" l="57908" r="39461" t="14440"/>
          <a:stretch/>
        </p:blipFill>
        <p:spPr>
          <a:xfrm>
            <a:off x="7721125" y="2042675"/>
            <a:ext cx="380995" cy="317199"/>
          </a:xfrm>
          <a:prstGeom prst="rect">
            <a:avLst/>
          </a:prstGeom>
          <a:noFill/>
          <a:ln>
            <a:noFill/>
          </a:ln>
        </p:spPr>
      </p:pic>
      <p:pic>
        <p:nvPicPr>
          <p:cNvPr id="939" name="Google Shape;939;p26"/>
          <p:cNvPicPr preferRelativeResize="0"/>
          <p:nvPr/>
        </p:nvPicPr>
        <p:blipFill rotWithShape="1">
          <a:blip r:embed="rId5">
            <a:alphaModFix/>
          </a:blip>
          <a:srcRect b="80968" l="68006" r="29363" t="14440"/>
          <a:stretch/>
        </p:blipFill>
        <p:spPr>
          <a:xfrm>
            <a:off x="912738" y="2042675"/>
            <a:ext cx="380995" cy="317199"/>
          </a:xfrm>
          <a:prstGeom prst="rect">
            <a:avLst/>
          </a:prstGeom>
          <a:noFill/>
          <a:ln>
            <a:noFill/>
          </a:ln>
        </p:spPr>
      </p:pic>
      <p:sp>
        <p:nvSpPr>
          <p:cNvPr id="940" name="Google Shape;940;p26"/>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8</a:t>
            </a:r>
            <a:endParaRPr sz="2000">
              <a:latin typeface="Press Start 2P"/>
              <a:ea typeface="Press Start 2P"/>
              <a:cs typeface="Press Start 2P"/>
              <a:sym typeface="Press Start 2P"/>
            </a:endParaRPr>
          </a:p>
        </p:txBody>
      </p:sp>
      <p:sp>
        <p:nvSpPr>
          <p:cNvPr id="941" name="Google Shape;941;p26"/>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txBox="1"/>
          <p:nvPr/>
        </p:nvSpPr>
        <p:spPr>
          <a:xfrm>
            <a:off x="1265225" y="399195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Es necesario realizar una serie de modificaciones en la nueva cadena de ARNm antes de que pueda abandonar el núcleo.</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943" name="Google Shape;943;p26"/>
          <p:cNvGrpSpPr/>
          <p:nvPr/>
        </p:nvGrpSpPr>
        <p:grpSpPr>
          <a:xfrm>
            <a:off x="118800" y="3966301"/>
            <a:ext cx="627023" cy="990009"/>
            <a:chOff x="118800" y="3966301"/>
            <a:chExt cx="627023" cy="990009"/>
          </a:xfrm>
        </p:grpSpPr>
        <p:grpSp>
          <p:nvGrpSpPr>
            <p:cNvPr id="944" name="Google Shape;944;p26"/>
            <p:cNvGrpSpPr/>
            <p:nvPr/>
          </p:nvGrpSpPr>
          <p:grpSpPr>
            <a:xfrm>
              <a:off x="253789" y="3966301"/>
              <a:ext cx="381646" cy="990009"/>
              <a:chOff x="3992694" y="1192179"/>
              <a:chExt cx="1158609" cy="3018322"/>
            </a:xfrm>
          </p:grpSpPr>
          <p:sp>
            <p:nvSpPr>
              <p:cNvPr id="945" name="Google Shape;945;p26"/>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62" name="Google Shape;962;p26"/>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63" name="Google Shape;963;p26"/>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64" name="Google Shape;964;p26"/>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72" name="Google Shape;972;p26"/>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74" name="Google Shape;974;p26"/>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76" name="Google Shape;976;p26"/>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982" name="Google Shape;982;p26"/>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6"/>
            <p:cNvGrpSpPr/>
            <p:nvPr/>
          </p:nvGrpSpPr>
          <p:grpSpPr>
            <a:xfrm>
              <a:off x="127351" y="4159605"/>
              <a:ext cx="613331" cy="297113"/>
              <a:chOff x="4379450" y="1472663"/>
              <a:chExt cx="3161500" cy="1531513"/>
            </a:xfrm>
          </p:grpSpPr>
          <p:pic>
            <p:nvPicPr>
              <p:cNvPr id="990" name="Google Shape;990;p26"/>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991" name="Google Shape;991;p26"/>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992" name="Google Shape;992;p26"/>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pic>
        <p:nvPicPr>
          <p:cNvPr id="1000" name="Google Shape;1000;p27"/>
          <p:cNvPicPr preferRelativeResize="0"/>
          <p:nvPr/>
        </p:nvPicPr>
        <p:blipFill rotWithShape="1">
          <a:blip r:embed="rId3">
            <a:alphaModFix/>
          </a:blip>
          <a:srcRect b="53869" l="23475" r="63759" t="40614"/>
          <a:stretch/>
        </p:blipFill>
        <p:spPr>
          <a:xfrm>
            <a:off x="-540000" y="2512925"/>
            <a:ext cx="1805225" cy="360000"/>
          </a:xfrm>
          <a:prstGeom prst="rect">
            <a:avLst/>
          </a:prstGeom>
          <a:noFill/>
          <a:ln>
            <a:noFill/>
          </a:ln>
        </p:spPr>
      </p:pic>
      <p:pic>
        <p:nvPicPr>
          <p:cNvPr id="1001" name="Google Shape;1001;p27"/>
          <p:cNvPicPr preferRelativeResize="0"/>
          <p:nvPr/>
        </p:nvPicPr>
        <p:blipFill rotWithShape="1">
          <a:blip r:embed="rId4">
            <a:alphaModFix/>
          </a:blip>
          <a:srcRect b="43838" l="25382" r="18611" t="39741"/>
          <a:stretch/>
        </p:blipFill>
        <p:spPr>
          <a:xfrm>
            <a:off x="1260227" y="2426675"/>
            <a:ext cx="7521823" cy="1044551"/>
          </a:xfrm>
          <a:prstGeom prst="rect">
            <a:avLst/>
          </a:prstGeom>
          <a:noFill/>
          <a:ln>
            <a:noFill/>
          </a:ln>
        </p:spPr>
      </p:pic>
      <p:sp>
        <p:nvSpPr>
          <p:cNvPr id="1002" name="Google Shape;1002;p27"/>
          <p:cNvSpPr txBox="1"/>
          <p:nvPr/>
        </p:nvSpPr>
        <p:spPr>
          <a:xfrm>
            <a:off x="1302435" y="2949785"/>
            <a:ext cx="65838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Pre-ARNm con cola poli-A y cap 5´</a:t>
            </a:r>
            <a:endParaRPr sz="1300">
              <a:solidFill>
                <a:srgbClr val="BCBCBC"/>
              </a:solidFill>
              <a:latin typeface="Press Start 2P"/>
              <a:ea typeface="Press Start 2P"/>
              <a:cs typeface="Press Start 2P"/>
              <a:sym typeface="Press Start 2P"/>
            </a:endParaRPr>
          </a:p>
        </p:txBody>
      </p:sp>
      <p:pic>
        <p:nvPicPr>
          <p:cNvPr id="1003" name="Google Shape;1003;p27"/>
          <p:cNvPicPr preferRelativeResize="0"/>
          <p:nvPr/>
        </p:nvPicPr>
        <p:blipFill rotWithShape="1">
          <a:blip r:embed="rId4">
            <a:alphaModFix/>
          </a:blip>
          <a:srcRect b="43838" l="25380" r="28781" t="39741"/>
          <a:stretch/>
        </p:blipFill>
        <p:spPr>
          <a:xfrm flipH="1">
            <a:off x="1447200" y="446400"/>
            <a:ext cx="6156073" cy="1044551"/>
          </a:xfrm>
          <a:prstGeom prst="rect">
            <a:avLst/>
          </a:prstGeom>
          <a:noFill/>
          <a:ln>
            <a:noFill/>
          </a:ln>
        </p:spPr>
      </p:pic>
      <p:sp>
        <p:nvSpPr>
          <p:cNvPr id="1004" name="Google Shape;1004;p27"/>
          <p:cNvSpPr txBox="1"/>
          <p:nvPr/>
        </p:nvSpPr>
        <p:spPr>
          <a:xfrm>
            <a:off x="1150035" y="968585"/>
            <a:ext cx="65838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Pre-ARNm</a:t>
            </a:r>
            <a:endParaRPr sz="1300">
              <a:solidFill>
                <a:srgbClr val="BCBCBC"/>
              </a:solidFill>
              <a:latin typeface="Press Start 2P"/>
              <a:ea typeface="Press Start 2P"/>
              <a:cs typeface="Press Start 2P"/>
              <a:sym typeface="Press Start 2P"/>
            </a:endParaRPr>
          </a:p>
        </p:txBody>
      </p:sp>
      <p:pic>
        <p:nvPicPr>
          <p:cNvPr id="1005" name="Google Shape;1005;p27"/>
          <p:cNvPicPr preferRelativeResize="0"/>
          <p:nvPr/>
        </p:nvPicPr>
        <p:blipFill rotWithShape="1">
          <a:blip r:embed="rId5">
            <a:alphaModFix/>
          </a:blip>
          <a:srcRect b="80968" l="57908" r="39461" t="14440"/>
          <a:stretch/>
        </p:blipFill>
        <p:spPr>
          <a:xfrm>
            <a:off x="7721125" y="137675"/>
            <a:ext cx="380995" cy="317199"/>
          </a:xfrm>
          <a:prstGeom prst="rect">
            <a:avLst/>
          </a:prstGeom>
          <a:noFill/>
          <a:ln>
            <a:noFill/>
          </a:ln>
        </p:spPr>
      </p:pic>
      <p:pic>
        <p:nvPicPr>
          <p:cNvPr id="1006" name="Google Shape;1006;p27"/>
          <p:cNvPicPr preferRelativeResize="0"/>
          <p:nvPr/>
        </p:nvPicPr>
        <p:blipFill rotWithShape="1">
          <a:blip r:embed="rId5">
            <a:alphaModFix/>
          </a:blip>
          <a:srcRect b="80968" l="68006" r="29363" t="14440"/>
          <a:stretch/>
        </p:blipFill>
        <p:spPr>
          <a:xfrm>
            <a:off x="912738" y="137675"/>
            <a:ext cx="380995" cy="317199"/>
          </a:xfrm>
          <a:prstGeom prst="rect">
            <a:avLst/>
          </a:prstGeom>
          <a:noFill/>
          <a:ln>
            <a:noFill/>
          </a:ln>
        </p:spPr>
      </p:pic>
      <p:grpSp>
        <p:nvGrpSpPr>
          <p:cNvPr id="1007" name="Google Shape;1007;p27"/>
          <p:cNvGrpSpPr/>
          <p:nvPr/>
        </p:nvGrpSpPr>
        <p:grpSpPr>
          <a:xfrm rot="5400000">
            <a:off x="3997375" y="1631700"/>
            <a:ext cx="848228" cy="465750"/>
            <a:chOff x="1254175" y="3079500"/>
            <a:chExt cx="942475" cy="517500"/>
          </a:xfrm>
        </p:grpSpPr>
        <p:sp>
          <p:nvSpPr>
            <p:cNvPr id="1008" name="Google Shape;1008;p27"/>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7"/>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7"/>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27"/>
          <p:cNvSpPr txBox="1"/>
          <p:nvPr/>
        </p:nvSpPr>
        <p:spPr>
          <a:xfrm>
            <a:off x="2885035" y="1534460"/>
            <a:ext cx="65838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Modificaciones </a:t>
            </a:r>
            <a:endParaRPr sz="1300">
              <a:solidFill>
                <a:srgbClr val="BCBCBC"/>
              </a:solidFill>
              <a:latin typeface="Press Start 2P"/>
              <a:ea typeface="Press Start 2P"/>
              <a:cs typeface="Press Start 2P"/>
              <a:sym typeface="Press Start 2P"/>
            </a:endParaRPr>
          </a:p>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postraduccionales</a:t>
            </a:r>
            <a:endParaRPr sz="1300">
              <a:solidFill>
                <a:srgbClr val="BCBCBC"/>
              </a:solidFill>
              <a:latin typeface="Press Start 2P"/>
              <a:ea typeface="Press Start 2P"/>
              <a:cs typeface="Press Start 2P"/>
              <a:sym typeface="Press Start 2P"/>
            </a:endParaRPr>
          </a:p>
        </p:txBody>
      </p:sp>
      <p:pic>
        <p:nvPicPr>
          <p:cNvPr id="1015" name="Google Shape;1015;p27"/>
          <p:cNvPicPr preferRelativeResize="0"/>
          <p:nvPr/>
        </p:nvPicPr>
        <p:blipFill rotWithShape="1">
          <a:blip r:embed="rId5">
            <a:alphaModFix/>
          </a:blip>
          <a:srcRect b="80968" l="57908" r="39461" t="14440"/>
          <a:stretch/>
        </p:blipFill>
        <p:spPr>
          <a:xfrm>
            <a:off x="7721125" y="2042675"/>
            <a:ext cx="380995" cy="317199"/>
          </a:xfrm>
          <a:prstGeom prst="rect">
            <a:avLst/>
          </a:prstGeom>
          <a:noFill/>
          <a:ln>
            <a:noFill/>
          </a:ln>
        </p:spPr>
      </p:pic>
      <p:pic>
        <p:nvPicPr>
          <p:cNvPr id="1016" name="Google Shape;1016;p27"/>
          <p:cNvPicPr preferRelativeResize="0"/>
          <p:nvPr/>
        </p:nvPicPr>
        <p:blipFill rotWithShape="1">
          <a:blip r:embed="rId5">
            <a:alphaModFix/>
          </a:blip>
          <a:srcRect b="80968" l="68006" r="29363" t="14440"/>
          <a:stretch/>
        </p:blipFill>
        <p:spPr>
          <a:xfrm>
            <a:off x="912738" y="2042675"/>
            <a:ext cx="380995" cy="317199"/>
          </a:xfrm>
          <a:prstGeom prst="rect">
            <a:avLst/>
          </a:prstGeom>
          <a:noFill/>
          <a:ln>
            <a:noFill/>
          </a:ln>
        </p:spPr>
      </p:pic>
      <p:grpSp>
        <p:nvGrpSpPr>
          <p:cNvPr id="1017" name="Google Shape;1017;p27"/>
          <p:cNvGrpSpPr/>
          <p:nvPr/>
        </p:nvGrpSpPr>
        <p:grpSpPr>
          <a:xfrm>
            <a:off x="1720800" y="133200"/>
            <a:ext cx="5849999" cy="3690001"/>
            <a:chOff x="1720800" y="133200"/>
            <a:chExt cx="5849999" cy="3690001"/>
          </a:xfrm>
        </p:grpSpPr>
        <p:pic>
          <p:nvPicPr>
            <p:cNvPr id="1018" name="Google Shape;1018;p27"/>
            <p:cNvPicPr preferRelativeResize="0"/>
            <p:nvPr/>
          </p:nvPicPr>
          <p:blipFill rotWithShape="1">
            <a:blip r:embed="rId6">
              <a:alphaModFix/>
            </a:blip>
            <a:srcRect b="23833" l="27147" r="27133" t="11205"/>
            <a:stretch/>
          </p:blipFill>
          <p:spPr>
            <a:xfrm>
              <a:off x="1720800" y="133200"/>
              <a:ext cx="5849999" cy="3690001"/>
            </a:xfrm>
            <a:prstGeom prst="rect">
              <a:avLst/>
            </a:prstGeom>
            <a:noFill/>
            <a:ln>
              <a:noFill/>
            </a:ln>
          </p:spPr>
        </p:pic>
        <p:sp>
          <p:nvSpPr>
            <p:cNvPr id="1019" name="Google Shape;1019;p27"/>
            <p:cNvSpPr txBox="1"/>
            <p:nvPr/>
          </p:nvSpPr>
          <p:spPr>
            <a:xfrm>
              <a:off x="4062050" y="2708025"/>
              <a:ext cx="1488900" cy="398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latin typeface="Press Start 2P"/>
                  <a:ea typeface="Press Start 2P"/>
                  <a:cs typeface="Press Start 2P"/>
                  <a:sym typeface="Press Start 2P"/>
                </a:rPr>
                <a:t>Puente trifosfato</a:t>
              </a:r>
              <a:endParaRPr sz="1000">
                <a:latin typeface="Press Start 2P"/>
                <a:ea typeface="Press Start 2P"/>
                <a:cs typeface="Press Start 2P"/>
                <a:sym typeface="Press Start 2P"/>
              </a:endParaRPr>
            </a:p>
            <a:p>
              <a:pPr indent="0" lvl="0" marL="0" rtl="0" algn="l">
                <a:spcBef>
                  <a:spcPts val="0"/>
                </a:spcBef>
                <a:spcAft>
                  <a:spcPts val="0"/>
                </a:spcAft>
                <a:buNone/>
              </a:pPr>
              <a:r>
                <a:t/>
              </a:r>
              <a:endParaRPr sz="1000"/>
            </a:p>
          </p:txBody>
        </p:sp>
        <p:sp>
          <p:nvSpPr>
            <p:cNvPr id="1020" name="Google Shape;1020;p27"/>
            <p:cNvSpPr txBox="1"/>
            <p:nvPr/>
          </p:nvSpPr>
          <p:spPr>
            <a:xfrm>
              <a:off x="1852250" y="594000"/>
              <a:ext cx="2409000" cy="398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B2B2B2"/>
                  </a:solidFill>
                  <a:latin typeface="Press Start 2P"/>
                  <a:ea typeface="Press Start 2P"/>
                  <a:cs typeface="Press Start 2P"/>
                  <a:sym typeface="Press Start 2P"/>
                </a:rPr>
                <a:t>Extremo 5´ del ARNm (comienzo)</a:t>
              </a:r>
              <a:endParaRPr sz="1000">
                <a:solidFill>
                  <a:srgbClr val="B2B2B2"/>
                </a:solidFill>
                <a:latin typeface="Press Start 2P"/>
                <a:ea typeface="Press Start 2P"/>
                <a:cs typeface="Press Start 2P"/>
                <a:sym typeface="Press Start 2P"/>
              </a:endParaRPr>
            </a:p>
            <a:p>
              <a:pPr indent="0" lvl="0" marL="0" rtl="0" algn="ctr">
                <a:spcBef>
                  <a:spcPts val="0"/>
                </a:spcBef>
                <a:spcAft>
                  <a:spcPts val="0"/>
                </a:spcAft>
                <a:buNone/>
              </a:pPr>
              <a:r>
                <a:t/>
              </a:r>
              <a:endParaRPr sz="1000">
                <a:latin typeface="Press Start 2P"/>
                <a:ea typeface="Press Start 2P"/>
                <a:cs typeface="Press Start 2P"/>
                <a:sym typeface="Press Start 2P"/>
              </a:endParaRPr>
            </a:p>
            <a:p>
              <a:pPr indent="0" lvl="0" marL="0" rtl="0" algn="l">
                <a:spcBef>
                  <a:spcPts val="0"/>
                </a:spcBef>
                <a:spcAft>
                  <a:spcPts val="0"/>
                </a:spcAft>
                <a:buNone/>
              </a:pPr>
              <a:r>
                <a:t/>
              </a:r>
              <a:endParaRPr sz="1000"/>
            </a:p>
          </p:txBody>
        </p:sp>
        <p:sp>
          <p:nvSpPr>
            <p:cNvPr id="1021" name="Google Shape;1021;p27"/>
            <p:cNvSpPr txBox="1"/>
            <p:nvPr/>
          </p:nvSpPr>
          <p:spPr>
            <a:xfrm>
              <a:off x="5054400" y="594000"/>
              <a:ext cx="2409000" cy="398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solidFill>
                    <a:srgbClr val="B2B2B2"/>
                  </a:solidFill>
                  <a:latin typeface="Press Start 2P"/>
                  <a:ea typeface="Press Start 2P"/>
                  <a:cs typeface="Press Start 2P"/>
                  <a:sym typeface="Press Start 2P"/>
                </a:rPr>
                <a:t>Nucleósido de guanina modificado</a:t>
              </a:r>
              <a:endParaRPr sz="1000">
                <a:solidFill>
                  <a:srgbClr val="B2B2B2"/>
                </a:solidFill>
                <a:latin typeface="Press Start 2P"/>
                <a:ea typeface="Press Start 2P"/>
                <a:cs typeface="Press Start 2P"/>
                <a:sym typeface="Press Start 2P"/>
              </a:endParaRPr>
            </a:p>
            <a:p>
              <a:pPr indent="0" lvl="0" marL="0" rtl="0" algn="ctr">
                <a:spcBef>
                  <a:spcPts val="0"/>
                </a:spcBef>
                <a:spcAft>
                  <a:spcPts val="0"/>
                </a:spcAft>
                <a:buNone/>
              </a:pPr>
              <a:r>
                <a:t/>
              </a:r>
              <a:endParaRPr sz="1000">
                <a:solidFill>
                  <a:srgbClr val="B2B2B2"/>
                </a:solidFill>
                <a:latin typeface="Press Start 2P"/>
                <a:ea typeface="Press Start 2P"/>
                <a:cs typeface="Press Start 2P"/>
                <a:sym typeface="Press Start 2P"/>
              </a:endParaRPr>
            </a:p>
            <a:p>
              <a:pPr indent="0" lvl="0" marL="0" rtl="0" algn="ctr">
                <a:spcBef>
                  <a:spcPts val="0"/>
                </a:spcBef>
                <a:spcAft>
                  <a:spcPts val="0"/>
                </a:spcAft>
                <a:buNone/>
              </a:pPr>
              <a:r>
                <a:t/>
              </a:r>
              <a:endParaRPr sz="1000">
                <a:latin typeface="Press Start 2P"/>
                <a:ea typeface="Press Start 2P"/>
                <a:cs typeface="Press Start 2P"/>
                <a:sym typeface="Press Start 2P"/>
              </a:endParaRPr>
            </a:p>
            <a:p>
              <a:pPr indent="0" lvl="0" marL="0" rtl="0" algn="l">
                <a:spcBef>
                  <a:spcPts val="0"/>
                </a:spcBef>
                <a:spcAft>
                  <a:spcPts val="0"/>
                </a:spcAft>
                <a:buNone/>
              </a:pPr>
              <a:r>
                <a:t/>
              </a:r>
              <a:endParaRPr sz="1000"/>
            </a:p>
          </p:txBody>
        </p:sp>
        <p:sp>
          <p:nvSpPr>
            <p:cNvPr id="1022" name="Google Shape;1022;p27"/>
            <p:cNvSpPr/>
            <p:nvPr/>
          </p:nvSpPr>
          <p:spPr>
            <a:xfrm>
              <a:off x="4876800" y="679950"/>
              <a:ext cx="234600" cy="19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27"/>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9</a:t>
            </a:r>
            <a:endParaRPr sz="2000">
              <a:latin typeface="Press Start 2P"/>
              <a:ea typeface="Press Start 2P"/>
              <a:cs typeface="Press Start 2P"/>
              <a:sym typeface="Press Start 2P"/>
            </a:endParaRPr>
          </a:p>
        </p:txBody>
      </p:sp>
      <p:sp>
        <p:nvSpPr>
          <p:cNvPr id="1024" name="Google Shape;1024;p27"/>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7"/>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Se agrega un 5´cap hecho de 7´-metil guanosina al comienzo de la cadena de ARNm. Esto evita que sea digerido por enzimas en el citoplasma. También ayuda a que la cadena de ARNm se una a los ribosomas.</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1026" name="Google Shape;1026;p27"/>
          <p:cNvGrpSpPr/>
          <p:nvPr/>
        </p:nvGrpSpPr>
        <p:grpSpPr>
          <a:xfrm>
            <a:off x="118800" y="3966301"/>
            <a:ext cx="627023" cy="990009"/>
            <a:chOff x="118800" y="3966301"/>
            <a:chExt cx="627023" cy="990009"/>
          </a:xfrm>
        </p:grpSpPr>
        <p:grpSp>
          <p:nvGrpSpPr>
            <p:cNvPr id="1027" name="Google Shape;1027;p27"/>
            <p:cNvGrpSpPr/>
            <p:nvPr/>
          </p:nvGrpSpPr>
          <p:grpSpPr>
            <a:xfrm>
              <a:off x="253789" y="3966301"/>
              <a:ext cx="381646" cy="990009"/>
              <a:chOff x="3992694" y="1192179"/>
              <a:chExt cx="1158609" cy="3018322"/>
            </a:xfrm>
          </p:grpSpPr>
          <p:sp>
            <p:nvSpPr>
              <p:cNvPr id="1028" name="Google Shape;1028;p27"/>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7"/>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7"/>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7"/>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7"/>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7"/>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7"/>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7"/>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45" name="Google Shape;1045;p27"/>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46" name="Google Shape;1046;p27"/>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47" name="Google Shape;1047;p27"/>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7"/>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7"/>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7"/>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7"/>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7"/>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7"/>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7"/>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55" name="Google Shape;1055;p27"/>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7"/>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57" name="Google Shape;1057;p27"/>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7"/>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59" name="Google Shape;1059;p27"/>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7"/>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7"/>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7"/>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7"/>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7"/>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65" name="Google Shape;1065;p27"/>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7"/>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7"/>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7"/>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7"/>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7"/>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7"/>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7"/>
            <p:cNvGrpSpPr/>
            <p:nvPr/>
          </p:nvGrpSpPr>
          <p:grpSpPr>
            <a:xfrm>
              <a:off x="127351" y="4159605"/>
              <a:ext cx="613331" cy="297113"/>
              <a:chOff x="4379450" y="1472663"/>
              <a:chExt cx="3161500" cy="1531513"/>
            </a:xfrm>
          </p:grpSpPr>
          <p:pic>
            <p:nvPicPr>
              <p:cNvPr id="1073" name="Google Shape;1073;p27"/>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1074" name="Google Shape;1074;p27"/>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1075" name="Google Shape;1075;p27"/>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7"/>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7"/>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7"/>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pic>
        <p:nvPicPr>
          <p:cNvPr id="1083" name="Google Shape;1083;p28"/>
          <p:cNvPicPr preferRelativeResize="0"/>
          <p:nvPr/>
        </p:nvPicPr>
        <p:blipFill rotWithShape="1">
          <a:blip r:embed="rId3">
            <a:alphaModFix/>
          </a:blip>
          <a:srcRect b="53869" l="23475" r="63759" t="40614"/>
          <a:stretch/>
        </p:blipFill>
        <p:spPr>
          <a:xfrm>
            <a:off x="-540000" y="2512925"/>
            <a:ext cx="1805225" cy="360000"/>
          </a:xfrm>
          <a:prstGeom prst="rect">
            <a:avLst/>
          </a:prstGeom>
          <a:noFill/>
          <a:ln>
            <a:noFill/>
          </a:ln>
        </p:spPr>
      </p:pic>
      <p:pic>
        <p:nvPicPr>
          <p:cNvPr id="1084" name="Google Shape;1084;p28"/>
          <p:cNvPicPr preferRelativeResize="0"/>
          <p:nvPr/>
        </p:nvPicPr>
        <p:blipFill rotWithShape="1">
          <a:blip r:embed="rId4">
            <a:alphaModFix/>
          </a:blip>
          <a:srcRect b="43838" l="25382" r="18611" t="39741"/>
          <a:stretch/>
        </p:blipFill>
        <p:spPr>
          <a:xfrm>
            <a:off x="1260227" y="2426675"/>
            <a:ext cx="7521823" cy="1044551"/>
          </a:xfrm>
          <a:prstGeom prst="rect">
            <a:avLst/>
          </a:prstGeom>
          <a:noFill/>
          <a:ln>
            <a:noFill/>
          </a:ln>
        </p:spPr>
      </p:pic>
      <p:sp>
        <p:nvSpPr>
          <p:cNvPr id="1085" name="Google Shape;1085;p28"/>
          <p:cNvSpPr txBox="1"/>
          <p:nvPr/>
        </p:nvSpPr>
        <p:spPr>
          <a:xfrm>
            <a:off x="1302435" y="2949785"/>
            <a:ext cx="65838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Pre-ARNm con cola poli-A y cap 5´</a:t>
            </a:r>
            <a:endParaRPr sz="1300">
              <a:solidFill>
                <a:srgbClr val="BCBCBC"/>
              </a:solidFill>
              <a:latin typeface="Press Start 2P"/>
              <a:ea typeface="Press Start 2P"/>
              <a:cs typeface="Press Start 2P"/>
              <a:sym typeface="Press Start 2P"/>
            </a:endParaRPr>
          </a:p>
        </p:txBody>
      </p:sp>
      <p:pic>
        <p:nvPicPr>
          <p:cNvPr id="1086" name="Google Shape;1086;p28"/>
          <p:cNvPicPr preferRelativeResize="0"/>
          <p:nvPr/>
        </p:nvPicPr>
        <p:blipFill rotWithShape="1">
          <a:blip r:embed="rId4">
            <a:alphaModFix/>
          </a:blip>
          <a:srcRect b="43838" l="25380" r="28781" t="39741"/>
          <a:stretch/>
        </p:blipFill>
        <p:spPr>
          <a:xfrm flipH="1">
            <a:off x="1447200" y="446400"/>
            <a:ext cx="6156073" cy="1044551"/>
          </a:xfrm>
          <a:prstGeom prst="rect">
            <a:avLst/>
          </a:prstGeom>
          <a:noFill/>
          <a:ln>
            <a:noFill/>
          </a:ln>
        </p:spPr>
      </p:pic>
      <p:sp>
        <p:nvSpPr>
          <p:cNvPr id="1087" name="Google Shape;1087;p28"/>
          <p:cNvSpPr txBox="1"/>
          <p:nvPr/>
        </p:nvSpPr>
        <p:spPr>
          <a:xfrm>
            <a:off x="1150035" y="968585"/>
            <a:ext cx="6583800" cy="540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Pre-ARNm</a:t>
            </a:r>
            <a:endParaRPr sz="1300">
              <a:solidFill>
                <a:srgbClr val="BCBCBC"/>
              </a:solidFill>
              <a:latin typeface="Press Start 2P"/>
              <a:ea typeface="Press Start 2P"/>
              <a:cs typeface="Press Start 2P"/>
              <a:sym typeface="Press Start 2P"/>
            </a:endParaRPr>
          </a:p>
        </p:txBody>
      </p:sp>
      <p:pic>
        <p:nvPicPr>
          <p:cNvPr id="1088" name="Google Shape;1088;p28"/>
          <p:cNvPicPr preferRelativeResize="0"/>
          <p:nvPr/>
        </p:nvPicPr>
        <p:blipFill rotWithShape="1">
          <a:blip r:embed="rId5">
            <a:alphaModFix/>
          </a:blip>
          <a:srcRect b="80968" l="57908" r="39461" t="14440"/>
          <a:stretch/>
        </p:blipFill>
        <p:spPr>
          <a:xfrm>
            <a:off x="7721125" y="137675"/>
            <a:ext cx="380995" cy="317199"/>
          </a:xfrm>
          <a:prstGeom prst="rect">
            <a:avLst/>
          </a:prstGeom>
          <a:noFill/>
          <a:ln>
            <a:noFill/>
          </a:ln>
        </p:spPr>
      </p:pic>
      <p:pic>
        <p:nvPicPr>
          <p:cNvPr id="1089" name="Google Shape;1089;p28"/>
          <p:cNvPicPr preferRelativeResize="0"/>
          <p:nvPr/>
        </p:nvPicPr>
        <p:blipFill rotWithShape="1">
          <a:blip r:embed="rId5">
            <a:alphaModFix/>
          </a:blip>
          <a:srcRect b="80968" l="68006" r="29363" t="14440"/>
          <a:stretch/>
        </p:blipFill>
        <p:spPr>
          <a:xfrm>
            <a:off x="912738" y="137675"/>
            <a:ext cx="380995" cy="317199"/>
          </a:xfrm>
          <a:prstGeom prst="rect">
            <a:avLst/>
          </a:prstGeom>
          <a:noFill/>
          <a:ln>
            <a:noFill/>
          </a:ln>
        </p:spPr>
      </p:pic>
      <p:grpSp>
        <p:nvGrpSpPr>
          <p:cNvPr id="1090" name="Google Shape;1090;p28"/>
          <p:cNvGrpSpPr/>
          <p:nvPr/>
        </p:nvGrpSpPr>
        <p:grpSpPr>
          <a:xfrm rot="5400000">
            <a:off x="3997375" y="1631700"/>
            <a:ext cx="848228" cy="465750"/>
            <a:chOff x="1254175" y="3079500"/>
            <a:chExt cx="942475" cy="517500"/>
          </a:xfrm>
        </p:grpSpPr>
        <p:sp>
          <p:nvSpPr>
            <p:cNvPr id="1091" name="Google Shape;1091;p28"/>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28"/>
          <p:cNvSpPr txBox="1"/>
          <p:nvPr/>
        </p:nvSpPr>
        <p:spPr>
          <a:xfrm>
            <a:off x="2885035" y="1534460"/>
            <a:ext cx="65838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Modificaciones </a:t>
            </a:r>
            <a:endParaRPr sz="1300">
              <a:solidFill>
                <a:srgbClr val="BCBCBC"/>
              </a:solidFill>
              <a:latin typeface="Press Start 2P"/>
              <a:ea typeface="Press Start 2P"/>
              <a:cs typeface="Press Start 2P"/>
              <a:sym typeface="Press Start 2P"/>
            </a:endParaRPr>
          </a:p>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postraduccionales</a:t>
            </a:r>
            <a:endParaRPr sz="1300">
              <a:solidFill>
                <a:srgbClr val="BCBCBC"/>
              </a:solidFill>
              <a:latin typeface="Press Start 2P"/>
              <a:ea typeface="Press Start 2P"/>
              <a:cs typeface="Press Start 2P"/>
              <a:sym typeface="Press Start 2P"/>
            </a:endParaRPr>
          </a:p>
        </p:txBody>
      </p:sp>
      <p:pic>
        <p:nvPicPr>
          <p:cNvPr id="1098" name="Google Shape;1098;p28"/>
          <p:cNvPicPr preferRelativeResize="0"/>
          <p:nvPr/>
        </p:nvPicPr>
        <p:blipFill rotWithShape="1">
          <a:blip r:embed="rId5">
            <a:alphaModFix/>
          </a:blip>
          <a:srcRect b="80968" l="57908" r="39461" t="14440"/>
          <a:stretch/>
        </p:blipFill>
        <p:spPr>
          <a:xfrm>
            <a:off x="7721125" y="2042675"/>
            <a:ext cx="380995" cy="317199"/>
          </a:xfrm>
          <a:prstGeom prst="rect">
            <a:avLst/>
          </a:prstGeom>
          <a:noFill/>
          <a:ln>
            <a:noFill/>
          </a:ln>
        </p:spPr>
      </p:pic>
      <p:pic>
        <p:nvPicPr>
          <p:cNvPr id="1099" name="Google Shape;1099;p28"/>
          <p:cNvPicPr preferRelativeResize="0"/>
          <p:nvPr/>
        </p:nvPicPr>
        <p:blipFill rotWithShape="1">
          <a:blip r:embed="rId5">
            <a:alphaModFix/>
          </a:blip>
          <a:srcRect b="80968" l="68006" r="29363" t="14440"/>
          <a:stretch/>
        </p:blipFill>
        <p:spPr>
          <a:xfrm>
            <a:off x="912738" y="2042675"/>
            <a:ext cx="380995" cy="317199"/>
          </a:xfrm>
          <a:prstGeom prst="rect">
            <a:avLst/>
          </a:prstGeom>
          <a:noFill/>
          <a:ln>
            <a:noFill/>
          </a:ln>
        </p:spPr>
      </p:pic>
      <p:pic>
        <p:nvPicPr>
          <p:cNvPr id="1100" name="Google Shape;1100;p28"/>
          <p:cNvPicPr preferRelativeResize="0"/>
          <p:nvPr/>
        </p:nvPicPr>
        <p:blipFill rotWithShape="1">
          <a:blip r:embed="rId6">
            <a:alphaModFix/>
          </a:blip>
          <a:srcRect b="34752" l="34809" r="34836" t="22423"/>
          <a:stretch/>
        </p:blipFill>
        <p:spPr>
          <a:xfrm>
            <a:off x="2559000" y="628175"/>
            <a:ext cx="4292925" cy="2794549"/>
          </a:xfrm>
          <a:prstGeom prst="rect">
            <a:avLst/>
          </a:prstGeom>
          <a:noFill/>
          <a:ln>
            <a:noFill/>
          </a:ln>
        </p:spPr>
      </p:pic>
      <p:sp>
        <p:nvSpPr>
          <p:cNvPr id="1101" name="Google Shape;1101;p28"/>
          <p:cNvSpPr txBox="1"/>
          <p:nvPr/>
        </p:nvSpPr>
        <p:spPr>
          <a:xfrm>
            <a:off x="3604850" y="2727600"/>
            <a:ext cx="2409000" cy="398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2B2B2"/>
                </a:solidFill>
                <a:latin typeface="Press Start 2P"/>
                <a:ea typeface="Press Start 2P"/>
                <a:cs typeface="Press Start 2P"/>
                <a:sym typeface="Press Start 2P"/>
              </a:rPr>
              <a:t>Cola poli-A</a:t>
            </a:r>
            <a:endParaRPr>
              <a:solidFill>
                <a:srgbClr val="B2B2B2"/>
              </a:solidFill>
              <a:latin typeface="Press Start 2P"/>
              <a:ea typeface="Press Start 2P"/>
              <a:cs typeface="Press Start 2P"/>
              <a:sym typeface="Press Start 2P"/>
            </a:endParaRPr>
          </a:p>
          <a:p>
            <a:pPr indent="0" lvl="0" marL="0" rtl="0" algn="ctr">
              <a:spcBef>
                <a:spcPts val="0"/>
              </a:spcBef>
              <a:spcAft>
                <a:spcPts val="0"/>
              </a:spcAft>
              <a:buNone/>
            </a:pPr>
            <a:r>
              <a:t/>
            </a:r>
            <a:endParaRPr sz="1000">
              <a:latin typeface="Press Start 2P"/>
              <a:ea typeface="Press Start 2P"/>
              <a:cs typeface="Press Start 2P"/>
              <a:sym typeface="Press Start 2P"/>
            </a:endParaRPr>
          </a:p>
          <a:p>
            <a:pPr indent="0" lvl="0" marL="0" rtl="0" algn="l">
              <a:spcBef>
                <a:spcPts val="0"/>
              </a:spcBef>
              <a:spcAft>
                <a:spcPts val="0"/>
              </a:spcAft>
              <a:buNone/>
            </a:pPr>
            <a:r>
              <a:t/>
            </a:r>
            <a:endParaRPr sz="1000"/>
          </a:p>
        </p:txBody>
      </p:sp>
      <p:sp>
        <p:nvSpPr>
          <p:cNvPr id="1102" name="Google Shape;1102;p28"/>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10</a:t>
            </a:r>
            <a:endParaRPr sz="2000">
              <a:latin typeface="Press Start 2P"/>
              <a:ea typeface="Press Start 2P"/>
              <a:cs typeface="Press Start 2P"/>
              <a:sym typeface="Press Start 2P"/>
            </a:endParaRPr>
          </a:p>
        </p:txBody>
      </p:sp>
      <p:sp>
        <p:nvSpPr>
          <p:cNvPr id="1103" name="Google Shape;1103;p28"/>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Una enzima agrega colas de poli-A al extremo 3´ de la hebra que consta de cientos de nucleótidos de adenina.</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1105" name="Google Shape;1105;p28"/>
          <p:cNvGrpSpPr/>
          <p:nvPr/>
        </p:nvGrpSpPr>
        <p:grpSpPr>
          <a:xfrm>
            <a:off x="118800" y="3966301"/>
            <a:ext cx="627023" cy="990009"/>
            <a:chOff x="118800" y="3966301"/>
            <a:chExt cx="627023" cy="990009"/>
          </a:xfrm>
        </p:grpSpPr>
        <p:grpSp>
          <p:nvGrpSpPr>
            <p:cNvPr id="1106" name="Google Shape;1106;p28"/>
            <p:cNvGrpSpPr/>
            <p:nvPr/>
          </p:nvGrpSpPr>
          <p:grpSpPr>
            <a:xfrm>
              <a:off x="253789" y="3966301"/>
              <a:ext cx="381646" cy="990009"/>
              <a:chOff x="3992694" y="1192179"/>
              <a:chExt cx="1158609" cy="3018322"/>
            </a:xfrm>
          </p:grpSpPr>
          <p:sp>
            <p:nvSpPr>
              <p:cNvPr id="1107" name="Google Shape;1107;p28"/>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24" name="Google Shape;1124;p28"/>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25" name="Google Shape;1125;p28"/>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26" name="Google Shape;1126;p28"/>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34" name="Google Shape;1134;p28"/>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36" name="Google Shape;1136;p28"/>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38" name="Google Shape;1138;p28"/>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144" name="Google Shape;1144;p28"/>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8"/>
            <p:cNvGrpSpPr/>
            <p:nvPr/>
          </p:nvGrpSpPr>
          <p:grpSpPr>
            <a:xfrm>
              <a:off x="127351" y="4159605"/>
              <a:ext cx="613331" cy="297113"/>
              <a:chOff x="4379450" y="1472663"/>
              <a:chExt cx="3161500" cy="1531513"/>
            </a:xfrm>
          </p:grpSpPr>
          <p:pic>
            <p:nvPicPr>
              <p:cNvPr id="1152" name="Google Shape;1152;p28"/>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1153" name="Google Shape;1153;p28"/>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1154" name="Google Shape;1154;p28"/>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pic>
        <p:nvPicPr>
          <p:cNvPr id="1162" name="Google Shape;1162;p29"/>
          <p:cNvPicPr preferRelativeResize="0"/>
          <p:nvPr/>
        </p:nvPicPr>
        <p:blipFill rotWithShape="1">
          <a:blip r:embed="rId3">
            <a:alphaModFix/>
          </a:blip>
          <a:srcRect b="53188" l="68108" r="27829" t="39805"/>
          <a:stretch/>
        </p:blipFill>
        <p:spPr>
          <a:xfrm>
            <a:off x="7371702" y="367200"/>
            <a:ext cx="574423" cy="552204"/>
          </a:xfrm>
          <a:prstGeom prst="rect">
            <a:avLst/>
          </a:prstGeom>
          <a:noFill/>
          <a:ln>
            <a:noFill/>
          </a:ln>
        </p:spPr>
      </p:pic>
      <p:pic>
        <p:nvPicPr>
          <p:cNvPr id="1163" name="Google Shape;1163;p29"/>
          <p:cNvPicPr preferRelativeResize="0"/>
          <p:nvPr/>
        </p:nvPicPr>
        <p:blipFill rotWithShape="1">
          <a:blip r:embed="rId3">
            <a:alphaModFix/>
          </a:blip>
          <a:srcRect b="53188" l="28239" r="63759" t="40703"/>
          <a:stretch/>
        </p:blipFill>
        <p:spPr>
          <a:xfrm>
            <a:off x="547200" y="452500"/>
            <a:ext cx="1131423" cy="398601"/>
          </a:xfrm>
          <a:prstGeom prst="rect">
            <a:avLst/>
          </a:prstGeom>
          <a:noFill/>
          <a:ln>
            <a:noFill/>
          </a:ln>
        </p:spPr>
      </p:pic>
      <p:pic>
        <p:nvPicPr>
          <p:cNvPr id="1164" name="Google Shape;1164;p29"/>
          <p:cNvPicPr preferRelativeResize="0"/>
          <p:nvPr/>
        </p:nvPicPr>
        <p:blipFill rotWithShape="1">
          <a:blip r:embed="rId3">
            <a:alphaModFix/>
          </a:blip>
          <a:srcRect b="53188" l="68108" r="27829" t="39805"/>
          <a:stretch/>
        </p:blipFill>
        <p:spPr>
          <a:xfrm>
            <a:off x="5909300" y="2923200"/>
            <a:ext cx="574423" cy="602676"/>
          </a:xfrm>
          <a:prstGeom prst="rect">
            <a:avLst/>
          </a:prstGeom>
          <a:noFill/>
          <a:ln>
            <a:noFill/>
          </a:ln>
        </p:spPr>
      </p:pic>
      <p:pic>
        <p:nvPicPr>
          <p:cNvPr id="1165" name="Google Shape;1165;p29"/>
          <p:cNvPicPr preferRelativeResize="0"/>
          <p:nvPr/>
        </p:nvPicPr>
        <p:blipFill rotWithShape="1">
          <a:blip r:embed="rId3">
            <a:alphaModFix/>
          </a:blip>
          <a:srcRect b="53188" l="28239" r="63759" t="40703"/>
          <a:stretch/>
        </p:blipFill>
        <p:spPr>
          <a:xfrm>
            <a:off x="1954800" y="3034800"/>
            <a:ext cx="1131423" cy="398601"/>
          </a:xfrm>
          <a:prstGeom prst="rect">
            <a:avLst/>
          </a:prstGeom>
          <a:noFill/>
          <a:ln>
            <a:noFill/>
          </a:ln>
        </p:spPr>
      </p:pic>
      <p:pic>
        <p:nvPicPr>
          <p:cNvPr id="1166" name="Google Shape;1166;p29"/>
          <p:cNvPicPr preferRelativeResize="0"/>
          <p:nvPr/>
        </p:nvPicPr>
        <p:blipFill rotWithShape="1">
          <a:blip r:embed="rId3">
            <a:alphaModFix/>
          </a:blip>
          <a:srcRect b="53188" l="68108" r="27829" t="39805"/>
          <a:stretch/>
        </p:blipFill>
        <p:spPr>
          <a:xfrm>
            <a:off x="7371702" y="1735200"/>
            <a:ext cx="574423" cy="563248"/>
          </a:xfrm>
          <a:prstGeom prst="rect">
            <a:avLst/>
          </a:prstGeom>
          <a:noFill/>
          <a:ln>
            <a:noFill/>
          </a:ln>
        </p:spPr>
      </p:pic>
      <p:pic>
        <p:nvPicPr>
          <p:cNvPr id="1167" name="Google Shape;1167;p29"/>
          <p:cNvPicPr preferRelativeResize="0"/>
          <p:nvPr/>
        </p:nvPicPr>
        <p:blipFill rotWithShape="1">
          <a:blip r:embed="rId4">
            <a:alphaModFix/>
          </a:blip>
          <a:srcRect b="26130" l="3447" r="6761" t="59319"/>
          <a:stretch/>
        </p:blipFill>
        <p:spPr>
          <a:xfrm>
            <a:off x="1676400" y="438150"/>
            <a:ext cx="5714299" cy="427291"/>
          </a:xfrm>
          <a:prstGeom prst="rect">
            <a:avLst/>
          </a:prstGeom>
          <a:noFill/>
          <a:ln>
            <a:noFill/>
          </a:ln>
        </p:spPr>
      </p:pic>
      <p:grpSp>
        <p:nvGrpSpPr>
          <p:cNvPr id="1168" name="Google Shape;1168;p29"/>
          <p:cNvGrpSpPr/>
          <p:nvPr/>
        </p:nvGrpSpPr>
        <p:grpSpPr>
          <a:xfrm rot="5400000">
            <a:off x="4273323" y="1174060"/>
            <a:ext cx="549651" cy="301703"/>
            <a:chOff x="1254175" y="3079500"/>
            <a:chExt cx="942475" cy="517500"/>
          </a:xfrm>
        </p:grpSpPr>
        <p:sp>
          <p:nvSpPr>
            <p:cNvPr id="1169" name="Google Shape;1169;p29"/>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5" name="Google Shape;1175;p29"/>
          <p:cNvPicPr preferRelativeResize="0"/>
          <p:nvPr/>
        </p:nvPicPr>
        <p:blipFill rotWithShape="1">
          <a:blip r:embed="rId5">
            <a:alphaModFix/>
          </a:blip>
          <a:srcRect b="25843" l="18567" r="6894" t="59318"/>
          <a:stretch/>
        </p:blipFill>
        <p:spPr>
          <a:xfrm>
            <a:off x="2638631" y="1809751"/>
            <a:ext cx="4743644" cy="435754"/>
          </a:xfrm>
          <a:prstGeom prst="rect">
            <a:avLst/>
          </a:prstGeom>
          <a:noFill/>
          <a:ln>
            <a:noFill/>
          </a:ln>
        </p:spPr>
      </p:pic>
      <p:pic>
        <p:nvPicPr>
          <p:cNvPr id="1176" name="Google Shape;1176;p29"/>
          <p:cNvPicPr preferRelativeResize="0"/>
          <p:nvPr/>
        </p:nvPicPr>
        <p:blipFill rotWithShape="1">
          <a:blip r:embed="rId4">
            <a:alphaModFix/>
          </a:blip>
          <a:srcRect b="50398" l="41643" r="46420" t="21555"/>
          <a:stretch/>
        </p:blipFill>
        <p:spPr>
          <a:xfrm>
            <a:off x="4781145" y="925805"/>
            <a:ext cx="759660" cy="823582"/>
          </a:xfrm>
          <a:prstGeom prst="rect">
            <a:avLst/>
          </a:prstGeom>
          <a:noFill/>
          <a:ln>
            <a:noFill/>
          </a:ln>
        </p:spPr>
      </p:pic>
      <p:pic>
        <p:nvPicPr>
          <p:cNvPr id="1177" name="Google Shape;1177;p29"/>
          <p:cNvPicPr preferRelativeResize="0"/>
          <p:nvPr/>
        </p:nvPicPr>
        <p:blipFill rotWithShape="1">
          <a:blip r:embed="rId6">
            <a:alphaModFix/>
          </a:blip>
          <a:srcRect b="24694" l="18468" r="36640" t="57484"/>
          <a:stretch/>
        </p:blipFill>
        <p:spPr>
          <a:xfrm>
            <a:off x="3071225" y="2969050"/>
            <a:ext cx="2857073" cy="523324"/>
          </a:xfrm>
          <a:prstGeom prst="rect">
            <a:avLst/>
          </a:prstGeom>
          <a:noFill/>
          <a:ln>
            <a:noFill/>
          </a:ln>
        </p:spPr>
      </p:pic>
      <p:grpSp>
        <p:nvGrpSpPr>
          <p:cNvPr id="1178" name="Google Shape;1178;p29"/>
          <p:cNvGrpSpPr/>
          <p:nvPr/>
        </p:nvGrpSpPr>
        <p:grpSpPr>
          <a:xfrm rot="5400000">
            <a:off x="4273323" y="2469460"/>
            <a:ext cx="549651" cy="301703"/>
            <a:chOff x="1254175" y="3079500"/>
            <a:chExt cx="942475" cy="517500"/>
          </a:xfrm>
        </p:grpSpPr>
        <p:sp>
          <p:nvSpPr>
            <p:cNvPr id="1179" name="Google Shape;1179;p29"/>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9"/>
          <p:cNvSpPr txBox="1"/>
          <p:nvPr/>
        </p:nvSpPr>
        <p:spPr>
          <a:xfrm>
            <a:off x="5586050" y="1127400"/>
            <a:ext cx="2080800" cy="398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B2B2B2"/>
                </a:solidFill>
                <a:latin typeface="Press Start 2P"/>
                <a:ea typeface="Press Start 2P"/>
                <a:cs typeface="Press Start 2P"/>
                <a:sym typeface="Press Start 2P"/>
              </a:rPr>
              <a:t>Espliceosoma</a:t>
            </a:r>
            <a:endParaRPr sz="1200">
              <a:solidFill>
                <a:srgbClr val="B2B2B2"/>
              </a:solidFill>
              <a:latin typeface="Press Start 2P"/>
              <a:ea typeface="Press Start 2P"/>
              <a:cs typeface="Press Start 2P"/>
              <a:sym typeface="Press Start 2P"/>
            </a:endParaRPr>
          </a:p>
          <a:p>
            <a:pPr indent="0" lvl="0" marL="0" rtl="0" algn="ctr">
              <a:spcBef>
                <a:spcPts val="0"/>
              </a:spcBef>
              <a:spcAft>
                <a:spcPts val="0"/>
              </a:spcAft>
              <a:buNone/>
            </a:pPr>
            <a:r>
              <a:t/>
            </a:r>
            <a:endParaRPr sz="1000">
              <a:latin typeface="Press Start 2P"/>
              <a:ea typeface="Press Start 2P"/>
              <a:cs typeface="Press Start 2P"/>
              <a:sym typeface="Press Start 2P"/>
            </a:endParaRPr>
          </a:p>
          <a:p>
            <a:pPr indent="0" lvl="0" marL="0" rtl="0" algn="l">
              <a:spcBef>
                <a:spcPts val="0"/>
              </a:spcBef>
              <a:spcAft>
                <a:spcPts val="0"/>
              </a:spcAft>
              <a:buNone/>
            </a:pPr>
            <a:r>
              <a:t/>
            </a:r>
            <a:endParaRPr sz="1000"/>
          </a:p>
        </p:txBody>
      </p:sp>
      <p:sp>
        <p:nvSpPr>
          <p:cNvPr id="1186" name="Google Shape;1186;p29"/>
          <p:cNvSpPr txBox="1"/>
          <p:nvPr/>
        </p:nvSpPr>
        <p:spPr>
          <a:xfrm>
            <a:off x="2075000" y="3448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87" name="Google Shape;1187;p29"/>
          <p:cNvSpPr txBox="1"/>
          <p:nvPr/>
        </p:nvSpPr>
        <p:spPr>
          <a:xfrm>
            <a:off x="3141800" y="3448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88" name="Google Shape;1188;p29"/>
          <p:cNvSpPr txBox="1"/>
          <p:nvPr/>
        </p:nvSpPr>
        <p:spPr>
          <a:xfrm>
            <a:off x="3980000" y="3448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89" name="Google Shape;1189;p29"/>
          <p:cNvSpPr txBox="1"/>
          <p:nvPr/>
        </p:nvSpPr>
        <p:spPr>
          <a:xfrm>
            <a:off x="5046800" y="3448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0" name="Google Shape;1190;p29"/>
          <p:cNvSpPr txBox="1"/>
          <p:nvPr/>
        </p:nvSpPr>
        <p:spPr>
          <a:xfrm>
            <a:off x="5885000" y="3448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1" name="Google Shape;1191;p29"/>
          <p:cNvSpPr txBox="1"/>
          <p:nvPr/>
        </p:nvSpPr>
        <p:spPr>
          <a:xfrm>
            <a:off x="6951800" y="3448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2" name="Google Shape;1192;p29"/>
          <p:cNvSpPr txBox="1"/>
          <p:nvPr/>
        </p:nvSpPr>
        <p:spPr>
          <a:xfrm>
            <a:off x="5046800" y="17164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3" name="Google Shape;1193;p29"/>
          <p:cNvSpPr txBox="1"/>
          <p:nvPr/>
        </p:nvSpPr>
        <p:spPr>
          <a:xfrm>
            <a:off x="5885000" y="17164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4" name="Google Shape;1194;p29"/>
          <p:cNvSpPr txBox="1"/>
          <p:nvPr/>
        </p:nvSpPr>
        <p:spPr>
          <a:xfrm>
            <a:off x="6951800" y="17164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5" name="Google Shape;1195;p29"/>
          <p:cNvSpPr txBox="1"/>
          <p:nvPr/>
        </p:nvSpPr>
        <p:spPr>
          <a:xfrm>
            <a:off x="3024000" y="17164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6" name="Google Shape;1196;p29"/>
          <p:cNvSpPr txBox="1"/>
          <p:nvPr/>
        </p:nvSpPr>
        <p:spPr>
          <a:xfrm>
            <a:off x="3980000" y="17164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7" name="Google Shape;1197;p29"/>
          <p:cNvSpPr txBox="1"/>
          <p:nvPr/>
        </p:nvSpPr>
        <p:spPr>
          <a:xfrm>
            <a:off x="3463200" y="29356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8" name="Google Shape;1198;p29"/>
          <p:cNvSpPr txBox="1"/>
          <p:nvPr/>
        </p:nvSpPr>
        <p:spPr>
          <a:xfrm>
            <a:off x="4419200" y="29356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199" name="Google Shape;1199;p29"/>
          <p:cNvSpPr txBox="1"/>
          <p:nvPr/>
        </p:nvSpPr>
        <p:spPr>
          <a:xfrm>
            <a:off x="5371200" y="29356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pic>
        <p:nvPicPr>
          <p:cNvPr id="1200" name="Google Shape;1200;p29"/>
          <p:cNvPicPr preferRelativeResize="0"/>
          <p:nvPr/>
        </p:nvPicPr>
        <p:blipFill rotWithShape="1">
          <a:blip r:embed="rId3">
            <a:alphaModFix/>
          </a:blip>
          <a:srcRect b="52838" l="28239" r="63759" t="40264"/>
          <a:stretch/>
        </p:blipFill>
        <p:spPr>
          <a:xfrm>
            <a:off x="1533600" y="1795400"/>
            <a:ext cx="1131423" cy="450101"/>
          </a:xfrm>
          <a:prstGeom prst="rect">
            <a:avLst/>
          </a:prstGeom>
          <a:noFill/>
          <a:ln>
            <a:noFill/>
          </a:ln>
        </p:spPr>
      </p:pic>
      <p:sp>
        <p:nvSpPr>
          <p:cNvPr id="1201" name="Google Shape;1201;p29"/>
          <p:cNvSpPr txBox="1"/>
          <p:nvPr/>
        </p:nvSpPr>
        <p:spPr>
          <a:xfrm>
            <a:off x="1302435" y="3520800"/>
            <a:ext cx="65838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ARN mensajero (ARNm)</a:t>
            </a:r>
            <a:endParaRPr sz="1300">
              <a:solidFill>
                <a:srgbClr val="BCBCBC"/>
              </a:solidFill>
              <a:latin typeface="Press Start 2P"/>
              <a:ea typeface="Press Start 2P"/>
              <a:cs typeface="Press Start 2P"/>
              <a:sym typeface="Press Start 2P"/>
            </a:endParaRPr>
          </a:p>
        </p:txBody>
      </p:sp>
      <p:sp>
        <p:nvSpPr>
          <p:cNvPr id="1202" name="Google Shape;1202;p29"/>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11</a:t>
            </a:r>
            <a:endParaRPr sz="2000">
              <a:latin typeface="Press Start 2P"/>
              <a:ea typeface="Press Start 2P"/>
              <a:cs typeface="Press Start 2P"/>
              <a:sym typeface="Press Start 2P"/>
            </a:endParaRPr>
          </a:p>
        </p:txBody>
      </p:sp>
      <p:sp>
        <p:nvSpPr>
          <p:cNvPr id="1203" name="Google Shape;1203;p29"/>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Las regiones del ARNm que codificarán la proteína se denominan exones y las que no codificarán, intrones. Moléculas llamadas espliceosomas cortan los intrones de la cadena de ARNm en el procesamiento alternativo.</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1205" name="Google Shape;1205;p29"/>
          <p:cNvGrpSpPr/>
          <p:nvPr/>
        </p:nvGrpSpPr>
        <p:grpSpPr>
          <a:xfrm>
            <a:off x="118800" y="3966301"/>
            <a:ext cx="627023" cy="990009"/>
            <a:chOff x="118800" y="3966301"/>
            <a:chExt cx="627023" cy="990009"/>
          </a:xfrm>
        </p:grpSpPr>
        <p:grpSp>
          <p:nvGrpSpPr>
            <p:cNvPr id="1206" name="Google Shape;1206;p29"/>
            <p:cNvGrpSpPr/>
            <p:nvPr/>
          </p:nvGrpSpPr>
          <p:grpSpPr>
            <a:xfrm>
              <a:off x="253789" y="3966301"/>
              <a:ext cx="381646" cy="990009"/>
              <a:chOff x="3992694" y="1192179"/>
              <a:chExt cx="1158609" cy="3018322"/>
            </a:xfrm>
          </p:grpSpPr>
          <p:sp>
            <p:nvSpPr>
              <p:cNvPr id="1207" name="Google Shape;1207;p29"/>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24" name="Google Shape;1224;p29"/>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25" name="Google Shape;1225;p29"/>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26" name="Google Shape;1226;p29"/>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34" name="Google Shape;1234;p29"/>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36" name="Google Shape;1236;p29"/>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38" name="Google Shape;1238;p29"/>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44" name="Google Shape;1244;p29"/>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29"/>
            <p:cNvGrpSpPr/>
            <p:nvPr/>
          </p:nvGrpSpPr>
          <p:grpSpPr>
            <a:xfrm>
              <a:off x="127351" y="4159605"/>
              <a:ext cx="613331" cy="297113"/>
              <a:chOff x="4379450" y="1472663"/>
              <a:chExt cx="3161500" cy="1531513"/>
            </a:xfrm>
          </p:grpSpPr>
          <p:pic>
            <p:nvPicPr>
              <p:cNvPr id="1252" name="Google Shape;1252;p29"/>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1253" name="Google Shape;1253;p29"/>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1254" name="Google Shape;1254;p29"/>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pic>
        <p:nvPicPr>
          <p:cNvPr id="1262" name="Google Shape;1262;p30"/>
          <p:cNvPicPr preferRelativeResize="0"/>
          <p:nvPr/>
        </p:nvPicPr>
        <p:blipFill rotWithShape="1">
          <a:blip r:embed="rId3">
            <a:alphaModFix/>
          </a:blip>
          <a:srcRect b="53188" l="68108" r="27829" t="39805"/>
          <a:stretch/>
        </p:blipFill>
        <p:spPr>
          <a:xfrm>
            <a:off x="5875700" y="1627800"/>
            <a:ext cx="574423" cy="602676"/>
          </a:xfrm>
          <a:prstGeom prst="rect">
            <a:avLst/>
          </a:prstGeom>
          <a:noFill/>
          <a:ln>
            <a:noFill/>
          </a:ln>
        </p:spPr>
      </p:pic>
      <p:pic>
        <p:nvPicPr>
          <p:cNvPr id="1263" name="Google Shape;1263;p30"/>
          <p:cNvPicPr preferRelativeResize="0"/>
          <p:nvPr/>
        </p:nvPicPr>
        <p:blipFill rotWithShape="1">
          <a:blip r:embed="rId3">
            <a:alphaModFix/>
          </a:blip>
          <a:srcRect b="53188" l="28239" r="63759" t="40703"/>
          <a:stretch/>
        </p:blipFill>
        <p:spPr>
          <a:xfrm>
            <a:off x="1958400" y="1739400"/>
            <a:ext cx="1131423" cy="398601"/>
          </a:xfrm>
          <a:prstGeom prst="rect">
            <a:avLst/>
          </a:prstGeom>
          <a:noFill/>
          <a:ln>
            <a:noFill/>
          </a:ln>
        </p:spPr>
      </p:pic>
      <p:pic>
        <p:nvPicPr>
          <p:cNvPr id="1264" name="Google Shape;1264;p30"/>
          <p:cNvPicPr preferRelativeResize="0"/>
          <p:nvPr/>
        </p:nvPicPr>
        <p:blipFill rotWithShape="1">
          <a:blip r:embed="rId4">
            <a:alphaModFix/>
          </a:blip>
          <a:srcRect b="24694" l="18468" r="36640" t="57484"/>
          <a:stretch/>
        </p:blipFill>
        <p:spPr>
          <a:xfrm>
            <a:off x="3071225" y="1673650"/>
            <a:ext cx="2857073" cy="523324"/>
          </a:xfrm>
          <a:prstGeom prst="rect">
            <a:avLst/>
          </a:prstGeom>
          <a:noFill/>
          <a:ln>
            <a:noFill/>
          </a:ln>
        </p:spPr>
      </p:pic>
      <p:sp>
        <p:nvSpPr>
          <p:cNvPr id="1265" name="Google Shape;1265;p30"/>
          <p:cNvSpPr txBox="1"/>
          <p:nvPr/>
        </p:nvSpPr>
        <p:spPr>
          <a:xfrm>
            <a:off x="3463200" y="16402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266" name="Google Shape;1266;p30"/>
          <p:cNvSpPr txBox="1"/>
          <p:nvPr/>
        </p:nvSpPr>
        <p:spPr>
          <a:xfrm>
            <a:off x="4419200" y="16402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267" name="Google Shape;1267;p30"/>
          <p:cNvSpPr txBox="1"/>
          <p:nvPr/>
        </p:nvSpPr>
        <p:spPr>
          <a:xfrm>
            <a:off x="5371200" y="1640225"/>
            <a:ext cx="609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rPr>
              <a:t>´</a:t>
            </a:r>
            <a:endParaRPr sz="2200">
              <a:solidFill>
                <a:schemeClr val="lt1"/>
              </a:solidFill>
            </a:endParaRPr>
          </a:p>
        </p:txBody>
      </p:sp>
      <p:sp>
        <p:nvSpPr>
          <p:cNvPr id="1268" name="Google Shape;1268;p30"/>
          <p:cNvSpPr txBox="1"/>
          <p:nvPr/>
        </p:nvSpPr>
        <p:spPr>
          <a:xfrm>
            <a:off x="1302435" y="2225400"/>
            <a:ext cx="6583800" cy="5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ARN mensajero (ARNm)</a:t>
            </a:r>
            <a:endParaRPr sz="1300">
              <a:solidFill>
                <a:srgbClr val="BCBCBC"/>
              </a:solidFill>
              <a:latin typeface="Press Start 2P"/>
              <a:ea typeface="Press Start 2P"/>
              <a:cs typeface="Press Start 2P"/>
              <a:sym typeface="Press Start 2P"/>
            </a:endParaRPr>
          </a:p>
        </p:txBody>
      </p:sp>
      <p:sp>
        <p:nvSpPr>
          <p:cNvPr id="1269" name="Google Shape;1269;p30"/>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12</a:t>
            </a:r>
            <a:endParaRPr sz="2000">
              <a:latin typeface="Press Start 2P"/>
              <a:ea typeface="Press Start 2P"/>
              <a:cs typeface="Press Start 2P"/>
              <a:sym typeface="Press Start 2P"/>
            </a:endParaRPr>
          </a:p>
        </p:txBody>
      </p:sp>
      <p:sp>
        <p:nvSpPr>
          <p:cNvPr id="1270" name="Google Shape;1270;p30"/>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0"/>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Una vez que los exones se vuelven a unir, la cadena de ARNm está lista para salir del núcleo y entrar al citoplasma, donde será traducida.</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1272" name="Google Shape;1272;p30"/>
          <p:cNvGrpSpPr/>
          <p:nvPr/>
        </p:nvGrpSpPr>
        <p:grpSpPr>
          <a:xfrm>
            <a:off x="118800" y="3966301"/>
            <a:ext cx="627023" cy="990009"/>
            <a:chOff x="118800" y="3966301"/>
            <a:chExt cx="627023" cy="990009"/>
          </a:xfrm>
        </p:grpSpPr>
        <p:grpSp>
          <p:nvGrpSpPr>
            <p:cNvPr id="1273" name="Google Shape;1273;p30"/>
            <p:cNvGrpSpPr/>
            <p:nvPr/>
          </p:nvGrpSpPr>
          <p:grpSpPr>
            <a:xfrm>
              <a:off x="253789" y="3966301"/>
              <a:ext cx="381646" cy="990009"/>
              <a:chOff x="3992694" y="1192179"/>
              <a:chExt cx="1158609" cy="3018322"/>
            </a:xfrm>
          </p:grpSpPr>
          <p:sp>
            <p:nvSpPr>
              <p:cNvPr id="1274" name="Google Shape;1274;p30"/>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0"/>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0"/>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0"/>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0"/>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0"/>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0"/>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0"/>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0"/>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91" name="Google Shape;1291;p30"/>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92" name="Google Shape;1292;p30"/>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293" name="Google Shape;1293;p30"/>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01" name="Google Shape;1301;p30"/>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03" name="Google Shape;1303;p30"/>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05" name="Google Shape;1305;p30"/>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11" name="Google Shape;1311;p30"/>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30"/>
            <p:cNvGrpSpPr/>
            <p:nvPr/>
          </p:nvGrpSpPr>
          <p:grpSpPr>
            <a:xfrm>
              <a:off x="127351" y="4159605"/>
              <a:ext cx="613331" cy="297113"/>
              <a:chOff x="4379450" y="1472663"/>
              <a:chExt cx="3161500" cy="1531513"/>
            </a:xfrm>
          </p:grpSpPr>
          <p:pic>
            <p:nvPicPr>
              <p:cNvPr id="1319" name="Google Shape;1319;p30"/>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1320" name="Google Shape;1320;p30"/>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1321" name="Google Shape;1321;p30"/>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grpSp>
        <p:nvGrpSpPr>
          <p:cNvPr id="1329" name="Google Shape;1329;p31"/>
          <p:cNvGrpSpPr/>
          <p:nvPr/>
        </p:nvGrpSpPr>
        <p:grpSpPr>
          <a:xfrm>
            <a:off x="1021399" y="3978108"/>
            <a:ext cx="6953820" cy="1117347"/>
            <a:chOff x="1174221" y="4105350"/>
            <a:chExt cx="6800802" cy="835150"/>
          </a:xfrm>
        </p:grpSpPr>
        <p:pic>
          <p:nvPicPr>
            <p:cNvPr id="1330" name="Google Shape;1330;p31"/>
            <p:cNvPicPr preferRelativeResize="0"/>
            <p:nvPr/>
          </p:nvPicPr>
          <p:blipFill rotWithShape="1">
            <a:blip r:embed="rId3">
              <a:alphaModFix/>
            </a:blip>
            <a:srcRect b="0" l="41523" r="0" t="0"/>
            <a:stretch/>
          </p:blipFill>
          <p:spPr>
            <a:xfrm flipH="1">
              <a:off x="1174221" y="4106175"/>
              <a:ext cx="280175" cy="834325"/>
            </a:xfrm>
            <a:prstGeom prst="rect">
              <a:avLst/>
            </a:prstGeom>
            <a:noFill/>
            <a:ln>
              <a:noFill/>
            </a:ln>
          </p:spPr>
        </p:pic>
        <p:pic>
          <p:nvPicPr>
            <p:cNvPr id="1331" name="Google Shape;1331;p31"/>
            <p:cNvPicPr preferRelativeResize="0"/>
            <p:nvPr/>
          </p:nvPicPr>
          <p:blipFill rotWithShape="1">
            <a:blip r:embed="rId3">
              <a:alphaModFix/>
            </a:blip>
            <a:srcRect b="0" l="0" r="61701" t="0"/>
            <a:stretch/>
          </p:blipFill>
          <p:spPr>
            <a:xfrm flipH="1">
              <a:off x="7780123" y="4106175"/>
              <a:ext cx="194900" cy="834325"/>
            </a:xfrm>
            <a:prstGeom prst="rect">
              <a:avLst/>
            </a:prstGeom>
            <a:noFill/>
            <a:ln>
              <a:noFill/>
            </a:ln>
          </p:spPr>
        </p:pic>
        <p:pic>
          <p:nvPicPr>
            <p:cNvPr id="1332" name="Google Shape;1332;p31"/>
            <p:cNvPicPr preferRelativeResize="0"/>
            <p:nvPr/>
          </p:nvPicPr>
          <p:blipFill rotWithShape="1">
            <a:blip r:embed="rId3">
              <a:alphaModFix/>
            </a:blip>
            <a:srcRect b="0" l="34922" r="49400" t="0"/>
            <a:stretch/>
          </p:blipFill>
          <p:spPr>
            <a:xfrm flipH="1">
              <a:off x="1451375" y="4105350"/>
              <a:ext cx="6370450" cy="834325"/>
            </a:xfrm>
            <a:prstGeom prst="rect">
              <a:avLst/>
            </a:prstGeom>
            <a:noFill/>
            <a:ln>
              <a:noFill/>
            </a:ln>
          </p:spPr>
        </p:pic>
      </p:grpSp>
      <p:pic>
        <p:nvPicPr>
          <p:cNvPr id="1333" name="Google Shape;1333;p31"/>
          <p:cNvPicPr preferRelativeResize="0"/>
          <p:nvPr/>
        </p:nvPicPr>
        <p:blipFill rotWithShape="1">
          <a:blip r:embed="rId4">
            <a:alphaModFix/>
          </a:blip>
          <a:srcRect b="23822" l="21761" r="18372" t="7820"/>
          <a:stretch/>
        </p:blipFill>
        <p:spPr>
          <a:xfrm>
            <a:off x="1666500" y="251950"/>
            <a:ext cx="6187474" cy="3260125"/>
          </a:xfrm>
          <a:prstGeom prst="rect">
            <a:avLst/>
          </a:prstGeom>
          <a:noFill/>
          <a:ln>
            <a:noFill/>
          </a:ln>
        </p:spPr>
      </p:pic>
      <p:grpSp>
        <p:nvGrpSpPr>
          <p:cNvPr id="1334" name="Google Shape;1334;p31"/>
          <p:cNvGrpSpPr/>
          <p:nvPr/>
        </p:nvGrpSpPr>
        <p:grpSpPr>
          <a:xfrm>
            <a:off x="2938500" y="90075"/>
            <a:ext cx="3296287" cy="483900"/>
            <a:chOff x="3700500" y="242475"/>
            <a:chExt cx="3296287" cy="483900"/>
          </a:xfrm>
        </p:grpSpPr>
        <p:sp>
          <p:nvSpPr>
            <p:cNvPr id="1335" name="Google Shape;1335;p31"/>
            <p:cNvSpPr/>
            <p:nvPr/>
          </p:nvSpPr>
          <p:spPr>
            <a:xfrm rot="5400000">
              <a:off x="5149950" y="-1157350"/>
              <a:ext cx="249600" cy="3148500"/>
            </a:xfrm>
            <a:prstGeom prst="rect">
              <a:avLst/>
            </a:prstGeom>
            <a:solidFill>
              <a:srgbClr val="A2A2A2"/>
            </a:solidFill>
            <a:ln cap="flat" cmpd="sng" w="9525">
              <a:solidFill>
                <a:srgbClr val="A2A2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txBox="1"/>
            <p:nvPr/>
          </p:nvSpPr>
          <p:spPr>
            <a:xfrm>
              <a:off x="3943687" y="242475"/>
              <a:ext cx="3053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latin typeface="Press Start 2P"/>
                  <a:ea typeface="Press Start 2P"/>
                  <a:cs typeface="Press Start 2P"/>
                  <a:sym typeface="Press Start 2P"/>
                </a:rPr>
                <a:t>ARN mensajero (ARNm)</a:t>
              </a:r>
              <a:endParaRPr sz="1000">
                <a:solidFill>
                  <a:schemeClr val="lt1"/>
                </a:solidFill>
                <a:latin typeface="Press Start 2P"/>
                <a:ea typeface="Press Start 2P"/>
                <a:cs typeface="Press Start 2P"/>
                <a:sym typeface="Press Start 2P"/>
              </a:endParaRPr>
            </a:p>
          </p:txBody>
        </p:sp>
      </p:grpSp>
      <p:grpSp>
        <p:nvGrpSpPr>
          <p:cNvPr id="1337" name="Google Shape;1337;p31"/>
          <p:cNvGrpSpPr/>
          <p:nvPr/>
        </p:nvGrpSpPr>
        <p:grpSpPr>
          <a:xfrm>
            <a:off x="3853095" y="3519075"/>
            <a:ext cx="1465529" cy="483900"/>
            <a:chOff x="3700500" y="242475"/>
            <a:chExt cx="3296287" cy="483900"/>
          </a:xfrm>
        </p:grpSpPr>
        <p:sp>
          <p:nvSpPr>
            <p:cNvPr id="1338" name="Google Shape;1338;p31"/>
            <p:cNvSpPr/>
            <p:nvPr/>
          </p:nvSpPr>
          <p:spPr>
            <a:xfrm rot="5400000">
              <a:off x="5149950" y="-1157350"/>
              <a:ext cx="249600" cy="3148500"/>
            </a:xfrm>
            <a:prstGeom prst="rect">
              <a:avLst/>
            </a:prstGeom>
            <a:solidFill>
              <a:srgbClr val="A2A2A2"/>
            </a:solidFill>
            <a:ln cap="flat" cmpd="sng" w="9525">
              <a:solidFill>
                <a:srgbClr val="A2A2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1"/>
            <p:cNvSpPr txBox="1"/>
            <p:nvPr/>
          </p:nvSpPr>
          <p:spPr>
            <a:xfrm>
              <a:off x="3943687" y="242475"/>
              <a:ext cx="3053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latin typeface="Press Start 2P"/>
                  <a:ea typeface="Press Start 2P"/>
                  <a:cs typeface="Press Start 2P"/>
                  <a:sym typeface="Press Start 2P"/>
                </a:rPr>
                <a:t>Proteína</a:t>
              </a:r>
              <a:endParaRPr sz="1000">
                <a:solidFill>
                  <a:schemeClr val="lt1"/>
                </a:solidFill>
                <a:latin typeface="Press Start 2P"/>
                <a:ea typeface="Press Start 2P"/>
                <a:cs typeface="Press Start 2P"/>
                <a:sym typeface="Press Start 2P"/>
              </a:endParaRPr>
            </a:p>
          </p:txBody>
        </p:sp>
      </p:grpSp>
      <p:sp>
        <p:nvSpPr>
          <p:cNvPr id="1340" name="Google Shape;1340;p31"/>
          <p:cNvSpPr txBox="1"/>
          <p:nvPr/>
        </p:nvSpPr>
        <p:spPr>
          <a:xfrm>
            <a:off x="1202400" y="40938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Ahora tienes una molécula de ARN mensajero de la insulina deseando ser traducida y crear la insulina. ¿Tienes ganas de conocer cómo ocurre este proceso tan increíble?</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341" name="Google Shape;1341;p31"/>
          <p:cNvGrpSpPr/>
          <p:nvPr/>
        </p:nvGrpSpPr>
        <p:grpSpPr>
          <a:xfrm>
            <a:off x="118800" y="3966301"/>
            <a:ext cx="627023" cy="990009"/>
            <a:chOff x="118800" y="3966301"/>
            <a:chExt cx="627023" cy="990009"/>
          </a:xfrm>
        </p:grpSpPr>
        <p:grpSp>
          <p:nvGrpSpPr>
            <p:cNvPr id="1342" name="Google Shape;1342;p31"/>
            <p:cNvGrpSpPr/>
            <p:nvPr/>
          </p:nvGrpSpPr>
          <p:grpSpPr>
            <a:xfrm>
              <a:off x="253789" y="3966301"/>
              <a:ext cx="381646" cy="990009"/>
              <a:chOff x="3992694" y="1192179"/>
              <a:chExt cx="1158609" cy="3018322"/>
            </a:xfrm>
          </p:grpSpPr>
          <p:sp>
            <p:nvSpPr>
              <p:cNvPr id="1343" name="Google Shape;1343;p31"/>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1"/>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1"/>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1"/>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1"/>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1"/>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1"/>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1"/>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1"/>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60" name="Google Shape;1360;p31"/>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61" name="Google Shape;1361;p31"/>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62" name="Google Shape;1362;p31"/>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70" name="Google Shape;1370;p31"/>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1"/>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72" name="Google Shape;1372;p31"/>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1"/>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74" name="Google Shape;1374;p31"/>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1"/>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1"/>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1"/>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1"/>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380" name="Google Shape;1380;p31"/>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1"/>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1"/>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1"/>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31"/>
            <p:cNvGrpSpPr/>
            <p:nvPr/>
          </p:nvGrpSpPr>
          <p:grpSpPr>
            <a:xfrm>
              <a:off x="127351" y="4159605"/>
              <a:ext cx="613331" cy="297113"/>
              <a:chOff x="4379450" y="1472663"/>
              <a:chExt cx="3161500" cy="1531513"/>
            </a:xfrm>
          </p:grpSpPr>
          <p:pic>
            <p:nvPicPr>
              <p:cNvPr id="1388" name="Google Shape;1388;p31"/>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1389" name="Google Shape;1389;p31"/>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1390" name="Google Shape;1390;p31"/>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1"/>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4" name="Google Shape;1394;p31"/>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grpSp>
        <p:nvGrpSpPr>
          <p:cNvPr id="1399" name="Google Shape;1399;p32"/>
          <p:cNvGrpSpPr/>
          <p:nvPr/>
        </p:nvGrpSpPr>
        <p:grpSpPr>
          <a:xfrm>
            <a:off x="1021399" y="3978108"/>
            <a:ext cx="6953820" cy="1117347"/>
            <a:chOff x="1174221" y="4105350"/>
            <a:chExt cx="6800802" cy="835150"/>
          </a:xfrm>
        </p:grpSpPr>
        <p:pic>
          <p:nvPicPr>
            <p:cNvPr id="1400" name="Google Shape;1400;p32"/>
            <p:cNvPicPr preferRelativeResize="0"/>
            <p:nvPr/>
          </p:nvPicPr>
          <p:blipFill rotWithShape="1">
            <a:blip r:embed="rId3">
              <a:alphaModFix/>
            </a:blip>
            <a:srcRect b="0" l="41523" r="0" t="0"/>
            <a:stretch/>
          </p:blipFill>
          <p:spPr>
            <a:xfrm flipH="1">
              <a:off x="1174221" y="4106175"/>
              <a:ext cx="280175" cy="834325"/>
            </a:xfrm>
            <a:prstGeom prst="rect">
              <a:avLst/>
            </a:prstGeom>
            <a:noFill/>
            <a:ln>
              <a:noFill/>
            </a:ln>
          </p:spPr>
        </p:pic>
        <p:pic>
          <p:nvPicPr>
            <p:cNvPr id="1401" name="Google Shape;1401;p32"/>
            <p:cNvPicPr preferRelativeResize="0"/>
            <p:nvPr/>
          </p:nvPicPr>
          <p:blipFill rotWithShape="1">
            <a:blip r:embed="rId3">
              <a:alphaModFix/>
            </a:blip>
            <a:srcRect b="0" l="0" r="61701" t="0"/>
            <a:stretch/>
          </p:blipFill>
          <p:spPr>
            <a:xfrm flipH="1">
              <a:off x="7780123" y="4106175"/>
              <a:ext cx="194900" cy="834325"/>
            </a:xfrm>
            <a:prstGeom prst="rect">
              <a:avLst/>
            </a:prstGeom>
            <a:noFill/>
            <a:ln>
              <a:noFill/>
            </a:ln>
          </p:spPr>
        </p:pic>
        <p:pic>
          <p:nvPicPr>
            <p:cNvPr id="1402" name="Google Shape;1402;p32"/>
            <p:cNvPicPr preferRelativeResize="0"/>
            <p:nvPr/>
          </p:nvPicPr>
          <p:blipFill rotWithShape="1">
            <a:blip r:embed="rId3">
              <a:alphaModFix/>
            </a:blip>
            <a:srcRect b="0" l="34922" r="49400" t="0"/>
            <a:stretch/>
          </p:blipFill>
          <p:spPr>
            <a:xfrm flipH="1">
              <a:off x="1451375" y="4105350"/>
              <a:ext cx="6370450" cy="834325"/>
            </a:xfrm>
            <a:prstGeom prst="rect">
              <a:avLst/>
            </a:prstGeom>
            <a:noFill/>
            <a:ln>
              <a:noFill/>
            </a:ln>
          </p:spPr>
        </p:pic>
      </p:grpSp>
      <p:pic>
        <p:nvPicPr>
          <p:cNvPr id="1403" name="Google Shape;1403;p32"/>
          <p:cNvPicPr preferRelativeResize="0"/>
          <p:nvPr/>
        </p:nvPicPr>
        <p:blipFill rotWithShape="1">
          <a:blip r:embed="rId4">
            <a:alphaModFix/>
          </a:blip>
          <a:srcRect b="23822" l="21761" r="18372" t="7820"/>
          <a:stretch/>
        </p:blipFill>
        <p:spPr>
          <a:xfrm>
            <a:off x="1666500" y="251950"/>
            <a:ext cx="6187474" cy="3260125"/>
          </a:xfrm>
          <a:prstGeom prst="rect">
            <a:avLst/>
          </a:prstGeom>
          <a:noFill/>
          <a:ln>
            <a:noFill/>
          </a:ln>
        </p:spPr>
      </p:pic>
      <p:grpSp>
        <p:nvGrpSpPr>
          <p:cNvPr id="1404" name="Google Shape;1404;p32"/>
          <p:cNvGrpSpPr/>
          <p:nvPr/>
        </p:nvGrpSpPr>
        <p:grpSpPr>
          <a:xfrm>
            <a:off x="2938500" y="90075"/>
            <a:ext cx="3296287" cy="483900"/>
            <a:chOff x="3700500" y="242475"/>
            <a:chExt cx="3296287" cy="483900"/>
          </a:xfrm>
        </p:grpSpPr>
        <p:sp>
          <p:nvSpPr>
            <p:cNvPr id="1405" name="Google Shape;1405;p32"/>
            <p:cNvSpPr/>
            <p:nvPr/>
          </p:nvSpPr>
          <p:spPr>
            <a:xfrm rot="5400000">
              <a:off x="5149950" y="-1157350"/>
              <a:ext cx="249600" cy="3148500"/>
            </a:xfrm>
            <a:prstGeom prst="rect">
              <a:avLst/>
            </a:prstGeom>
            <a:solidFill>
              <a:srgbClr val="A2A2A2"/>
            </a:solidFill>
            <a:ln cap="flat" cmpd="sng" w="9525">
              <a:solidFill>
                <a:srgbClr val="A2A2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txBox="1"/>
            <p:nvPr/>
          </p:nvSpPr>
          <p:spPr>
            <a:xfrm>
              <a:off x="3943687" y="242475"/>
              <a:ext cx="3053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latin typeface="Press Start 2P"/>
                  <a:ea typeface="Press Start 2P"/>
                  <a:cs typeface="Press Start 2P"/>
                  <a:sym typeface="Press Start 2P"/>
                </a:rPr>
                <a:t>ARN mensajero (ARNm)</a:t>
              </a:r>
              <a:endParaRPr sz="1000">
                <a:solidFill>
                  <a:schemeClr val="lt1"/>
                </a:solidFill>
                <a:latin typeface="Press Start 2P"/>
                <a:ea typeface="Press Start 2P"/>
                <a:cs typeface="Press Start 2P"/>
                <a:sym typeface="Press Start 2P"/>
              </a:endParaRPr>
            </a:p>
          </p:txBody>
        </p:sp>
      </p:grpSp>
      <p:grpSp>
        <p:nvGrpSpPr>
          <p:cNvPr id="1407" name="Google Shape;1407;p32"/>
          <p:cNvGrpSpPr/>
          <p:nvPr/>
        </p:nvGrpSpPr>
        <p:grpSpPr>
          <a:xfrm>
            <a:off x="3853095" y="3519075"/>
            <a:ext cx="1465529" cy="483900"/>
            <a:chOff x="3700500" y="242475"/>
            <a:chExt cx="3296287" cy="483900"/>
          </a:xfrm>
        </p:grpSpPr>
        <p:sp>
          <p:nvSpPr>
            <p:cNvPr id="1408" name="Google Shape;1408;p32"/>
            <p:cNvSpPr/>
            <p:nvPr/>
          </p:nvSpPr>
          <p:spPr>
            <a:xfrm rot="5400000">
              <a:off x="5149950" y="-1157350"/>
              <a:ext cx="249600" cy="3148500"/>
            </a:xfrm>
            <a:prstGeom prst="rect">
              <a:avLst/>
            </a:prstGeom>
            <a:solidFill>
              <a:srgbClr val="A2A2A2"/>
            </a:solidFill>
            <a:ln cap="flat" cmpd="sng" w="9525">
              <a:solidFill>
                <a:srgbClr val="A2A2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txBox="1"/>
            <p:nvPr/>
          </p:nvSpPr>
          <p:spPr>
            <a:xfrm>
              <a:off x="3943687" y="242475"/>
              <a:ext cx="3053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latin typeface="Press Start 2P"/>
                  <a:ea typeface="Press Start 2P"/>
                  <a:cs typeface="Press Start 2P"/>
                  <a:sym typeface="Press Start 2P"/>
                </a:rPr>
                <a:t>Proteína</a:t>
              </a:r>
              <a:endParaRPr sz="1000">
                <a:solidFill>
                  <a:schemeClr val="lt1"/>
                </a:solidFill>
                <a:latin typeface="Press Start 2P"/>
                <a:ea typeface="Press Start 2P"/>
                <a:cs typeface="Press Start 2P"/>
                <a:sym typeface="Press Start 2P"/>
              </a:endParaRPr>
            </a:p>
          </p:txBody>
        </p:sp>
      </p:grpSp>
      <p:sp>
        <p:nvSpPr>
          <p:cNvPr id="1410" name="Google Shape;1410;p32"/>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100">
                <a:solidFill>
                  <a:schemeClr val="dk1"/>
                </a:solidFill>
                <a:latin typeface="Press Start 2P"/>
                <a:ea typeface="Press Start 2P"/>
                <a:cs typeface="Press Start 2P"/>
                <a:sym typeface="Press Start 2P"/>
              </a:rPr>
              <a:t>La traducción es el proceso en el que el ARN mensajero (ARNm) se convierte en una proteína. Como sabes, las proteínas están formadas por cadenas de aminoácidos.</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411" name="Google Shape;1411;p32"/>
          <p:cNvGrpSpPr/>
          <p:nvPr/>
        </p:nvGrpSpPr>
        <p:grpSpPr>
          <a:xfrm>
            <a:off x="118800" y="3966301"/>
            <a:ext cx="627023" cy="990009"/>
            <a:chOff x="118800" y="3966301"/>
            <a:chExt cx="627023" cy="990009"/>
          </a:xfrm>
        </p:grpSpPr>
        <p:grpSp>
          <p:nvGrpSpPr>
            <p:cNvPr id="1412" name="Google Shape;1412;p32"/>
            <p:cNvGrpSpPr/>
            <p:nvPr/>
          </p:nvGrpSpPr>
          <p:grpSpPr>
            <a:xfrm>
              <a:off x="253789" y="3966301"/>
              <a:ext cx="381646" cy="990009"/>
              <a:chOff x="3992694" y="1192179"/>
              <a:chExt cx="1158609" cy="3018322"/>
            </a:xfrm>
          </p:grpSpPr>
          <p:sp>
            <p:nvSpPr>
              <p:cNvPr id="1413" name="Google Shape;1413;p32"/>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2"/>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2"/>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2"/>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2"/>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2"/>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2"/>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2"/>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30" name="Google Shape;1430;p32"/>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31" name="Google Shape;1431;p32"/>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32" name="Google Shape;1432;p32"/>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40" name="Google Shape;1440;p32"/>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42" name="Google Shape;1442;p32"/>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44" name="Google Shape;1444;p32"/>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450" name="Google Shape;1450;p32"/>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2"/>
            <p:cNvGrpSpPr/>
            <p:nvPr/>
          </p:nvGrpSpPr>
          <p:grpSpPr>
            <a:xfrm>
              <a:off x="127351" y="4159605"/>
              <a:ext cx="613331" cy="297113"/>
              <a:chOff x="4379450" y="1472663"/>
              <a:chExt cx="3161500" cy="1531513"/>
            </a:xfrm>
          </p:grpSpPr>
          <p:pic>
            <p:nvPicPr>
              <p:cNvPr id="1458" name="Google Shape;1458;p32"/>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1459" name="Google Shape;1459;p32"/>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1460" name="Google Shape;1460;p32"/>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4" name="Google Shape;1464;p32"/>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5"/>
          <p:cNvPicPr preferRelativeResize="0"/>
          <p:nvPr/>
        </p:nvPicPr>
        <p:blipFill rotWithShape="1">
          <a:blip r:embed="rId3">
            <a:alphaModFix/>
          </a:blip>
          <a:srcRect b="23830" l="11812" r="8910" t="13607"/>
          <a:stretch/>
        </p:blipFill>
        <p:spPr>
          <a:xfrm>
            <a:off x="0" y="473400"/>
            <a:ext cx="9158400" cy="3276001"/>
          </a:xfrm>
          <a:prstGeom prst="rect">
            <a:avLst/>
          </a:prstGeom>
          <a:noFill/>
          <a:ln>
            <a:noFill/>
          </a:ln>
        </p:spPr>
      </p:pic>
      <p:sp>
        <p:nvSpPr>
          <p:cNvPr id="135" name="Google Shape;135;p15"/>
          <p:cNvSpPr/>
          <p:nvPr/>
        </p:nvSpPr>
        <p:spPr>
          <a:xfrm>
            <a:off x="1656600" y="1146225"/>
            <a:ext cx="191700" cy="2334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nvSpPr>
        <p:spPr>
          <a:xfrm>
            <a:off x="421200" y="8262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Helicasa</a:t>
            </a:r>
            <a:endParaRPr>
              <a:solidFill>
                <a:srgbClr val="BCBCBC"/>
              </a:solidFill>
              <a:latin typeface="Press Start 2P"/>
              <a:ea typeface="Press Start 2P"/>
              <a:cs typeface="Press Start 2P"/>
              <a:sym typeface="Press Start 2P"/>
            </a:endParaRPr>
          </a:p>
        </p:txBody>
      </p:sp>
      <p:sp>
        <p:nvSpPr>
          <p:cNvPr id="137" name="Google Shape;137;p15"/>
          <p:cNvSpPr/>
          <p:nvPr/>
        </p:nvSpPr>
        <p:spPr>
          <a:xfrm rot="5400000">
            <a:off x="1454425"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1685450" y="31261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1837850" y="31261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1990250" y="31261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1990250" y="31261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142650" y="31261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nvSpPr>
        <p:spPr>
          <a:xfrm>
            <a:off x="3200400" y="19272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Horquilla de replicación</a:t>
            </a:r>
            <a:endParaRPr>
              <a:solidFill>
                <a:srgbClr val="BCBCBC"/>
              </a:solidFill>
              <a:latin typeface="Press Start 2P"/>
              <a:ea typeface="Press Start 2P"/>
              <a:cs typeface="Press Start 2P"/>
              <a:sym typeface="Press Start 2P"/>
            </a:endParaRPr>
          </a:p>
        </p:txBody>
      </p:sp>
      <p:sp>
        <p:nvSpPr>
          <p:cNvPr id="144" name="Google Shape;144;p15"/>
          <p:cNvSpPr txBox="1"/>
          <p:nvPr/>
        </p:nvSpPr>
        <p:spPr>
          <a:xfrm>
            <a:off x="2900700" y="365575"/>
            <a:ext cx="3326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Cadena líder</a:t>
            </a:r>
            <a:endParaRPr>
              <a:solidFill>
                <a:srgbClr val="BCBCBC"/>
              </a:solidFill>
              <a:latin typeface="Press Start 2P"/>
              <a:ea typeface="Press Start 2P"/>
              <a:cs typeface="Press Start 2P"/>
              <a:sym typeface="Press Start 2P"/>
            </a:endParaRPr>
          </a:p>
        </p:txBody>
      </p:sp>
      <p:sp>
        <p:nvSpPr>
          <p:cNvPr id="145" name="Google Shape;145;p15"/>
          <p:cNvSpPr txBox="1"/>
          <p:nvPr/>
        </p:nvSpPr>
        <p:spPr>
          <a:xfrm>
            <a:off x="2900700" y="3625200"/>
            <a:ext cx="3326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Cadena rezagada</a:t>
            </a:r>
            <a:endParaRPr>
              <a:solidFill>
                <a:srgbClr val="BCBCBC"/>
              </a:solidFill>
              <a:latin typeface="Press Start 2P"/>
              <a:ea typeface="Press Start 2P"/>
              <a:cs typeface="Press Start 2P"/>
              <a:sym typeface="Press Start 2P"/>
            </a:endParaRPr>
          </a:p>
        </p:txBody>
      </p:sp>
      <p:sp>
        <p:nvSpPr>
          <p:cNvPr id="146" name="Google Shape;146;p15"/>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9</a:t>
            </a:r>
            <a:endParaRPr sz="2000">
              <a:latin typeface="Press Start 2P"/>
              <a:ea typeface="Press Start 2P"/>
              <a:cs typeface="Press Start 2P"/>
              <a:sym typeface="Press Start 2P"/>
            </a:endParaRPr>
          </a:p>
        </p:txBody>
      </p:sp>
      <p:grpSp>
        <p:nvGrpSpPr>
          <p:cNvPr id="147" name="Google Shape;147;p15"/>
          <p:cNvGrpSpPr/>
          <p:nvPr/>
        </p:nvGrpSpPr>
        <p:grpSpPr>
          <a:xfrm>
            <a:off x="1021399" y="3978108"/>
            <a:ext cx="6953820" cy="1117347"/>
            <a:chOff x="1174221" y="4105350"/>
            <a:chExt cx="6800802" cy="835150"/>
          </a:xfrm>
        </p:grpSpPr>
        <p:pic>
          <p:nvPicPr>
            <p:cNvPr id="148" name="Google Shape;148;p15"/>
            <p:cNvPicPr preferRelativeResize="0"/>
            <p:nvPr/>
          </p:nvPicPr>
          <p:blipFill rotWithShape="1">
            <a:blip r:embed="rId4">
              <a:alphaModFix/>
            </a:blip>
            <a:srcRect b="0" l="41523" r="0" t="0"/>
            <a:stretch/>
          </p:blipFill>
          <p:spPr>
            <a:xfrm flipH="1">
              <a:off x="1174221" y="4106175"/>
              <a:ext cx="280175" cy="834325"/>
            </a:xfrm>
            <a:prstGeom prst="rect">
              <a:avLst/>
            </a:prstGeom>
            <a:noFill/>
            <a:ln>
              <a:noFill/>
            </a:ln>
          </p:spPr>
        </p:pic>
        <p:pic>
          <p:nvPicPr>
            <p:cNvPr id="149" name="Google Shape;149;p15"/>
            <p:cNvPicPr preferRelativeResize="0"/>
            <p:nvPr/>
          </p:nvPicPr>
          <p:blipFill rotWithShape="1">
            <a:blip r:embed="rId4">
              <a:alphaModFix/>
            </a:blip>
            <a:srcRect b="0" l="0" r="61701" t="0"/>
            <a:stretch/>
          </p:blipFill>
          <p:spPr>
            <a:xfrm flipH="1">
              <a:off x="7780123" y="4106175"/>
              <a:ext cx="194900" cy="834325"/>
            </a:xfrm>
            <a:prstGeom prst="rect">
              <a:avLst/>
            </a:prstGeom>
            <a:noFill/>
            <a:ln>
              <a:noFill/>
            </a:ln>
          </p:spPr>
        </p:pic>
        <p:pic>
          <p:nvPicPr>
            <p:cNvPr id="150" name="Google Shape;150;p15"/>
            <p:cNvPicPr preferRelativeResize="0"/>
            <p:nvPr/>
          </p:nvPicPr>
          <p:blipFill rotWithShape="1">
            <a:blip r:embed="rId4">
              <a:alphaModFix/>
            </a:blip>
            <a:srcRect b="0" l="34922" r="49400" t="0"/>
            <a:stretch/>
          </p:blipFill>
          <p:spPr>
            <a:xfrm flipH="1">
              <a:off x="1451375" y="4105350"/>
              <a:ext cx="6370450" cy="834325"/>
            </a:xfrm>
            <a:prstGeom prst="rect">
              <a:avLst/>
            </a:prstGeom>
            <a:noFill/>
            <a:ln>
              <a:noFill/>
            </a:ln>
          </p:spPr>
        </p:pic>
      </p:grpSp>
      <p:sp>
        <p:nvSpPr>
          <p:cNvPr id="151" name="Google Shape;151;p15"/>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Una enzima llamada ADN helicasa se une a la cadena de ADN y separa las dos hebras progenitoras creando la horquilla de replicación.Separa las cadenas rompiendo los enlaces de hidrógeno entre pares de bases.</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52" name="Google Shape;152;p15"/>
          <p:cNvGrpSpPr/>
          <p:nvPr/>
        </p:nvGrpSpPr>
        <p:grpSpPr>
          <a:xfrm>
            <a:off x="118800" y="3966301"/>
            <a:ext cx="627023" cy="990009"/>
            <a:chOff x="118800" y="3966301"/>
            <a:chExt cx="627023" cy="990009"/>
          </a:xfrm>
        </p:grpSpPr>
        <p:grpSp>
          <p:nvGrpSpPr>
            <p:cNvPr id="153" name="Google Shape;153;p15"/>
            <p:cNvGrpSpPr/>
            <p:nvPr/>
          </p:nvGrpSpPr>
          <p:grpSpPr>
            <a:xfrm>
              <a:off x="253789" y="3966301"/>
              <a:ext cx="381646" cy="990009"/>
              <a:chOff x="3992694" y="1192179"/>
              <a:chExt cx="1158609" cy="3018322"/>
            </a:xfrm>
          </p:grpSpPr>
          <p:sp>
            <p:nvSpPr>
              <p:cNvPr id="154" name="Google Shape;154;p15"/>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1" name="Google Shape;171;p15"/>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2" name="Google Shape;172;p15"/>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3" name="Google Shape;173;p15"/>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1" name="Google Shape;181;p15"/>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3" name="Google Shape;183;p15"/>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5" name="Google Shape;185;p15"/>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1" name="Google Shape;191;p15"/>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5"/>
            <p:cNvGrpSpPr/>
            <p:nvPr/>
          </p:nvGrpSpPr>
          <p:grpSpPr>
            <a:xfrm>
              <a:off x="127351" y="4159605"/>
              <a:ext cx="613331" cy="297113"/>
              <a:chOff x="4379450" y="1472663"/>
              <a:chExt cx="3161500" cy="1531513"/>
            </a:xfrm>
          </p:grpSpPr>
          <p:pic>
            <p:nvPicPr>
              <p:cNvPr id="199" name="Google Shape;199;p15"/>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200" name="Google Shape;200;p15"/>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201" name="Google Shape;201;p15"/>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pic>
        <p:nvPicPr>
          <p:cNvPr id="1469" name="Google Shape;1469;p33"/>
          <p:cNvPicPr preferRelativeResize="0"/>
          <p:nvPr/>
        </p:nvPicPr>
        <p:blipFill rotWithShape="1">
          <a:blip r:embed="rId3">
            <a:alphaModFix/>
          </a:blip>
          <a:srcRect b="24133" l="22183" r="22217" t="5009"/>
          <a:stretch/>
        </p:blipFill>
        <p:spPr>
          <a:xfrm>
            <a:off x="1438850" y="64225"/>
            <a:ext cx="6388623" cy="3757067"/>
          </a:xfrm>
          <a:prstGeom prst="rect">
            <a:avLst/>
          </a:prstGeom>
          <a:noFill/>
          <a:ln>
            <a:noFill/>
          </a:ln>
        </p:spPr>
      </p:pic>
      <p:sp>
        <p:nvSpPr>
          <p:cNvPr id="1470" name="Google Shape;1470;p33"/>
          <p:cNvSpPr/>
          <p:nvPr/>
        </p:nvSpPr>
        <p:spPr>
          <a:xfrm>
            <a:off x="1828800" y="1143000"/>
            <a:ext cx="450900" cy="2412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txBox="1"/>
          <p:nvPr/>
        </p:nvSpPr>
        <p:spPr>
          <a:xfrm>
            <a:off x="1663200" y="10668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Alanina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(Ala)</a:t>
            </a:r>
            <a:endParaRPr sz="600">
              <a:solidFill>
                <a:srgbClr val="686868"/>
              </a:solidFill>
              <a:latin typeface="Press Start 2P"/>
              <a:ea typeface="Press Start 2P"/>
              <a:cs typeface="Press Start 2P"/>
              <a:sym typeface="Press Start 2P"/>
            </a:endParaRPr>
          </a:p>
        </p:txBody>
      </p:sp>
      <p:sp>
        <p:nvSpPr>
          <p:cNvPr id="1472" name="Google Shape;1472;p33"/>
          <p:cNvSpPr/>
          <p:nvPr/>
        </p:nvSpPr>
        <p:spPr>
          <a:xfrm>
            <a:off x="3406488" y="1143000"/>
            <a:ext cx="597300" cy="2412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txBox="1"/>
          <p:nvPr/>
        </p:nvSpPr>
        <p:spPr>
          <a:xfrm>
            <a:off x="3150000" y="1066800"/>
            <a:ext cx="11604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Asparragina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(Asn)</a:t>
            </a:r>
            <a:endParaRPr sz="600">
              <a:solidFill>
                <a:srgbClr val="686868"/>
              </a:solidFill>
              <a:latin typeface="Press Start 2P"/>
              <a:ea typeface="Press Start 2P"/>
              <a:cs typeface="Press Start 2P"/>
              <a:sym typeface="Press Start 2P"/>
            </a:endParaRPr>
          </a:p>
        </p:txBody>
      </p:sp>
      <p:sp>
        <p:nvSpPr>
          <p:cNvPr id="1474" name="Google Shape;1474;p33"/>
          <p:cNvSpPr/>
          <p:nvPr/>
        </p:nvSpPr>
        <p:spPr>
          <a:xfrm>
            <a:off x="5181600" y="1143000"/>
            <a:ext cx="450900" cy="2412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txBox="1"/>
          <p:nvPr/>
        </p:nvSpPr>
        <p:spPr>
          <a:xfrm>
            <a:off x="5016000" y="10668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Cisteína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(Cys)</a:t>
            </a:r>
            <a:endParaRPr sz="600">
              <a:solidFill>
                <a:srgbClr val="686868"/>
              </a:solidFill>
              <a:latin typeface="Press Start 2P"/>
              <a:ea typeface="Press Start 2P"/>
              <a:cs typeface="Press Start 2P"/>
              <a:sym typeface="Press Start 2P"/>
            </a:endParaRPr>
          </a:p>
        </p:txBody>
      </p:sp>
      <p:sp>
        <p:nvSpPr>
          <p:cNvPr id="1476" name="Google Shape;1476;p33"/>
          <p:cNvSpPr/>
          <p:nvPr/>
        </p:nvSpPr>
        <p:spPr>
          <a:xfrm>
            <a:off x="6749671" y="1143000"/>
            <a:ext cx="763200" cy="2412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txBox="1"/>
          <p:nvPr/>
        </p:nvSpPr>
        <p:spPr>
          <a:xfrm>
            <a:off x="6393000" y="1026000"/>
            <a:ext cx="14847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Ácido </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glutámico</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(Glu)</a:t>
            </a:r>
            <a:endParaRPr sz="600">
              <a:solidFill>
                <a:srgbClr val="686868"/>
              </a:solidFill>
              <a:latin typeface="Press Start 2P"/>
              <a:ea typeface="Press Start 2P"/>
              <a:cs typeface="Press Start 2P"/>
              <a:sym typeface="Press Start 2P"/>
            </a:endParaRPr>
          </a:p>
        </p:txBody>
      </p:sp>
      <p:sp>
        <p:nvSpPr>
          <p:cNvPr id="1478" name="Google Shape;1478;p33"/>
          <p:cNvSpPr/>
          <p:nvPr/>
        </p:nvSpPr>
        <p:spPr>
          <a:xfrm>
            <a:off x="2667000" y="2209800"/>
            <a:ext cx="450900" cy="2412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txBox="1"/>
          <p:nvPr/>
        </p:nvSpPr>
        <p:spPr>
          <a:xfrm>
            <a:off x="2466000" y="21564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Histidina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(His)</a:t>
            </a:r>
            <a:endParaRPr sz="600">
              <a:solidFill>
                <a:srgbClr val="686868"/>
              </a:solidFill>
              <a:latin typeface="Press Start 2P"/>
              <a:ea typeface="Press Start 2P"/>
              <a:cs typeface="Press Start 2P"/>
              <a:sym typeface="Press Start 2P"/>
            </a:endParaRPr>
          </a:p>
        </p:txBody>
      </p:sp>
      <p:sp>
        <p:nvSpPr>
          <p:cNvPr id="1480" name="Google Shape;1480;p33"/>
          <p:cNvSpPr/>
          <p:nvPr/>
        </p:nvSpPr>
        <p:spPr>
          <a:xfrm>
            <a:off x="4356000" y="2209800"/>
            <a:ext cx="450900" cy="2640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txBox="1"/>
          <p:nvPr/>
        </p:nvSpPr>
        <p:spPr>
          <a:xfrm>
            <a:off x="4154400" y="21564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Leucina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(Leu)</a:t>
            </a:r>
            <a:endParaRPr sz="600">
              <a:solidFill>
                <a:srgbClr val="686868"/>
              </a:solidFill>
              <a:latin typeface="Press Start 2P"/>
              <a:ea typeface="Press Start 2P"/>
              <a:cs typeface="Press Start 2P"/>
              <a:sym typeface="Press Start 2P"/>
            </a:endParaRPr>
          </a:p>
        </p:txBody>
      </p:sp>
      <p:grpSp>
        <p:nvGrpSpPr>
          <p:cNvPr id="1482" name="Google Shape;1482;p33"/>
          <p:cNvGrpSpPr/>
          <p:nvPr/>
        </p:nvGrpSpPr>
        <p:grpSpPr>
          <a:xfrm>
            <a:off x="5830800" y="2156400"/>
            <a:ext cx="876300" cy="520800"/>
            <a:chOff x="4916400" y="2232600"/>
            <a:chExt cx="876300" cy="520800"/>
          </a:xfrm>
        </p:grpSpPr>
        <p:sp>
          <p:nvSpPr>
            <p:cNvPr id="1483" name="Google Shape;1483;p33"/>
            <p:cNvSpPr/>
            <p:nvPr/>
          </p:nvSpPr>
          <p:spPr>
            <a:xfrm>
              <a:off x="4991000" y="2247900"/>
              <a:ext cx="763200" cy="3009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txBox="1"/>
            <p:nvPr/>
          </p:nvSpPr>
          <p:spPr>
            <a:xfrm>
              <a:off x="4916400" y="22326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Metionina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(Met)</a:t>
              </a:r>
              <a:endParaRPr sz="600">
                <a:solidFill>
                  <a:srgbClr val="686868"/>
                </a:solidFill>
                <a:latin typeface="Press Start 2P"/>
                <a:ea typeface="Press Start 2P"/>
                <a:cs typeface="Press Start 2P"/>
                <a:sym typeface="Press Start 2P"/>
              </a:endParaRPr>
            </a:p>
          </p:txBody>
        </p:sp>
      </p:grpSp>
      <p:grpSp>
        <p:nvGrpSpPr>
          <p:cNvPr id="1485" name="Google Shape;1485;p33"/>
          <p:cNvGrpSpPr/>
          <p:nvPr/>
        </p:nvGrpSpPr>
        <p:grpSpPr>
          <a:xfrm>
            <a:off x="4992600" y="3412800"/>
            <a:ext cx="876300" cy="520800"/>
            <a:chOff x="4916400" y="2232600"/>
            <a:chExt cx="876300" cy="520800"/>
          </a:xfrm>
        </p:grpSpPr>
        <p:sp>
          <p:nvSpPr>
            <p:cNvPr id="1486" name="Google Shape;1486;p33"/>
            <p:cNvSpPr/>
            <p:nvPr/>
          </p:nvSpPr>
          <p:spPr>
            <a:xfrm>
              <a:off x="4991000" y="2247900"/>
              <a:ext cx="763200" cy="3009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txBox="1"/>
            <p:nvPr/>
          </p:nvSpPr>
          <p:spPr>
            <a:xfrm>
              <a:off x="4916400" y="22326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Tirosina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(Tyr)</a:t>
              </a:r>
              <a:endParaRPr sz="600">
                <a:solidFill>
                  <a:srgbClr val="686868"/>
                </a:solidFill>
                <a:latin typeface="Press Start 2P"/>
                <a:ea typeface="Press Start 2P"/>
                <a:cs typeface="Press Start 2P"/>
                <a:sym typeface="Press Start 2P"/>
              </a:endParaRPr>
            </a:p>
          </p:txBody>
        </p:sp>
      </p:grpSp>
      <p:grpSp>
        <p:nvGrpSpPr>
          <p:cNvPr id="1488" name="Google Shape;1488;p33"/>
          <p:cNvGrpSpPr/>
          <p:nvPr/>
        </p:nvGrpSpPr>
        <p:grpSpPr>
          <a:xfrm>
            <a:off x="3316200" y="3412800"/>
            <a:ext cx="876300" cy="520800"/>
            <a:chOff x="4916400" y="2232600"/>
            <a:chExt cx="876300" cy="520800"/>
          </a:xfrm>
        </p:grpSpPr>
        <p:sp>
          <p:nvSpPr>
            <p:cNvPr id="1489" name="Google Shape;1489;p33"/>
            <p:cNvSpPr/>
            <p:nvPr/>
          </p:nvSpPr>
          <p:spPr>
            <a:xfrm>
              <a:off x="4991000" y="2247900"/>
              <a:ext cx="763200" cy="3009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txBox="1"/>
            <p:nvPr/>
          </p:nvSpPr>
          <p:spPr>
            <a:xfrm>
              <a:off x="4916400" y="2232600"/>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Treonina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(Thr)</a:t>
              </a:r>
              <a:endParaRPr sz="600">
                <a:solidFill>
                  <a:srgbClr val="686868"/>
                </a:solidFill>
                <a:latin typeface="Press Start 2P"/>
                <a:ea typeface="Press Start 2P"/>
                <a:cs typeface="Press Start 2P"/>
                <a:sym typeface="Press Start 2P"/>
              </a:endParaRPr>
            </a:p>
          </p:txBody>
        </p:sp>
      </p:grpSp>
      <p:grpSp>
        <p:nvGrpSpPr>
          <p:cNvPr id="1491" name="Google Shape;1491;p33"/>
          <p:cNvGrpSpPr/>
          <p:nvPr/>
        </p:nvGrpSpPr>
        <p:grpSpPr>
          <a:xfrm>
            <a:off x="1711133" y="3412800"/>
            <a:ext cx="768117" cy="316200"/>
            <a:chOff x="4991000" y="2232600"/>
            <a:chExt cx="801458" cy="316200"/>
          </a:xfrm>
        </p:grpSpPr>
        <p:sp>
          <p:nvSpPr>
            <p:cNvPr id="1492" name="Google Shape;1492;p33"/>
            <p:cNvSpPr/>
            <p:nvPr/>
          </p:nvSpPr>
          <p:spPr>
            <a:xfrm>
              <a:off x="4991000" y="2247900"/>
              <a:ext cx="763200" cy="300900"/>
            </a:xfrm>
            <a:prstGeom prst="rect">
              <a:avLst/>
            </a:prstGeom>
            <a:solidFill>
              <a:srgbClr val="E8F7FC"/>
            </a:solidFill>
            <a:ln cap="flat" cmpd="sng" w="9525">
              <a:solidFill>
                <a:srgbClr val="E8F7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txBox="1"/>
            <p:nvPr/>
          </p:nvSpPr>
          <p:spPr>
            <a:xfrm>
              <a:off x="5029258" y="2232600"/>
              <a:ext cx="763200" cy="2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Prolina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(Pro)</a:t>
              </a:r>
              <a:endParaRPr sz="600">
                <a:solidFill>
                  <a:srgbClr val="686868"/>
                </a:solidFill>
                <a:latin typeface="Press Start 2P"/>
                <a:ea typeface="Press Start 2P"/>
                <a:cs typeface="Press Start 2P"/>
                <a:sym typeface="Press Start 2P"/>
              </a:endParaRPr>
            </a:p>
          </p:txBody>
        </p:sp>
      </p:grpSp>
      <p:grpSp>
        <p:nvGrpSpPr>
          <p:cNvPr id="1494" name="Google Shape;1494;p33"/>
          <p:cNvGrpSpPr/>
          <p:nvPr/>
        </p:nvGrpSpPr>
        <p:grpSpPr>
          <a:xfrm>
            <a:off x="6637800" y="2124175"/>
            <a:ext cx="1160400" cy="553025"/>
            <a:chOff x="7509975" y="2889650"/>
            <a:chExt cx="1160400" cy="553025"/>
          </a:xfrm>
        </p:grpSpPr>
        <p:sp>
          <p:nvSpPr>
            <p:cNvPr id="1495" name="Google Shape;1495;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txBox="1"/>
            <p:nvPr/>
          </p:nvSpPr>
          <p:spPr>
            <a:xfrm>
              <a:off x="7509975" y="2921875"/>
              <a:ext cx="11604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Fenilalanina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(Phe)</a:t>
              </a:r>
              <a:endParaRPr sz="600">
                <a:solidFill>
                  <a:srgbClr val="686868"/>
                </a:solidFill>
                <a:latin typeface="Press Start 2P"/>
                <a:ea typeface="Press Start 2P"/>
                <a:cs typeface="Press Start 2P"/>
                <a:sym typeface="Press Start 2P"/>
              </a:endParaRPr>
            </a:p>
          </p:txBody>
        </p:sp>
      </p:grpSp>
      <p:grpSp>
        <p:nvGrpSpPr>
          <p:cNvPr id="1497" name="Google Shape;1497;p33"/>
          <p:cNvGrpSpPr/>
          <p:nvPr/>
        </p:nvGrpSpPr>
        <p:grpSpPr>
          <a:xfrm>
            <a:off x="5833575" y="3412800"/>
            <a:ext cx="876300" cy="520800"/>
            <a:chOff x="7586175" y="2846863"/>
            <a:chExt cx="876300" cy="520800"/>
          </a:xfrm>
        </p:grpSpPr>
        <p:sp>
          <p:nvSpPr>
            <p:cNvPr id="1498" name="Google Shape;1498;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txBox="1"/>
            <p:nvPr/>
          </p:nvSpPr>
          <p:spPr>
            <a:xfrm>
              <a:off x="7586175" y="2846863"/>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Valina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(Val)</a:t>
              </a:r>
              <a:endParaRPr sz="600">
                <a:solidFill>
                  <a:srgbClr val="686868"/>
                </a:solidFill>
                <a:latin typeface="Press Start 2P"/>
                <a:ea typeface="Press Start 2P"/>
                <a:cs typeface="Press Start 2P"/>
                <a:sym typeface="Press Start 2P"/>
              </a:endParaRPr>
            </a:p>
          </p:txBody>
        </p:sp>
      </p:grpSp>
      <p:grpSp>
        <p:nvGrpSpPr>
          <p:cNvPr id="1500" name="Google Shape;1500;p33"/>
          <p:cNvGrpSpPr/>
          <p:nvPr/>
        </p:nvGrpSpPr>
        <p:grpSpPr>
          <a:xfrm>
            <a:off x="4809000" y="2124175"/>
            <a:ext cx="1160400" cy="553025"/>
            <a:chOff x="7509975" y="2889650"/>
            <a:chExt cx="1160400" cy="553025"/>
          </a:xfrm>
        </p:grpSpPr>
        <p:sp>
          <p:nvSpPr>
            <p:cNvPr id="1501" name="Google Shape;1501;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txBox="1"/>
            <p:nvPr/>
          </p:nvSpPr>
          <p:spPr>
            <a:xfrm>
              <a:off x="7509975" y="2921875"/>
              <a:ext cx="11604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Lisina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(Lys)</a:t>
              </a:r>
              <a:endParaRPr sz="600">
                <a:solidFill>
                  <a:srgbClr val="686868"/>
                </a:solidFill>
                <a:latin typeface="Press Start 2P"/>
                <a:ea typeface="Press Start 2P"/>
                <a:cs typeface="Press Start 2P"/>
                <a:sym typeface="Press Start 2P"/>
              </a:endParaRPr>
            </a:p>
          </p:txBody>
        </p:sp>
      </p:grpSp>
      <p:grpSp>
        <p:nvGrpSpPr>
          <p:cNvPr id="1503" name="Google Shape;1503;p33"/>
          <p:cNvGrpSpPr/>
          <p:nvPr/>
        </p:nvGrpSpPr>
        <p:grpSpPr>
          <a:xfrm>
            <a:off x="3168000" y="2124175"/>
            <a:ext cx="1160400" cy="553025"/>
            <a:chOff x="7509975" y="2889650"/>
            <a:chExt cx="1160400" cy="553025"/>
          </a:xfrm>
        </p:grpSpPr>
        <p:sp>
          <p:nvSpPr>
            <p:cNvPr id="1504" name="Google Shape;1504;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txBox="1"/>
            <p:nvPr/>
          </p:nvSpPr>
          <p:spPr>
            <a:xfrm>
              <a:off x="7509975" y="2921875"/>
              <a:ext cx="11604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Isoleucina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(Ile)</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t/>
              </a:r>
              <a:endParaRPr sz="600">
                <a:solidFill>
                  <a:srgbClr val="686868"/>
                </a:solidFill>
                <a:latin typeface="Press Start 2P"/>
                <a:ea typeface="Press Start 2P"/>
                <a:cs typeface="Press Start 2P"/>
                <a:sym typeface="Press Start 2P"/>
              </a:endParaRPr>
            </a:p>
          </p:txBody>
        </p:sp>
      </p:grpSp>
      <p:grpSp>
        <p:nvGrpSpPr>
          <p:cNvPr id="1506" name="Google Shape;1506;p33"/>
          <p:cNvGrpSpPr/>
          <p:nvPr/>
        </p:nvGrpSpPr>
        <p:grpSpPr>
          <a:xfrm>
            <a:off x="1456200" y="2124175"/>
            <a:ext cx="1160400" cy="553025"/>
            <a:chOff x="7509975" y="2889650"/>
            <a:chExt cx="1160400" cy="553025"/>
          </a:xfrm>
        </p:grpSpPr>
        <p:sp>
          <p:nvSpPr>
            <p:cNvPr id="1507" name="Google Shape;1507;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txBox="1"/>
            <p:nvPr/>
          </p:nvSpPr>
          <p:spPr>
            <a:xfrm>
              <a:off x="7509975" y="2921875"/>
              <a:ext cx="11604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Glicina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(Gly)</a:t>
              </a:r>
              <a:endParaRPr sz="600">
                <a:solidFill>
                  <a:srgbClr val="686868"/>
                </a:solidFill>
                <a:latin typeface="Press Start 2P"/>
                <a:ea typeface="Press Start 2P"/>
                <a:cs typeface="Press Start 2P"/>
                <a:sym typeface="Press Start 2P"/>
              </a:endParaRPr>
            </a:p>
          </p:txBody>
        </p:sp>
      </p:grpSp>
      <p:grpSp>
        <p:nvGrpSpPr>
          <p:cNvPr id="1509" name="Google Shape;1509;p33"/>
          <p:cNvGrpSpPr/>
          <p:nvPr/>
        </p:nvGrpSpPr>
        <p:grpSpPr>
          <a:xfrm>
            <a:off x="4080975" y="3412800"/>
            <a:ext cx="1024500" cy="520800"/>
            <a:chOff x="7509975" y="2846863"/>
            <a:chExt cx="1024500" cy="520800"/>
          </a:xfrm>
        </p:grpSpPr>
        <p:sp>
          <p:nvSpPr>
            <p:cNvPr id="1510" name="Google Shape;1510;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3"/>
            <p:cNvSpPr txBox="1"/>
            <p:nvPr/>
          </p:nvSpPr>
          <p:spPr>
            <a:xfrm>
              <a:off x="7509975" y="2846863"/>
              <a:ext cx="10245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Triptófano</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(Trp)</a:t>
              </a:r>
              <a:endParaRPr sz="600">
                <a:solidFill>
                  <a:srgbClr val="686868"/>
                </a:solidFill>
                <a:latin typeface="Press Start 2P"/>
                <a:ea typeface="Press Start 2P"/>
                <a:cs typeface="Press Start 2P"/>
                <a:sym typeface="Press Start 2P"/>
              </a:endParaRPr>
            </a:p>
          </p:txBody>
        </p:sp>
      </p:grpSp>
      <p:grpSp>
        <p:nvGrpSpPr>
          <p:cNvPr id="1512" name="Google Shape;1512;p33"/>
          <p:cNvGrpSpPr/>
          <p:nvPr/>
        </p:nvGrpSpPr>
        <p:grpSpPr>
          <a:xfrm>
            <a:off x="2404575" y="3412800"/>
            <a:ext cx="876300" cy="520800"/>
            <a:chOff x="7586175" y="2846863"/>
            <a:chExt cx="876300" cy="520800"/>
          </a:xfrm>
        </p:grpSpPr>
        <p:sp>
          <p:nvSpPr>
            <p:cNvPr id="1513" name="Google Shape;1513;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txBox="1"/>
            <p:nvPr/>
          </p:nvSpPr>
          <p:spPr>
            <a:xfrm>
              <a:off x="7586175" y="2846863"/>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Serina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(Ser)</a:t>
              </a:r>
              <a:endParaRPr sz="600">
                <a:solidFill>
                  <a:srgbClr val="686868"/>
                </a:solidFill>
                <a:latin typeface="Press Start 2P"/>
                <a:ea typeface="Press Start 2P"/>
                <a:cs typeface="Press Start 2P"/>
                <a:sym typeface="Press Start 2P"/>
              </a:endParaRPr>
            </a:p>
          </p:txBody>
        </p:sp>
      </p:grpSp>
      <p:grpSp>
        <p:nvGrpSpPr>
          <p:cNvPr id="1515" name="Google Shape;1515;p33"/>
          <p:cNvGrpSpPr/>
          <p:nvPr/>
        </p:nvGrpSpPr>
        <p:grpSpPr>
          <a:xfrm>
            <a:off x="5833575" y="1065600"/>
            <a:ext cx="876300" cy="520800"/>
            <a:chOff x="7586175" y="2846863"/>
            <a:chExt cx="876300" cy="520800"/>
          </a:xfrm>
        </p:grpSpPr>
        <p:sp>
          <p:nvSpPr>
            <p:cNvPr id="1516" name="Google Shape;1516;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txBox="1"/>
            <p:nvPr/>
          </p:nvSpPr>
          <p:spPr>
            <a:xfrm>
              <a:off x="7586175" y="2846863"/>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Glutamina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(Gln)</a:t>
              </a:r>
              <a:endParaRPr sz="600">
                <a:solidFill>
                  <a:srgbClr val="686868"/>
                </a:solidFill>
                <a:latin typeface="Press Start 2P"/>
                <a:ea typeface="Press Start 2P"/>
                <a:cs typeface="Press Start 2P"/>
                <a:sym typeface="Press Start 2P"/>
              </a:endParaRPr>
            </a:p>
          </p:txBody>
        </p:sp>
      </p:grpSp>
      <p:grpSp>
        <p:nvGrpSpPr>
          <p:cNvPr id="1518" name="Google Shape;1518;p33"/>
          <p:cNvGrpSpPr/>
          <p:nvPr/>
        </p:nvGrpSpPr>
        <p:grpSpPr>
          <a:xfrm>
            <a:off x="4157175" y="1026000"/>
            <a:ext cx="876300" cy="520800"/>
            <a:chOff x="7586175" y="2807263"/>
            <a:chExt cx="876300" cy="520800"/>
          </a:xfrm>
        </p:grpSpPr>
        <p:sp>
          <p:nvSpPr>
            <p:cNvPr id="1519" name="Google Shape;1519;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txBox="1"/>
            <p:nvPr/>
          </p:nvSpPr>
          <p:spPr>
            <a:xfrm>
              <a:off x="7586175" y="2807263"/>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Ácido aspártico</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(Asp)</a:t>
              </a:r>
              <a:endParaRPr sz="600">
                <a:solidFill>
                  <a:srgbClr val="686868"/>
                </a:solidFill>
                <a:latin typeface="Press Start 2P"/>
                <a:ea typeface="Press Start 2P"/>
                <a:cs typeface="Press Start 2P"/>
                <a:sym typeface="Press Start 2P"/>
              </a:endParaRPr>
            </a:p>
          </p:txBody>
        </p:sp>
      </p:grpSp>
      <p:grpSp>
        <p:nvGrpSpPr>
          <p:cNvPr id="1521" name="Google Shape;1521;p33"/>
          <p:cNvGrpSpPr/>
          <p:nvPr/>
        </p:nvGrpSpPr>
        <p:grpSpPr>
          <a:xfrm>
            <a:off x="2444400" y="1065600"/>
            <a:ext cx="876300" cy="520800"/>
            <a:chOff x="7586175" y="2846863"/>
            <a:chExt cx="876300" cy="520800"/>
          </a:xfrm>
        </p:grpSpPr>
        <p:sp>
          <p:nvSpPr>
            <p:cNvPr id="1522" name="Google Shape;1522;p33"/>
            <p:cNvSpPr/>
            <p:nvPr/>
          </p:nvSpPr>
          <p:spPr>
            <a:xfrm>
              <a:off x="7664325" y="2889650"/>
              <a:ext cx="720000" cy="31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txBox="1"/>
            <p:nvPr/>
          </p:nvSpPr>
          <p:spPr>
            <a:xfrm>
              <a:off x="7586175" y="2846863"/>
              <a:ext cx="876300" cy="52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Arginina</a:t>
              </a:r>
              <a:endParaRPr sz="600">
                <a:solidFill>
                  <a:srgbClr val="686868"/>
                </a:solidFill>
                <a:latin typeface="Press Start 2P"/>
                <a:ea typeface="Press Start 2P"/>
                <a:cs typeface="Press Start 2P"/>
                <a:sym typeface="Press Start 2P"/>
              </a:endParaRPr>
            </a:p>
            <a:p>
              <a:pPr indent="0" lvl="0" marL="0" rtl="0" algn="ctr">
                <a:spcBef>
                  <a:spcPts val="0"/>
                </a:spcBef>
                <a:spcAft>
                  <a:spcPts val="0"/>
                </a:spcAft>
                <a:buNone/>
              </a:pPr>
              <a:r>
                <a:rPr lang="es" sz="600">
                  <a:solidFill>
                    <a:srgbClr val="686868"/>
                  </a:solidFill>
                  <a:latin typeface="Press Start 2P"/>
                  <a:ea typeface="Press Start 2P"/>
                  <a:cs typeface="Press Start 2P"/>
                  <a:sym typeface="Press Start 2P"/>
                </a:rPr>
                <a:t>(Arg)</a:t>
              </a:r>
              <a:endParaRPr sz="600">
                <a:solidFill>
                  <a:srgbClr val="686868"/>
                </a:solidFill>
                <a:latin typeface="Press Start 2P"/>
                <a:ea typeface="Press Start 2P"/>
                <a:cs typeface="Press Start 2P"/>
                <a:sym typeface="Press Start 2P"/>
              </a:endParaRPr>
            </a:p>
          </p:txBody>
        </p:sp>
      </p:grpSp>
      <p:grpSp>
        <p:nvGrpSpPr>
          <p:cNvPr id="1524" name="Google Shape;1524;p33"/>
          <p:cNvGrpSpPr/>
          <p:nvPr/>
        </p:nvGrpSpPr>
        <p:grpSpPr>
          <a:xfrm>
            <a:off x="1021399" y="3978108"/>
            <a:ext cx="6953820" cy="1117347"/>
            <a:chOff x="1174221" y="4105350"/>
            <a:chExt cx="6800802" cy="835150"/>
          </a:xfrm>
        </p:grpSpPr>
        <p:pic>
          <p:nvPicPr>
            <p:cNvPr id="1525" name="Google Shape;1525;p33"/>
            <p:cNvPicPr preferRelativeResize="0"/>
            <p:nvPr/>
          </p:nvPicPr>
          <p:blipFill rotWithShape="1">
            <a:blip r:embed="rId4">
              <a:alphaModFix/>
            </a:blip>
            <a:srcRect b="0" l="41523" r="0" t="0"/>
            <a:stretch/>
          </p:blipFill>
          <p:spPr>
            <a:xfrm flipH="1">
              <a:off x="1174221" y="4106175"/>
              <a:ext cx="280175" cy="834325"/>
            </a:xfrm>
            <a:prstGeom prst="rect">
              <a:avLst/>
            </a:prstGeom>
            <a:noFill/>
            <a:ln>
              <a:noFill/>
            </a:ln>
          </p:spPr>
        </p:pic>
        <p:pic>
          <p:nvPicPr>
            <p:cNvPr id="1526" name="Google Shape;1526;p33"/>
            <p:cNvPicPr preferRelativeResize="0"/>
            <p:nvPr/>
          </p:nvPicPr>
          <p:blipFill rotWithShape="1">
            <a:blip r:embed="rId4">
              <a:alphaModFix/>
            </a:blip>
            <a:srcRect b="0" l="0" r="61701" t="0"/>
            <a:stretch/>
          </p:blipFill>
          <p:spPr>
            <a:xfrm flipH="1">
              <a:off x="7780123" y="4106175"/>
              <a:ext cx="194900" cy="834325"/>
            </a:xfrm>
            <a:prstGeom prst="rect">
              <a:avLst/>
            </a:prstGeom>
            <a:noFill/>
            <a:ln>
              <a:noFill/>
            </a:ln>
          </p:spPr>
        </p:pic>
        <p:pic>
          <p:nvPicPr>
            <p:cNvPr id="1527" name="Google Shape;1527;p33"/>
            <p:cNvPicPr preferRelativeResize="0"/>
            <p:nvPr/>
          </p:nvPicPr>
          <p:blipFill rotWithShape="1">
            <a:blip r:embed="rId4">
              <a:alphaModFix/>
            </a:blip>
            <a:srcRect b="0" l="34922" r="49400" t="0"/>
            <a:stretch/>
          </p:blipFill>
          <p:spPr>
            <a:xfrm flipH="1">
              <a:off x="1451375" y="4105350"/>
              <a:ext cx="6370450" cy="834325"/>
            </a:xfrm>
            <a:prstGeom prst="rect">
              <a:avLst/>
            </a:prstGeom>
            <a:noFill/>
            <a:ln>
              <a:noFill/>
            </a:ln>
          </p:spPr>
        </p:pic>
      </p:grpSp>
      <p:sp>
        <p:nvSpPr>
          <p:cNvPr id="1528" name="Google Shape;1528;p33"/>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Hay 20 aminoácidos diferentes que se utilizan para hacer proteínas. Los aminoácidos son las letras del abecedario que se combinan para formar palabras únicas, las proteínas.</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529" name="Google Shape;1529;p33"/>
          <p:cNvGrpSpPr/>
          <p:nvPr/>
        </p:nvGrpSpPr>
        <p:grpSpPr>
          <a:xfrm>
            <a:off x="118800" y="3966301"/>
            <a:ext cx="627023" cy="990009"/>
            <a:chOff x="118800" y="3966301"/>
            <a:chExt cx="627023" cy="990009"/>
          </a:xfrm>
        </p:grpSpPr>
        <p:grpSp>
          <p:nvGrpSpPr>
            <p:cNvPr id="1530" name="Google Shape;1530;p33"/>
            <p:cNvGrpSpPr/>
            <p:nvPr/>
          </p:nvGrpSpPr>
          <p:grpSpPr>
            <a:xfrm>
              <a:off x="253789" y="3966301"/>
              <a:ext cx="381646" cy="990009"/>
              <a:chOff x="3992694" y="1192179"/>
              <a:chExt cx="1158609" cy="3018322"/>
            </a:xfrm>
          </p:grpSpPr>
          <p:sp>
            <p:nvSpPr>
              <p:cNvPr id="1531" name="Google Shape;1531;p33"/>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3"/>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3"/>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3"/>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3"/>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3"/>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3"/>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3"/>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3"/>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3"/>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3"/>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3"/>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48" name="Google Shape;1548;p33"/>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49" name="Google Shape;1549;p33"/>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50" name="Google Shape;1550;p33"/>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3"/>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3"/>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3"/>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3"/>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3"/>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3"/>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3"/>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58" name="Google Shape;1558;p33"/>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3"/>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60" name="Google Shape;1560;p33"/>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3"/>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62" name="Google Shape;1562;p33"/>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3"/>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3"/>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3"/>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568" name="Google Shape;1568;p33"/>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33"/>
            <p:cNvGrpSpPr/>
            <p:nvPr/>
          </p:nvGrpSpPr>
          <p:grpSpPr>
            <a:xfrm>
              <a:off x="127351" y="4159605"/>
              <a:ext cx="613331" cy="297113"/>
              <a:chOff x="4379450" y="1472663"/>
              <a:chExt cx="3161500" cy="1531513"/>
            </a:xfrm>
          </p:grpSpPr>
          <p:pic>
            <p:nvPicPr>
              <p:cNvPr id="1576" name="Google Shape;1576;p33"/>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1577" name="Google Shape;1577;p33"/>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1578" name="Google Shape;1578;p33"/>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3"/>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3"/>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33"/>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pic>
        <p:nvPicPr>
          <p:cNvPr id="1587" name="Google Shape;1587;p34"/>
          <p:cNvPicPr preferRelativeResize="0"/>
          <p:nvPr/>
        </p:nvPicPr>
        <p:blipFill rotWithShape="1">
          <a:blip r:embed="rId3">
            <a:alphaModFix/>
          </a:blip>
          <a:srcRect b="23512" l="26104" r="22245" t="0"/>
          <a:stretch/>
        </p:blipFill>
        <p:spPr>
          <a:xfrm>
            <a:off x="1965275" y="79200"/>
            <a:ext cx="5478851" cy="3743499"/>
          </a:xfrm>
          <a:prstGeom prst="rect">
            <a:avLst/>
          </a:prstGeom>
          <a:noFill/>
          <a:ln>
            <a:noFill/>
          </a:ln>
        </p:spPr>
      </p:pic>
      <p:sp>
        <p:nvSpPr>
          <p:cNvPr id="1588" name="Google Shape;1588;p34"/>
          <p:cNvSpPr/>
          <p:nvPr/>
        </p:nvSpPr>
        <p:spPr>
          <a:xfrm>
            <a:off x="2278925" y="3055550"/>
            <a:ext cx="1629600" cy="7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txBox="1"/>
          <p:nvPr/>
        </p:nvSpPr>
        <p:spPr>
          <a:xfrm>
            <a:off x="2174250" y="3119200"/>
            <a:ext cx="2037000" cy="7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Alanina</a:t>
            </a:r>
            <a:endParaRPr>
              <a:solidFill>
                <a:srgbClr val="656565"/>
              </a:solidFill>
              <a:latin typeface="Press Start 2P"/>
              <a:ea typeface="Press Start 2P"/>
              <a:cs typeface="Press Start 2P"/>
              <a:sym typeface="Press Start 2P"/>
            </a:endParaRPr>
          </a:p>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(Ala)</a:t>
            </a:r>
            <a:endParaRPr>
              <a:solidFill>
                <a:srgbClr val="656565"/>
              </a:solidFill>
              <a:latin typeface="Press Start 2P"/>
              <a:ea typeface="Press Start 2P"/>
              <a:cs typeface="Press Start 2P"/>
              <a:sym typeface="Press Start 2P"/>
            </a:endParaRPr>
          </a:p>
        </p:txBody>
      </p:sp>
      <p:sp>
        <p:nvSpPr>
          <p:cNvPr id="1590" name="Google Shape;1590;p34"/>
          <p:cNvSpPr/>
          <p:nvPr/>
        </p:nvSpPr>
        <p:spPr>
          <a:xfrm>
            <a:off x="4869725" y="3055550"/>
            <a:ext cx="1629600" cy="76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txBox="1"/>
          <p:nvPr/>
        </p:nvSpPr>
        <p:spPr>
          <a:xfrm>
            <a:off x="4765050" y="3119200"/>
            <a:ext cx="2037000" cy="7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Arginina</a:t>
            </a:r>
            <a:endParaRPr>
              <a:solidFill>
                <a:srgbClr val="656565"/>
              </a:solidFill>
              <a:latin typeface="Press Start 2P"/>
              <a:ea typeface="Press Start 2P"/>
              <a:cs typeface="Press Start 2P"/>
              <a:sym typeface="Press Start 2P"/>
            </a:endParaRPr>
          </a:p>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(Arg)</a:t>
            </a:r>
            <a:endParaRPr>
              <a:solidFill>
                <a:srgbClr val="656565"/>
              </a:solidFill>
              <a:latin typeface="Press Start 2P"/>
              <a:ea typeface="Press Start 2P"/>
              <a:cs typeface="Press Start 2P"/>
              <a:sym typeface="Press Start 2P"/>
            </a:endParaRPr>
          </a:p>
        </p:txBody>
      </p:sp>
      <p:grpSp>
        <p:nvGrpSpPr>
          <p:cNvPr id="1592" name="Google Shape;1592;p34"/>
          <p:cNvGrpSpPr/>
          <p:nvPr/>
        </p:nvGrpSpPr>
        <p:grpSpPr>
          <a:xfrm>
            <a:off x="1936800" y="640800"/>
            <a:ext cx="1311323" cy="360000"/>
            <a:chOff x="146742" y="376675"/>
            <a:chExt cx="1928700" cy="360000"/>
          </a:xfrm>
        </p:grpSpPr>
        <p:sp>
          <p:nvSpPr>
            <p:cNvPr id="1593" name="Google Shape;1593;p34"/>
            <p:cNvSpPr/>
            <p:nvPr/>
          </p:nvSpPr>
          <p:spPr>
            <a:xfrm>
              <a:off x="236690" y="394675"/>
              <a:ext cx="1838700" cy="25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594" name="Google Shape;1594;p34"/>
            <p:cNvSpPr txBox="1"/>
            <p:nvPr/>
          </p:nvSpPr>
          <p:spPr>
            <a:xfrm>
              <a:off x="146742" y="376675"/>
              <a:ext cx="19287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363636"/>
                  </a:solidFill>
                  <a:latin typeface="Press Start 2P"/>
                  <a:ea typeface="Press Start 2P"/>
                  <a:cs typeface="Press Start 2P"/>
                  <a:sym typeface="Press Start 2P"/>
                </a:rPr>
                <a:t>Grupo amino</a:t>
              </a:r>
              <a:endParaRPr sz="800">
                <a:solidFill>
                  <a:srgbClr val="363636"/>
                </a:solidFill>
                <a:latin typeface="Press Start 2P"/>
                <a:ea typeface="Press Start 2P"/>
                <a:cs typeface="Press Start 2P"/>
                <a:sym typeface="Press Start 2P"/>
              </a:endParaRPr>
            </a:p>
          </p:txBody>
        </p:sp>
      </p:grpSp>
      <p:grpSp>
        <p:nvGrpSpPr>
          <p:cNvPr id="1595" name="Google Shape;1595;p34"/>
          <p:cNvGrpSpPr/>
          <p:nvPr/>
        </p:nvGrpSpPr>
        <p:grpSpPr>
          <a:xfrm>
            <a:off x="1776682" y="1029600"/>
            <a:ext cx="3514711" cy="360000"/>
            <a:chOff x="473619" y="384475"/>
            <a:chExt cx="2681144" cy="360000"/>
          </a:xfrm>
        </p:grpSpPr>
        <p:sp>
          <p:nvSpPr>
            <p:cNvPr id="1596" name="Google Shape;1596;p34"/>
            <p:cNvSpPr/>
            <p:nvPr/>
          </p:nvSpPr>
          <p:spPr>
            <a:xfrm>
              <a:off x="473619" y="394675"/>
              <a:ext cx="1840200" cy="25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597" name="Google Shape;1597;p34"/>
            <p:cNvSpPr txBox="1"/>
            <p:nvPr/>
          </p:nvSpPr>
          <p:spPr>
            <a:xfrm>
              <a:off x="595763" y="384475"/>
              <a:ext cx="25590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363636"/>
                  </a:solidFill>
                  <a:latin typeface="Press Start 2P"/>
                  <a:ea typeface="Press Start 2P"/>
                  <a:cs typeface="Press Start 2P"/>
                  <a:sym typeface="Press Start 2P"/>
                </a:rPr>
                <a:t>Grupo ác. carboxílico</a:t>
              </a:r>
              <a:endParaRPr sz="800">
                <a:solidFill>
                  <a:srgbClr val="363636"/>
                </a:solidFill>
                <a:latin typeface="Press Start 2P"/>
                <a:ea typeface="Press Start 2P"/>
                <a:cs typeface="Press Start 2P"/>
                <a:sym typeface="Press Start 2P"/>
              </a:endParaRPr>
            </a:p>
          </p:txBody>
        </p:sp>
      </p:grpSp>
      <p:sp>
        <p:nvSpPr>
          <p:cNvPr id="1598" name="Google Shape;1598;p34"/>
          <p:cNvSpPr/>
          <p:nvPr/>
        </p:nvSpPr>
        <p:spPr>
          <a:xfrm>
            <a:off x="1836860" y="1044000"/>
            <a:ext cx="138000" cy="245100"/>
          </a:xfrm>
          <a:prstGeom prst="rect">
            <a:avLst/>
          </a:prstGeom>
          <a:solidFill>
            <a:srgbClr val="A3A3A3"/>
          </a:solidFill>
          <a:ln cap="flat" cmpd="sng" w="9525">
            <a:solidFill>
              <a:srgbClr val="A3A3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1836860" y="663000"/>
            <a:ext cx="138000" cy="245100"/>
          </a:xfrm>
          <a:prstGeom prst="rect">
            <a:avLst/>
          </a:prstGeom>
          <a:solidFill>
            <a:srgbClr val="A3A3A3"/>
          </a:solidFill>
          <a:ln cap="flat" cmpd="sng" w="9525">
            <a:solidFill>
              <a:srgbClr val="A3A3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0" name="Google Shape;1600;p34"/>
          <p:cNvGrpSpPr/>
          <p:nvPr/>
        </p:nvGrpSpPr>
        <p:grpSpPr>
          <a:xfrm>
            <a:off x="1021399" y="3978108"/>
            <a:ext cx="6953820" cy="1117347"/>
            <a:chOff x="1174221" y="4105350"/>
            <a:chExt cx="6800802" cy="835150"/>
          </a:xfrm>
        </p:grpSpPr>
        <p:pic>
          <p:nvPicPr>
            <p:cNvPr id="1601" name="Google Shape;1601;p34"/>
            <p:cNvPicPr preferRelativeResize="0"/>
            <p:nvPr/>
          </p:nvPicPr>
          <p:blipFill rotWithShape="1">
            <a:blip r:embed="rId4">
              <a:alphaModFix/>
            </a:blip>
            <a:srcRect b="0" l="41523" r="0" t="0"/>
            <a:stretch/>
          </p:blipFill>
          <p:spPr>
            <a:xfrm flipH="1">
              <a:off x="1174221" y="4106175"/>
              <a:ext cx="280175" cy="834325"/>
            </a:xfrm>
            <a:prstGeom prst="rect">
              <a:avLst/>
            </a:prstGeom>
            <a:noFill/>
            <a:ln>
              <a:noFill/>
            </a:ln>
          </p:spPr>
        </p:pic>
        <p:pic>
          <p:nvPicPr>
            <p:cNvPr id="1602" name="Google Shape;1602;p34"/>
            <p:cNvPicPr preferRelativeResize="0"/>
            <p:nvPr/>
          </p:nvPicPr>
          <p:blipFill rotWithShape="1">
            <a:blip r:embed="rId4">
              <a:alphaModFix/>
            </a:blip>
            <a:srcRect b="0" l="0" r="61701" t="0"/>
            <a:stretch/>
          </p:blipFill>
          <p:spPr>
            <a:xfrm flipH="1">
              <a:off x="7780123" y="4106175"/>
              <a:ext cx="194900" cy="834325"/>
            </a:xfrm>
            <a:prstGeom prst="rect">
              <a:avLst/>
            </a:prstGeom>
            <a:noFill/>
            <a:ln>
              <a:noFill/>
            </a:ln>
          </p:spPr>
        </p:pic>
        <p:pic>
          <p:nvPicPr>
            <p:cNvPr id="1603" name="Google Shape;1603;p34"/>
            <p:cNvPicPr preferRelativeResize="0"/>
            <p:nvPr/>
          </p:nvPicPr>
          <p:blipFill rotWithShape="1">
            <a:blip r:embed="rId4">
              <a:alphaModFix/>
            </a:blip>
            <a:srcRect b="0" l="34922" r="49400" t="0"/>
            <a:stretch/>
          </p:blipFill>
          <p:spPr>
            <a:xfrm flipH="1">
              <a:off x="1451375" y="4105350"/>
              <a:ext cx="6370450" cy="834325"/>
            </a:xfrm>
            <a:prstGeom prst="rect">
              <a:avLst/>
            </a:prstGeom>
            <a:noFill/>
            <a:ln>
              <a:noFill/>
            </a:ln>
          </p:spPr>
        </p:pic>
      </p:grpSp>
      <p:sp>
        <p:nvSpPr>
          <p:cNvPr id="1604" name="Google Shape;1604;p34"/>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Todos los aminoácidos tienen la misma estructura básica que consta de un grupo amino (-NH2) y un grupo ácido caroxílico (-COOH).</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605" name="Google Shape;1605;p34"/>
          <p:cNvGrpSpPr/>
          <p:nvPr/>
        </p:nvGrpSpPr>
        <p:grpSpPr>
          <a:xfrm>
            <a:off x="118800" y="3966301"/>
            <a:ext cx="627023" cy="990009"/>
            <a:chOff x="118800" y="3966301"/>
            <a:chExt cx="627023" cy="990009"/>
          </a:xfrm>
        </p:grpSpPr>
        <p:grpSp>
          <p:nvGrpSpPr>
            <p:cNvPr id="1606" name="Google Shape;1606;p34"/>
            <p:cNvGrpSpPr/>
            <p:nvPr/>
          </p:nvGrpSpPr>
          <p:grpSpPr>
            <a:xfrm>
              <a:off x="253789" y="3966301"/>
              <a:ext cx="381646" cy="990009"/>
              <a:chOff x="3992694" y="1192179"/>
              <a:chExt cx="1158609" cy="3018322"/>
            </a:xfrm>
          </p:grpSpPr>
          <p:sp>
            <p:nvSpPr>
              <p:cNvPr id="1607" name="Google Shape;1607;p34"/>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4"/>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4"/>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4"/>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4"/>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4"/>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4"/>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24" name="Google Shape;1624;p34"/>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25" name="Google Shape;1625;p34"/>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26" name="Google Shape;1626;p34"/>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4"/>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4"/>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4"/>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4"/>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4"/>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4"/>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4"/>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34" name="Google Shape;1634;p34"/>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4"/>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36" name="Google Shape;1636;p34"/>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4"/>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38" name="Google Shape;1638;p34"/>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4"/>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4"/>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4"/>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4"/>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4"/>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644" name="Google Shape;1644;p34"/>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4"/>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4"/>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4"/>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4"/>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4"/>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4"/>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34"/>
            <p:cNvGrpSpPr/>
            <p:nvPr/>
          </p:nvGrpSpPr>
          <p:grpSpPr>
            <a:xfrm>
              <a:off x="127351" y="4159605"/>
              <a:ext cx="613331" cy="297113"/>
              <a:chOff x="4379450" y="1472663"/>
              <a:chExt cx="3161500" cy="1531513"/>
            </a:xfrm>
          </p:grpSpPr>
          <p:pic>
            <p:nvPicPr>
              <p:cNvPr id="1652" name="Google Shape;1652;p34"/>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1653" name="Google Shape;1653;p34"/>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1654" name="Google Shape;1654;p34"/>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4"/>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4"/>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4"/>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8" name="Google Shape;1658;p34"/>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pic>
        <p:nvPicPr>
          <p:cNvPr id="1663" name="Google Shape;1663;p35"/>
          <p:cNvPicPr preferRelativeResize="0"/>
          <p:nvPr/>
        </p:nvPicPr>
        <p:blipFill rotWithShape="1">
          <a:blip r:embed="rId3">
            <a:alphaModFix/>
          </a:blip>
          <a:srcRect b="45781" l="30157" r="53768" t="6448"/>
          <a:stretch/>
        </p:blipFill>
        <p:spPr>
          <a:xfrm>
            <a:off x="676750" y="575775"/>
            <a:ext cx="1875476" cy="2571749"/>
          </a:xfrm>
          <a:prstGeom prst="rect">
            <a:avLst/>
          </a:prstGeom>
          <a:noFill/>
          <a:ln>
            <a:noFill/>
          </a:ln>
        </p:spPr>
      </p:pic>
      <p:pic>
        <p:nvPicPr>
          <p:cNvPr id="1664" name="Google Shape;1664;p35"/>
          <p:cNvPicPr preferRelativeResize="0"/>
          <p:nvPr/>
        </p:nvPicPr>
        <p:blipFill rotWithShape="1">
          <a:blip r:embed="rId4">
            <a:alphaModFix/>
          </a:blip>
          <a:srcRect b="45515" l="35809" r="34770" t="0"/>
          <a:stretch/>
        </p:blipFill>
        <p:spPr>
          <a:xfrm>
            <a:off x="5535450" y="228600"/>
            <a:ext cx="3459000" cy="2933701"/>
          </a:xfrm>
          <a:prstGeom prst="rect">
            <a:avLst/>
          </a:prstGeom>
          <a:noFill/>
          <a:ln>
            <a:noFill/>
          </a:ln>
        </p:spPr>
      </p:pic>
      <p:pic>
        <p:nvPicPr>
          <p:cNvPr id="1665" name="Google Shape;1665;p35"/>
          <p:cNvPicPr preferRelativeResize="0"/>
          <p:nvPr/>
        </p:nvPicPr>
        <p:blipFill rotWithShape="1">
          <a:blip r:embed="rId3">
            <a:alphaModFix/>
          </a:blip>
          <a:srcRect b="45781" l="53506" r="29945" t="6448"/>
          <a:stretch/>
        </p:blipFill>
        <p:spPr>
          <a:xfrm>
            <a:off x="2715099" y="575775"/>
            <a:ext cx="1930726" cy="2571749"/>
          </a:xfrm>
          <a:prstGeom prst="rect">
            <a:avLst/>
          </a:prstGeom>
          <a:noFill/>
          <a:ln>
            <a:noFill/>
          </a:ln>
        </p:spPr>
      </p:pic>
      <p:grpSp>
        <p:nvGrpSpPr>
          <p:cNvPr id="1666" name="Google Shape;1666;p35"/>
          <p:cNvGrpSpPr/>
          <p:nvPr/>
        </p:nvGrpSpPr>
        <p:grpSpPr>
          <a:xfrm>
            <a:off x="4959072" y="2164660"/>
            <a:ext cx="659544" cy="362043"/>
            <a:chOff x="1254175" y="3079500"/>
            <a:chExt cx="942475" cy="517500"/>
          </a:xfrm>
        </p:grpSpPr>
        <p:sp>
          <p:nvSpPr>
            <p:cNvPr id="1667" name="Google Shape;1667;p35"/>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5"/>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5"/>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5"/>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5"/>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5"/>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3" name="Google Shape;1673;p35"/>
          <p:cNvSpPr txBox="1"/>
          <p:nvPr/>
        </p:nvSpPr>
        <p:spPr>
          <a:xfrm>
            <a:off x="442925" y="32147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200">
                <a:solidFill>
                  <a:srgbClr val="656565"/>
                </a:solidFill>
                <a:latin typeface="Press Start 2P"/>
                <a:ea typeface="Press Start 2P"/>
                <a:cs typeface="Press Start 2P"/>
                <a:sym typeface="Press Start 2P"/>
              </a:rPr>
              <a:t>Aminoácido 1</a:t>
            </a:r>
            <a:endParaRPr sz="12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674" name="Google Shape;1674;p35"/>
          <p:cNvSpPr txBox="1"/>
          <p:nvPr/>
        </p:nvSpPr>
        <p:spPr>
          <a:xfrm>
            <a:off x="2500325" y="32147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656565"/>
                </a:solidFill>
                <a:latin typeface="Press Start 2P"/>
                <a:ea typeface="Press Start 2P"/>
                <a:cs typeface="Press Start 2P"/>
                <a:sym typeface="Press Start 2P"/>
              </a:rPr>
              <a:t>Aminoácido 2</a:t>
            </a:r>
            <a:endParaRPr sz="12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675" name="Google Shape;1675;p35"/>
          <p:cNvSpPr txBox="1"/>
          <p:nvPr/>
        </p:nvSpPr>
        <p:spPr>
          <a:xfrm>
            <a:off x="5929325" y="32147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656565"/>
                </a:solidFill>
                <a:latin typeface="Press Start 2P"/>
                <a:ea typeface="Press Start 2P"/>
                <a:cs typeface="Press Start 2P"/>
                <a:sym typeface="Press Start 2P"/>
              </a:rPr>
              <a:t>Péptido</a:t>
            </a:r>
            <a:endParaRPr sz="12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grpSp>
        <p:nvGrpSpPr>
          <p:cNvPr id="1676" name="Google Shape;1676;p35"/>
          <p:cNvGrpSpPr/>
          <p:nvPr/>
        </p:nvGrpSpPr>
        <p:grpSpPr>
          <a:xfrm>
            <a:off x="1021399" y="3978108"/>
            <a:ext cx="6953820" cy="1117347"/>
            <a:chOff x="1174221" y="4105350"/>
            <a:chExt cx="6800802" cy="835150"/>
          </a:xfrm>
        </p:grpSpPr>
        <p:pic>
          <p:nvPicPr>
            <p:cNvPr id="1677" name="Google Shape;1677;p35"/>
            <p:cNvPicPr preferRelativeResize="0"/>
            <p:nvPr/>
          </p:nvPicPr>
          <p:blipFill rotWithShape="1">
            <a:blip r:embed="rId5">
              <a:alphaModFix/>
            </a:blip>
            <a:srcRect b="0" l="41523" r="0" t="0"/>
            <a:stretch/>
          </p:blipFill>
          <p:spPr>
            <a:xfrm flipH="1">
              <a:off x="1174221" y="4106175"/>
              <a:ext cx="280175" cy="834325"/>
            </a:xfrm>
            <a:prstGeom prst="rect">
              <a:avLst/>
            </a:prstGeom>
            <a:noFill/>
            <a:ln>
              <a:noFill/>
            </a:ln>
          </p:spPr>
        </p:pic>
        <p:pic>
          <p:nvPicPr>
            <p:cNvPr id="1678" name="Google Shape;1678;p35"/>
            <p:cNvPicPr preferRelativeResize="0"/>
            <p:nvPr/>
          </p:nvPicPr>
          <p:blipFill rotWithShape="1">
            <a:blip r:embed="rId5">
              <a:alphaModFix/>
            </a:blip>
            <a:srcRect b="0" l="0" r="61701" t="0"/>
            <a:stretch/>
          </p:blipFill>
          <p:spPr>
            <a:xfrm flipH="1">
              <a:off x="7780123" y="4106175"/>
              <a:ext cx="194900" cy="834325"/>
            </a:xfrm>
            <a:prstGeom prst="rect">
              <a:avLst/>
            </a:prstGeom>
            <a:noFill/>
            <a:ln>
              <a:noFill/>
            </a:ln>
          </p:spPr>
        </p:pic>
        <p:pic>
          <p:nvPicPr>
            <p:cNvPr id="1679" name="Google Shape;1679;p35"/>
            <p:cNvPicPr preferRelativeResize="0"/>
            <p:nvPr/>
          </p:nvPicPr>
          <p:blipFill rotWithShape="1">
            <a:blip r:embed="rId5">
              <a:alphaModFix/>
            </a:blip>
            <a:srcRect b="0" l="34922" r="49400" t="0"/>
            <a:stretch/>
          </p:blipFill>
          <p:spPr>
            <a:xfrm flipH="1">
              <a:off x="1451375" y="4105350"/>
              <a:ext cx="6370450" cy="834325"/>
            </a:xfrm>
            <a:prstGeom prst="rect">
              <a:avLst/>
            </a:prstGeom>
            <a:noFill/>
            <a:ln>
              <a:noFill/>
            </a:ln>
          </p:spPr>
        </p:pic>
      </p:grpSp>
      <p:sp>
        <p:nvSpPr>
          <p:cNvPr id="1680" name="Google Shape;1680;p35"/>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En la traducción, los aminoácidos se unen entre sí por reacciones de deshidratación. El grupo hidroxilo de un aminoácido se une al grupo amino del otro, eliminándose una molécula de agua y formando el enlace.</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681" name="Google Shape;1681;p35"/>
          <p:cNvGrpSpPr/>
          <p:nvPr/>
        </p:nvGrpSpPr>
        <p:grpSpPr>
          <a:xfrm>
            <a:off x="118800" y="3966301"/>
            <a:ext cx="627023" cy="990009"/>
            <a:chOff x="118800" y="3966301"/>
            <a:chExt cx="627023" cy="990009"/>
          </a:xfrm>
        </p:grpSpPr>
        <p:grpSp>
          <p:nvGrpSpPr>
            <p:cNvPr id="1682" name="Google Shape;1682;p35"/>
            <p:cNvGrpSpPr/>
            <p:nvPr/>
          </p:nvGrpSpPr>
          <p:grpSpPr>
            <a:xfrm>
              <a:off x="253789" y="3966301"/>
              <a:ext cx="381646" cy="990009"/>
              <a:chOff x="3992694" y="1192179"/>
              <a:chExt cx="1158609" cy="3018322"/>
            </a:xfrm>
          </p:grpSpPr>
          <p:sp>
            <p:nvSpPr>
              <p:cNvPr id="1683" name="Google Shape;1683;p35"/>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5"/>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5"/>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5"/>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5"/>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5"/>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5"/>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5"/>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5"/>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5"/>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5"/>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5"/>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5"/>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00" name="Google Shape;1700;p35"/>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01" name="Google Shape;1701;p35"/>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02" name="Google Shape;1702;p35"/>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5"/>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5"/>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5"/>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5"/>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5"/>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5"/>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5"/>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10" name="Google Shape;1710;p35"/>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5"/>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12" name="Google Shape;1712;p35"/>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5"/>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14" name="Google Shape;1714;p35"/>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5"/>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5"/>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5"/>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5"/>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5"/>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20" name="Google Shape;1720;p35"/>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5"/>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5"/>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5"/>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5"/>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5"/>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5"/>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35"/>
            <p:cNvGrpSpPr/>
            <p:nvPr/>
          </p:nvGrpSpPr>
          <p:grpSpPr>
            <a:xfrm>
              <a:off x="127351" y="4159605"/>
              <a:ext cx="613331" cy="297113"/>
              <a:chOff x="4379450" y="1472663"/>
              <a:chExt cx="3161500" cy="1531513"/>
            </a:xfrm>
          </p:grpSpPr>
          <p:pic>
            <p:nvPicPr>
              <p:cNvPr id="1728" name="Google Shape;1728;p35"/>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1729" name="Google Shape;1729;p35"/>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1730" name="Google Shape;1730;p35"/>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5"/>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5"/>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5"/>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4" name="Google Shape;1734;p35"/>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pic>
        <p:nvPicPr>
          <p:cNvPr id="1739" name="Google Shape;1739;p36"/>
          <p:cNvPicPr preferRelativeResize="0"/>
          <p:nvPr/>
        </p:nvPicPr>
        <p:blipFill rotWithShape="1">
          <a:blip r:embed="rId3">
            <a:alphaModFix/>
          </a:blip>
          <a:srcRect b="23977" l="24972" r="24690" t="7632"/>
          <a:stretch/>
        </p:blipFill>
        <p:spPr>
          <a:xfrm>
            <a:off x="1541625" y="204800"/>
            <a:ext cx="5766897" cy="3615029"/>
          </a:xfrm>
          <a:prstGeom prst="rect">
            <a:avLst/>
          </a:prstGeom>
          <a:noFill/>
          <a:ln>
            <a:noFill/>
          </a:ln>
        </p:spPr>
      </p:pic>
      <p:sp>
        <p:nvSpPr>
          <p:cNvPr id="1740" name="Google Shape;1740;p36"/>
          <p:cNvSpPr/>
          <p:nvPr/>
        </p:nvSpPr>
        <p:spPr>
          <a:xfrm>
            <a:off x="3959550" y="541975"/>
            <a:ext cx="2032500" cy="48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txBox="1"/>
          <p:nvPr/>
        </p:nvSpPr>
        <p:spPr>
          <a:xfrm>
            <a:off x="3218400" y="1800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Insulina</a:t>
            </a:r>
            <a:endParaRPr>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742" name="Google Shape;1742;p36"/>
          <p:cNvSpPr txBox="1"/>
          <p:nvPr/>
        </p:nvSpPr>
        <p:spPr>
          <a:xfrm>
            <a:off x="0" y="475225"/>
            <a:ext cx="29568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200">
                <a:solidFill>
                  <a:srgbClr val="656565"/>
                </a:solidFill>
                <a:latin typeface="Press Start 2P"/>
                <a:ea typeface="Press Start 2P"/>
                <a:cs typeface="Press Start 2P"/>
                <a:sym typeface="Press Start 2P"/>
              </a:rPr>
              <a:t>Enlaces disulfuro intracatenarios</a:t>
            </a:r>
            <a:endParaRPr sz="12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743" name="Google Shape;1743;p36"/>
          <p:cNvSpPr txBox="1"/>
          <p:nvPr/>
        </p:nvSpPr>
        <p:spPr>
          <a:xfrm>
            <a:off x="-21450" y="2237663"/>
            <a:ext cx="29568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200">
                <a:solidFill>
                  <a:srgbClr val="656565"/>
                </a:solidFill>
                <a:latin typeface="Press Start 2P"/>
                <a:ea typeface="Press Start 2P"/>
                <a:cs typeface="Press Start 2P"/>
                <a:sym typeface="Press Start 2P"/>
              </a:rPr>
              <a:t>Enlaces disulfuro intercatenarios</a:t>
            </a:r>
            <a:endParaRPr sz="12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744" name="Google Shape;1744;p36"/>
          <p:cNvSpPr/>
          <p:nvPr/>
        </p:nvSpPr>
        <p:spPr>
          <a:xfrm rot="-3842326">
            <a:off x="3134507" y="816002"/>
            <a:ext cx="331001" cy="4806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6"/>
          <p:cNvSpPr/>
          <p:nvPr/>
        </p:nvSpPr>
        <p:spPr>
          <a:xfrm rot="-6999477">
            <a:off x="2946979" y="1965865"/>
            <a:ext cx="330983" cy="480576"/>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6"/>
          <p:cNvSpPr txBox="1"/>
          <p:nvPr/>
        </p:nvSpPr>
        <p:spPr>
          <a:xfrm flipH="1">
            <a:off x="4143600" y="70382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656565"/>
                </a:solidFill>
                <a:latin typeface="Press Start 2P"/>
                <a:ea typeface="Press Start 2P"/>
                <a:cs typeface="Press Start 2P"/>
                <a:sym typeface="Press Start 2P"/>
              </a:rPr>
              <a:t>Cadena A</a:t>
            </a:r>
            <a:endParaRPr sz="13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747" name="Google Shape;1747;p36"/>
          <p:cNvSpPr txBox="1"/>
          <p:nvPr/>
        </p:nvSpPr>
        <p:spPr>
          <a:xfrm flipH="1">
            <a:off x="4144200" y="291362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656565"/>
                </a:solidFill>
                <a:latin typeface="Press Start 2P"/>
                <a:ea typeface="Press Start 2P"/>
                <a:cs typeface="Press Start 2P"/>
                <a:sym typeface="Press Start 2P"/>
              </a:rPr>
              <a:t>Cadena B</a:t>
            </a:r>
            <a:endParaRPr sz="13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grpSp>
        <p:nvGrpSpPr>
          <p:cNvPr id="1748" name="Google Shape;1748;p36"/>
          <p:cNvGrpSpPr/>
          <p:nvPr/>
        </p:nvGrpSpPr>
        <p:grpSpPr>
          <a:xfrm>
            <a:off x="1021399" y="3978108"/>
            <a:ext cx="6953820" cy="1117347"/>
            <a:chOff x="1174221" y="4105350"/>
            <a:chExt cx="6800802" cy="835150"/>
          </a:xfrm>
        </p:grpSpPr>
        <p:pic>
          <p:nvPicPr>
            <p:cNvPr id="1749" name="Google Shape;1749;p36"/>
            <p:cNvPicPr preferRelativeResize="0"/>
            <p:nvPr/>
          </p:nvPicPr>
          <p:blipFill rotWithShape="1">
            <a:blip r:embed="rId4">
              <a:alphaModFix/>
            </a:blip>
            <a:srcRect b="0" l="41523" r="0" t="0"/>
            <a:stretch/>
          </p:blipFill>
          <p:spPr>
            <a:xfrm flipH="1">
              <a:off x="1174221" y="4106175"/>
              <a:ext cx="280175" cy="834325"/>
            </a:xfrm>
            <a:prstGeom prst="rect">
              <a:avLst/>
            </a:prstGeom>
            <a:noFill/>
            <a:ln>
              <a:noFill/>
            </a:ln>
          </p:spPr>
        </p:pic>
        <p:pic>
          <p:nvPicPr>
            <p:cNvPr id="1750" name="Google Shape;1750;p36"/>
            <p:cNvPicPr preferRelativeResize="0"/>
            <p:nvPr/>
          </p:nvPicPr>
          <p:blipFill rotWithShape="1">
            <a:blip r:embed="rId4">
              <a:alphaModFix/>
            </a:blip>
            <a:srcRect b="0" l="0" r="61701" t="0"/>
            <a:stretch/>
          </p:blipFill>
          <p:spPr>
            <a:xfrm flipH="1">
              <a:off x="7780123" y="4106175"/>
              <a:ext cx="194900" cy="834325"/>
            </a:xfrm>
            <a:prstGeom prst="rect">
              <a:avLst/>
            </a:prstGeom>
            <a:noFill/>
            <a:ln>
              <a:noFill/>
            </a:ln>
          </p:spPr>
        </p:pic>
        <p:pic>
          <p:nvPicPr>
            <p:cNvPr id="1751" name="Google Shape;1751;p36"/>
            <p:cNvPicPr preferRelativeResize="0"/>
            <p:nvPr/>
          </p:nvPicPr>
          <p:blipFill rotWithShape="1">
            <a:blip r:embed="rId4">
              <a:alphaModFix/>
            </a:blip>
            <a:srcRect b="0" l="34922" r="49400" t="0"/>
            <a:stretch/>
          </p:blipFill>
          <p:spPr>
            <a:xfrm flipH="1">
              <a:off x="1451375" y="4105350"/>
              <a:ext cx="6370450" cy="834325"/>
            </a:xfrm>
            <a:prstGeom prst="rect">
              <a:avLst/>
            </a:prstGeom>
            <a:noFill/>
            <a:ln>
              <a:noFill/>
            </a:ln>
          </p:spPr>
        </p:pic>
      </p:grpSp>
      <p:sp>
        <p:nvSpPr>
          <p:cNvPr id="1752" name="Google Shape;1752;p36"/>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Las cadenas laterales de los aminoácidos se atraen entre sí, permitiendo que las proteínas se plieguen y adquieran sus propiedades únicas. Veamos ahora cómo se crea paso a paso la cadena pequeña de la insulina.</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753" name="Google Shape;1753;p36"/>
          <p:cNvGrpSpPr/>
          <p:nvPr/>
        </p:nvGrpSpPr>
        <p:grpSpPr>
          <a:xfrm>
            <a:off x="118800" y="3966301"/>
            <a:ext cx="627023" cy="990009"/>
            <a:chOff x="118800" y="3966301"/>
            <a:chExt cx="627023" cy="990009"/>
          </a:xfrm>
        </p:grpSpPr>
        <p:grpSp>
          <p:nvGrpSpPr>
            <p:cNvPr id="1754" name="Google Shape;1754;p36"/>
            <p:cNvGrpSpPr/>
            <p:nvPr/>
          </p:nvGrpSpPr>
          <p:grpSpPr>
            <a:xfrm>
              <a:off x="253789" y="3966301"/>
              <a:ext cx="381646" cy="990009"/>
              <a:chOff x="3992694" y="1192179"/>
              <a:chExt cx="1158609" cy="3018322"/>
            </a:xfrm>
          </p:grpSpPr>
          <p:sp>
            <p:nvSpPr>
              <p:cNvPr id="1755" name="Google Shape;1755;p36"/>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6"/>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6"/>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6"/>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6"/>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6"/>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6"/>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6"/>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6"/>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6"/>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6"/>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6"/>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6"/>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72" name="Google Shape;1772;p36"/>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73" name="Google Shape;1773;p36"/>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74" name="Google Shape;1774;p36"/>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6"/>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6"/>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6"/>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6"/>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6"/>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6"/>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6"/>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82" name="Google Shape;1782;p36"/>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6"/>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84" name="Google Shape;1784;p36"/>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6"/>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86" name="Google Shape;1786;p36"/>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6"/>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6"/>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6"/>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6"/>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6"/>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792" name="Google Shape;1792;p36"/>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6"/>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6"/>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6"/>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6"/>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6"/>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6"/>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36"/>
            <p:cNvGrpSpPr/>
            <p:nvPr/>
          </p:nvGrpSpPr>
          <p:grpSpPr>
            <a:xfrm>
              <a:off x="127351" y="4159605"/>
              <a:ext cx="613331" cy="297113"/>
              <a:chOff x="4379450" y="1472663"/>
              <a:chExt cx="3161500" cy="1531513"/>
            </a:xfrm>
          </p:grpSpPr>
          <p:pic>
            <p:nvPicPr>
              <p:cNvPr id="1800" name="Google Shape;1800;p36"/>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1801" name="Google Shape;1801;p36"/>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1802" name="Google Shape;1802;p36"/>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6"/>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6"/>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6"/>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6" name="Google Shape;1806;p36"/>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pic>
        <p:nvPicPr>
          <p:cNvPr id="1811" name="Google Shape;1811;p37"/>
          <p:cNvPicPr preferRelativeResize="0"/>
          <p:nvPr/>
        </p:nvPicPr>
        <p:blipFill rotWithShape="1">
          <a:blip r:embed="rId3">
            <a:alphaModFix/>
          </a:blip>
          <a:srcRect b="0" l="10488" r="18879" t="0"/>
          <a:stretch/>
        </p:blipFill>
        <p:spPr>
          <a:xfrm>
            <a:off x="0" y="0"/>
            <a:ext cx="7882424" cy="5149274"/>
          </a:xfrm>
          <a:prstGeom prst="rect">
            <a:avLst/>
          </a:prstGeom>
          <a:noFill/>
          <a:ln>
            <a:noFill/>
          </a:ln>
        </p:spPr>
      </p:pic>
      <p:sp>
        <p:nvSpPr>
          <p:cNvPr id="1812" name="Google Shape;1812;p37"/>
          <p:cNvSpPr/>
          <p:nvPr/>
        </p:nvSpPr>
        <p:spPr>
          <a:xfrm flipH="1">
            <a:off x="5349850" y="-255600"/>
            <a:ext cx="5954400" cy="5508000"/>
          </a:xfrm>
          <a:prstGeom prst="flowChartOnlineStorage">
            <a:avLst/>
          </a:prstGeom>
          <a:solidFill>
            <a:schemeClr val="lt1"/>
          </a:solidFill>
          <a:ln cap="flat" cmpd="sng" w="76200">
            <a:solidFill>
              <a:srgbClr val="4BA7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3" name="Google Shape;1813;p37"/>
          <p:cNvPicPr preferRelativeResize="0"/>
          <p:nvPr/>
        </p:nvPicPr>
        <p:blipFill rotWithShape="1">
          <a:blip r:embed="rId4">
            <a:alphaModFix/>
          </a:blip>
          <a:srcRect b="80021" l="24698" r="64213" t="5490"/>
          <a:stretch/>
        </p:blipFill>
        <p:spPr>
          <a:xfrm>
            <a:off x="1581625" y="282900"/>
            <a:ext cx="1234452" cy="745801"/>
          </a:xfrm>
          <a:prstGeom prst="rect">
            <a:avLst/>
          </a:prstGeom>
          <a:noFill/>
          <a:ln>
            <a:noFill/>
          </a:ln>
        </p:spPr>
      </p:pic>
      <p:sp>
        <p:nvSpPr>
          <p:cNvPr id="1814" name="Google Shape;1814;p37"/>
          <p:cNvSpPr txBox="1"/>
          <p:nvPr/>
        </p:nvSpPr>
        <p:spPr>
          <a:xfrm>
            <a:off x="799200" y="5118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ARNm</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15" name="Google Shape;1815;p37"/>
          <p:cNvSpPr txBox="1"/>
          <p:nvPr/>
        </p:nvSpPr>
        <p:spPr>
          <a:xfrm>
            <a:off x="723000" y="34074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Núcleo</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16" name="Google Shape;1816;p37"/>
          <p:cNvSpPr txBox="1"/>
          <p:nvPr/>
        </p:nvSpPr>
        <p:spPr>
          <a:xfrm>
            <a:off x="3466200" y="34074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Citoplasma</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17" name="Google Shape;1817;p37"/>
          <p:cNvSpPr txBox="1"/>
          <p:nvPr/>
        </p:nvSpPr>
        <p:spPr>
          <a:xfrm>
            <a:off x="5904600" y="33312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Exterior celular</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18" name="Google Shape;1818;p37"/>
          <p:cNvSpPr/>
          <p:nvPr/>
        </p:nvSpPr>
        <p:spPr>
          <a:xfrm flipH="1" rot="-1799501">
            <a:off x="1050534" y="905359"/>
            <a:ext cx="570143" cy="34941"/>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9" name="Google Shape;1819;p37"/>
          <p:cNvGrpSpPr/>
          <p:nvPr/>
        </p:nvGrpSpPr>
        <p:grpSpPr>
          <a:xfrm>
            <a:off x="1021399" y="3978108"/>
            <a:ext cx="6953820" cy="1117347"/>
            <a:chOff x="1174221" y="4105350"/>
            <a:chExt cx="6800802" cy="835150"/>
          </a:xfrm>
        </p:grpSpPr>
        <p:pic>
          <p:nvPicPr>
            <p:cNvPr id="1820" name="Google Shape;1820;p37"/>
            <p:cNvPicPr preferRelativeResize="0"/>
            <p:nvPr/>
          </p:nvPicPr>
          <p:blipFill rotWithShape="1">
            <a:blip r:embed="rId5">
              <a:alphaModFix/>
            </a:blip>
            <a:srcRect b="0" l="41523" r="0" t="0"/>
            <a:stretch/>
          </p:blipFill>
          <p:spPr>
            <a:xfrm flipH="1">
              <a:off x="1174221" y="4106175"/>
              <a:ext cx="280175" cy="834325"/>
            </a:xfrm>
            <a:prstGeom prst="rect">
              <a:avLst/>
            </a:prstGeom>
            <a:noFill/>
            <a:ln>
              <a:noFill/>
            </a:ln>
          </p:spPr>
        </p:pic>
        <p:pic>
          <p:nvPicPr>
            <p:cNvPr id="1821" name="Google Shape;1821;p37"/>
            <p:cNvPicPr preferRelativeResize="0"/>
            <p:nvPr/>
          </p:nvPicPr>
          <p:blipFill rotWithShape="1">
            <a:blip r:embed="rId5">
              <a:alphaModFix/>
            </a:blip>
            <a:srcRect b="0" l="0" r="61701" t="0"/>
            <a:stretch/>
          </p:blipFill>
          <p:spPr>
            <a:xfrm flipH="1">
              <a:off x="7780123" y="4106175"/>
              <a:ext cx="194900" cy="834325"/>
            </a:xfrm>
            <a:prstGeom prst="rect">
              <a:avLst/>
            </a:prstGeom>
            <a:noFill/>
            <a:ln>
              <a:noFill/>
            </a:ln>
          </p:spPr>
        </p:pic>
        <p:pic>
          <p:nvPicPr>
            <p:cNvPr id="1822" name="Google Shape;1822;p37"/>
            <p:cNvPicPr preferRelativeResize="0"/>
            <p:nvPr/>
          </p:nvPicPr>
          <p:blipFill rotWithShape="1">
            <a:blip r:embed="rId5">
              <a:alphaModFix/>
            </a:blip>
            <a:srcRect b="0" l="34922" r="49400" t="0"/>
            <a:stretch/>
          </p:blipFill>
          <p:spPr>
            <a:xfrm flipH="1">
              <a:off x="1451375" y="4105350"/>
              <a:ext cx="6370450" cy="834325"/>
            </a:xfrm>
            <a:prstGeom prst="rect">
              <a:avLst/>
            </a:prstGeom>
            <a:noFill/>
            <a:ln>
              <a:noFill/>
            </a:ln>
          </p:spPr>
        </p:pic>
      </p:grpSp>
      <p:sp>
        <p:nvSpPr>
          <p:cNvPr id="1823" name="Google Shape;1823;p37"/>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Cuando el cuerpo necesita insulina, se envía una señal al núcleo de la célula. Se comienza la transcripción y se copia el gen de la cadena corta y larga de insulina en el ARNm.</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824" name="Google Shape;1824;p37"/>
          <p:cNvGrpSpPr/>
          <p:nvPr/>
        </p:nvGrpSpPr>
        <p:grpSpPr>
          <a:xfrm>
            <a:off x="118800" y="3966301"/>
            <a:ext cx="627023" cy="990009"/>
            <a:chOff x="118800" y="3966301"/>
            <a:chExt cx="627023" cy="990009"/>
          </a:xfrm>
        </p:grpSpPr>
        <p:grpSp>
          <p:nvGrpSpPr>
            <p:cNvPr id="1825" name="Google Shape;1825;p37"/>
            <p:cNvGrpSpPr/>
            <p:nvPr/>
          </p:nvGrpSpPr>
          <p:grpSpPr>
            <a:xfrm>
              <a:off x="253789" y="3966301"/>
              <a:ext cx="381646" cy="990009"/>
              <a:chOff x="3992694" y="1192179"/>
              <a:chExt cx="1158609" cy="3018322"/>
            </a:xfrm>
          </p:grpSpPr>
          <p:sp>
            <p:nvSpPr>
              <p:cNvPr id="1826" name="Google Shape;1826;p37"/>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7"/>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7"/>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7"/>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7"/>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7"/>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7"/>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7"/>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7"/>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7"/>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43" name="Google Shape;1843;p37"/>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44" name="Google Shape;1844;p37"/>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45" name="Google Shape;1845;p37"/>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7"/>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7"/>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7"/>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7"/>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7"/>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7"/>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7"/>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53" name="Google Shape;1853;p37"/>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7"/>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55" name="Google Shape;1855;p37"/>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7"/>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57" name="Google Shape;1857;p37"/>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7"/>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7"/>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7"/>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7"/>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7"/>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863" name="Google Shape;1863;p37"/>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7"/>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7"/>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7"/>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7"/>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7"/>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7"/>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37"/>
            <p:cNvGrpSpPr/>
            <p:nvPr/>
          </p:nvGrpSpPr>
          <p:grpSpPr>
            <a:xfrm>
              <a:off x="127351" y="4159605"/>
              <a:ext cx="613331" cy="297113"/>
              <a:chOff x="4379450" y="1472663"/>
              <a:chExt cx="3161500" cy="1531513"/>
            </a:xfrm>
          </p:grpSpPr>
          <p:pic>
            <p:nvPicPr>
              <p:cNvPr id="1871" name="Google Shape;1871;p37"/>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1872" name="Google Shape;1872;p37"/>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1873" name="Google Shape;1873;p37"/>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7"/>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7"/>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7"/>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7" name="Google Shape;1877;p37"/>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pic>
        <p:nvPicPr>
          <p:cNvPr id="1882" name="Google Shape;1882;p38"/>
          <p:cNvPicPr preferRelativeResize="0"/>
          <p:nvPr/>
        </p:nvPicPr>
        <p:blipFill rotWithShape="1">
          <a:blip r:embed="rId3">
            <a:alphaModFix/>
          </a:blip>
          <a:srcRect b="0" l="10492" r="30821" t="0"/>
          <a:stretch/>
        </p:blipFill>
        <p:spPr>
          <a:xfrm>
            <a:off x="0" y="0"/>
            <a:ext cx="6534001" cy="5148001"/>
          </a:xfrm>
          <a:prstGeom prst="rect">
            <a:avLst/>
          </a:prstGeom>
          <a:noFill/>
          <a:ln>
            <a:noFill/>
          </a:ln>
        </p:spPr>
      </p:pic>
      <p:pic>
        <p:nvPicPr>
          <p:cNvPr id="1883" name="Google Shape;1883;p38"/>
          <p:cNvPicPr preferRelativeResize="0"/>
          <p:nvPr/>
        </p:nvPicPr>
        <p:blipFill rotWithShape="1">
          <a:blip r:embed="rId3">
            <a:alphaModFix/>
          </a:blip>
          <a:srcRect b="0" l="65944" r="17981" t="0"/>
          <a:stretch/>
        </p:blipFill>
        <p:spPr>
          <a:xfrm>
            <a:off x="4853000" y="0"/>
            <a:ext cx="1782124" cy="5148001"/>
          </a:xfrm>
          <a:prstGeom prst="rect">
            <a:avLst/>
          </a:prstGeom>
          <a:noFill/>
          <a:ln>
            <a:noFill/>
          </a:ln>
        </p:spPr>
      </p:pic>
      <p:pic>
        <p:nvPicPr>
          <p:cNvPr id="1884" name="Google Shape;1884;p38"/>
          <p:cNvPicPr preferRelativeResize="0"/>
          <p:nvPr/>
        </p:nvPicPr>
        <p:blipFill rotWithShape="1">
          <a:blip r:embed="rId3">
            <a:alphaModFix/>
          </a:blip>
          <a:srcRect b="80021" l="24698" r="64213" t="5490"/>
          <a:stretch/>
        </p:blipFill>
        <p:spPr>
          <a:xfrm>
            <a:off x="1581625" y="282900"/>
            <a:ext cx="1234452" cy="745801"/>
          </a:xfrm>
          <a:prstGeom prst="rect">
            <a:avLst/>
          </a:prstGeom>
          <a:noFill/>
          <a:ln>
            <a:noFill/>
          </a:ln>
        </p:spPr>
      </p:pic>
      <p:sp>
        <p:nvSpPr>
          <p:cNvPr id="1885" name="Google Shape;1885;p38"/>
          <p:cNvSpPr txBox="1"/>
          <p:nvPr/>
        </p:nvSpPr>
        <p:spPr>
          <a:xfrm>
            <a:off x="3313800" y="5118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ARNm</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86" name="Google Shape;1886;p38"/>
          <p:cNvSpPr txBox="1"/>
          <p:nvPr/>
        </p:nvSpPr>
        <p:spPr>
          <a:xfrm>
            <a:off x="723000" y="34074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Núcleo</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87" name="Google Shape;1887;p38"/>
          <p:cNvSpPr/>
          <p:nvPr/>
        </p:nvSpPr>
        <p:spPr>
          <a:xfrm rot="3691865">
            <a:off x="5887594" y="697602"/>
            <a:ext cx="48460" cy="446746"/>
          </a:xfrm>
          <a:prstGeom prst="rect">
            <a:avLst/>
          </a:prstGeom>
          <a:solidFill>
            <a:srgbClr val="8CDBFA"/>
          </a:solidFill>
          <a:ln cap="flat" cmpd="sng" w="76200">
            <a:solidFill>
              <a:srgbClr val="8CDB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8"/>
          <p:cNvSpPr txBox="1"/>
          <p:nvPr/>
        </p:nvSpPr>
        <p:spPr>
          <a:xfrm>
            <a:off x="3466200" y="34074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Citoplasma</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89" name="Google Shape;1889;p38"/>
          <p:cNvSpPr/>
          <p:nvPr/>
        </p:nvSpPr>
        <p:spPr>
          <a:xfrm flipH="1">
            <a:off x="5349850" y="-255600"/>
            <a:ext cx="5954400" cy="5508000"/>
          </a:xfrm>
          <a:prstGeom prst="flowChartOnlineStorage">
            <a:avLst/>
          </a:prstGeom>
          <a:solidFill>
            <a:schemeClr val="lt1"/>
          </a:solidFill>
          <a:ln cap="flat" cmpd="sng" w="76200">
            <a:solidFill>
              <a:srgbClr val="4BA7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8"/>
          <p:cNvSpPr txBox="1"/>
          <p:nvPr/>
        </p:nvSpPr>
        <p:spPr>
          <a:xfrm>
            <a:off x="5904600" y="33312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DEDCDE"/>
                </a:solidFill>
                <a:latin typeface="Press Start 2P"/>
                <a:ea typeface="Press Start 2P"/>
                <a:cs typeface="Press Start 2P"/>
                <a:sym typeface="Press Start 2P"/>
              </a:rPr>
              <a:t>Exterior celular</a:t>
            </a:r>
            <a:endParaRPr>
              <a:solidFill>
                <a:srgbClr val="DEDCDE"/>
              </a:solidFill>
              <a:latin typeface="Press Start 2P"/>
              <a:ea typeface="Press Start 2P"/>
              <a:cs typeface="Press Start 2P"/>
              <a:sym typeface="Press Start 2P"/>
            </a:endParaRPr>
          </a:p>
          <a:p>
            <a:pPr indent="0" lvl="0" marL="0" rtl="0" algn="l">
              <a:spcBef>
                <a:spcPts val="0"/>
              </a:spcBef>
              <a:spcAft>
                <a:spcPts val="0"/>
              </a:spcAft>
              <a:buNone/>
            </a:pPr>
            <a:r>
              <a:t/>
            </a:r>
            <a:endParaRPr sz="1200">
              <a:solidFill>
                <a:srgbClr val="DEDCDE"/>
              </a:solidFill>
            </a:endParaRPr>
          </a:p>
        </p:txBody>
      </p:sp>
      <p:sp>
        <p:nvSpPr>
          <p:cNvPr id="1891" name="Google Shape;1891;p38"/>
          <p:cNvSpPr/>
          <p:nvPr/>
        </p:nvSpPr>
        <p:spPr>
          <a:xfrm rot="1927158">
            <a:off x="5005788" y="849938"/>
            <a:ext cx="415849" cy="35044"/>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8"/>
          <p:cNvSpPr/>
          <p:nvPr/>
        </p:nvSpPr>
        <p:spPr>
          <a:xfrm rot="2082986">
            <a:off x="5663852" y="1000746"/>
            <a:ext cx="51096" cy="56921"/>
          </a:xfrm>
          <a:prstGeom prst="rect">
            <a:avLst/>
          </a:prstGeom>
          <a:solidFill>
            <a:srgbClr val="8CDBFA"/>
          </a:solidFill>
          <a:ln cap="flat" cmpd="sng" w="9525">
            <a:solidFill>
              <a:srgbClr val="8CDB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3" name="Google Shape;1893;p38"/>
          <p:cNvGrpSpPr/>
          <p:nvPr/>
        </p:nvGrpSpPr>
        <p:grpSpPr>
          <a:xfrm>
            <a:off x="118800" y="3966301"/>
            <a:ext cx="627023" cy="990009"/>
            <a:chOff x="118800" y="3966301"/>
            <a:chExt cx="627023" cy="990009"/>
          </a:xfrm>
        </p:grpSpPr>
        <p:grpSp>
          <p:nvGrpSpPr>
            <p:cNvPr id="1894" name="Google Shape;1894;p38"/>
            <p:cNvGrpSpPr/>
            <p:nvPr/>
          </p:nvGrpSpPr>
          <p:grpSpPr>
            <a:xfrm>
              <a:off x="253789" y="3966301"/>
              <a:ext cx="381646" cy="990009"/>
              <a:chOff x="3992694" y="1192179"/>
              <a:chExt cx="1158609" cy="3018322"/>
            </a:xfrm>
          </p:grpSpPr>
          <p:sp>
            <p:nvSpPr>
              <p:cNvPr id="1895" name="Google Shape;1895;p38"/>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8"/>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8"/>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8"/>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8"/>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8"/>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8"/>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8"/>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8"/>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8"/>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8"/>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8"/>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8"/>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8"/>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8"/>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12" name="Google Shape;1912;p38"/>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13" name="Google Shape;1913;p38"/>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14" name="Google Shape;1914;p38"/>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8"/>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8"/>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8"/>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8"/>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8"/>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8"/>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8"/>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22" name="Google Shape;1922;p38"/>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8"/>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24" name="Google Shape;1924;p38"/>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8"/>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26" name="Google Shape;1926;p38"/>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8"/>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8"/>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8"/>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8"/>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8"/>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32" name="Google Shape;1932;p38"/>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8"/>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8"/>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8"/>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8"/>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8"/>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8"/>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9" name="Google Shape;1939;p38"/>
            <p:cNvGrpSpPr/>
            <p:nvPr/>
          </p:nvGrpSpPr>
          <p:grpSpPr>
            <a:xfrm>
              <a:off x="127351" y="4159605"/>
              <a:ext cx="613331" cy="297113"/>
              <a:chOff x="4379450" y="1472663"/>
              <a:chExt cx="3161500" cy="1531513"/>
            </a:xfrm>
          </p:grpSpPr>
          <p:pic>
            <p:nvPicPr>
              <p:cNvPr id="1940" name="Google Shape;1940;p38"/>
              <p:cNvPicPr preferRelativeResize="0"/>
              <p:nvPr/>
            </p:nvPicPr>
            <p:blipFill>
              <a:blip r:embed="rId4">
                <a:alphaModFix/>
              </a:blip>
              <a:stretch>
                <a:fillRect/>
              </a:stretch>
            </p:blipFill>
            <p:spPr>
              <a:xfrm>
                <a:off x="5940750" y="1651625"/>
                <a:ext cx="1600200" cy="1352550"/>
              </a:xfrm>
              <a:prstGeom prst="rect">
                <a:avLst/>
              </a:prstGeom>
              <a:noFill/>
              <a:ln>
                <a:noFill/>
              </a:ln>
            </p:spPr>
          </p:pic>
          <p:pic>
            <p:nvPicPr>
              <p:cNvPr id="1941" name="Google Shape;1941;p38"/>
              <p:cNvPicPr preferRelativeResize="0"/>
              <p:nvPr/>
            </p:nvPicPr>
            <p:blipFill>
              <a:blip r:embed="rId5">
                <a:alphaModFix/>
              </a:blip>
              <a:stretch>
                <a:fillRect/>
              </a:stretch>
            </p:blipFill>
            <p:spPr>
              <a:xfrm>
                <a:off x="4379450" y="1472663"/>
                <a:ext cx="1466850" cy="1171575"/>
              </a:xfrm>
              <a:prstGeom prst="rect">
                <a:avLst/>
              </a:prstGeom>
              <a:noFill/>
              <a:ln>
                <a:noFill/>
              </a:ln>
            </p:spPr>
          </p:pic>
        </p:grpSp>
        <p:sp>
          <p:nvSpPr>
            <p:cNvPr id="1942" name="Google Shape;1942;p38"/>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8"/>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8"/>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8"/>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38"/>
          <p:cNvGrpSpPr/>
          <p:nvPr/>
        </p:nvGrpSpPr>
        <p:grpSpPr>
          <a:xfrm>
            <a:off x="1021399" y="3978108"/>
            <a:ext cx="6953820" cy="1117347"/>
            <a:chOff x="1174221" y="4105350"/>
            <a:chExt cx="6800802" cy="835150"/>
          </a:xfrm>
        </p:grpSpPr>
        <p:pic>
          <p:nvPicPr>
            <p:cNvPr id="1947" name="Google Shape;1947;p38"/>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1948" name="Google Shape;1948;p38"/>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1949" name="Google Shape;1949;p38"/>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1950" name="Google Shape;1950;p38"/>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Luego, la hebra de ARNm sale del núcleo y entra al citoplasma para comenzar la traducción. En este proceso trabajan los ribosomas, formados por dos subunidades que se unen para la traducción.</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sp>
        <p:nvSpPr>
          <p:cNvPr id="1951" name="Google Shape;1951;p38"/>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grpSp>
        <p:nvGrpSpPr>
          <p:cNvPr id="1956" name="Google Shape;1956;p39"/>
          <p:cNvGrpSpPr/>
          <p:nvPr/>
        </p:nvGrpSpPr>
        <p:grpSpPr>
          <a:xfrm>
            <a:off x="1021399" y="3978108"/>
            <a:ext cx="6953820" cy="1117347"/>
            <a:chOff x="1174221" y="4105350"/>
            <a:chExt cx="6800802" cy="835150"/>
          </a:xfrm>
        </p:grpSpPr>
        <p:pic>
          <p:nvPicPr>
            <p:cNvPr id="1957" name="Google Shape;1957;p39"/>
            <p:cNvPicPr preferRelativeResize="0"/>
            <p:nvPr/>
          </p:nvPicPr>
          <p:blipFill rotWithShape="1">
            <a:blip r:embed="rId3">
              <a:alphaModFix/>
            </a:blip>
            <a:srcRect b="0" l="41523" r="0" t="0"/>
            <a:stretch/>
          </p:blipFill>
          <p:spPr>
            <a:xfrm flipH="1">
              <a:off x="1174221" y="4106175"/>
              <a:ext cx="280175" cy="834325"/>
            </a:xfrm>
            <a:prstGeom prst="rect">
              <a:avLst/>
            </a:prstGeom>
            <a:noFill/>
            <a:ln>
              <a:noFill/>
            </a:ln>
          </p:spPr>
        </p:pic>
        <p:pic>
          <p:nvPicPr>
            <p:cNvPr id="1958" name="Google Shape;1958;p39"/>
            <p:cNvPicPr preferRelativeResize="0"/>
            <p:nvPr/>
          </p:nvPicPr>
          <p:blipFill rotWithShape="1">
            <a:blip r:embed="rId3">
              <a:alphaModFix/>
            </a:blip>
            <a:srcRect b="0" l="0" r="61701" t="0"/>
            <a:stretch/>
          </p:blipFill>
          <p:spPr>
            <a:xfrm flipH="1">
              <a:off x="7780123" y="4106175"/>
              <a:ext cx="194900" cy="834325"/>
            </a:xfrm>
            <a:prstGeom prst="rect">
              <a:avLst/>
            </a:prstGeom>
            <a:noFill/>
            <a:ln>
              <a:noFill/>
            </a:ln>
          </p:spPr>
        </p:pic>
        <p:pic>
          <p:nvPicPr>
            <p:cNvPr id="1959" name="Google Shape;1959;p39"/>
            <p:cNvPicPr preferRelativeResize="0"/>
            <p:nvPr/>
          </p:nvPicPr>
          <p:blipFill rotWithShape="1">
            <a:blip r:embed="rId3">
              <a:alphaModFix/>
            </a:blip>
            <a:srcRect b="0" l="34922" r="49400" t="0"/>
            <a:stretch/>
          </p:blipFill>
          <p:spPr>
            <a:xfrm flipH="1">
              <a:off x="1451375" y="4105350"/>
              <a:ext cx="6370450" cy="834325"/>
            </a:xfrm>
            <a:prstGeom prst="rect">
              <a:avLst/>
            </a:prstGeom>
            <a:noFill/>
            <a:ln>
              <a:noFill/>
            </a:ln>
          </p:spPr>
        </p:pic>
      </p:grpSp>
      <p:pic>
        <p:nvPicPr>
          <p:cNvPr id="1960" name="Google Shape;1960;p39"/>
          <p:cNvPicPr preferRelativeResize="0"/>
          <p:nvPr/>
        </p:nvPicPr>
        <p:blipFill rotWithShape="1">
          <a:blip r:embed="rId4">
            <a:alphaModFix/>
          </a:blip>
          <a:srcRect b="54012" l="55519" r="13800" t="0"/>
          <a:stretch/>
        </p:blipFill>
        <p:spPr>
          <a:xfrm>
            <a:off x="5427775" y="152400"/>
            <a:ext cx="3254323" cy="2250825"/>
          </a:xfrm>
          <a:prstGeom prst="rect">
            <a:avLst/>
          </a:prstGeom>
          <a:noFill/>
          <a:ln>
            <a:noFill/>
          </a:ln>
        </p:spPr>
      </p:pic>
      <p:pic>
        <p:nvPicPr>
          <p:cNvPr id="1961" name="Google Shape;1961;p39"/>
          <p:cNvPicPr preferRelativeResize="0"/>
          <p:nvPr/>
        </p:nvPicPr>
        <p:blipFill rotWithShape="1">
          <a:blip r:embed="rId4">
            <a:alphaModFix/>
          </a:blip>
          <a:srcRect b="63591" l="26351" r="46252" t="14548"/>
          <a:stretch/>
        </p:blipFill>
        <p:spPr>
          <a:xfrm>
            <a:off x="505525" y="2845575"/>
            <a:ext cx="2905902" cy="1069924"/>
          </a:xfrm>
          <a:prstGeom prst="rect">
            <a:avLst/>
          </a:prstGeom>
          <a:noFill/>
          <a:ln>
            <a:noFill/>
          </a:ln>
        </p:spPr>
      </p:pic>
      <p:pic>
        <p:nvPicPr>
          <p:cNvPr id="1962" name="Google Shape;1962;p39"/>
          <p:cNvPicPr preferRelativeResize="0"/>
          <p:nvPr/>
        </p:nvPicPr>
        <p:blipFill rotWithShape="1">
          <a:blip r:embed="rId4">
            <a:alphaModFix/>
          </a:blip>
          <a:srcRect b="44563" l="3357" r="4391" t="51354"/>
          <a:stretch/>
        </p:blipFill>
        <p:spPr>
          <a:xfrm>
            <a:off x="-105500" y="2665800"/>
            <a:ext cx="9784699" cy="199775"/>
          </a:xfrm>
          <a:prstGeom prst="rect">
            <a:avLst/>
          </a:prstGeom>
          <a:noFill/>
          <a:ln>
            <a:noFill/>
          </a:ln>
        </p:spPr>
      </p:pic>
      <p:sp>
        <p:nvSpPr>
          <p:cNvPr id="1963" name="Google Shape;1963;p39"/>
          <p:cNvSpPr/>
          <p:nvPr/>
        </p:nvSpPr>
        <p:spPr>
          <a:xfrm>
            <a:off x="1728000" y="2592000"/>
            <a:ext cx="720000" cy="360000"/>
          </a:xfrm>
          <a:prstGeom prst="rect">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9"/>
          <p:cNvSpPr txBox="1"/>
          <p:nvPr/>
        </p:nvSpPr>
        <p:spPr>
          <a:xfrm>
            <a:off x="839675" y="18924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Codón de inicio</a:t>
            </a:r>
            <a:endParaRPr>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965" name="Google Shape;1965;p39"/>
          <p:cNvSpPr txBox="1"/>
          <p:nvPr/>
        </p:nvSpPr>
        <p:spPr>
          <a:xfrm>
            <a:off x="3610800" y="306417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Subunidad menor</a:t>
            </a:r>
            <a:endParaRPr>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966" name="Google Shape;1966;p39"/>
          <p:cNvSpPr txBox="1"/>
          <p:nvPr/>
        </p:nvSpPr>
        <p:spPr>
          <a:xfrm>
            <a:off x="3610800" y="24662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Subunidad mayor</a:t>
            </a:r>
            <a:endParaRPr>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1967" name="Google Shape;1967;p39"/>
          <p:cNvSpPr/>
          <p:nvPr/>
        </p:nvSpPr>
        <p:spPr>
          <a:xfrm rot="-2700000">
            <a:off x="5482196" y="776934"/>
            <a:ext cx="191767" cy="233345"/>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9"/>
          <p:cNvSpPr/>
          <p:nvPr/>
        </p:nvSpPr>
        <p:spPr>
          <a:xfrm rot="5400000">
            <a:off x="3603165" y="3258586"/>
            <a:ext cx="191700" cy="2334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9"/>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 primera etapa de la traducción es la de iniciación. La subunidad menor lee las bases del ARNm en grupos de tres, llamados codones. Cada codón codifica un aminoácido. El codón de inicio es AUG y codifica Metionina.</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1970" name="Google Shape;1970;p39"/>
          <p:cNvGrpSpPr/>
          <p:nvPr/>
        </p:nvGrpSpPr>
        <p:grpSpPr>
          <a:xfrm>
            <a:off x="118800" y="3966301"/>
            <a:ext cx="627023" cy="990009"/>
            <a:chOff x="118800" y="3966301"/>
            <a:chExt cx="627023" cy="990009"/>
          </a:xfrm>
        </p:grpSpPr>
        <p:grpSp>
          <p:nvGrpSpPr>
            <p:cNvPr id="1971" name="Google Shape;1971;p39"/>
            <p:cNvGrpSpPr/>
            <p:nvPr/>
          </p:nvGrpSpPr>
          <p:grpSpPr>
            <a:xfrm>
              <a:off x="253789" y="3966301"/>
              <a:ext cx="381646" cy="990009"/>
              <a:chOff x="3992694" y="1192179"/>
              <a:chExt cx="1158609" cy="3018322"/>
            </a:xfrm>
          </p:grpSpPr>
          <p:sp>
            <p:nvSpPr>
              <p:cNvPr id="1972" name="Google Shape;1972;p39"/>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9"/>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9"/>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9"/>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9"/>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9"/>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9"/>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9"/>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9"/>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9"/>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9"/>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9"/>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9"/>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9"/>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9"/>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9"/>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9"/>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89" name="Google Shape;1989;p39"/>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90" name="Google Shape;1990;p39"/>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91" name="Google Shape;1991;p39"/>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9"/>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9"/>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9"/>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9"/>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9"/>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9"/>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9"/>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999" name="Google Shape;1999;p39"/>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9"/>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01" name="Google Shape;2001;p39"/>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9"/>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03" name="Google Shape;2003;p39"/>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9"/>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9"/>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9"/>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9"/>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9"/>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09" name="Google Shape;2009;p39"/>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9"/>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9"/>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9"/>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9"/>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9"/>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9"/>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6" name="Google Shape;2016;p39"/>
            <p:cNvGrpSpPr/>
            <p:nvPr/>
          </p:nvGrpSpPr>
          <p:grpSpPr>
            <a:xfrm>
              <a:off x="127351" y="4159605"/>
              <a:ext cx="613331" cy="297113"/>
              <a:chOff x="4379450" y="1472663"/>
              <a:chExt cx="3161500" cy="1531513"/>
            </a:xfrm>
          </p:grpSpPr>
          <p:pic>
            <p:nvPicPr>
              <p:cNvPr id="2017" name="Google Shape;2017;p39"/>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2018" name="Google Shape;2018;p39"/>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2019" name="Google Shape;2019;p39"/>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9"/>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9"/>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9"/>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3" name="Google Shape;2023;p39"/>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pic>
        <p:nvPicPr>
          <p:cNvPr id="2028" name="Google Shape;2028;p40"/>
          <p:cNvPicPr preferRelativeResize="0"/>
          <p:nvPr/>
        </p:nvPicPr>
        <p:blipFill rotWithShape="1">
          <a:blip r:embed="rId3">
            <a:alphaModFix/>
          </a:blip>
          <a:srcRect b="54012" l="55519" r="13800" t="0"/>
          <a:stretch/>
        </p:blipFill>
        <p:spPr>
          <a:xfrm>
            <a:off x="5427775" y="152400"/>
            <a:ext cx="3254323" cy="2250825"/>
          </a:xfrm>
          <a:prstGeom prst="rect">
            <a:avLst/>
          </a:prstGeom>
          <a:noFill/>
          <a:ln>
            <a:noFill/>
          </a:ln>
        </p:spPr>
      </p:pic>
      <p:pic>
        <p:nvPicPr>
          <p:cNvPr id="2029" name="Google Shape;2029;p40"/>
          <p:cNvPicPr preferRelativeResize="0"/>
          <p:nvPr/>
        </p:nvPicPr>
        <p:blipFill rotWithShape="1">
          <a:blip r:embed="rId3">
            <a:alphaModFix/>
          </a:blip>
          <a:srcRect b="63591" l="26351" r="46252" t="14548"/>
          <a:stretch/>
        </p:blipFill>
        <p:spPr>
          <a:xfrm>
            <a:off x="505525" y="2845575"/>
            <a:ext cx="2905902" cy="1069924"/>
          </a:xfrm>
          <a:prstGeom prst="rect">
            <a:avLst/>
          </a:prstGeom>
          <a:noFill/>
          <a:ln>
            <a:noFill/>
          </a:ln>
        </p:spPr>
      </p:pic>
      <p:pic>
        <p:nvPicPr>
          <p:cNvPr id="2030" name="Google Shape;2030;p40"/>
          <p:cNvPicPr preferRelativeResize="0"/>
          <p:nvPr/>
        </p:nvPicPr>
        <p:blipFill rotWithShape="1">
          <a:blip r:embed="rId3">
            <a:alphaModFix/>
          </a:blip>
          <a:srcRect b="44563" l="3357" r="4391" t="51354"/>
          <a:stretch/>
        </p:blipFill>
        <p:spPr>
          <a:xfrm>
            <a:off x="-105500" y="2665800"/>
            <a:ext cx="9784699" cy="199775"/>
          </a:xfrm>
          <a:prstGeom prst="rect">
            <a:avLst/>
          </a:prstGeom>
          <a:noFill/>
          <a:ln>
            <a:noFill/>
          </a:ln>
        </p:spPr>
      </p:pic>
      <p:pic>
        <p:nvPicPr>
          <p:cNvPr id="2031" name="Google Shape;2031;p40"/>
          <p:cNvPicPr preferRelativeResize="0"/>
          <p:nvPr/>
        </p:nvPicPr>
        <p:blipFill rotWithShape="1">
          <a:blip r:embed="rId4">
            <a:alphaModFix/>
          </a:blip>
          <a:srcRect b="26419" l="32362" r="39520" t="15820"/>
          <a:stretch/>
        </p:blipFill>
        <p:spPr>
          <a:xfrm>
            <a:off x="3012825" y="679950"/>
            <a:ext cx="3220951" cy="3053326"/>
          </a:xfrm>
          <a:prstGeom prst="rect">
            <a:avLst/>
          </a:prstGeom>
          <a:noFill/>
          <a:ln cap="flat" cmpd="sng" w="38100">
            <a:solidFill>
              <a:srgbClr val="DEDCDE"/>
            </a:solidFill>
            <a:prstDash val="solid"/>
            <a:round/>
            <a:headEnd len="sm" w="sm" type="none"/>
            <a:tailEnd len="sm" w="sm" type="none"/>
          </a:ln>
        </p:spPr>
      </p:pic>
      <p:sp>
        <p:nvSpPr>
          <p:cNvPr id="2032" name="Google Shape;2032;p40"/>
          <p:cNvSpPr txBox="1"/>
          <p:nvPr/>
        </p:nvSpPr>
        <p:spPr>
          <a:xfrm>
            <a:off x="3012750" y="76200"/>
            <a:ext cx="32208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656565"/>
                </a:solidFill>
                <a:latin typeface="Press Start 2P"/>
                <a:ea typeface="Press Start 2P"/>
                <a:cs typeface="Press Start 2P"/>
                <a:sym typeface="Press Start 2P"/>
              </a:rPr>
              <a:t>ARN transferente (ARNt)</a:t>
            </a:r>
            <a:endParaRPr sz="13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100"/>
          </a:p>
        </p:txBody>
      </p:sp>
      <p:grpSp>
        <p:nvGrpSpPr>
          <p:cNvPr id="2033" name="Google Shape;2033;p40"/>
          <p:cNvGrpSpPr/>
          <p:nvPr/>
        </p:nvGrpSpPr>
        <p:grpSpPr>
          <a:xfrm>
            <a:off x="1021399" y="3978108"/>
            <a:ext cx="6953820" cy="1117347"/>
            <a:chOff x="1174221" y="4105350"/>
            <a:chExt cx="6800802" cy="835150"/>
          </a:xfrm>
        </p:grpSpPr>
        <p:pic>
          <p:nvPicPr>
            <p:cNvPr id="2034" name="Google Shape;2034;p40"/>
            <p:cNvPicPr preferRelativeResize="0"/>
            <p:nvPr/>
          </p:nvPicPr>
          <p:blipFill rotWithShape="1">
            <a:blip r:embed="rId5">
              <a:alphaModFix/>
            </a:blip>
            <a:srcRect b="0" l="41523" r="0" t="0"/>
            <a:stretch/>
          </p:blipFill>
          <p:spPr>
            <a:xfrm flipH="1">
              <a:off x="1174221" y="4106175"/>
              <a:ext cx="280175" cy="834325"/>
            </a:xfrm>
            <a:prstGeom prst="rect">
              <a:avLst/>
            </a:prstGeom>
            <a:noFill/>
            <a:ln>
              <a:noFill/>
            </a:ln>
          </p:spPr>
        </p:pic>
        <p:pic>
          <p:nvPicPr>
            <p:cNvPr id="2035" name="Google Shape;2035;p40"/>
            <p:cNvPicPr preferRelativeResize="0"/>
            <p:nvPr/>
          </p:nvPicPr>
          <p:blipFill rotWithShape="1">
            <a:blip r:embed="rId5">
              <a:alphaModFix/>
            </a:blip>
            <a:srcRect b="0" l="0" r="61701" t="0"/>
            <a:stretch/>
          </p:blipFill>
          <p:spPr>
            <a:xfrm flipH="1">
              <a:off x="7780123" y="4106175"/>
              <a:ext cx="194900" cy="834325"/>
            </a:xfrm>
            <a:prstGeom prst="rect">
              <a:avLst/>
            </a:prstGeom>
            <a:noFill/>
            <a:ln>
              <a:noFill/>
            </a:ln>
          </p:spPr>
        </p:pic>
        <p:pic>
          <p:nvPicPr>
            <p:cNvPr id="2036" name="Google Shape;2036;p40"/>
            <p:cNvPicPr preferRelativeResize="0"/>
            <p:nvPr/>
          </p:nvPicPr>
          <p:blipFill rotWithShape="1">
            <a:blip r:embed="rId5">
              <a:alphaModFix/>
            </a:blip>
            <a:srcRect b="0" l="34922" r="49400" t="0"/>
            <a:stretch/>
          </p:blipFill>
          <p:spPr>
            <a:xfrm flipH="1">
              <a:off x="1451375" y="4105350"/>
              <a:ext cx="6370450" cy="834325"/>
            </a:xfrm>
            <a:prstGeom prst="rect">
              <a:avLst/>
            </a:prstGeom>
            <a:noFill/>
            <a:ln>
              <a:noFill/>
            </a:ln>
          </p:spPr>
        </p:pic>
      </p:grpSp>
      <p:sp>
        <p:nvSpPr>
          <p:cNvPr id="2037" name="Google Shape;2037;p40"/>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Las células producen una serie de moléculas de ARN transferente (ARNt). Cada molécula está diseñada para aceptar un aminoácido diferente y transferirlo al ribosoma.</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038" name="Google Shape;2038;p40"/>
          <p:cNvGrpSpPr/>
          <p:nvPr/>
        </p:nvGrpSpPr>
        <p:grpSpPr>
          <a:xfrm>
            <a:off x="118800" y="3966301"/>
            <a:ext cx="627023" cy="990009"/>
            <a:chOff x="118800" y="3966301"/>
            <a:chExt cx="627023" cy="990009"/>
          </a:xfrm>
        </p:grpSpPr>
        <p:grpSp>
          <p:nvGrpSpPr>
            <p:cNvPr id="2039" name="Google Shape;2039;p40"/>
            <p:cNvGrpSpPr/>
            <p:nvPr/>
          </p:nvGrpSpPr>
          <p:grpSpPr>
            <a:xfrm>
              <a:off x="253789" y="3966301"/>
              <a:ext cx="381646" cy="990009"/>
              <a:chOff x="3992694" y="1192179"/>
              <a:chExt cx="1158609" cy="3018322"/>
            </a:xfrm>
          </p:grpSpPr>
          <p:sp>
            <p:nvSpPr>
              <p:cNvPr id="2040" name="Google Shape;2040;p40"/>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0"/>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0"/>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0"/>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0"/>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0"/>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0"/>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0"/>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0"/>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0"/>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0"/>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0"/>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0"/>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0"/>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0"/>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0"/>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0"/>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57" name="Google Shape;2057;p40"/>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58" name="Google Shape;2058;p40"/>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59" name="Google Shape;2059;p40"/>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0"/>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0"/>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0"/>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0"/>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0"/>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0"/>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0"/>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67" name="Google Shape;2067;p40"/>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0"/>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69" name="Google Shape;2069;p40"/>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0"/>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71" name="Google Shape;2071;p40"/>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0"/>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0"/>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0"/>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0"/>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0"/>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077" name="Google Shape;2077;p40"/>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0"/>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0"/>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0"/>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0"/>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0"/>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0"/>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40"/>
            <p:cNvGrpSpPr/>
            <p:nvPr/>
          </p:nvGrpSpPr>
          <p:grpSpPr>
            <a:xfrm>
              <a:off x="127351" y="4159605"/>
              <a:ext cx="613331" cy="297113"/>
              <a:chOff x="4379450" y="1472663"/>
              <a:chExt cx="3161500" cy="1531513"/>
            </a:xfrm>
          </p:grpSpPr>
          <p:pic>
            <p:nvPicPr>
              <p:cNvPr id="2085" name="Google Shape;2085;p40"/>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2086" name="Google Shape;2086;p40"/>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2087" name="Google Shape;2087;p40"/>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0"/>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0"/>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0"/>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1" name="Google Shape;2091;p40"/>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pic>
        <p:nvPicPr>
          <p:cNvPr id="2096" name="Google Shape;2096;p41"/>
          <p:cNvPicPr preferRelativeResize="0"/>
          <p:nvPr/>
        </p:nvPicPr>
        <p:blipFill rotWithShape="1">
          <a:blip r:embed="rId3">
            <a:alphaModFix/>
          </a:blip>
          <a:srcRect b="63591" l="26351" r="46252" t="14548"/>
          <a:stretch/>
        </p:blipFill>
        <p:spPr>
          <a:xfrm>
            <a:off x="505525" y="2845575"/>
            <a:ext cx="2905902" cy="1069924"/>
          </a:xfrm>
          <a:prstGeom prst="rect">
            <a:avLst/>
          </a:prstGeom>
          <a:noFill/>
          <a:ln>
            <a:noFill/>
          </a:ln>
        </p:spPr>
      </p:pic>
      <p:pic>
        <p:nvPicPr>
          <p:cNvPr id="2097" name="Google Shape;2097;p41"/>
          <p:cNvPicPr preferRelativeResize="0"/>
          <p:nvPr/>
        </p:nvPicPr>
        <p:blipFill rotWithShape="1">
          <a:blip r:embed="rId3">
            <a:alphaModFix/>
          </a:blip>
          <a:srcRect b="54012" l="55519" r="13800" t="0"/>
          <a:stretch/>
        </p:blipFill>
        <p:spPr>
          <a:xfrm>
            <a:off x="5427775" y="152400"/>
            <a:ext cx="3254323" cy="2250825"/>
          </a:xfrm>
          <a:prstGeom prst="rect">
            <a:avLst/>
          </a:prstGeom>
          <a:noFill/>
          <a:ln>
            <a:noFill/>
          </a:ln>
        </p:spPr>
      </p:pic>
      <p:pic>
        <p:nvPicPr>
          <p:cNvPr id="2098" name="Google Shape;2098;p41"/>
          <p:cNvPicPr preferRelativeResize="0"/>
          <p:nvPr/>
        </p:nvPicPr>
        <p:blipFill rotWithShape="1">
          <a:blip r:embed="rId3">
            <a:alphaModFix/>
          </a:blip>
          <a:srcRect b="44563" l="3357" r="4391" t="51354"/>
          <a:stretch/>
        </p:blipFill>
        <p:spPr>
          <a:xfrm>
            <a:off x="-105500" y="2665800"/>
            <a:ext cx="9784699" cy="199775"/>
          </a:xfrm>
          <a:prstGeom prst="rect">
            <a:avLst/>
          </a:prstGeom>
          <a:noFill/>
          <a:ln>
            <a:noFill/>
          </a:ln>
        </p:spPr>
      </p:pic>
      <p:pic>
        <p:nvPicPr>
          <p:cNvPr id="2099" name="Google Shape;2099;p41"/>
          <p:cNvPicPr preferRelativeResize="0"/>
          <p:nvPr/>
        </p:nvPicPr>
        <p:blipFill rotWithShape="1">
          <a:blip r:embed="rId4">
            <a:alphaModFix/>
          </a:blip>
          <a:srcRect b="53244" l="45276" r="45408" t="9574"/>
          <a:stretch/>
        </p:blipFill>
        <p:spPr>
          <a:xfrm>
            <a:off x="4162800" y="332650"/>
            <a:ext cx="896804" cy="1614261"/>
          </a:xfrm>
          <a:prstGeom prst="rect">
            <a:avLst/>
          </a:prstGeom>
          <a:noFill/>
          <a:ln>
            <a:noFill/>
          </a:ln>
        </p:spPr>
      </p:pic>
      <p:sp>
        <p:nvSpPr>
          <p:cNvPr id="2100" name="Google Shape;2100;p41"/>
          <p:cNvSpPr/>
          <p:nvPr/>
        </p:nvSpPr>
        <p:spPr>
          <a:xfrm>
            <a:off x="1728000" y="2592000"/>
            <a:ext cx="720000" cy="360000"/>
          </a:xfrm>
          <a:prstGeom prst="rect">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1"/>
          <p:cNvSpPr txBox="1"/>
          <p:nvPr/>
        </p:nvSpPr>
        <p:spPr>
          <a:xfrm>
            <a:off x="2058875" y="15114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Anticodón</a:t>
            </a:r>
            <a:endParaRPr>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2102" name="Google Shape;2102;p41"/>
          <p:cNvSpPr txBox="1"/>
          <p:nvPr/>
        </p:nvSpPr>
        <p:spPr>
          <a:xfrm>
            <a:off x="839675" y="21210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656565"/>
                </a:solidFill>
                <a:latin typeface="Press Start 2P"/>
                <a:ea typeface="Press Start 2P"/>
                <a:cs typeface="Press Start 2P"/>
                <a:sym typeface="Press Start 2P"/>
              </a:rPr>
              <a:t>Codón </a:t>
            </a:r>
            <a:endParaRPr sz="1200"/>
          </a:p>
        </p:txBody>
      </p:sp>
      <p:grpSp>
        <p:nvGrpSpPr>
          <p:cNvPr id="2103" name="Google Shape;2103;p41"/>
          <p:cNvGrpSpPr/>
          <p:nvPr/>
        </p:nvGrpSpPr>
        <p:grpSpPr>
          <a:xfrm>
            <a:off x="1021399" y="3978108"/>
            <a:ext cx="6953820" cy="1117347"/>
            <a:chOff x="1174221" y="4105350"/>
            <a:chExt cx="6800802" cy="835150"/>
          </a:xfrm>
        </p:grpSpPr>
        <p:pic>
          <p:nvPicPr>
            <p:cNvPr id="2104" name="Google Shape;2104;p41"/>
            <p:cNvPicPr preferRelativeResize="0"/>
            <p:nvPr/>
          </p:nvPicPr>
          <p:blipFill rotWithShape="1">
            <a:blip r:embed="rId5">
              <a:alphaModFix/>
            </a:blip>
            <a:srcRect b="0" l="41523" r="0" t="0"/>
            <a:stretch/>
          </p:blipFill>
          <p:spPr>
            <a:xfrm flipH="1">
              <a:off x="1174221" y="4106175"/>
              <a:ext cx="280175" cy="834325"/>
            </a:xfrm>
            <a:prstGeom prst="rect">
              <a:avLst/>
            </a:prstGeom>
            <a:noFill/>
            <a:ln>
              <a:noFill/>
            </a:ln>
          </p:spPr>
        </p:pic>
        <p:pic>
          <p:nvPicPr>
            <p:cNvPr id="2105" name="Google Shape;2105;p41"/>
            <p:cNvPicPr preferRelativeResize="0"/>
            <p:nvPr/>
          </p:nvPicPr>
          <p:blipFill rotWithShape="1">
            <a:blip r:embed="rId5">
              <a:alphaModFix/>
            </a:blip>
            <a:srcRect b="0" l="0" r="61701" t="0"/>
            <a:stretch/>
          </p:blipFill>
          <p:spPr>
            <a:xfrm flipH="1">
              <a:off x="7780123" y="4106175"/>
              <a:ext cx="194900" cy="834325"/>
            </a:xfrm>
            <a:prstGeom prst="rect">
              <a:avLst/>
            </a:prstGeom>
            <a:noFill/>
            <a:ln>
              <a:noFill/>
            </a:ln>
          </p:spPr>
        </p:pic>
        <p:pic>
          <p:nvPicPr>
            <p:cNvPr id="2106" name="Google Shape;2106;p41"/>
            <p:cNvPicPr preferRelativeResize="0"/>
            <p:nvPr/>
          </p:nvPicPr>
          <p:blipFill rotWithShape="1">
            <a:blip r:embed="rId5">
              <a:alphaModFix/>
            </a:blip>
            <a:srcRect b="0" l="34922" r="49400" t="0"/>
            <a:stretch/>
          </p:blipFill>
          <p:spPr>
            <a:xfrm flipH="1">
              <a:off x="1451375" y="4105350"/>
              <a:ext cx="6370450" cy="834325"/>
            </a:xfrm>
            <a:prstGeom prst="rect">
              <a:avLst/>
            </a:prstGeom>
            <a:noFill/>
            <a:ln>
              <a:noFill/>
            </a:ln>
          </p:spPr>
        </p:pic>
      </p:grpSp>
      <p:sp>
        <p:nvSpPr>
          <p:cNvPr id="2107" name="Google Shape;2107;p41"/>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El código en la parte inferior de una molécula de ARNt se denomina anticodón porque es el opuesto del codón de ARNm al que se unirá. El codón de ARNm para la metionina es AUG y su anticodón en el ARNt es UAC.</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108" name="Google Shape;2108;p41"/>
          <p:cNvGrpSpPr/>
          <p:nvPr/>
        </p:nvGrpSpPr>
        <p:grpSpPr>
          <a:xfrm>
            <a:off x="118800" y="3966301"/>
            <a:ext cx="627023" cy="990009"/>
            <a:chOff x="118800" y="3966301"/>
            <a:chExt cx="627023" cy="990009"/>
          </a:xfrm>
        </p:grpSpPr>
        <p:grpSp>
          <p:nvGrpSpPr>
            <p:cNvPr id="2109" name="Google Shape;2109;p41"/>
            <p:cNvGrpSpPr/>
            <p:nvPr/>
          </p:nvGrpSpPr>
          <p:grpSpPr>
            <a:xfrm>
              <a:off x="253789" y="3966301"/>
              <a:ext cx="381646" cy="990009"/>
              <a:chOff x="3992694" y="1192179"/>
              <a:chExt cx="1158609" cy="3018322"/>
            </a:xfrm>
          </p:grpSpPr>
          <p:sp>
            <p:nvSpPr>
              <p:cNvPr id="2110" name="Google Shape;2110;p41"/>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1"/>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1"/>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1"/>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1"/>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1"/>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1"/>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1"/>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1"/>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1"/>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1"/>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1"/>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1"/>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1"/>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1"/>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1"/>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1"/>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27" name="Google Shape;2127;p41"/>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28" name="Google Shape;2128;p41"/>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29" name="Google Shape;2129;p41"/>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1"/>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1"/>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1"/>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1"/>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1"/>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1"/>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1"/>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37" name="Google Shape;2137;p41"/>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1"/>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39" name="Google Shape;2139;p41"/>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1"/>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41" name="Google Shape;2141;p41"/>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1"/>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1"/>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1"/>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1"/>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1"/>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47" name="Google Shape;2147;p41"/>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1"/>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1"/>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1"/>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1"/>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1"/>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1"/>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41"/>
            <p:cNvGrpSpPr/>
            <p:nvPr/>
          </p:nvGrpSpPr>
          <p:grpSpPr>
            <a:xfrm>
              <a:off x="127351" y="4159605"/>
              <a:ext cx="613331" cy="297113"/>
              <a:chOff x="4379450" y="1472663"/>
              <a:chExt cx="3161500" cy="1531513"/>
            </a:xfrm>
          </p:grpSpPr>
          <p:pic>
            <p:nvPicPr>
              <p:cNvPr id="2155" name="Google Shape;2155;p41"/>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2156" name="Google Shape;2156;p41"/>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2157" name="Google Shape;2157;p41"/>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1"/>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1"/>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1"/>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1" name="Google Shape;2161;p41"/>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pic>
        <p:nvPicPr>
          <p:cNvPr id="2166" name="Google Shape;2166;p42"/>
          <p:cNvPicPr preferRelativeResize="0"/>
          <p:nvPr/>
        </p:nvPicPr>
        <p:blipFill rotWithShape="1">
          <a:blip r:embed="rId3">
            <a:alphaModFix/>
          </a:blip>
          <a:srcRect b="63591" l="26006" r="46252" t="14548"/>
          <a:stretch/>
        </p:blipFill>
        <p:spPr>
          <a:xfrm>
            <a:off x="468925" y="2845575"/>
            <a:ext cx="2942500" cy="1069924"/>
          </a:xfrm>
          <a:prstGeom prst="rect">
            <a:avLst/>
          </a:prstGeom>
          <a:noFill/>
          <a:ln>
            <a:noFill/>
          </a:ln>
        </p:spPr>
      </p:pic>
      <p:pic>
        <p:nvPicPr>
          <p:cNvPr id="2167" name="Google Shape;2167;p42"/>
          <p:cNvPicPr preferRelativeResize="0"/>
          <p:nvPr/>
        </p:nvPicPr>
        <p:blipFill rotWithShape="1">
          <a:blip r:embed="rId3">
            <a:alphaModFix/>
          </a:blip>
          <a:srcRect b="63591" l="26351" r="46252" t="14548"/>
          <a:stretch/>
        </p:blipFill>
        <p:spPr>
          <a:xfrm>
            <a:off x="505525" y="2845575"/>
            <a:ext cx="2905902" cy="1069924"/>
          </a:xfrm>
          <a:prstGeom prst="rect">
            <a:avLst/>
          </a:prstGeom>
          <a:noFill/>
          <a:ln>
            <a:noFill/>
          </a:ln>
        </p:spPr>
      </p:pic>
      <p:pic>
        <p:nvPicPr>
          <p:cNvPr id="2168" name="Google Shape;2168;p42"/>
          <p:cNvPicPr preferRelativeResize="0"/>
          <p:nvPr/>
        </p:nvPicPr>
        <p:blipFill rotWithShape="1">
          <a:blip r:embed="rId3">
            <a:alphaModFix/>
          </a:blip>
          <a:srcRect b="44563" l="3357" r="4391" t="51354"/>
          <a:stretch/>
        </p:blipFill>
        <p:spPr>
          <a:xfrm>
            <a:off x="-105500" y="2665800"/>
            <a:ext cx="9784699" cy="199775"/>
          </a:xfrm>
          <a:prstGeom prst="rect">
            <a:avLst/>
          </a:prstGeom>
          <a:noFill/>
          <a:ln>
            <a:noFill/>
          </a:ln>
        </p:spPr>
      </p:pic>
      <p:pic>
        <p:nvPicPr>
          <p:cNvPr id="2169" name="Google Shape;2169;p42"/>
          <p:cNvPicPr preferRelativeResize="0"/>
          <p:nvPr/>
        </p:nvPicPr>
        <p:blipFill rotWithShape="1">
          <a:blip r:embed="rId4">
            <a:alphaModFix/>
          </a:blip>
          <a:srcRect b="44312" l="9386" r="61152" t="14234"/>
          <a:stretch/>
        </p:blipFill>
        <p:spPr>
          <a:xfrm>
            <a:off x="534000" y="860400"/>
            <a:ext cx="3135324" cy="2014624"/>
          </a:xfrm>
          <a:prstGeom prst="rect">
            <a:avLst/>
          </a:prstGeom>
          <a:noFill/>
          <a:ln>
            <a:noFill/>
          </a:ln>
        </p:spPr>
      </p:pic>
      <p:pic>
        <p:nvPicPr>
          <p:cNvPr id="2170" name="Google Shape;2170;p42"/>
          <p:cNvPicPr preferRelativeResize="0"/>
          <p:nvPr/>
        </p:nvPicPr>
        <p:blipFill rotWithShape="1">
          <a:blip r:embed="rId5">
            <a:alphaModFix/>
          </a:blip>
          <a:srcRect b="61788" l="61078" r="28897" t="2162"/>
          <a:stretch/>
        </p:blipFill>
        <p:spPr>
          <a:xfrm>
            <a:off x="6254250" y="105500"/>
            <a:ext cx="1013458" cy="1670552"/>
          </a:xfrm>
          <a:prstGeom prst="rect">
            <a:avLst/>
          </a:prstGeom>
          <a:noFill/>
          <a:ln>
            <a:noFill/>
          </a:ln>
        </p:spPr>
      </p:pic>
      <p:grpSp>
        <p:nvGrpSpPr>
          <p:cNvPr id="2171" name="Google Shape;2171;p42"/>
          <p:cNvGrpSpPr/>
          <p:nvPr/>
        </p:nvGrpSpPr>
        <p:grpSpPr>
          <a:xfrm>
            <a:off x="1021399" y="3978108"/>
            <a:ext cx="6953820" cy="1117347"/>
            <a:chOff x="1174221" y="4105350"/>
            <a:chExt cx="6800802" cy="835150"/>
          </a:xfrm>
        </p:grpSpPr>
        <p:pic>
          <p:nvPicPr>
            <p:cNvPr id="2172" name="Google Shape;2172;p42"/>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2173" name="Google Shape;2173;p42"/>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2174" name="Google Shape;2174;p42"/>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2175" name="Google Shape;2175;p42"/>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El primer ARNt se unirá al codón de inicio de la cadena de ARNm. Luego se une la subunidad ribosómica grande, creando tres sitios para ARNt. La metionina ocupa el sitio peptidilo (sitio p).</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176" name="Google Shape;2176;p42"/>
          <p:cNvGrpSpPr/>
          <p:nvPr/>
        </p:nvGrpSpPr>
        <p:grpSpPr>
          <a:xfrm>
            <a:off x="118800" y="3966301"/>
            <a:ext cx="627023" cy="990009"/>
            <a:chOff x="118800" y="3966301"/>
            <a:chExt cx="627023" cy="990009"/>
          </a:xfrm>
        </p:grpSpPr>
        <p:grpSp>
          <p:nvGrpSpPr>
            <p:cNvPr id="2177" name="Google Shape;2177;p42"/>
            <p:cNvGrpSpPr/>
            <p:nvPr/>
          </p:nvGrpSpPr>
          <p:grpSpPr>
            <a:xfrm>
              <a:off x="253789" y="3966301"/>
              <a:ext cx="381646" cy="990009"/>
              <a:chOff x="3992694" y="1192179"/>
              <a:chExt cx="1158609" cy="3018322"/>
            </a:xfrm>
          </p:grpSpPr>
          <p:sp>
            <p:nvSpPr>
              <p:cNvPr id="2178" name="Google Shape;2178;p42"/>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2"/>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2"/>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2"/>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2"/>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2"/>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2"/>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2"/>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2"/>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2"/>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2"/>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2"/>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2"/>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2"/>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2"/>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2"/>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2"/>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95" name="Google Shape;2195;p42"/>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96" name="Google Shape;2196;p42"/>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197" name="Google Shape;2197;p42"/>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2"/>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2"/>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2"/>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2"/>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2"/>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2"/>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2"/>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05" name="Google Shape;2205;p42"/>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2"/>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07" name="Google Shape;2207;p42"/>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2"/>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09" name="Google Shape;2209;p42"/>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2"/>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2"/>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2"/>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2"/>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2"/>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15" name="Google Shape;2215;p42"/>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2"/>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2"/>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2"/>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2"/>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2"/>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2"/>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2"/>
            <p:cNvGrpSpPr/>
            <p:nvPr/>
          </p:nvGrpSpPr>
          <p:grpSpPr>
            <a:xfrm>
              <a:off x="127351" y="4159605"/>
              <a:ext cx="613331" cy="297113"/>
              <a:chOff x="4379450" y="1472663"/>
              <a:chExt cx="3161500" cy="1531513"/>
            </a:xfrm>
          </p:grpSpPr>
          <p:pic>
            <p:nvPicPr>
              <p:cNvPr id="2223" name="Google Shape;2223;p42"/>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2224" name="Google Shape;2224;p42"/>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2225" name="Google Shape;2225;p42"/>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2"/>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2"/>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2"/>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9" name="Google Shape;2229;p42"/>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6"/>
          <p:cNvPicPr preferRelativeResize="0"/>
          <p:nvPr/>
        </p:nvPicPr>
        <p:blipFill rotWithShape="1">
          <a:blip r:embed="rId3">
            <a:alphaModFix/>
          </a:blip>
          <a:srcRect b="23658" l="10642" r="8913" t="13285"/>
          <a:stretch/>
        </p:blipFill>
        <p:spPr>
          <a:xfrm>
            <a:off x="0" y="694375"/>
            <a:ext cx="9158400" cy="3276001"/>
          </a:xfrm>
          <a:prstGeom prst="rect">
            <a:avLst/>
          </a:prstGeom>
          <a:noFill/>
          <a:ln>
            <a:noFill/>
          </a:ln>
        </p:spPr>
      </p:pic>
      <p:sp>
        <p:nvSpPr>
          <p:cNvPr id="210" name="Google Shape;210;p16"/>
          <p:cNvSpPr/>
          <p:nvPr/>
        </p:nvSpPr>
        <p:spPr>
          <a:xfrm>
            <a:off x="578650" y="720100"/>
            <a:ext cx="2018700" cy="3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4832975" y="2119800"/>
            <a:ext cx="2018700" cy="3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578650" y="3583800"/>
            <a:ext cx="2018700" cy="3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txBox="1"/>
          <p:nvPr/>
        </p:nvSpPr>
        <p:spPr>
          <a:xfrm>
            <a:off x="4071600" y="20412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Horquilla de replicación</a:t>
            </a:r>
            <a:endParaRPr>
              <a:solidFill>
                <a:srgbClr val="BCBCBC"/>
              </a:solidFill>
              <a:latin typeface="Press Start 2P"/>
              <a:ea typeface="Press Start 2P"/>
              <a:cs typeface="Press Start 2P"/>
              <a:sym typeface="Press Start 2P"/>
            </a:endParaRPr>
          </a:p>
        </p:txBody>
      </p:sp>
      <p:sp>
        <p:nvSpPr>
          <p:cNvPr id="214" name="Google Shape;214;p16"/>
          <p:cNvSpPr txBox="1"/>
          <p:nvPr/>
        </p:nvSpPr>
        <p:spPr>
          <a:xfrm>
            <a:off x="-147300" y="746575"/>
            <a:ext cx="3326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Cadena líder</a:t>
            </a:r>
            <a:endParaRPr>
              <a:solidFill>
                <a:srgbClr val="BCBCBC"/>
              </a:solidFill>
              <a:latin typeface="Press Start 2P"/>
              <a:ea typeface="Press Start 2P"/>
              <a:cs typeface="Press Start 2P"/>
              <a:sym typeface="Press Start 2P"/>
            </a:endParaRPr>
          </a:p>
        </p:txBody>
      </p:sp>
      <p:sp>
        <p:nvSpPr>
          <p:cNvPr id="215" name="Google Shape;215;p16"/>
          <p:cNvSpPr txBox="1"/>
          <p:nvPr/>
        </p:nvSpPr>
        <p:spPr>
          <a:xfrm>
            <a:off x="5100" y="3549000"/>
            <a:ext cx="3326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Cadena rezagada</a:t>
            </a:r>
            <a:endParaRPr>
              <a:solidFill>
                <a:srgbClr val="BCBCBC"/>
              </a:solidFill>
              <a:latin typeface="Press Start 2P"/>
              <a:ea typeface="Press Start 2P"/>
              <a:cs typeface="Press Start 2P"/>
              <a:sym typeface="Press Start 2P"/>
            </a:endParaRPr>
          </a:p>
        </p:txBody>
      </p:sp>
      <p:pic>
        <p:nvPicPr>
          <p:cNvPr id="216" name="Google Shape;216;p16"/>
          <p:cNvPicPr preferRelativeResize="0"/>
          <p:nvPr/>
        </p:nvPicPr>
        <p:blipFill rotWithShape="1">
          <a:blip r:embed="rId4">
            <a:alphaModFix/>
          </a:blip>
          <a:srcRect b="24367" l="37711" r="8918" t="12652"/>
          <a:stretch/>
        </p:blipFill>
        <p:spPr>
          <a:xfrm>
            <a:off x="3071450" y="658800"/>
            <a:ext cx="6086948" cy="3276001"/>
          </a:xfrm>
          <a:prstGeom prst="rect">
            <a:avLst/>
          </a:prstGeom>
          <a:noFill/>
          <a:ln>
            <a:noFill/>
          </a:ln>
        </p:spPr>
      </p:pic>
      <p:sp>
        <p:nvSpPr>
          <p:cNvPr id="217" name="Google Shape;217;p16"/>
          <p:cNvSpPr txBox="1"/>
          <p:nvPr/>
        </p:nvSpPr>
        <p:spPr>
          <a:xfrm>
            <a:off x="109200" y="20412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Horquilla de replicación</a:t>
            </a:r>
            <a:endParaRPr>
              <a:solidFill>
                <a:srgbClr val="BCBCBC"/>
              </a:solidFill>
              <a:latin typeface="Press Start 2P"/>
              <a:ea typeface="Press Start 2P"/>
              <a:cs typeface="Press Start 2P"/>
              <a:sym typeface="Press Start 2P"/>
            </a:endParaRPr>
          </a:p>
        </p:txBody>
      </p:sp>
      <p:pic>
        <p:nvPicPr>
          <p:cNvPr id="218" name="Google Shape;218;p16"/>
          <p:cNvPicPr preferRelativeResize="0"/>
          <p:nvPr/>
        </p:nvPicPr>
        <p:blipFill rotWithShape="1">
          <a:blip r:embed="rId5">
            <a:alphaModFix/>
          </a:blip>
          <a:srcRect b="56395" l="63840" r="22121" t="12071"/>
          <a:stretch/>
        </p:blipFill>
        <p:spPr>
          <a:xfrm>
            <a:off x="6060825" y="626400"/>
            <a:ext cx="1594348" cy="1641224"/>
          </a:xfrm>
          <a:prstGeom prst="rect">
            <a:avLst/>
          </a:prstGeom>
          <a:noFill/>
          <a:ln>
            <a:noFill/>
          </a:ln>
        </p:spPr>
      </p:pic>
      <p:sp>
        <p:nvSpPr>
          <p:cNvPr id="219" name="Google Shape;219;p16"/>
          <p:cNvSpPr txBox="1"/>
          <p:nvPr/>
        </p:nvSpPr>
        <p:spPr>
          <a:xfrm>
            <a:off x="5902150" y="2916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Polimerasa III</a:t>
            </a:r>
            <a:endParaRPr>
              <a:solidFill>
                <a:srgbClr val="BCBCBC"/>
              </a:solidFill>
              <a:latin typeface="Press Start 2P"/>
              <a:ea typeface="Press Start 2P"/>
              <a:cs typeface="Press Start 2P"/>
              <a:sym typeface="Press Start 2P"/>
            </a:endParaRPr>
          </a:p>
        </p:txBody>
      </p:sp>
      <p:sp>
        <p:nvSpPr>
          <p:cNvPr id="220" name="Google Shape;220;p16"/>
          <p:cNvSpPr/>
          <p:nvPr/>
        </p:nvSpPr>
        <p:spPr>
          <a:xfrm>
            <a:off x="7203000" y="648000"/>
            <a:ext cx="191700" cy="2334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10</a:t>
            </a:r>
            <a:endParaRPr sz="2000">
              <a:latin typeface="Press Start 2P"/>
              <a:ea typeface="Press Start 2P"/>
              <a:cs typeface="Press Start 2P"/>
              <a:sym typeface="Press Start 2P"/>
            </a:endParaRPr>
          </a:p>
        </p:txBody>
      </p:sp>
      <p:grpSp>
        <p:nvGrpSpPr>
          <p:cNvPr id="222" name="Google Shape;222;p16"/>
          <p:cNvGrpSpPr/>
          <p:nvPr/>
        </p:nvGrpSpPr>
        <p:grpSpPr>
          <a:xfrm>
            <a:off x="1021399" y="3978108"/>
            <a:ext cx="6953820" cy="1117347"/>
            <a:chOff x="1174221" y="4105350"/>
            <a:chExt cx="6800802" cy="835150"/>
          </a:xfrm>
        </p:grpSpPr>
        <p:pic>
          <p:nvPicPr>
            <p:cNvPr id="223" name="Google Shape;223;p16"/>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224" name="Google Shape;224;p16"/>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225" name="Google Shape;225;p16"/>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226" name="Google Shape;226;p16"/>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Para evitar que las hebras se vuelvan a enlazar, proteínas de unión monocatenarias se unen a las hebras expuestas. La enzima ADN polimerasa III es atraída al extremo 3´ de la hebra de ADN parental.</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27" name="Google Shape;227;p16"/>
          <p:cNvGrpSpPr/>
          <p:nvPr/>
        </p:nvGrpSpPr>
        <p:grpSpPr>
          <a:xfrm>
            <a:off x="118800" y="3966301"/>
            <a:ext cx="627023" cy="990009"/>
            <a:chOff x="118800" y="3966301"/>
            <a:chExt cx="627023" cy="990009"/>
          </a:xfrm>
        </p:grpSpPr>
        <p:grpSp>
          <p:nvGrpSpPr>
            <p:cNvPr id="228" name="Google Shape;228;p16"/>
            <p:cNvGrpSpPr/>
            <p:nvPr/>
          </p:nvGrpSpPr>
          <p:grpSpPr>
            <a:xfrm>
              <a:off x="253789" y="3966301"/>
              <a:ext cx="381646" cy="990009"/>
              <a:chOff x="3992694" y="1192179"/>
              <a:chExt cx="1158609" cy="3018322"/>
            </a:xfrm>
          </p:grpSpPr>
          <p:sp>
            <p:nvSpPr>
              <p:cNvPr id="229" name="Google Shape;229;p16"/>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6" name="Google Shape;246;p16"/>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7" name="Google Shape;247;p16"/>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8" name="Google Shape;248;p16"/>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6" name="Google Shape;256;p16"/>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8" name="Google Shape;258;p16"/>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60" name="Google Shape;260;p16"/>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66" name="Google Shape;266;p16"/>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6"/>
            <p:cNvGrpSpPr/>
            <p:nvPr/>
          </p:nvGrpSpPr>
          <p:grpSpPr>
            <a:xfrm>
              <a:off x="127351" y="4159605"/>
              <a:ext cx="613331" cy="297113"/>
              <a:chOff x="4379450" y="1472663"/>
              <a:chExt cx="3161500" cy="1531513"/>
            </a:xfrm>
          </p:grpSpPr>
          <p:pic>
            <p:nvPicPr>
              <p:cNvPr id="274" name="Google Shape;274;p16"/>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275" name="Google Shape;275;p16"/>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276" name="Google Shape;276;p16"/>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pic>
        <p:nvPicPr>
          <p:cNvPr id="2234" name="Google Shape;2234;p43"/>
          <p:cNvPicPr preferRelativeResize="0"/>
          <p:nvPr/>
        </p:nvPicPr>
        <p:blipFill rotWithShape="1">
          <a:blip r:embed="rId3">
            <a:alphaModFix/>
          </a:blip>
          <a:srcRect b="63591" l="26006" r="46252" t="14548"/>
          <a:stretch/>
        </p:blipFill>
        <p:spPr>
          <a:xfrm>
            <a:off x="468925" y="2845575"/>
            <a:ext cx="2942500" cy="1069924"/>
          </a:xfrm>
          <a:prstGeom prst="rect">
            <a:avLst/>
          </a:prstGeom>
          <a:noFill/>
          <a:ln>
            <a:noFill/>
          </a:ln>
        </p:spPr>
      </p:pic>
      <p:pic>
        <p:nvPicPr>
          <p:cNvPr id="2235" name="Google Shape;2235;p43"/>
          <p:cNvPicPr preferRelativeResize="0"/>
          <p:nvPr/>
        </p:nvPicPr>
        <p:blipFill rotWithShape="1">
          <a:blip r:embed="rId3">
            <a:alphaModFix/>
          </a:blip>
          <a:srcRect b="63591" l="26351" r="46252" t="14548"/>
          <a:stretch/>
        </p:blipFill>
        <p:spPr>
          <a:xfrm>
            <a:off x="505525" y="2845575"/>
            <a:ext cx="2905902" cy="1069924"/>
          </a:xfrm>
          <a:prstGeom prst="rect">
            <a:avLst/>
          </a:prstGeom>
          <a:noFill/>
          <a:ln>
            <a:noFill/>
          </a:ln>
        </p:spPr>
      </p:pic>
      <p:pic>
        <p:nvPicPr>
          <p:cNvPr id="2236" name="Google Shape;2236;p43"/>
          <p:cNvPicPr preferRelativeResize="0"/>
          <p:nvPr/>
        </p:nvPicPr>
        <p:blipFill rotWithShape="1">
          <a:blip r:embed="rId3">
            <a:alphaModFix/>
          </a:blip>
          <a:srcRect b="44563" l="3357" r="4391" t="51354"/>
          <a:stretch/>
        </p:blipFill>
        <p:spPr>
          <a:xfrm>
            <a:off x="-105500" y="2665800"/>
            <a:ext cx="9784699" cy="199775"/>
          </a:xfrm>
          <a:prstGeom prst="rect">
            <a:avLst/>
          </a:prstGeom>
          <a:noFill/>
          <a:ln>
            <a:noFill/>
          </a:ln>
        </p:spPr>
      </p:pic>
      <p:pic>
        <p:nvPicPr>
          <p:cNvPr id="2237" name="Google Shape;2237;p43"/>
          <p:cNvPicPr preferRelativeResize="0"/>
          <p:nvPr/>
        </p:nvPicPr>
        <p:blipFill rotWithShape="1">
          <a:blip r:embed="rId4">
            <a:alphaModFix/>
          </a:blip>
          <a:srcRect b="44461" l="9344" r="61073" t="14377"/>
          <a:stretch/>
        </p:blipFill>
        <p:spPr>
          <a:xfrm>
            <a:off x="532800" y="874800"/>
            <a:ext cx="3153623" cy="1992925"/>
          </a:xfrm>
          <a:prstGeom prst="rect">
            <a:avLst/>
          </a:prstGeom>
          <a:noFill/>
          <a:ln>
            <a:noFill/>
          </a:ln>
        </p:spPr>
      </p:pic>
      <p:grpSp>
        <p:nvGrpSpPr>
          <p:cNvPr id="2238" name="Google Shape;2238;p43"/>
          <p:cNvGrpSpPr/>
          <p:nvPr/>
        </p:nvGrpSpPr>
        <p:grpSpPr>
          <a:xfrm>
            <a:off x="1021399" y="3978108"/>
            <a:ext cx="6953820" cy="1117347"/>
            <a:chOff x="1174221" y="4105350"/>
            <a:chExt cx="6800802" cy="835150"/>
          </a:xfrm>
        </p:grpSpPr>
        <p:pic>
          <p:nvPicPr>
            <p:cNvPr id="2239" name="Google Shape;2239;p43"/>
            <p:cNvPicPr preferRelativeResize="0"/>
            <p:nvPr/>
          </p:nvPicPr>
          <p:blipFill rotWithShape="1">
            <a:blip r:embed="rId5">
              <a:alphaModFix/>
            </a:blip>
            <a:srcRect b="0" l="41523" r="0" t="0"/>
            <a:stretch/>
          </p:blipFill>
          <p:spPr>
            <a:xfrm flipH="1">
              <a:off x="1174221" y="4106175"/>
              <a:ext cx="280175" cy="834325"/>
            </a:xfrm>
            <a:prstGeom prst="rect">
              <a:avLst/>
            </a:prstGeom>
            <a:noFill/>
            <a:ln>
              <a:noFill/>
            </a:ln>
          </p:spPr>
        </p:pic>
        <p:pic>
          <p:nvPicPr>
            <p:cNvPr id="2240" name="Google Shape;2240;p43"/>
            <p:cNvPicPr preferRelativeResize="0"/>
            <p:nvPr/>
          </p:nvPicPr>
          <p:blipFill rotWithShape="1">
            <a:blip r:embed="rId5">
              <a:alphaModFix/>
            </a:blip>
            <a:srcRect b="0" l="0" r="61701" t="0"/>
            <a:stretch/>
          </p:blipFill>
          <p:spPr>
            <a:xfrm flipH="1">
              <a:off x="7780123" y="4106175"/>
              <a:ext cx="194900" cy="834325"/>
            </a:xfrm>
            <a:prstGeom prst="rect">
              <a:avLst/>
            </a:prstGeom>
            <a:noFill/>
            <a:ln>
              <a:noFill/>
            </a:ln>
          </p:spPr>
        </p:pic>
        <p:pic>
          <p:nvPicPr>
            <p:cNvPr id="2241" name="Google Shape;2241;p43"/>
            <p:cNvPicPr preferRelativeResize="0"/>
            <p:nvPr/>
          </p:nvPicPr>
          <p:blipFill rotWithShape="1">
            <a:blip r:embed="rId5">
              <a:alphaModFix/>
            </a:blip>
            <a:srcRect b="0" l="34922" r="49400" t="0"/>
            <a:stretch/>
          </p:blipFill>
          <p:spPr>
            <a:xfrm flipH="1">
              <a:off x="1451375" y="4105350"/>
              <a:ext cx="6370450" cy="834325"/>
            </a:xfrm>
            <a:prstGeom prst="rect">
              <a:avLst/>
            </a:prstGeom>
            <a:noFill/>
            <a:ln>
              <a:noFill/>
            </a:ln>
          </p:spPr>
        </p:pic>
      </p:grpSp>
      <p:sp>
        <p:nvSpPr>
          <p:cNvPr id="2242" name="Google Shape;2242;p43"/>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Un segundo ARNt se une al sitio aminoacilo (sitio A), su anticodón es complementario al codón de ARNm en este sitio. El aminoácido que lleva se transfiere al aminoácid0 del ARNt del sitio A mediante un enlace peptídico.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243" name="Google Shape;2243;p43"/>
          <p:cNvGrpSpPr/>
          <p:nvPr/>
        </p:nvGrpSpPr>
        <p:grpSpPr>
          <a:xfrm>
            <a:off x="118800" y="3966301"/>
            <a:ext cx="627023" cy="990009"/>
            <a:chOff x="118800" y="3966301"/>
            <a:chExt cx="627023" cy="990009"/>
          </a:xfrm>
        </p:grpSpPr>
        <p:grpSp>
          <p:nvGrpSpPr>
            <p:cNvPr id="2244" name="Google Shape;2244;p43"/>
            <p:cNvGrpSpPr/>
            <p:nvPr/>
          </p:nvGrpSpPr>
          <p:grpSpPr>
            <a:xfrm>
              <a:off x="253789" y="3966301"/>
              <a:ext cx="381646" cy="990009"/>
              <a:chOff x="3992694" y="1192179"/>
              <a:chExt cx="1158609" cy="3018322"/>
            </a:xfrm>
          </p:grpSpPr>
          <p:sp>
            <p:nvSpPr>
              <p:cNvPr id="2245" name="Google Shape;2245;p43"/>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3"/>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3"/>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3"/>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3"/>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3"/>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3"/>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3"/>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3"/>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3"/>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3"/>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3"/>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3"/>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3"/>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3"/>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3"/>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3"/>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62" name="Google Shape;2262;p43"/>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63" name="Google Shape;2263;p43"/>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64" name="Google Shape;2264;p43"/>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3"/>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3"/>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3"/>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3"/>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3"/>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3"/>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3"/>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72" name="Google Shape;2272;p43"/>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3"/>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74" name="Google Shape;2274;p43"/>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3"/>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76" name="Google Shape;2276;p43"/>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3"/>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3"/>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3"/>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3"/>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3"/>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82" name="Google Shape;2282;p43"/>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3"/>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3"/>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3"/>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3"/>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3"/>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3"/>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43"/>
            <p:cNvGrpSpPr/>
            <p:nvPr/>
          </p:nvGrpSpPr>
          <p:grpSpPr>
            <a:xfrm>
              <a:off x="127351" y="4159605"/>
              <a:ext cx="613331" cy="297113"/>
              <a:chOff x="4379450" y="1472663"/>
              <a:chExt cx="3161500" cy="1531513"/>
            </a:xfrm>
          </p:grpSpPr>
          <p:pic>
            <p:nvPicPr>
              <p:cNvPr id="2290" name="Google Shape;2290;p43"/>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2291" name="Google Shape;2291;p43"/>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2292" name="Google Shape;2292;p43"/>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3"/>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3"/>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3"/>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6" name="Google Shape;2296;p43"/>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6</a:t>
            </a:r>
            <a:endParaRPr sz="2000">
              <a:latin typeface="Press Start 2P"/>
              <a:ea typeface="Press Start 2P"/>
              <a:cs typeface="Press Start 2P"/>
              <a:sym typeface="Press Start 2P"/>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grpSp>
        <p:nvGrpSpPr>
          <p:cNvPr id="2301" name="Google Shape;2301;p44"/>
          <p:cNvGrpSpPr/>
          <p:nvPr/>
        </p:nvGrpSpPr>
        <p:grpSpPr>
          <a:xfrm>
            <a:off x="1021399" y="3978108"/>
            <a:ext cx="6953820" cy="1117347"/>
            <a:chOff x="1174221" y="4105350"/>
            <a:chExt cx="6800802" cy="835150"/>
          </a:xfrm>
        </p:grpSpPr>
        <p:pic>
          <p:nvPicPr>
            <p:cNvPr id="2302" name="Google Shape;2302;p44"/>
            <p:cNvPicPr preferRelativeResize="0"/>
            <p:nvPr/>
          </p:nvPicPr>
          <p:blipFill rotWithShape="1">
            <a:blip r:embed="rId3">
              <a:alphaModFix/>
            </a:blip>
            <a:srcRect b="0" l="41523" r="0" t="0"/>
            <a:stretch/>
          </p:blipFill>
          <p:spPr>
            <a:xfrm flipH="1">
              <a:off x="1174221" y="4106175"/>
              <a:ext cx="280175" cy="834325"/>
            </a:xfrm>
            <a:prstGeom prst="rect">
              <a:avLst/>
            </a:prstGeom>
            <a:noFill/>
            <a:ln>
              <a:noFill/>
            </a:ln>
          </p:spPr>
        </p:pic>
        <p:pic>
          <p:nvPicPr>
            <p:cNvPr id="2303" name="Google Shape;2303;p44"/>
            <p:cNvPicPr preferRelativeResize="0"/>
            <p:nvPr/>
          </p:nvPicPr>
          <p:blipFill rotWithShape="1">
            <a:blip r:embed="rId3">
              <a:alphaModFix/>
            </a:blip>
            <a:srcRect b="0" l="0" r="61701" t="0"/>
            <a:stretch/>
          </p:blipFill>
          <p:spPr>
            <a:xfrm flipH="1">
              <a:off x="7780123" y="4106175"/>
              <a:ext cx="194900" cy="834325"/>
            </a:xfrm>
            <a:prstGeom prst="rect">
              <a:avLst/>
            </a:prstGeom>
            <a:noFill/>
            <a:ln>
              <a:noFill/>
            </a:ln>
          </p:spPr>
        </p:pic>
        <p:pic>
          <p:nvPicPr>
            <p:cNvPr id="2304" name="Google Shape;2304;p44"/>
            <p:cNvPicPr preferRelativeResize="0"/>
            <p:nvPr/>
          </p:nvPicPr>
          <p:blipFill rotWithShape="1">
            <a:blip r:embed="rId3">
              <a:alphaModFix/>
            </a:blip>
            <a:srcRect b="0" l="34922" r="49400" t="0"/>
            <a:stretch/>
          </p:blipFill>
          <p:spPr>
            <a:xfrm flipH="1">
              <a:off x="1451375" y="4105350"/>
              <a:ext cx="6370450" cy="834325"/>
            </a:xfrm>
            <a:prstGeom prst="rect">
              <a:avLst/>
            </a:prstGeom>
            <a:noFill/>
            <a:ln>
              <a:noFill/>
            </a:ln>
          </p:spPr>
        </p:pic>
      </p:grpSp>
      <p:pic>
        <p:nvPicPr>
          <p:cNvPr id="2305" name="Google Shape;2305;p44"/>
          <p:cNvPicPr preferRelativeResize="0"/>
          <p:nvPr/>
        </p:nvPicPr>
        <p:blipFill rotWithShape="1">
          <a:blip r:embed="rId4">
            <a:alphaModFix/>
          </a:blip>
          <a:srcRect b="63591" l="26351" r="46252" t="14548"/>
          <a:stretch/>
        </p:blipFill>
        <p:spPr>
          <a:xfrm>
            <a:off x="505525" y="2845575"/>
            <a:ext cx="2905902" cy="1069924"/>
          </a:xfrm>
          <a:prstGeom prst="rect">
            <a:avLst/>
          </a:prstGeom>
          <a:noFill/>
          <a:ln>
            <a:noFill/>
          </a:ln>
        </p:spPr>
      </p:pic>
      <p:pic>
        <p:nvPicPr>
          <p:cNvPr id="2306" name="Google Shape;2306;p44"/>
          <p:cNvPicPr preferRelativeResize="0"/>
          <p:nvPr/>
        </p:nvPicPr>
        <p:blipFill rotWithShape="1">
          <a:blip r:embed="rId5">
            <a:alphaModFix/>
          </a:blip>
          <a:srcRect b="44419" l="3867" r="4262" t="51395"/>
          <a:stretch/>
        </p:blipFill>
        <p:spPr>
          <a:xfrm>
            <a:off x="-78900" y="2671775"/>
            <a:ext cx="9792374" cy="193824"/>
          </a:xfrm>
          <a:prstGeom prst="rect">
            <a:avLst/>
          </a:prstGeom>
          <a:noFill/>
          <a:ln>
            <a:noFill/>
          </a:ln>
        </p:spPr>
      </p:pic>
      <p:pic>
        <p:nvPicPr>
          <p:cNvPr id="2307" name="Google Shape;2307;p44"/>
          <p:cNvPicPr preferRelativeResize="0"/>
          <p:nvPr/>
        </p:nvPicPr>
        <p:blipFill rotWithShape="1">
          <a:blip r:embed="rId5">
            <a:alphaModFix/>
          </a:blip>
          <a:srcRect b="61192" l="75484" r="14118" t="0"/>
          <a:stretch/>
        </p:blipFill>
        <p:spPr>
          <a:xfrm>
            <a:off x="6254250" y="34800"/>
            <a:ext cx="1108352" cy="1887775"/>
          </a:xfrm>
          <a:prstGeom prst="rect">
            <a:avLst/>
          </a:prstGeom>
          <a:noFill/>
          <a:ln>
            <a:noFill/>
          </a:ln>
        </p:spPr>
      </p:pic>
      <p:pic>
        <p:nvPicPr>
          <p:cNvPr id="2308" name="Google Shape;2308;p44"/>
          <p:cNvPicPr preferRelativeResize="0"/>
          <p:nvPr/>
        </p:nvPicPr>
        <p:blipFill rotWithShape="1">
          <a:blip r:embed="rId6">
            <a:alphaModFix/>
          </a:blip>
          <a:srcRect b="48853" l="9118" r="61043" t="14331"/>
          <a:stretch/>
        </p:blipFill>
        <p:spPr>
          <a:xfrm>
            <a:off x="482100" y="885225"/>
            <a:ext cx="3175501" cy="1789126"/>
          </a:xfrm>
          <a:prstGeom prst="rect">
            <a:avLst/>
          </a:prstGeom>
          <a:noFill/>
          <a:ln>
            <a:noFill/>
          </a:ln>
        </p:spPr>
      </p:pic>
      <p:sp>
        <p:nvSpPr>
          <p:cNvPr id="2309" name="Google Shape;2309;p44"/>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13</a:t>
            </a:r>
            <a:endParaRPr sz="2000">
              <a:latin typeface="Press Start 2P"/>
              <a:ea typeface="Press Start 2P"/>
              <a:cs typeface="Press Start 2P"/>
              <a:sym typeface="Press Start 2P"/>
            </a:endParaRPr>
          </a:p>
        </p:txBody>
      </p:sp>
      <p:sp>
        <p:nvSpPr>
          <p:cNvPr id="2310" name="Google Shape;2310;p44"/>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El ARNt restante se mueve al sitio P, dejando el sitio A libre para un nuevo ARNt. El ribosoma se desplaza y esto mueve el primer ARNt al sitio de salida (sitio E), donde deja el complejo. Esta etapa se llama elongación.</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311" name="Google Shape;2311;p44"/>
          <p:cNvGrpSpPr/>
          <p:nvPr/>
        </p:nvGrpSpPr>
        <p:grpSpPr>
          <a:xfrm>
            <a:off x="118800" y="3966301"/>
            <a:ext cx="627023" cy="990009"/>
            <a:chOff x="118800" y="3966301"/>
            <a:chExt cx="627023" cy="990009"/>
          </a:xfrm>
        </p:grpSpPr>
        <p:grpSp>
          <p:nvGrpSpPr>
            <p:cNvPr id="2312" name="Google Shape;2312;p44"/>
            <p:cNvGrpSpPr/>
            <p:nvPr/>
          </p:nvGrpSpPr>
          <p:grpSpPr>
            <a:xfrm>
              <a:off x="253789" y="3966301"/>
              <a:ext cx="381646" cy="990009"/>
              <a:chOff x="3992694" y="1192179"/>
              <a:chExt cx="1158609" cy="3018322"/>
            </a:xfrm>
          </p:grpSpPr>
          <p:sp>
            <p:nvSpPr>
              <p:cNvPr id="2313" name="Google Shape;2313;p44"/>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4"/>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4"/>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4"/>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4"/>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4"/>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4"/>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4"/>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4"/>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4"/>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4"/>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4"/>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4"/>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4"/>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4"/>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30" name="Google Shape;2330;p44"/>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31" name="Google Shape;2331;p44"/>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32" name="Google Shape;2332;p44"/>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4"/>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4"/>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4"/>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4"/>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4"/>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4"/>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4"/>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40" name="Google Shape;2340;p44"/>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4"/>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42" name="Google Shape;2342;p44"/>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4"/>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44" name="Google Shape;2344;p44"/>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4"/>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4"/>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4"/>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4"/>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4"/>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50" name="Google Shape;2350;p44"/>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4"/>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4"/>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4"/>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4"/>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4"/>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4"/>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7" name="Google Shape;2357;p44"/>
            <p:cNvGrpSpPr/>
            <p:nvPr/>
          </p:nvGrpSpPr>
          <p:grpSpPr>
            <a:xfrm>
              <a:off x="127351" y="4159605"/>
              <a:ext cx="613331" cy="297113"/>
              <a:chOff x="4379450" y="1472663"/>
              <a:chExt cx="3161500" cy="1531513"/>
            </a:xfrm>
          </p:grpSpPr>
          <p:pic>
            <p:nvPicPr>
              <p:cNvPr id="2358" name="Google Shape;2358;p44"/>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2359" name="Google Shape;2359;p44"/>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2360" name="Google Shape;2360;p44"/>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4"/>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4"/>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4"/>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grpSp>
        <p:nvGrpSpPr>
          <p:cNvPr id="2368" name="Google Shape;2368;p45"/>
          <p:cNvGrpSpPr/>
          <p:nvPr/>
        </p:nvGrpSpPr>
        <p:grpSpPr>
          <a:xfrm>
            <a:off x="1021399" y="3978108"/>
            <a:ext cx="6953820" cy="1117347"/>
            <a:chOff x="1174221" y="4105350"/>
            <a:chExt cx="6800802" cy="835150"/>
          </a:xfrm>
        </p:grpSpPr>
        <p:pic>
          <p:nvPicPr>
            <p:cNvPr id="2369" name="Google Shape;2369;p45"/>
            <p:cNvPicPr preferRelativeResize="0"/>
            <p:nvPr/>
          </p:nvPicPr>
          <p:blipFill rotWithShape="1">
            <a:blip r:embed="rId3">
              <a:alphaModFix/>
            </a:blip>
            <a:srcRect b="0" l="41523" r="0" t="0"/>
            <a:stretch/>
          </p:blipFill>
          <p:spPr>
            <a:xfrm flipH="1">
              <a:off x="1174221" y="4106175"/>
              <a:ext cx="280175" cy="834325"/>
            </a:xfrm>
            <a:prstGeom prst="rect">
              <a:avLst/>
            </a:prstGeom>
            <a:noFill/>
            <a:ln>
              <a:noFill/>
            </a:ln>
          </p:spPr>
        </p:pic>
        <p:pic>
          <p:nvPicPr>
            <p:cNvPr id="2370" name="Google Shape;2370;p45"/>
            <p:cNvPicPr preferRelativeResize="0"/>
            <p:nvPr/>
          </p:nvPicPr>
          <p:blipFill rotWithShape="1">
            <a:blip r:embed="rId3">
              <a:alphaModFix/>
            </a:blip>
            <a:srcRect b="0" l="0" r="61701" t="0"/>
            <a:stretch/>
          </p:blipFill>
          <p:spPr>
            <a:xfrm flipH="1">
              <a:off x="7780123" y="4106175"/>
              <a:ext cx="194900" cy="834325"/>
            </a:xfrm>
            <a:prstGeom prst="rect">
              <a:avLst/>
            </a:prstGeom>
            <a:noFill/>
            <a:ln>
              <a:noFill/>
            </a:ln>
          </p:spPr>
        </p:pic>
        <p:pic>
          <p:nvPicPr>
            <p:cNvPr id="2371" name="Google Shape;2371;p45"/>
            <p:cNvPicPr preferRelativeResize="0"/>
            <p:nvPr/>
          </p:nvPicPr>
          <p:blipFill rotWithShape="1">
            <a:blip r:embed="rId3">
              <a:alphaModFix/>
            </a:blip>
            <a:srcRect b="0" l="34922" r="49400" t="0"/>
            <a:stretch/>
          </p:blipFill>
          <p:spPr>
            <a:xfrm flipH="1">
              <a:off x="1451375" y="4105350"/>
              <a:ext cx="6370450" cy="834325"/>
            </a:xfrm>
            <a:prstGeom prst="rect">
              <a:avLst/>
            </a:prstGeom>
            <a:noFill/>
            <a:ln>
              <a:noFill/>
            </a:ln>
          </p:spPr>
        </p:pic>
      </p:grpSp>
      <p:pic>
        <p:nvPicPr>
          <p:cNvPr id="2372" name="Google Shape;2372;p45"/>
          <p:cNvPicPr preferRelativeResize="0"/>
          <p:nvPr/>
        </p:nvPicPr>
        <p:blipFill rotWithShape="1">
          <a:blip r:embed="rId4">
            <a:alphaModFix/>
          </a:blip>
          <a:srcRect b="23541" l="9015" r="15914" t="0"/>
          <a:stretch/>
        </p:blipFill>
        <p:spPr>
          <a:xfrm>
            <a:off x="481613" y="199300"/>
            <a:ext cx="8036787" cy="3655010"/>
          </a:xfrm>
          <a:prstGeom prst="rect">
            <a:avLst/>
          </a:prstGeom>
          <a:noFill/>
          <a:ln>
            <a:noFill/>
          </a:ln>
        </p:spPr>
      </p:pic>
      <p:sp>
        <p:nvSpPr>
          <p:cNvPr id="2373" name="Google Shape;2373;p45"/>
          <p:cNvSpPr/>
          <p:nvPr/>
        </p:nvSpPr>
        <p:spPr>
          <a:xfrm>
            <a:off x="446950" y="152400"/>
            <a:ext cx="492300" cy="72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4" name="Google Shape;2374;p45"/>
          <p:cNvPicPr preferRelativeResize="0"/>
          <p:nvPr/>
        </p:nvPicPr>
        <p:blipFill rotWithShape="1">
          <a:blip r:embed="rId4">
            <a:alphaModFix/>
          </a:blip>
          <a:srcRect b="44434" l="1287" r="66928" t="51412"/>
          <a:stretch/>
        </p:blipFill>
        <p:spPr>
          <a:xfrm>
            <a:off x="-375550" y="2649600"/>
            <a:ext cx="3437501" cy="206627"/>
          </a:xfrm>
          <a:prstGeom prst="rect">
            <a:avLst/>
          </a:prstGeom>
          <a:noFill/>
          <a:ln>
            <a:noFill/>
          </a:ln>
        </p:spPr>
      </p:pic>
      <p:sp>
        <p:nvSpPr>
          <p:cNvPr id="2375" name="Google Shape;2375;p45"/>
          <p:cNvSpPr/>
          <p:nvPr/>
        </p:nvSpPr>
        <p:spPr>
          <a:xfrm>
            <a:off x="2379600" y="2574000"/>
            <a:ext cx="720000" cy="360000"/>
          </a:xfrm>
          <a:prstGeom prst="rect">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5"/>
          <p:cNvSpPr txBox="1"/>
          <p:nvPr/>
        </p:nvSpPr>
        <p:spPr>
          <a:xfrm>
            <a:off x="1481400" y="3006000"/>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00"/>
                </a:solidFill>
                <a:latin typeface="Press Start 2P"/>
                <a:ea typeface="Press Start 2P"/>
                <a:cs typeface="Press Start 2P"/>
                <a:sym typeface="Press Start 2P"/>
              </a:rPr>
              <a:t>STOP</a:t>
            </a:r>
            <a:endParaRPr sz="1200">
              <a:solidFill>
                <a:srgbClr val="FFFF00"/>
              </a:solidFill>
            </a:endParaRPr>
          </a:p>
        </p:txBody>
      </p:sp>
      <p:sp>
        <p:nvSpPr>
          <p:cNvPr id="2377" name="Google Shape;2377;p45"/>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14</a:t>
            </a:r>
            <a:endParaRPr sz="2000">
              <a:latin typeface="Press Start 2P"/>
              <a:ea typeface="Press Start 2P"/>
              <a:cs typeface="Press Start 2P"/>
              <a:sym typeface="Press Start 2P"/>
            </a:endParaRPr>
          </a:p>
        </p:txBody>
      </p:sp>
      <p:sp>
        <p:nvSpPr>
          <p:cNvPr id="2378" name="Google Shape;2378;p45"/>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 elongación continúa hasta que se alcanza un codón de terminación. Hay tres codones de parada: UAA, UAG y UGA. Estos codones no codifican ningún aminoácido. Ahora todas las partes se liberan para traducir un nuevo ARNm.</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379" name="Google Shape;2379;p45"/>
          <p:cNvGrpSpPr/>
          <p:nvPr/>
        </p:nvGrpSpPr>
        <p:grpSpPr>
          <a:xfrm>
            <a:off x="118800" y="3966301"/>
            <a:ext cx="627023" cy="990009"/>
            <a:chOff x="118800" y="3966301"/>
            <a:chExt cx="627023" cy="990009"/>
          </a:xfrm>
        </p:grpSpPr>
        <p:grpSp>
          <p:nvGrpSpPr>
            <p:cNvPr id="2380" name="Google Shape;2380;p45"/>
            <p:cNvGrpSpPr/>
            <p:nvPr/>
          </p:nvGrpSpPr>
          <p:grpSpPr>
            <a:xfrm>
              <a:off x="253789" y="3966301"/>
              <a:ext cx="381646" cy="990009"/>
              <a:chOff x="3992694" y="1192179"/>
              <a:chExt cx="1158609" cy="3018322"/>
            </a:xfrm>
          </p:grpSpPr>
          <p:sp>
            <p:nvSpPr>
              <p:cNvPr id="2381" name="Google Shape;2381;p45"/>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5"/>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5"/>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5"/>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5"/>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5"/>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5"/>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5"/>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5"/>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5"/>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5"/>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5"/>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5"/>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5"/>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5"/>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98" name="Google Shape;2398;p45"/>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399" name="Google Shape;2399;p45"/>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00" name="Google Shape;2400;p45"/>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5"/>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5"/>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5"/>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5"/>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5"/>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5"/>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5"/>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08" name="Google Shape;2408;p45"/>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5"/>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10" name="Google Shape;2410;p45"/>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5"/>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12" name="Google Shape;2412;p45"/>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5"/>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5"/>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5"/>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5"/>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5"/>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18" name="Google Shape;2418;p45"/>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5"/>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5"/>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5"/>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5"/>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5"/>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5"/>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5" name="Google Shape;2425;p45"/>
            <p:cNvGrpSpPr/>
            <p:nvPr/>
          </p:nvGrpSpPr>
          <p:grpSpPr>
            <a:xfrm>
              <a:off x="127351" y="4159605"/>
              <a:ext cx="613331" cy="297113"/>
              <a:chOff x="4379450" y="1472663"/>
              <a:chExt cx="3161500" cy="1531513"/>
            </a:xfrm>
          </p:grpSpPr>
          <p:pic>
            <p:nvPicPr>
              <p:cNvPr id="2426" name="Google Shape;2426;p45"/>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2427" name="Google Shape;2427;p45"/>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2428" name="Google Shape;2428;p45"/>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5"/>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5"/>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5"/>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pic>
        <p:nvPicPr>
          <p:cNvPr id="2436" name="Google Shape;2436;p46"/>
          <p:cNvPicPr preferRelativeResize="0"/>
          <p:nvPr/>
        </p:nvPicPr>
        <p:blipFill rotWithShape="1">
          <a:blip r:embed="rId3">
            <a:alphaModFix/>
          </a:blip>
          <a:srcRect b="24122" l="55678" r="9545" t="12646"/>
          <a:stretch/>
        </p:blipFill>
        <p:spPr>
          <a:xfrm>
            <a:off x="-234000" y="703375"/>
            <a:ext cx="4057252" cy="3404374"/>
          </a:xfrm>
          <a:prstGeom prst="rect">
            <a:avLst/>
          </a:prstGeom>
          <a:noFill/>
          <a:ln>
            <a:noFill/>
          </a:ln>
        </p:spPr>
      </p:pic>
      <p:pic>
        <p:nvPicPr>
          <p:cNvPr id="2437" name="Google Shape;2437;p46"/>
          <p:cNvPicPr preferRelativeResize="0"/>
          <p:nvPr/>
        </p:nvPicPr>
        <p:blipFill rotWithShape="1">
          <a:blip r:embed="rId3">
            <a:alphaModFix/>
          </a:blip>
          <a:srcRect b="24122" l="44273" r="9545" t="12646"/>
          <a:stretch/>
        </p:blipFill>
        <p:spPr>
          <a:xfrm>
            <a:off x="3786547" y="703375"/>
            <a:ext cx="5387827" cy="3404374"/>
          </a:xfrm>
          <a:prstGeom prst="rect">
            <a:avLst/>
          </a:prstGeom>
          <a:noFill/>
          <a:ln>
            <a:noFill/>
          </a:ln>
        </p:spPr>
      </p:pic>
      <p:sp>
        <p:nvSpPr>
          <p:cNvPr id="2438" name="Google Shape;2438;p46"/>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15</a:t>
            </a:r>
            <a:endParaRPr sz="2000">
              <a:latin typeface="Press Start 2P"/>
              <a:ea typeface="Press Start 2P"/>
              <a:cs typeface="Press Start 2P"/>
              <a:sym typeface="Press Start 2P"/>
            </a:endParaRPr>
          </a:p>
        </p:txBody>
      </p:sp>
      <p:grpSp>
        <p:nvGrpSpPr>
          <p:cNvPr id="2439" name="Google Shape;2439;p46"/>
          <p:cNvGrpSpPr/>
          <p:nvPr/>
        </p:nvGrpSpPr>
        <p:grpSpPr>
          <a:xfrm>
            <a:off x="118800" y="3966301"/>
            <a:ext cx="627023" cy="990009"/>
            <a:chOff x="118800" y="3966301"/>
            <a:chExt cx="627023" cy="990009"/>
          </a:xfrm>
        </p:grpSpPr>
        <p:grpSp>
          <p:nvGrpSpPr>
            <p:cNvPr id="2440" name="Google Shape;2440;p46"/>
            <p:cNvGrpSpPr/>
            <p:nvPr/>
          </p:nvGrpSpPr>
          <p:grpSpPr>
            <a:xfrm>
              <a:off x="253789" y="3966301"/>
              <a:ext cx="381646" cy="990009"/>
              <a:chOff x="3992694" y="1192179"/>
              <a:chExt cx="1158609" cy="3018322"/>
            </a:xfrm>
          </p:grpSpPr>
          <p:sp>
            <p:nvSpPr>
              <p:cNvPr id="2441" name="Google Shape;2441;p46"/>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6"/>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6"/>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6"/>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6"/>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6"/>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6"/>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6"/>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6"/>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6"/>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6"/>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6"/>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6"/>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6"/>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6"/>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58" name="Google Shape;2458;p46"/>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59" name="Google Shape;2459;p46"/>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60" name="Google Shape;2460;p46"/>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6"/>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6"/>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6"/>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6"/>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6"/>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6"/>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6"/>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68" name="Google Shape;2468;p46"/>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6"/>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70" name="Google Shape;2470;p46"/>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6"/>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72" name="Google Shape;2472;p46"/>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6"/>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6"/>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6"/>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6"/>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6"/>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478" name="Google Shape;2478;p46"/>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6"/>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6"/>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6"/>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6"/>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6"/>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6"/>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5" name="Google Shape;2485;p46"/>
            <p:cNvGrpSpPr/>
            <p:nvPr/>
          </p:nvGrpSpPr>
          <p:grpSpPr>
            <a:xfrm>
              <a:off x="127351" y="4159605"/>
              <a:ext cx="613331" cy="297113"/>
              <a:chOff x="4379450" y="1472663"/>
              <a:chExt cx="3161500" cy="1531513"/>
            </a:xfrm>
          </p:grpSpPr>
          <p:pic>
            <p:nvPicPr>
              <p:cNvPr id="2486" name="Google Shape;2486;p46"/>
              <p:cNvPicPr preferRelativeResize="0"/>
              <p:nvPr/>
            </p:nvPicPr>
            <p:blipFill>
              <a:blip r:embed="rId4">
                <a:alphaModFix/>
              </a:blip>
              <a:stretch>
                <a:fillRect/>
              </a:stretch>
            </p:blipFill>
            <p:spPr>
              <a:xfrm>
                <a:off x="5940750" y="1651625"/>
                <a:ext cx="1600200" cy="1352550"/>
              </a:xfrm>
              <a:prstGeom prst="rect">
                <a:avLst/>
              </a:prstGeom>
              <a:noFill/>
              <a:ln>
                <a:noFill/>
              </a:ln>
            </p:spPr>
          </p:pic>
          <p:pic>
            <p:nvPicPr>
              <p:cNvPr id="2487" name="Google Shape;2487;p46"/>
              <p:cNvPicPr preferRelativeResize="0"/>
              <p:nvPr/>
            </p:nvPicPr>
            <p:blipFill>
              <a:blip r:embed="rId5">
                <a:alphaModFix/>
              </a:blip>
              <a:stretch>
                <a:fillRect/>
              </a:stretch>
            </p:blipFill>
            <p:spPr>
              <a:xfrm>
                <a:off x="4379450" y="1472663"/>
                <a:ext cx="1466850" cy="1171575"/>
              </a:xfrm>
              <a:prstGeom prst="rect">
                <a:avLst/>
              </a:prstGeom>
              <a:noFill/>
              <a:ln>
                <a:noFill/>
              </a:ln>
            </p:spPr>
          </p:pic>
        </p:grpSp>
        <p:sp>
          <p:nvSpPr>
            <p:cNvPr id="2488" name="Google Shape;2488;p46"/>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6"/>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6"/>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6"/>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2" name="Google Shape;2492;p46"/>
          <p:cNvGrpSpPr/>
          <p:nvPr/>
        </p:nvGrpSpPr>
        <p:grpSpPr>
          <a:xfrm>
            <a:off x="1021399" y="3978108"/>
            <a:ext cx="6953820" cy="1117347"/>
            <a:chOff x="1174221" y="4105350"/>
            <a:chExt cx="6800802" cy="835150"/>
          </a:xfrm>
        </p:grpSpPr>
        <p:pic>
          <p:nvPicPr>
            <p:cNvPr id="2493" name="Google Shape;2493;p46"/>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2494" name="Google Shape;2494;p46"/>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2495" name="Google Shape;2495;p46"/>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2496" name="Google Shape;2496;p46"/>
          <p:cNvSpPr txBox="1"/>
          <p:nvPr/>
        </p:nvSpPr>
        <p:spPr>
          <a:xfrm>
            <a:off x="1202400" y="40938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rgbClr val="191919"/>
                </a:solidFill>
                <a:latin typeface="Press Start 2P"/>
                <a:ea typeface="Press Start 2P"/>
                <a:cs typeface="Press Start 2P"/>
                <a:sym typeface="Press Start 2P"/>
              </a:rPr>
              <a:t>Cabe señalar que la traducción está impulsada por moléculas de GTP y puede tener lugar en varios sitios a lo largo de la cadena de ARNm al mismo tiempo.</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rgbClr val="191919"/>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rgbClr val="19191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pic>
        <p:nvPicPr>
          <p:cNvPr id="2501" name="Google Shape;2501;p47"/>
          <p:cNvPicPr preferRelativeResize="0"/>
          <p:nvPr/>
        </p:nvPicPr>
        <p:blipFill rotWithShape="1">
          <a:blip r:embed="rId3">
            <a:alphaModFix/>
          </a:blip>
          <a:srcRect b="24408" l="10491" r="10086" t="0"/>
          <a:stretch/>
        </p:blipFill>
        <p:spPr>
          <a:xfrm>
            <a:off x="875400" y="222750"/>
            <a:ext cx="8002801" cy="3514821"/>
          </a:xfrm>
          <a:prstGeom prst="rect">
            <a:avLst/>
          </a:prstGeom>
          <a:noFill/>
          <a:ln>
            <a:noFill/>
          </a:ln>
        </p:spPr>
      </p:pic>
      <p:sp>
        <p:nvSpPr>
          <p:cNvPr id="2502" name="Google Shape;2502;p47"/>
          <p:cNvSpPr/>
          <p:nvPr/>
        </p:nvSpPr>
        <p:spPr>
          <a:xfrm>
            <a:off x="2274275" y="820625"/>
            <a:ext cx="2614200" cy="457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7"/>
          <p:cNvSpPr txBox="1"/>
          <p:nvPr/>
        </p:nvSpPr>
        <p:spPr>
          <a:xfrm>
            <a:off x="1202400" y="234900"/>
            <a:ext cx="37233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656565"/>
                </a:solidFill>
                <a:latin typeface="Press Start 2P"/>
                <a:ea typeface="Press Start 2P"/>
                <a:cs typeface="Press Start 2P"/>
                <a:sym typeface="Press Start 2P"/>
              </a:rPr>
              <a:t>Islote de Langerhans</a:t>
            </a:r>
            <a:endParaRPr sz="1300">
              <a:solidFill>
                <a:srgbClr val="656565"/>
              </a:solidFill>
              <a:latin typeface="Press Start 2P"/>
              <a:ea typeface="Press Start 2P"/>
              <a:cs typeface="Press Start 2P"/>
              <a:sym typeface="Press Start 2P"/>
            </a:endParaRPr>
          </a:p>
          <a:p>
            <a:pPr indent="0" lvl="0" marL="0" rtl="0" algn="ctr">
              <a:spcBef>
                <a:spcPts val="0"/>
              </a:spcBef>
              <a:spcAft>
                <a:spcPts val="0"/>
              </a:spcAft>
              <a:buNone/>
            </a:pPr>
            <a:r>
              <a:rPr lang="es" sz="1300">
                <a:solidFill>
                  <a:srgbClr val="656565"/>
                </a:solidFill>
                <a:latin typeface="Press Start 2P"/>
                <a:ea typeface="Press Start 2P"/>
                <a:cs typeface="Press Start 2P"/>
                <a:sym typeface="Press Start 2P"/>
              </a:rPr>
              <a:t>(páncreas)</a:t>
            </a:r>
            <a:endParaRPr sz="13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2504" name="Google Shape;2504;p47"/>
          <p:cNvSpPr/>
          <p:nvPr/>
        </p:nvSpPr>
        <p:spPr>
          <a:xfrm rot="-3302521">
            <a:off x="4497897" y="671159"/>
            <a:ext cx="330904" cy="480381"/>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7"/>
          <p:cNvSpPr txBox="1"/>
          <p:nvPr/>
        </p:nvSpPr>
        <p:spPr>
          <a:xfrm>
            <a:off x="1677150" y="3294625"/>
            <a:ext cx="2516400" cy="6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656565"/>
                </a:solidFill>
                <a:latin typeface="Press Start 2P"/>
                <a:ea typeface="Press Start 2P"/>
                <a:cs typeface="Press Start 2P"/>
                <a:sym typeface="Press Start 2P"/>
              </a:rPr>
              <a:t>Insulina</a:t>
            </a:r>
            <a:endParaRPr sz="1300">
              <a:solidFill>
                <a:srgbClr val="656565"/>
              </a:solidFill>
              <a:latin typeface="Press Start 2P"/>
              <a:ea typeface="Press Start 2P"/>
              <a:cs typeface="Press Start 2P"/>
              <a:sym typeface="Press Start 2P"/>
            </a:endParaRPr>
          </a:p>
          <a:p>
            <a:pPr indent="0" lvl="0" marL="0" rtl="0" algn="l">
              <a:spcBef>
                <a:spcPts val="0"/>
              </a:spcBef>
              <a:spcAft>
                <a:spcPts val="0"/>
              </a:spcAft>
              <a:buNone/>
            </a:pPr>
            <a:r>
              <a:t/>
            </a:r>
            <a:endParaRPr sz="1200"/>
          </a:p>
        </p:txBody>
      </p:sp>
      <p:sp>
        <p:nvSpPr>
          <p:cNvPr id="2506" name="Google Shape;2506;p47"/>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16</a:t>
            </a:r>
            <a:endParaRPr sz="2000">
              <a:latin typeface="Press Start 2P"/>
              <a:ea typeface="Press Start 2P"/>
              <a:cs typeface="Press Start 2P"/>
              <a:sym typeface="Press Start 2P"/>
            </a:endParaRPr>
          </a:p>
        </p:txBody>
      </p:sp>
      <p:grpSp>
        <p:nvGrpSpPr>
          <p:cNvPr id="2507" name="Google Shape;2507;p47"/>
          <p:cNvGrpSpPr/>
          <p:nvPr/>
        </p:nvGrpSpPr>
        <p:grpSpPr>
          <a:xfrm>
            <a:off x="118800" y="3966301"/>
            <a:ext cx="627023" cy="990009"/>
            <a:chOff x="118800" y="3966301"/>
            <a:chExt cx="627023" cy="990009"/>
          </a:xfrm>
        </p:grpSpPr>
        <p:grpSp>
          <p:nvGrpSpPr>
            <p:cNvPr id="2508" name="Google Shape;2508;p47"/>
            <p:cNvGrpSpPr/>
            <p:nvPr/>
          </p:nvGrpSpPr>
          <p:grpSpPr>
            <a:xfrm>
              <a:off x="253789" y="3966301"/>
              <a:ext cx="381646" cy="990009"/>
              <a:chOff x="3992694" y="1192179"/>
              <a:chExt cx="1158609" cy="3018322"/>
            </a:xfrm>
          </p:grpSpPr>
          <p:sp>
            <p:nvSpPr>
              <p:cNvPr id="2509" name="Google Shape;2509;p47"/>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7"/>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7"/>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7"/>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7"/>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7"/>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7"/>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7"/>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7"/>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7"/>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7"/>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7"/>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7"/>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26" name="Google Shape;2526;p47"/>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27" name="Google Shape;2527;p47"/>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28" name="Google Shape;2528;p47"/>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7"/>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7"/>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7"/>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7"/>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7"/>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7"/>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7"/>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36" name="Google Shape;2536;p47"/>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7"/>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38" name="Google Shape;2538;p47"/>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7"/>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40" name="Google Shape;2540;p47"/>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7"/>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7"/>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7"/>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7"/>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7"/>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546" name="Google Shape;2546;p47"/>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7"/>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7"/>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7"/>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7"/>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7"/>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7"/>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3" name="Google Shape;2553;p47"/>
            <p:cNvGrpSpPr/>
            <p:nvPr/>
          </p:nvGrpSpPr>
          <p:grpSpPr>
            <a:xfrm>
              <a:off x="127351" y="4159605"/>
              <a:ext cx="613331" cy="297113"/>
              <a:chOff x="4379450" y="1472663"/>
              <a:chExt cx="3161500" cy="1531513"/>
            </a:xfrm>
          </p:grpSpPr>
          <p:pic>
            <p:nvPicPr>
              <p:cNvPr id="2554" name="Google Shape;2554;p47"/>
              <p:cNvPicPr preferRelativeResize="0"/>
              <p:nvPr/>
            </p:nvPicPr>
            <p:blipFill>
              <a:blip r:embed="rId4">
                <a:alphaModFix/>
              </a:blip>
              <a:stretch>
                <a:fillRect/>
              </a:stretch>
            </p:blipFill>
            <p:spPr>
              <a:xfrm>
                <a:off x="5940750" y="1651625"/>
                <a:ext cx="1600200" cy="1352550"/>
              </a:xfrm>
              <a:prstGeom prst="rect">
                <a:avLst/>
              </a:prstGeom>
              <a:noFill/>
              <a:ln>
                <a:noFill/>
              </a:ln>
            </p:spPr>
          </p:pic>
          <p:pic>
            <p:nvPicPr>
              <p:cNvPr id="2555" name="Google Shape;2555;p47"/>
              <p:cNvPicPr preferRelativeResize="0"/>
              <p:nvPr/>
            </p:nvPicPr>
            <p:blipFill>
              <a:blip r:embed="rId5">
                <a:alphaModFix/>
              </a:blip>
              <a:stretch>
                <a:fillRect/>
              </a:stretch>
            </p:blipFill>
            <p:spPr>
              <a:xfrm>
                <a:off x="4379450" y="1472663"/>
                <a:ext cx="1466850" cy="1171575"/>
              </a:xfrm>
              <a:prstGeom prst="rect">
                <a:avLst/>
              </a:prstGeom>
              <a:noFill/>
              <a:ln>
                <a:noFill/>
              </a:ln>
            </p:spPr>
          </p:pic>
        </p:grpSp>
        <p:sp>
          <p:nvSpPr>
            <p:cNvPr id="2556" name="Google Shape;2556;p47"/>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7"/>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7"/>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7"/>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0" name="Google Shape;2560;p47"/>
          <p:cNvGrpSpPr/>
          <p:nvPr/>
        </p:nvGrpSpPr>
        <p:grpSpPr>
          <a:xfrm>
            <a:off x="1021399" y="3978108"/>
            <a:ext cx="6953820" cy="1117347"/>
            <a:chOff x="1174221" y="4105350"/>
            <a:chExt cx="6800802" cy="835150"/>
          </a:xfrm>
        </p:grpSpPr>
        <p:pic>
          <p:nvPicPr>
            <p:cNvPr id="2561" name="Google Shape;2561;p47"/>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2562" name="Google Shape;2562;p47"/>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2563" name="Google Shape;2563;p47"/>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2564" name="Google Shape;2564;p47"/>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 proteína de insulina completa puede entonces salir de la célula y entrar en el torrente sanguíneo, donde se utilizará para regular el azúcar en la sangre.</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8" name="Shape 2568"/>
        <p:cNvGrpSpPr/>
        <p:nvPr/>
      </p:nvGrpSpPr>
      <p:grpSpPr>
        <a:xfrm>
          <a:off x="0" y="0"/>
          <a:ext cx="0" cy="0"/>
          <a:chOff x="0" y="0"/>
          <a:chExt cx="0" cy="0"/>
        </a:xfrm>
      </p:grpSpPr>
      <p:pic>
        <p:nvPicPr>
          <p:cNvPr id="2569" name="Google Shape;2569;p48"/>
          <p:cNvPicPr preferRelativeResize="0"/>
          <p:nvPr/>
        </p:nvPicPr>
        <p:blipFill>
          <a:blip r:embed="rId3">
            <a:alphaModFix/>
          </a:blip>
          <a:stretch>
            <a:fillRect/>
          </a:stretch>
        </p:blipFill>
        <p:spPr>
          <a:xfrm>
            <a:off x="190325" y="4043151"/>
            <a:ext cx="827826" cy="1017801"/>
          </a:xfrm>
          <a:prstGeom prst="rect">
            <a:avLst/>
          </a:prstGeom>
          <a:noFill/>
          <a:ln>
            <a:noFill/>
          </a:ln>
        </p:spPr>
      </p:pic>
      <p:pic>
        <p:nvPicPr>
          <p:cNvPr id="2570" name="Google Shape;2570;p48"/>
          <p:cNvPicPr preferRelativeResize="0"/>
          <p:nvPr/>
        </p:nvPicPr>
        <p:blipFill>
          <a:blip r:embed="rId4">
            <a:alphaModFix/>
          </a:blip>
          <a:stretch>
            <a:fillRect/>
          </a:stretch>
        </p:blipFill>
        <p:spPr>
          <a:xfrm>
            <a:off x="8120925" y="4003550"/>
            <a:ext cx="1084605" cy="1097000"/>
          </a:xfrm>
          <a:prstGeom prst="rect">
            <a:avLst/>
          </a:prstGeom>
          <a:noFill/>
          <a:ln>
            <a:noFill/>
          </a:ln>
        </p:spPr>
      </p:pic>
      <p:sp>
        <p:nvSpPr>
          <p:cNvPr id="2571" name="Google Shape;2571;p48"/>
          <p:cNvSpPr txBox="1"/>
          <p:nvPr/>
        </p:nvSpPr>
        <p:spPr>
          <a:xfrm>
            <a:off x="1261650" y="1360625"/>
            <a:ext cx="6773100" cy="1385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7800">
                <a:solidFill>
                  <a:srgbClr val="00B19E"/>
                </a:solidFill>
                <a:latin typeface="Press Start 2P"/>
                <a:ea typeface="Press Start 2P"/>
                <a:cs typeface="Press Start 2P"/>
                <a:sym typeface="Press Start 2P"/>
              </a:rPr>
              <a:t>D</a:t>
            </a:r>
            <a:r>
              <a:rPr lang="es" sz="7800">
                <a:solidFill>
                  <a:schemeClr val="dk1"/>
                </a:solidFill>
                <a:latin typeface="Press Start 2P"/>
                <a:ea typeface="Press Start 2P"/>
                <a:cs typeface="Press Start 2P"/>
                <a:sym typeface="Press Start 2P"/>
              </a:rPr>
              <a:t> </a:t>
            </a:r>
            <a:r>
              <a:rPr lang="es" sz="7800">
                <a:solidFill>
                  <a:srgbClr val="0079FF"/>
                </a:solidFill>
                <a:latin typeface="Press Start 2P"/>
                <a:ea typeface="Press Start 2P"/>
                <a:cs typeface="Press Start 2P"/>
                <a:sym typeface="Press Start 2P"/>
              </a:rPr>
              <a:t>g</a:t>
            </a:r>
            <a:r>
              <a:rPr lang="es" sz="7800">
                <a:solidFill>
                  <a:srgbClr val="FF0055"/>
                </a:solidFill>
                <a:latin typeface="Press Start 2P"/>
                <a:ea typeface="Press Start 2P"/>
                <a:cs typeface="Press Start 2P"/>
                <a:sym typeface="Press Start 2P"/>
              </a:rPr>
              <a:t>m</a:t>
            </a:r>
            <a:r>
              <a:rPr lang="es" sz="7800">
                <a:solidFill>
                  <a:srgbClr val="FFD900"/>
                </a:solidFill>
                <a:latin typeface="Press Start 2P"/>
                <a:ea typeface="Press Start 2P"/>
                <a:cs typeface="Press Start 2P"/>
                <a:sym typeface="Press Start 2P"/>
              </a:rPr>
              <a:t>a</a:t>
            </a:r>
            <a:endParaRPr sz="7800">
              <a:solidFill>
                <a:srgbClr val="FFD900"/>
              </a:solidFill>
              <a:latin typeface="Press Start 2P"/>
              <a:ea typeface="Press Start 2P"/>
              <a:cs typeface="Press Start 2P"/>
              <a:sym typeface="Press Start 2P"/>
            </a:endParaRPr>
          </a:p>
        </p:txBody>
      </p:sp>
      <p:pic>
        <p:nvPicPr>
          <p:cNvPr id="2572" name="Google Shape;2572;p48"/>
          <p:cNvPicPr preferRelativeResize="0"/>
          <p:nvPr/>
        </p:nvPicPr>
        <p:blipFill>
          <a:blip r:embed="rId5">
            <a:alphaModFix/>
          </a:blip>
          <a:stretch>
            <a:fillRect/>
          </a:stretch>
        </p:blipFill>
        <p:spPr>
          <a:xfrm>
            <a:off x="2960548" y="965550"/>
            <a:ext cx="1358072" cy="1626875"/>
          </a:xfrm>
          <a:prstGeom prst="rect">
            <a:avLst/>
          </a:prstGeom>
          <a:noFill/>
          <a:ln>
            <a:noFill/>
          </a:ln>
        </p:spPr>
      </p:pic>
      <p:pic>
        <p:nvPicPr>
          <p:cNvPr id="2573" name="Google Shape;2573;p48"/>
          <p:cNvPicPr preferRelativeResize="0"/>
          <p:nvPr/>
        </p:nvPicPr>
        <p:blipFill rotWithShape="1">
          <a:blip r:embed="rId6">
            <a:alphaModFix/>
          </a:blip>
          <a:srcRect b="0" l="0" r="89566" t="0"/>
          <a:stretch/>
        </p:blipFill>
        <p:spPr>
          <a:xfrm>
            <a:off x="7089750" y="4119188"/>
            <a:ext cx="656750" cy="571700"/>
          </a:xfrm>
          <a:prstGeom prst="rect">
            <a:avLst/>
          </a:prstGeom>
          <a:noFill/>
          <a:ln>
            <a:noFill/>
          </a:ln>
        </p:spPr>
      </p:pic>
      <p:pic>
        <p:nvPicPr>
          <p:cNvPr id="2574" name="Google Shape;2574;p48"/>
          <p:cNvPicPr preferRelativeResize="0"/>
          <p:nvPr/>
        </p:nvPicPr>
        <p:blipFill rotWithShape="1">
          <a:blip r:embed="rId6">
            <a:alphaModFix/>
          </a:blip>
          <a:srcRect b="0" l="37406" r="50024" t="0"/>
          <a:stretch/>
        </p:blipFill>
        <p:spPr>
          <a:xfrm>
            <a:off x="5195337" y="4119163"/>
            <a:ext cx="791226" cy="571725"/>
          </a:xfrm>
          <a:prstGeom prst="rect">
            <a:avLst/>
          </a:prstGeom>
          <a:noFill/>
          <a:ln>
            <a:noFill/>
          </a:ln>
        </p:spPr>
      </p:pic>
      <p:pic>
        <p:nvPicPr>
          <p:cNvPr id="2575" name="Google Shape;2575;p48"/>
          <p:cNvPicPr preferRelativeResize="0"/>
          <p:nvPr/>
        </p:nvPicPr>
        <p:blipFill rotWithShape="1">
          <a:blip r:embed="rId6">
            <a:alphaModFix/>
          </a:blip>
          <a:srcRect b="0" l="90446" r="-1460" t="0"/>
          <a:stretch/>
        </p:blipFill>
        <p:spPr>
          <a:xfrm>
            <a:off x="1278403" y="4119175"/>
            <a:ext cx="693324" cy="571725"/>
          </a:xfrm>
          <a:prstGeom prst="rect">
            <a:avLst/>
          </a:prstGeom>
          <a:noFill/>
          <a:ln>
            <a:noFill/>
          </a:ln>
        </p:spPr>
      </p:pic>
      <p:grpSp>
        <p:nvGrpSpPr>
          <p:cNvPr id="2576" name="Google Shape;2576;p48"/>
          <p:cNvGrpSpPr/>
          <p:nvPr/>
        </p:nvGrpSpPr>
        <p:grpSpPr>
          <a:xfrm>
            <a:off x="1990800" y="2813825"/>
            <a:ext cx="5094121" cy="342600"/>
            <a:chOff x="1332298" y="832625"/>
            <a:chExt cx="5683500" cy="342600"/>
          </a:xfrm>
        </p:grpSpPr>
        <p:sp>
          <p:nvSpPr>
            <p:cNvPr id="2577" name="Google Shape;2577;p48"/>
            <p:cNvSpPr/>
            <p:nvPr/>
          </p:nvSpPr>
          <p:spPr>
            <a:xfrm>
              <a:off x="1332298" y="832625"/>
              <a:ext cx="5683500" cy="3426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8" name="Google Shape;2578;p48"/>
            <p:cNvSpPr/>
            <p:nvPr/>
          </p:nvSpPr>
          <p:spPr>
            <a:xfrm>
              <a:off x="1376144" y="867150"/>
              <a:ext cx="3990300" cy="274800"/>
            </a:xfrm>
            <a:prstGeom prst="roundRect">
              <a:avLst>
                <a:gd fmla="val 16667"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579" name="Google Shape;2579;p48"/>
          <p:cNvPicPr preferRelativeResize="0"/>
          <p:nvPr/>
        </p:nvPicPr>
        <p:blipFill>
          <a:blip r:embed="rId7">
            <a:alphaModFix/>
          </a:blip>
          <a:stretch>
            <a:fillRect/>
          </a:stretch>
        </p:blipFill>
        <p:spPr>
          <a:xfrm>
            <a:off x="3234001" y="4119171"/>
            <a:ext cx="601182" cy="571725"/>
          </a:xfrm>
          <a:prstGeom prst="rect">
            <a:avLst/>
          </a:prstGeom>
          <a:noFill/>
          <a:ln>
            <a:noFill/>
          </a:ln>
        </p:spPr>
      </p:pic>
      <p:sp>
        <p:nvSpPr>
          <p:cNvPr id="2580" name="Google Shape;2580;p48"/>
          <p:cNvSpPr txBox="1"/>
          <p:nvPr/>
        </p:nvSpPr>
        <p:spPr>
          <a:xfrm>
            <a:off x="4495800" y="4728350"/>
            <a:ext cx="2186100" cy="2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800">
                <a:solidFill>
                  <a:schemeClr val="lt1"/>
                </a:solidFill>
                <a:latin typeface="Press Start 2P"/>
                <a:ea typeface="Press Start 2P"/>
                <a:cs typeface="Press Start 2P"/>
                <a:sym typeface="Press Start 2P"/>
              </a:rPr>
              <a:t>info@neodogma</a:t>
            </a:r>
            <a:endParaRPr sz="800">
              <a:solidFill>
                <a:schemeClr val="lt1"/>
              </a:solidFill>
              <a:latin typeface="Press Start 2P"/>
              <a:ea typeface="Press Start 2P"/>
              <a:cs typeface="Press Start 2P"/>
              <a:sym typeface="Press Start 2P"/>
            </a:endParaRPr>
          </a:p>
        </p:txBody>
      </p:sp>
      <p:sp>
        <p:nvSpPr>
          <p:cNvPr id="2581" name="Google Shape;2581;p48"/>
          <p:cNvSpPr txBox="1"/>
          <p:nvPr/>
        </p:nvSpPr>
        <p:spPr>
          <a:xfrm>
            <a:off x="6289800" y="4728350"/>
            <a:ext cx="2186100" cy="21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800">
                <a:solidFill>
                  <a:srgbClr val="FFFFFF"/>
                </a:solidFill>
                <a:latin typeface="Press Start 2P"/>
                <a:ea typeface="Press Start 2P"/>
                <a:cs typeface="Press Start 2P"/>
                <a:sym typeface="Press Start 2P"/>
              </a:rPr>
              <a:t>676 89 57 76</a:t>
            </a:r>
            <a:endParaRPr sz="800">
              <a:solidFill>
                <a:srgbClr val="FFFFFF"/>
              </a:solidFill>
              <a:latin typeface="Press Start 2P"/>
              <a:ea typeface="Press Start 2P"/>
              <a:cs typeface="Press Start 2P"/>
              <a:sym typeface="Press Start 2P"/>
            </a:endParaRPr>
          </a:p>
          <a:p>
            <a:pPr indent="0" lvl="0" marL="0" rtl="0" algn="ctr">
              <a:spcBef>
                <a:spcPts val="0"/>
              </a:spcBef>
              <a:spcAft>
                <a:spcPts val="0"/>
              </a:spcAft>
              <a:buNone/>
            </a:pPr>
            <a:r>
              <a:t/>
            </a:r>
            <a:endParaRPr sz="800">
              <a:solidFill>
                <a:schemeClr val="lt1"/>
              </a:solidFill>
              <a:latin typeface="Press Start 2P"/>
              <a:ea typeface="Press Start 2P"/>
              <a:cs typeface="Press Start 2P"/>
              <a:sym typeface="Press Start 2P"/>
            </a:endParaRPr>
          </a:p>
        </p:txBody>
      </p:sp>
      <p:sp>
        <p:nvSpPr>
          <p:cNvPr id="2582" name="Google Shape;2582;p48"/>
          <p:cNvSpPr txBox="1"/>
          <p:nvPr/>
        </p:nvSpPr>
        <p:spPr>
          <a:xfrm>
            <a:off x="494625" y="4729800"/>
            <a:ext cx="2186100" cy="2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800">
                <a:solidFill>
                  <a:schemeClr val="lt1"/>
                </a:solidFill>
                <a:latin typeface="Press Start 2P"/>
                <a:ea typeface="Press Start 2P"/>
                <a:cs typeface="Press Start 2P"/>
                <a:sym typeface="Press Start 2P"/>
              </a:rPr>
              <a:t>neo.dogma</a:t>
            </a:r>
            <a:endParaRPr sz="800">
              <a:solidFill>
                <a:schemeClr val="lt1"/>
              </a:solidFill>
              <a:latin typeface="Press Start 2P"/>
              <a:ea typeface="Press Start 2P"/>
              <a:cs typeface="Press Start 2P"/>
              <a:sym typeface="Press Start 2P"/>
            </a:endParaRPr>
          </a:p>
        </p:txBody>
      </p:sp>
      <p:sp>
        <p:nvSpPr>
          <p:cNvPr id="2583" name="Google Shape;2583;p48"/>
          <p:cNvSpPr txBox="1"/>
          <p:nvPr/>
        </p:nvSpPr>
        <p:spPr>
          <a:xfrm>
            <a:off x="2441400" y="4729800"/>
            <a:ext cx="2186100" cy="21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800">
                <a:solidFill>
                  <a:srgbClr val="FFFFFF"/>
                </a:solidFill>
                <a:latin typeface="Press Start 2P"/>
                <a:ea typeface="Press Start 2P"/>
                <a:cs typeface="Press Start 2P"/>
                <a:sym typeface="Press Start 2P"/>
              </a:rPr>
              <a:t>Neodogma.com</a:t>
            </a:r>
            <a:endParaRPr sz="800">
              <a:solidFill>
                <a:srgbClr val="FFFFFF"/>
              </a:solidFill>
              <a:latin typeface="Press Start 2P"/>
              <a:ea typeface="Press Start 2P"/>
              <a:cs typeface="Press Start 2P"/>
              <a:sym typeface="Press Start 2P"/>
            </a:endParaRPr>
          </a:p>
          <a:p>
            <a:pPr indent="0" lvl="0" marL="0" rtl="0" algn="ctr">
              <a:spcBef>
                <a:spcPts val="0"/>
              </a:spcBef>
              <a:spcAft>
                <a:spcPts val="0"/>
              </a:spcAft>
              <a:buNone/>
            </a:pPr>
            <a:r>
              <a:t/>
            </a:r>
            <a:endParaRPr sz="800">
              <a:solidFill>
                <a:schemeClr val="lt1"/>
              </a:solidFill>
              <a:latin typeface="Press Start 2P"/>
              <a:ea typeface="Press Start 2P"/>
              <a:cs typeface="Press Start 2P"/>
              <a:sym typeface="Press Start 2P"/>
            </a:endParaRPr>
          </a:p>
        </p:txBody>
      </p:sp>
      <p:sp>
        <p:nvSpPr>
          <p:cNvPr id="2584" name="Google Shape;2584;p48"/>
          <p:cNvSpPr txBox="1"/>
          <p:nvPr/>
        </p:nvSpPr>
        <p:spPr>
          <a:xfrm>
            <a:off x="2062575" y="2848800"/>
            <a:ext cx="5060700" cy="23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900">
                <a:solidFill>
                  <a:srgbClr val="FFFFFF"/>
                </a:solidFill>
                <a:latin typeface="Press Start 2P"/>
                <a:ea typeface="Press Start 2P"/>
                <a:cs typeface="Press Start 2P"/>
                <a:sym typeface="Press Start 2P"/>
              </a:rPr>
              <a:t>APRENDER DE LA MEJOR MANERA, JUGANDO...</a:t>
            </a:r>
            <a:endParaRPr b="1" sz="900">
              <a:solidFill>
                <a:srgbClr val="FFFFFF"/>
              </a:solidFill>
              <a:latin typeface="Press Start 2P"/>
              <a:ea typeface="Press Start 2P"/>
              <a:cs typeface="Press Start 2P"/>
              <a:sym typeface="Press Start 2P"/>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nvSpPr>
        <p:spPr>
          <a:xfrm>
            <a:off x="-147300" y="746575"/>
            <a:ext cx="3326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Cadena líder</a:t>
            </a:r>
            <a:endParaRPr>
              <a:solidFill>
                <a:srgbClr val="BCBCBC"/>
              </a:solidFill>
              <a:latin typeface="Press Start 2P"/>
              <a:ea typeface="Press Start 2P"/>
              <a:cs typeface="Press Start 2P"/>
              <a:sym typeface="Press Start 2P"/>
            </a:endParaRPr>
          </a:p>
        </p:txBody>
      </p:sp>
      <p:pic>
        <p:nvPicPr>
          <p:cNvPr id="285" name="Google Shape;285;p17"/>
          <p:cNvPicPr preferRelativeResize="0"/>
          <p:nvPr/>
        </p:nvPicPr>
        <p:blipFill rotWithShape="1">
          <a:blip r:embed="rId3">
            <a:alphaModFix/>
          </a:blip>
          <a:srcRect b="23971" l="37887" r="8906" t="12342"/>
          <a:stretch/>
        </p:blipFill>
        <p:spPr>
          <a:xfrm>
            <a:off x="3106800" y="648000"/>
            <a:ext cx="6055199" cy="3312001"/>
          </a:xfrm>
          <a:prstGeom prst="rect">
            <a:avLst/>
          </a:prstGeom>
          <a:noFill/>
          <a:ln>
            <a:noFill/>
          </a:ln>
        </p:spPr>
      </p:pic>
      <p:pic>
        <p:nvPicPr>
          <p:cNvPr id="286" name="Google Shape;286;p17"/>
          <p:cNvPicPr preferRelativeResize="0"/>
          <p:nvPr/>
        </p:nvPicPr>
        <p:blipFill rotWithShape="1">
          <a:blip r:embed="rId3">
            <a:alphaModFix/>
          </a:blip>
          <a:srcRect b="31867" l="47619" r="44006" t="18678"/>
          <a:stretch/>
        </p:blipFill>
        <p:spPr>
          <a:xfrm>
            <a:off x="2160275" y="977275"/>
            <a:ext cx="951552" cy="2571725"/>
          </a:xfrm>
          <a:prstGeom prst="rect">
            <a:avLst/>
          </a:prstGeom>
          <a:noFill/>
          <a:ln>
            <a:noFill/>
          </a:ln>
        </p:spPr>
      </p:pic>
      <p:pic>
        <p:nvPicPr>
          <p:cNvPr id="287" name="Google Shape;287;p17"/>
          <p:cNvPicPr preferRelativeResize="0"/>
          <p:nvPr/>
        </p:nvPicPr>
        <p:blipFill rotWithShape="1">
          <a:blip r:embed="rId3">
            <a:alphaModFix/>
          </a:blip>
          <a:srcRect b="31875" l="47619" r="44006" t="19908"/>
          <a:stretch/>
        </p:blipFill>
        <p:spPr>
          <a:xfrm>
            <a:off x="1245875" y="1041550"/>
            <a:ext cx="951552" cy="2507449"/>
          </a:xfrm>
          <a:prstGeom prst="rect">
            <a:avLst/>
          </a:prstGeom>
          <a:noFill/>
          <a:ln>
            <a:noFill/>
          </a:ln>
        </p:spPr>
      </p:pic>
      <p:pic>
        <p:nvPicPr>
          <p:cNvPr id="288" name="Google Shape;288;p17"/>
          <p:cNvPicPr preferRelativeResize="0"/>
          <p:nvPr/>
        </p:nvPicPr>
        <p:blipFill rotWithShape="1">
          <a:blip r:embed="rId3">
            <a:alphaModFix/>
          </a:blip>
          <a:srcRect b="31875" l="47619" r="44006" t="19908"/>
          <a:stretch/>
        </p:blipFill>
        <p:spPr>
          <a:xfrm>
            <a:off x="331475" y="1041550"/>
            <a:ext cx="951552" cy="2507449"/>
          </a:xfrm>
          <a:prstGeom prst="rect">
            <a:avLst/>
          </a:prstGeom>
          <a:noFill/>
          <a:ln>
            <a:noFill/>
          </a:ln>
        </p:spPr>
      </p:pic>
      <p:pic>
        <p:nvPicPr>
          <p:cNvPr id="289" name="Google Shape;289;p17"/>
          <p:cNvPicPr preferRelativeResize="0"/>
          <p:nvPr/>
        </p:nvPicPr>
        <p:blipFill rotWithShape="1">
          <a:blip r:embed="rId3">
            <a:alphaModFix/>
          </a:blip>
          <a:srcRect b="29397" l="52749" r="44006" t="12344"/>
          <a:stretch/>
        </p:blipFill>
        <p:spPr>
          <a:xfrm>
            <a:off x="1" y="648000"/>
            <a:ext cx="368625" cy="3029599"/>
          </a:xfrm>
          <a:prstGeom prst="rect">
            <a:avLst/>
          </a:prstGeom>
          <a:noFill/>
          <a:ln>
            <a:noFill/>
          </a:ln>
        </p:spPr>
      </p:pic>
      <p:sp>
        <p:nvSpPr>
          <p:cNvPr id="290" name="Google Shape;290;p17"/>
          <p:cNvSpPr txBox="1"/>
          <p:nvPr/>
        </p:nvSpPr>
        <p:spPr>
          <a:xfrm>
            <a:off x="5100" y="3549000"/>
            <a:ext cx="33267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Cadena rezagada</a:t>
            </a:r>
            <a:endParaRPr>
              <a:solidFill>
                <a:srgbClr val="BCBCBC"/>
              </a:solidFill>
              <a:latin typeface="Press Start 2P"/>
              <a:ea typeface="Press Start 2P"/>
              <a:cs typeface="Press Start 2P"/>
              <a:sym typeface="Press Start 2P"/>
            </a:endParaRPr>
          </a:p>
        </p:txBody>
      </p:sp>
      <p:pic>
        <p:nvPicPr>
          <p:cNvPr id="291" name="Google Shape;291;p17"/>
          <p:cNvPicPr preferRelativeResize="0"/>
          <p:nvPr/>
        </p:nvPicPr>
        <p:blipFill rotWithShape="1">
          <a:blip r:embed="rId4">
            <a:alphaModFix/>
          </a:blip>
          <a:srcRect b="29336" l="46044" r="46062" t="42660"/>
          <a:stretch/>
        </p:blipFill>
        <p:spPr>
          <a:xfrm>
            <a:off x="4037650" y="2217600"/>
            <a:ext cx="900101" cy="1468799"/>
          </a:xfrm>
          <a:prstGeom prst="rect">
            <a:avLst/>
          </a:prstGeom>
          <a:noFill/>
          <a:ln>
            <a:noFill/>
          </a:ln>
        </p:spPr>
      </p:pic>
      <p:sp>
        <p:nvSpPr>
          <p:cNvPr id="292" name="Google Shape;292;p17"/>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11</a:t>
            </a:r>
            <a:endParaRPr sz="2000">
              <a:latin typeface="Press Start 2P"/>
              <a:ea typeface="Press Start 2P"/>
              <a:cs typeface="Press Start 2P"/>
              <a:sym typeface="Press Start 2P"/>
            </a:endParaRPr>
          </a:p>
        </p:txBody>
      </p:sp>
      <p:grpSp>
        <p:nvGrpSpPr>
          <p:cNvPr id="293" name="Google Shape;293;p17"/>
          <p:cNvGrpSpPr/>
          <p:nvPr/>
        </p:nvGrpSpPr>
        <p:grpSpPr>
          <a:xfrm>
            <a:off x="1021399" y="3978108"/>
            <a:ext cx="6953820" cy="1117347"/>
            <a:chOff x="1174221" y="4105350"/>
            <a:chExt cx="6800802" cy="835150"/>
          </a:xfrm>
        </p:grpSpPr>
        <p:pic>
          <p:nvPicPr>
            <p:cNvPr id="294" name="Google Shape;294;p17"/>
            <p:cNvPicPr preferRelativeResize="0"/>
            <p:nvPr/>
          </p:nvPicPr>
          <p:blipFill rotWithShape="1">
            <a:blip r:embed="rId5">
              <a:alphaModFix/>
            </a:blip>
            <a:srcRect b="0" l="41523" r="0" t="0"/>
            <a:stretch/>
          </p:blipFill>
          <p:spPr>
            <a:xfrm flipH="1">
              <a:off x="1174221" y="4106175"/>
              <a:ext cx="280175" cy="834325"/>
            </a:xfrm>
            <a:prstGeom prst="rect">
              <a:avLst/>
            </a:prstGeom>
            <a:noFill/>
            <a:ln>
              <a:noFill/>
            </a:ln>
          </p:spPr>
        </p:pic>
        <p:pic>
          <p:nvPicPr>
            <p:cNvPr id="295" name="Google Shape;295;p17"/>
            <p:cNvPicPr preferRelativeResize="0"/>
            <p:nvPr/>
          </p:nvPicPr>
          <p:blipFill rotWithShape="1">
            <a:blip r:embed="rId5">
              <a:alphaModFix/>
            </a:blip>
            <a:srcRect b="0" l="0" r="61701" t="0"/>
            <a:stretch/>
          </p:blipFill>
          <p:spPr>
            <a:xfrm flipH="1">
              <a:off x="7780123" y="4106175"/>
              <a:ext cx="194900" cy="834325"/>
            </a:xfrm>
            <a:prstGeom prst="rect">
              <a:avLst/>
            </a:prstGeom>
            <a:noFill/>
            <a:ln>
              <a:noFill/>
            </a:ln>
          </p:spPr>
        </p:pic>
        <p:pic>
          <p:nvPicPr>
            <p:cNvPr id="296" name="Google Shape;296;p17"/>
            <p:cNvPicPr preferRelativeResize="0"/>
            <p:nvPr/>
          </p:nvPicPr>
          <p:blipFill rotWithShape="1">
            <a:blip r:embed="rId5">
              <a:alphaModFix/>
            </a:blip>
            <a:srcRect b="0" l="34922" r="49400" t="0"/>
            <a:stretch/>
          </p:blipFill>
          <p:spPr>
            <a:xfrm flipH="1">
              <a:off x="1451375" y="4105350"/>
              <a:ext cx="6370450" cy="834325"/>
            </a:xfrm>
            <a:prstGeom prst="rect">
              <a:avLst/>
            </a:prstGeom>
            <a:noFill/>
            <a:ln>
              <a:noFill/>
            </a:ln>
          </p:spPr>
        </p:pic>
      </p:grpSp>
      <p:sp>
        <p:nvSpPr>
          <p:cNvPr id="297" name="Google Shape;297;p17"/>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 ADN polimerasa III ha construído la nueva cadena en la dirección 5´a 3´.Pero no puede unirse a la otra hebra molde porque está en la dirección 5´. Esta hebra se construirá más lentamente y se llama la hebra rezagada.</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298" name="Google Shape;298;p17"/>
          <p:cNvGrpSpPr/>
          <p:nvPr/>
        </p:nvGrpSpPr>
        <p:grpSpPr>
          <a:xfrm>
            <a:off x="118800" y="3966301"/>
            <a:ext cx="627023" cy="990009"/>
            <a:chOff x="118800" y="3966301"/>
            <a:chExt cx="627023" cy="990009"/>
          </a:xfrm>
        </p:grpSpPr>
        <p:grpSp>
          <p:nvGrpSpPr>
            <p:cNvPr id="299" name="Google Shape;299;p17"/>
            <p:cNvGrpSpPr/>
            <p:nvPr/>
          </p:nvGrpSpPr>
          <p:grpSpPr>
            <a:xfrm>
              <a:off x="253789" y="3966301"/>
              <a:ext cx="381646" cy="990009"/>
              <a:chOff x="3992694" y="1192179"/>
              <a:chExt cx="1158609" cy="3018322"/>
            </a:xfrm>
          </p:grpSpPr>
          <p:sp>
            <p:nvSpPr>
              <p:cNvPr id="300" name="Google Shape;300;p17"/>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17" name="Google Shape;317;p17"/>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18" name="Google Shape;318;p17"/>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19" name="Google Shape;319;p17"/>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27" name="Google Shape;327;p17"/>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29" name="Google Shape;329;p17"/>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31" name="Google Shape;331;p17"/>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37" name="Google Shape;337;p17"/>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7"/>
            <p:cNvGrpSpPr/>
            <p:nvPr/>
          </p:nvGrpSpPr>
          <p:grpSpPr>
            <a:xfrm>
              <a:off x="127351" y="4159605"/>
              <a:ext cx="613331" cy="297113"/>
              <a:chOff x="4379450" y="1472663"/>
              <a:chExt cx="3161500" cy="1531513"/>
            </a:xfrm>
          </p:grpSpPr>
          <p:pic>
            <p:nvPicPr>
              <p:cNvPr id="345" name="Google Shape;345;p17"/>
              <p:cNvPicPr preferRelativeResize="0"/>
              <p:nvPr/>
            </p:nvPicPr>
            <p:blipFill>
              <a:blip r:embed="rId6">
                <a:alphaModFix/>
              </a:blip>
              <a:stretch>
                <a:fillRect/>
              </a:stretch>
            </p:blipFill>
            <p:spPr>
              <a:xfrm>
                <a:off x="5940750" y="1651625"/>
                <a:ext cx="1600200" cy="1352550"/>
              </a:xfrm>
              <a:prstGeom prst="rect">
                <a:avLst/>
              </a:prstGeom>
              <a:noFill/>
              <a:ln>
                <a:noFill/>
              </a:ln>
            </p:spPr>
          </p:pic>
          <p:pic>
            <p:nvPicPr>
              <p:cNvPr id="346" name="Google Shape;346;p17"/>
              <p:cNvPicPr preferRelativeResize="0"/>
              <p:nvPr/>
            </p:nvPicPr>
            <p:blipFill>
              <a:blip r:embed="rId7">
                <a:alphaModFix/>
              </a:blip>
              <a:stretch>
                <a:fillRect/>
              </a:stretch>
            </p:blipFill>
            <p:spPr>
              <a:xfrm>
                <a:off x="4379450" y="1472663"/>
                <a:ext cx="1466850" cy="1171575"/>
              </a:xfrm>
              <a:prstGeom prst="rect">
                <a:avLst/>
              </a:prstGeom>
              <a:noFill/>
              <a:ln>
                <a:noFill/>
              </a:ln>
            </p:spPr>
          </p:pic>
        </p:grpSp>
        <p:sp>
          <p:nvSpPr>
            <p:cNvPr id="347" name="Google Shape;347;p17"/>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18"/>
          <p:cNvPicPr preferRelativeResize="0"/>
          <p:nvPr/>
        </p:nvPicPr>
        <p:blipFill rotWithShape="1">
          <a:blip r:embed="rId3">
            <a:alphaModFix/>
          </a:blip>
          <a:srcRect b="25197" l="39858" r="8974" t="12075"/>
          <a:stretch/>
        </p:blipFill>
        <p:spPr>
          <a:xfrm>
            <a:off x="3341075" y="644775"/>
            <a:ext cx="5817324" cy="3276001"/>
          </a:xfrm>
          <a:prstGeom prst="rect">
            <a:avLst/>
          </a:prstGeom>
          <a:noFill/>
          <a:ln>
            <a:noFill/>
          </a:ln>
        </p:spPr>
      </p:pic>
      <p:pic>
        <p:nvPicPr>
          <p:cNvPr id="356" name="Google Shape;356;p18"/>
          <p:cNvPicPr preferRelativeResize="0"/>
          <p:nvPr/>
        </p:nvPicPr>
        <p:blipFill rotWithShape="1">
          <a:blip r:embed="rId3">
            <a:alphaModFix/>
          </a:blip>
          <a:srcRect b="25197" l="47902" r="44055" t="12075"/>
          <a:stretch/>
        </p:blipFill>
        <p:spPr>
          <a:xfrm>
            <a:off x="2426675" y="644775"/>
            <a:ext cx="914401" cy="3276001"/>
          </a:xfrm>
          <a:prstGeom prst="rect">
            <a:avLst/>
          </a:prstGeom>
          <a:noFill/>
          <a:ln>
            <a:noFill/>
          </a:ln>
        </p:spPr>
      </p:pic>
      <p:pic>
        <p:nvPicPr>
          <p:cNvPr id="357" name="Google Shape;357;p18"/>
          <p:cNvPicPr preferRelativeResize="0"/>
          <p:nvPr/>
        </p:nvPicPr>
        <p:blipFill rotWithShape="1">
          <a:blip r:embed="rId3">
            <a:alphaModFix/>
          </a:blip>
          <a:srcRect b="25197" l="47902" r="44055" t="12075"/>
          <a:stretch/>
        </p:blipFill>
        <p:spPr>
          <a:xfrm>
            <a:off x="1512275" y="644775"/>
            <a:ext cx="914401" cy="3276001"/>
          </a:xfrm>
          <a:prstGeom prst="rect">
            <a:avLst/>
          </a:prstGeom>
          <a:noFill/>
          <a:ln>
            <a:noFill/>
          </a:ln>
        </p:spPr>
      </p:pic>
      <p:pic>
        <p:nvPicPr>
          <p:cNvPr id="358" name="Google Shape;358;p18"/>
          <p:cNvPicPr preferRelativeResize="0"/>
          <p:nvPr/>
        </p:nvPicPr>
        <p:blipFill rotWithShape="1">
          <a:blip r:embed="rId3">
            <a:alphaModFix/>
          </a:blip>
          <a:srcRect b="25197" l="47902" r="44055" t="12075"/>
          <a:stretch/>
        </p:blipFill>
        <p:spPr>
          <a:xfrm>
            <a:off x="597875" y="644775"/>
            <a:ext cx="914401" cy="3276001"/>
          </a:xfrm>
          <a:prstGeom prst="rect">
            <a:avLst/>
          </a:prstGeom>
          <a:noFill/>
          <a:ln>
            <a:noFill/>
          </a:ln>
        </p:spPr>
      </p:pic>
      <p:pic>
        <p:nvPicPr>
          <p:cNvPr id="359" name="Google Shape;359;p18"/>
          <p:cNvPicPr preferRelativeResize="0"/>
          <p:nvPr/>
        </p:nvPicPr>
        <p:blipFill rotWithShape="1">
          <a:blip r:embed="rId3">
            <a:alphaModFix/>
          </a:blip>
          <a:srcRect b="25197" l="50685" r="44055" t="12075"/>
          <a:stretch/>
        </p:blipFill>
        <p:spPr>
          <a:xfrm>
            <a:off x="0" y="644775"/>
            <a:ext cx="597873" cy="3276001"/>
          </a:xfrm>
          <a:prstGeom prst="rect">
            <a:avLst/>
          </a:prstGeom>
          <a:noFill/>
          <a:ln>
            <a:noFill/>
          </a:ln>
        </p:spPr>
      </p:pic>
      <p:grpSp>
        <p:nvGrpSpPr>
          <p:cNvPr id="360" name="Google Shape;360;p18"/>
          <p:cNvGrpSpPr/>
          <p:nvPr/>
        </p:nvGrpSpPr>
        <p:grpSpPr>
          <a:xfrm>
            <a:off x="1634392" y="1711920"/>
            <a:ext cx="1701682" cy="1674000"/>
            <a:chOff x="1634400" y="1711920"/>
            <a:chExt cx="1701001" cy="1674000"/>
          </a:xfrm>
        </p:grpSpPr>
        <p:sp>
          <p:nvSpPr>
            <p:cNvPr id="361" name="Google Shape;361;p18"/>
            <p:cNvSpPr/>
            <p:nvPr/>
          </p:nvSpPr>
          <p:spPr>
            <a:xfrm>
              <a:off x="1666080" y="1760400"/>
              <a:ext cx="1630200" cy="1606200"/>
            </a:xfrm>
            <a:prstGeom prst="ellipse">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18"/>
            <p:cNvPicPr preferRelativeResize="0"/>
            <p:nvPr/>
          </p:nvPicPr>
          <p:blipFill>
            <a:blip r:embed="rId4">
              <a:alphaModFix/>
            </a:blip>
            <a:stretch>
              <a:fillRect/>
            </a:stretch>
          </p:blipFill>
          <p:spPr>
            <a:xfrm>
              <a:off x="1634400" y="1810168"/>
              <a:ext cx="1687239" cy="1555136"/>
            </a:xfrm>
            <a:prstGeom prst="rect">
              <a:avLst/>
            </a:prstGeom>
            <a:noFill/>
            <a:ln>
              <a:noFill/>
            </a:ln>
          </p:spPr>
        </p:pic>
        <p:sp>
          <p:nvSpPr>
            <p:cNvPr id="363" name="Google Shape;363;p18"/>
            <p:cNvSpPr/>
            <p:nvPr/>
          </p:nvSpPr>
          <p:spPr>
            <a:xfrm>
              <a:off x="1652401" y="1711920"/>
              <a:ext cx="1683000" cy="1674000"/>
            </a:xfrm>
            <a:prstGeom prst="ellipse">
              <a:avLst/>
            </a:prstGeom>
            <a:noFill/>
            <a:ln cap="flat" cmpd="sng" w="152400">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18"/>
          <p:cNvGrpSpPr/>
          <p:nvPr/>
        </p:nvGrpSpPr>
        <p:grpSpPr>
          <a:xfrm>
            <a:off x="7340400" y="486500"/>
            <a:ext cx="1335450" cy="921600"/>
            <a:chOff x="7761650" y="562700"/>
            <a:chExt cx="1335450" cy="921600"/>
          </a:xfrm>
        </p:grpSpPr>
        <p:pic>
          <p:nvPicPr>
            <p:cNvPr id="365" name="Google Shape;365;p18"/>
            <p:cNvPicPr preferRelativeResize="0"/>
            <p:nvPr/>
          </p:nvPicPr>
          <p:blipFill rotWithShape="1">
            <a:blip r:embed="rId5">
              <a:alphaModFix/>
            </a:blip>
            <a:srcRect b="72037" l="78815" r="9425" t="10057"/>
            <a:stretch/>
          </p:blipFill>
          <p:spPr>
            <a:xfrm>
              <a:off x="7761650" y="562700"/>
              <a:ext cx="1335450" cy="906950"/>
            </a:xfrm>
            <a:prstGeom prst="rect">
              <a:avLst/>
            </a:prstGeom>
            <a:noFill/>
            <a:ln>
              <a:noFill/>
            </a:ln>
          </p:spPr>
        </p:pic>
        <p:sp>
          <p:nvSpPr>
            <p:cNvPr id="366" name="Google Shape;366;p18"/>
            <p:cNvSpPr/>
            <p:nvPr/>
          </p:nvSpPr>
          <p:spPr>
            <a:xfrm>
              <a:off x="8148100" y="1460900"/>
              <a:ext cx="42900" cy="2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18"/>
          <p:cNvSpPr txBox="1"/>
          <p:nvPr/>
        </p:nvSpPr>
        <p:spPr>
          <a:xfrm>
            <a:off x="5140150" y="2154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Ligasa</a:t>
            </a:r>
            <a:endParaRPr>
              <a:solidFill>
                <a:srgbClr val="BCBCBC"/>
              </a:solidFill>
              <a:latin typeface="Press Start 2P"/>
              <a:ea typeface="Press Start 2P"/>
              <a:cs typeface="Press Start 2P"/>
              <a:sym typeface="Press Start 2P"/>
            </a:endParaRPr>
          </a:p>
        </p:txBody>
      </p:sp>
      <p:sp>
        <p:nvSpPr>
          <p:cNvPr id="368" name="Google Shape;368;p18"/>
          <p:cNvSpPr/>
          <p:nvPr/>
        </p:nvSpPr>
        <p:spPr>
          <a:xfrm rot="-2700000">
            <a:off x="7126771" y="419384"/>
            <a:ext cx="191767" cy="233345"/>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40775" y="679950"/>
            <a:ext cx="331500" cy="3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816975" y="2127750"/>
            <a:ext cx="331500" cy="3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12</a:t>
            </a:r>
            <a:endParaRPr sz="2000">
              <a:latin typeface="Press Start 2P"/>
              <a:ea typeface="Press Start 2P"/>
              <a:cs typeface="Press Start 2P"/>
              <a:sym typeface="Press Start 2P"/>
            </a:endParaRPr>
          </a:p>
        </p:txBody>
      </p:sp>
      <p:grpSp>
        <p:nvGrpSpPr>
          <p:cNvPr id="372" name="Google Shape;372;p18"/>
          <p:cNvGrpSpPr/>
          <p:nvPr/>
        </p:nvGrpSpPr>
        <p:grpSpPr>
          <a:xfrm>
            <a:off x="1021399" y="3978108"/>
            <a:ext cx="6953820" cy="1117347"/>
            <a:chOff x="1174221" y="4105350"/>
            <a:chExt cx="6800802" cy="835150"/>
          </a:xfrm>
        </p:grpSpPr>
        <p:pic>
          <p:nvPicPr>
            <p:cNvPr id="373" name="Google Shape;373;p18"/>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374" name="Google Shape;374;p18"/>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375" name="Google Shape;375;p18"/>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376" name="Google Shape;376;p18"/>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Con la ayuda de una Primasa se crean unos cebadores de ARN para que la ADN polimerasa III se una y sintetice pequeños segmentos de ADN llamados fragmentos de Okazaki. Estos fragmentos se unirán gracias a la Ligasa.</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377" name="Google Shape;377;p18"/>
          <p:cNvGrpSpPr/>
          <p:nvPr/>
        </p:nvGrpSpPr>
        <p:grpSpPr>
          <a:xfrm>
            <a:off x="118800" y="3966301"/>
            <a:ext cx="627023" cy="990009"/>
            <a:chOff x="118800" y="3966301"/>
            <a:chExt cx="627023" cy="990009"/>
          </a:xfrm>
        </p:grpSpPr>
        <p:grpSp>
          <p:nvGrpSpPr>
            <p:cNvPr id="378" name="Google Shape;378;p18"/>
            <p:cNvGrpSpPr/>
            <p:nvPr/>
          </p:nvGrpSpPr>
          <p:grpSpPr>
            <a:xfrm>
              <a:off x="253789" y="3966301"/>
              <a:ext cx="381646" cy="990009"/>
              <a:chOff x="3992694" y="1192179"/>
              <a:chExt cx="1158609" cy="3018322"/>
            </a:xfrm>
          </p:grpSpPr>
          <p:sp>
            <p:nvSpPr>
              <p:cNvPr id="379" name="Google Shape;379;p18"/>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96" name="Google Shape;396;p18"/>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97" name="Google Shape;397;p18"/>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398" name="Google Shape;398;p18"/>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06" name="Google Shape;406;p18"/>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08" name="Google Shape;408;p18"/>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10" name="Google Shape;410;p18"/>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16" name="Google Shape;416;p18"/>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8"/>
            <p:cNvGrpSpPr/>
            <p:nvPr/>
          </p:nvGrpSpPr>
          <p:grpSpPr>
            <a:xfrm>
              <a:off x="127351" y="4159605"/>
              <a:ext cx="613331" cy="297113"/>
              <a:chOff x="4379450" y="1472663"/>
              <a:chExt cx="3161500" cy="1531513"/>
            </a:xfrm>
          </p:grpSpPr>
          <p:pic>
            <p:nvPicPr>
              <p:cNvPr id="424" name="Google Shape;424;p18"/>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425" name="Google Shape;425;p18"/>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426" name="Google Shape;426;p18"/>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19"/>
          <p:cNvPicPr preferRelativeResize="0"/>
          <p:nvPr/>
        </p:nvPicPr>
        <p:blipFill rotWithShape="1">
          <a:blip r:embed="rId3">
            <a:alphaModFix/>
          </a:blip>
          <a:srcRect b="25197" l="39858" r="8974" t="12075"/>
          <a:stretch/>
        </p:blipFill>
        <p:spPr>
          <a:xfrm>
            <a:off x="3341075" y="644775"/>
            <a:ext cx="5817324" cy="3276001"/>
          </a:xfrm>
          <a:prstGeom prst="rect">
            <a:avLst/>
          </a:prstGeom>
          <a:noFill/>
          <a:ln>
            <a:noFill/>
          </a:ln>
        </p:spPr>
      </p:pic>
      <p:pic>
        <p:nvPicPr>
          <p:cNvPr id="435" name="Google Shape;435;p19"/>
          <p:cNvPicPr preferRelativeResize="0"/>
          <p:nvPr/>
        </p:nvPicPr>
        <p:blipFill rotWithShape="1">
          <a:blip r:embed="rId3">
            <a:alphaModFix/>
          </a:blip>
          <a:srcRect b="25197" l="47902" r="44055" t="12075"/>
          <a:stretch/>
        </p:blipFill>
        <p:spPr>
          <a:xfrm>
            <a:off x="2426675" y="644775"/>
            <a:ext cx="914401" cy="3276001"/>
          </a:xfrm>
          <a:prstGeom prst="rect">
            <a:avLst/>
          </a:prstGeom>
          <a:noFill/>
          <a:ln>
            <a:noFill/>
          </a:ln>
        </p:spPr>
      </p:pic>
      <p:pic>
        <p:nvPicPr>
          <p:cNvPr id="436" name="Google Shape;436;p19"/>
          <p:cNvPicPr preferRelativeResize="0"/>
          <p:nvPr/>
        </p:nvPicPr>
        <p:blipFill rotWithShape="1">
          <a:blip r:embed="rId3">
            <a:alphaModFix/>
          </a:blip>
          <a:srcRect b="25197" l="47902" r="44055" t="12075"/>
          <a:stretch/>
        </p:blipFill>
        <p:spPr>
          <a:xfrm>
            <a:off x="1512275" y="644775"/>
            <a:ext cx="914401" cy="3276001"/>
          </a:xfrm>
          <a:prstGeom prst="rect">
            <a:avLst/>
          </a:prstGeom>
          <a:noFill/>
          <a:ln>
            <a:noFill/>
          </a:ln>
        </p:spPr>
      </p:pic>
      <p:pic>
        <p:nvPicPr>
          <p:cNvPr id="437" name="Google Shape;437;p19"/>
          <p:cNvPicPr preferRelativeResize="0"/>
          <p:nvPr/>
        </p:nvPicPr>
        <p:blipFill rotWithShape="1">
          <a:blip r:embed="rId3">
            <a:alphaModFix/>
          </a:blip>
          <a:srcRect b="25197" l="47902" r="44055" t="12075"/>
          <a:stretch/>
        </p:blipFill>
        <p:spPr>
          <a:xfrm>
            <a:off x="597875" y="644775"/>
            <a:ext cx="914401" cy="3276001"/>
          </a:xfrm>
          <a:prstGeom prst="rect">
            <a:avLst/>
          </a:prstGeom>
          <a:noFill/>
          <a:ln>
            <a:noFill/>
          </a:ln>
        </p:spPr>
      </p:pic>
      <p:pic>
        <p:nvPicPr>
          <p:cNvPr id="438" name="Google Shape;438;p19"/>
          <p:cNvPicPr preferRelativeResize="0"/>
          <p:nvPr/>
        </p:nvPicPr>
        <p:blipFill rotWithShape="1">
          <a:blip r:embed="rId3">
            <a:alphaModFix/>
          </a:blip>
          <a:srcRect b="25197" l="50685" r="44055" t="12075"/>
          <a:stretch/>
        </p:blipFill>
        <p:spPr>
          <a:xfrm>
            <a:off x="0" y="644775"/>
            <a:ext cx="597873" cy="3276001"/>
          </a:xfrm>
          <a:prstGeom prst="rect">
            <a:avLst/>
          </a:prstGeom>
          <a:noFill/>
          <a:ln>
            <a:noFill/>
          </a:ln>
        </p:spPr>
      </p:pic>
      <p:sp>
        <p:nvSpPr>
          <p:cNvPr id="439" name="Google Shape;439;p19"/>
          <p:cNvSpPr/>
          <p:nvPr/>
        </p:nvSpPr>
        <p:spPr>
          <a:xfrm>
            <a:off x="6740775" y="679950"/>
            <a:ext cx="331500" cy="3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6816975" y="2127750"/>
            <a:ext cx="331500" cy="30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19"/>
          <p:cNvPicPr preferRelativeResize="0"/>
          <p:nvPr/>
        </p:nvPicPr>
        <p:blipFill rotWithShape="1">
          <a:blip r:embed="rId4">
            <a:alphaModFix/>
          </a:blip>
          <a:srcRect b="69305" l="83258" r="9837" t="4017"/>
          <a:stretch/>
        </p:blipFill>
        <p:spPr>
          <a:xfrm>
            <a:off x="7959975" y="468925"/>
            <a:ext cx="785449" cy="1230924"/>
          </a:xfrm>
          <a:prstGeom prst="rect">
            <a:avLst/>
          </a:prstGeom>
          <a:noFill/>
          <a:ln>
            <a:noFill/>
          </a:ln>
        </p:spPr>
      </p:pic>
      <p:grpSp>
        <p:nvGrpSpPr>
          <p:cNvPr id="442" name="Google Shape;442;p19"/>
          <p:cNvGrpSpPr/>
          <p:nvPr/>
        </p:nvGrpSpPr>
        <p:grpSpPr>
          <a:xfrm>
            <a:off x="7819200" y="2737350"/>
            <a:ext cx="1172498" cy="1262401"/>
            <a:chOff x="7819200" y="1137150"/>
            <a:chExt cx="1172498" cy="1262401"/>
          </a:xfrm>
        </p:grpSpPr>
        <p:pic>
          <p:nvPicPr>
            <p:cNvPr id="443" name="Google Shape;443;p19"/>
            <p:cNvPicPr preferRelativeResize="0"/>
            <p:nvPr/>
          </p:nvPicPr>
          <p:blipFill rotWithShape="1">
            <a:blip r:embed="rId5">
              <a:alphaModFix/>
            </a:blip>
            <a:srcRect b="35776" l="79435" r="10224" t="53693"/>
            <a:stretch/>
          </p:blipFill>
          <p:spPr>
            <a:xfrm>
              <a:off x="7819200" y="1854000"/>
              <a:ext cx="1172398" cy="545551"/>
            </a:xfrm>
            <a:prstGeom prst="rect">
              <a:avLst/>
            </a:prstGeom>
            <a:noFill/>
            <a:ln>
              <a:noFill/>
            </a:ln>
          </p:spPr>
        </p:pic>
        <p:pic>
          <p:nvPicPr>
            <p:cNvPr id="444" name="Google Shape;444;p19"/>
            <p:cNvPicPr preferRelativeResize="0"/>
            <p:nvPr/>
          </p:nvPicPr>
          <p:blipFill rotWithShape="1">
            <a:blip r:embed="rId5">
              <a:alphaModFix/>
            </a:blip>
            <a:srcRect b="67512" l="79435" r="10224" t="18512"/>
            <a:stretch/>
          </p:blipFill>
          <p:spPr>
            <a:xfrm>
              <a:off x="7819300" y="1137150"/>
              <a:ext cx="1172398" cy="724026"/>
            </a:xfrm>
            <a:prstGeom prst="rect">
              <a:avLst/>
            </a:prstGeom>
            <a:noFill/>
            <a:ln>
              <a:noFill/>
            </a:ln>
          </p:spPr>
        </p:pic>
      </p:grpSp>
      <p:sp>
        <p:nvSpPr>
          <p:cNvPr id="445" name="Google Shape;445;p19"/>
          <p:cNvSpPr txBox="1"/>
          <p:nvPr/>
        </p:nvSpPr>
        <p:spPr>
          <a:xfrm>
            <a:off x="4219575" y="215400"/>
            <a:ext cx="35202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DNA Polimerasa III</a:t>
            </a:r>
            <a:endParaRPr>
              <a:solidFill>
                <a:srgbClr val="BCBCBC"/>
              </a:solidFill>
              <a:latin typeface="Press Start 2P"/>
              <a:ea typeface="Press Start 2P"/>
              <a:cs typeface="Press Start 2P"/>
              <a:sym typeface="Press Start 2P"/>
            </a:endParaRPr>
          </a:p>
        </p:txBody>
      </p:sp>
      <p:sp>
        <p:nvSpPr>
          <p:cNvPr id="446" name="Google Shape;446;p19"/>
          <p:cNvSpPr/>
          <p:nvPr/>
        </p:nvSpPr>
        <p:spPr>
          <a:xfrm rot="-2700000">
            <a:off x="7660171" y="419384"/>
            <a:ext cx="191767" cy="233345"/>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txBox="1"/>
          <p:nvPr/>
        </p:nvSpPr>
        <p:spPr>
          <a:xfrm>
            <a:off x="4219575" y="3568200"/>
            <a:ext cx="35202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BCBCBC"/>
                </a:solidFill>
                <a:latin typeface="Press Start 2P"/>
                <a:ea typeface="Press Start 2P"/>
                <a:cs typeface="Press Start 2P"/>
                <a:sym typeface="Press Start 2P"/>
              </a:rPr>
              <a:t>DNA Polimerasa I</a:t>
            </a:r>
            <a:endParaRPr>
              <a:solidFill>
                <a:srgbClr val="BCBCBC"/>
              </a:solidFill>
              <a:latin typeface="Press Start 2P"/>
              <a:ea typeface="Press Start 2P"/>
              <a:cs typeface="Press Start 2P"/>
              <a:sym typeface="Press Start 2P"/>
            </a:endParaRPr>
          </a:p>
        </p:txBody>
      </p:sp>
      <p:sp>
        <p:nvSpPr>
          <p:cNvPr id="448" name="Google Shape;448;p19"/>
          <p:cNvSpPr/>
          <p:nvPr/>
        </p:nvSpPr>
        <p:spPr>
          <a:xfrm rot="-8100000">
            <a:off x="7583971" y="3543584"/>
            <a:ext cx="191767" cy="233345"/>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13</a:t>
            </a:r>
            <a:endParaRPr sz="2000">
              <a:latin typeface="Press Start 2P"/>
              <a:ea typeface="Press Start 2P"/>
              <a:cs typeface="Press Start 2P"/>
              <a:sym typeface="Press Start 2P"/>
            </a:endParaRPr>
          </a:p>
        </p:txBody>
      </p:sp>
      <p:grpSp>
        <p:nvGrpSpPr>
          <p:cNvPr id="450" name="Google Shape;450;p19"/>
          <p:cNvGrpSpPr/>
          <p:nvPr/>
        </p:nvGrpSpPr>
        <p:grpSpPr>
          <a:xfrm>
            <a:off x="1021399" y="3978108"/>
            <a:ext cx="6953820" cy="1117347"/>
            <a:chOff x="1174221" y="4105350"/>
            <a:chExt cx="6800802" cy="835150"/>
          </a:xfrm>
        </p:grpSpPr>
        <p:pic>
          <p:nvPicPr>
            <p:cNvPr id="451" name="Google Shape;451;p19"/>
            <p:cNvPicPr preferRelativeResize="0"/>
            <p:nvPr/>
          </p:nvPicPr>
          <p:blipFill rotWithShape="1">
            <a:blip r:embed="rId6">
              <a:alphaModFix/>
            </a:blip>
            <a:srcRect b="0" l="41523" r="0" t="0"/>
            <a:stretch/>
          </p:blipFill>
          <p:spPr>
            <a:xfrm flipH="1">
              <a:off x="1174221" y="4106175"/>
              <a:ext cx="280175" cy="834325"/>
            </a:xfrm>
            <a:prstGeom prst="rect">
              <a:avLst/>
            </a:prstGeom>
            <a:noFill/>
            <a:ln>
              <a:noFill/>
            </a:ln>
          </p:spPr>
        </p:pic>
        <p:pic>
          <p:nvPicPr>
            <p:cNvPr id="452" name="Google Shape;452;p19"/>
            <p:cNvPicPr preferRelativeResize="0"/>
            <p:nvPr/>
          </p:nvPicPr>
          <p:blipFill rotWithShape="1">
            <a:blip r:embed="rId6">
              <a:alphaModFix/>
            </a:blip>
            <a:srcRect b="0" l="0" r="61701" t="0"/>
            <a:stretch/>
          </p:blipFill>
          <p:spPr>
            <a:xfrm flipH="1">
              <a:off x="7780123" y="4106175"/>
              <a:ext cx="194900" cy="834325"/>
            </a:xfrm>
            <a:prstGeom prst="rect">
              <a:avLst/>
            </a:prstGeom>
            <a:noFill/>
            <a:ln>
              <a:noFill/>
            </a:ln>
          </p:spPr>
        </p:pic>
        <p:pic>
          <p:nvPicPr>
            <p:cNvPr id="453" name="Google Shape;453;p19"/>
            <p:cNvPicPr preferRelativeResize="0"/>
            <p:nvPr/>
          </p:nvPicPr>
          <p:blipFill rotWithShape="1">
            <a:blip r:embed="rId6">
              <a:alphaModFix/>
            </a:blip>
            <a:srcRect b="0" l="34922" r="49400" t="0"/>
            <a:stretch/>
          </p:blipFill>
          <p:spPr>
            <a:xfrm flipH="1">
              <a:off x="1451375" y="4105350"/>
              <a:ext cx="6370450" cy="834325"/>
            </a:xfrm>
            <a:prstGeom prst="rect">
              <a:avLst/>
            </a:prstGeom>
            <a:noFill/>
            <a:ln>
              <a:noFill/>
            </a:ln>
          </p:spPr>
        </p:pic>
      </p:grpSp>
      <p:sp>
        <p:nvSpPr>
          <p:cNvPr id="454" name="Google Shape;454;p19"/>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 ADN polimerasa I reemplaza los cebadores de ARN por ADN. Luego, la ADN polimerasa I y III leen las hebras para comprobar si hay errores. Esta fase se llama de corrección y tiene como objetivo evitar la generación de mutaciones.</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455" name="Google Shape;455;p19"/>
          <p:cNvGrpSpPr/>
          <p:nvPr/>
        </p:nvGrpSpPr>
        <p:grpSpPr>
          <a:xfrm>
            <a:off x="118800" y="3966301"/>
            <a:ext cx="627023" cy="990009"/>
            <a:chOff x="118800" y="3966301"/>
            <a:chExt cx="627023" cy="990009"/>
          </a:xfrm>
        </p:grpSpPr>
        <p:grpSp>
          <p:nvGrpSpPr>
            <p:cNvPr id="456" name="Google Shape;456;p19"/>
            <p:cNvGrpSpPr/>
            <p:nvPr/>
          </p:nvGrpSpPr>
          <p:grpSpPr>
            <a:xfrm>
              <a:off x="253789" y="3966301"/>
              <a:ext cx="381646" cy="990009"/>
              <a:chOff x="3992694" y="1192179"/>
              <a:chExt cx="1158609" cy="3018322"/>
            </a:xfrm>
          </p:grpSpPr>
          <p:sp>
            <p:nvSpPr>
              <p:cNvPr id="457" name="Google Shape;457;p19"/>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74" name="Google Shape;474;p19"/>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75" name="Google Shape;475;p19"/>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76" name="Google Shape;476;p19"/>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84" name="Google Shape;484;p19"/>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86" name="Google Shape;486;p19"/>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88" name="Google Shape;488;p19"/>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494" name="Google Shape;494;p19"/>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19"/>
            <p:cNvGrpSpPr/>
            <p:nvPr/>
          </p:nvGrpSpPr>
          <p:grpSpPr>
            <a:xfrm>
              <a:off x="127351" y="4159605"/>
              <a:ext cx="613331" cy="297113"/>
              <a:chOff x="4379450" y="1472663"/>
              <a:chExt cx="3161500" cy="1531513"/>
            </a:xfrm>
          </p:grpSpPr>
          <p:pic>
            <p:nvPicPr>
              <p:cNvPr id="502" name="Google Shape;502;p19"/>
              <p:cNvPicPr preferRelativeResize="0"/>
              <p:nvPr/>
            </p:nvPicPr>
            <p:blipFill>
              <a:blip r:embed="rId7">
                <a:alphaModFix/>
              </a:blip>
              <a:stretch>
                <a:fillRect/>
              </a:stretch>
            </p:blipFill>
            <p:spPr>
              <a:xfrm>
                <a:off x="5940750" y="1651625"/>
                <a:ext cx="1600200" cy="1352550"/>
              </a:xfrm>
              <a:prstGeom prst="rect">
                <a:avLst/>
              </a:prstGeom>
              <a:noFill/>
              <a:ln>
                <a:noFill/>
              </a:ln>
            </p:spPr>
          </p:pic>
          <p:pic>
            <p:nvPicPr>
              <p:cNvPr id="503" name="Google Shape;503;p19"/>
              <p:cNvPicPr preferRelativeResize="0"/>
              <p:nvPr/>
            </p:nvPicPr>
            <p:blipFill>
              <a:blip r:embed="rId8">
                <a:alphaModFix/>
              </a:blip>
              <a:stretch>
                <a:fillRect/>
              </a:stretch>
            </p:blipFill>
            <p:spPr>
              <a:xfrm>
                <a:off x="4379450" y="1472663"/>
                <a:ext cx="1466850" cy="1171575"/>
              </a:xfrm>
              <a:prstGeom prst="rect">
                <a:avLst/>
              </a:prstGeom>
              <a:noFill/>
              <a:ln>
                <a:noFill/>
              </a:ln>
            </p:spPr>
          </p:pic>
        </p:grpSp>
        <p:sp>
          <p:nvSpPr>
            <p:cNvPr id="504" name="Google Shape;504;p19"/>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20"/>
          <p:cNvPicPr preferRelativeResize="0"/>
          <p:nvPr/>
        </p:nvPicPr>
        <p:blipFill rotWithShape="1">
          <a:blip r:embed="rId3">
            <a:alphaModFix/>
          </a:blip>
          <a:srcRect b="31956" l="44629" r="42435" t="21843"/>
          <a:stretch/>
        </p:blipFill>
        <p:spPr>
          <a:xfrm>
            <a:off x="3664800" y="217200"/>
            <a:ext cx="1775898" cy="3208199"/>
          </a:xfrm>
          <a:prstGeom prst="rect">
            <a:avLst/>
          </a:prstGeom>
          <a:noFill/>
          <a:ln>
            <a:noFill/>
          </a:ln>
        </p:spPr>
      </p:pic>
      <p:pic>
        <p:nvPicPr>
          <p:cNvPr id="513" name="Google Shape;513;p20"/>
          <p:cNvPicPr preferRelativeResize="0"/>
          <p:nvPr/>
        </p:nvPicPr>
        <p:blipFill rotWithShape="1">
          <a:blip r:embed="rId3">
            <a:alphaModFix/>
          </a:blip>
          <a:srcRect b="33124" l="61755" r="11084" t="21844"/>
          <a:stretch/>
        </p:blipFill>
        <p:spPr>
          <a:xfrm flipH="1">
            <a:off x="5414925" y="217200"/>
            <a:ext cx="3729075" cy="3127100"/>
          </a:xfrm>
          <a:prstGeom prst="rect">
            <a:avLst/>
          </a:prstGeom>
          <a:noFill/>
          <a:ln>
            <a:noFill/>
          </a:ln>
        </p:spPr>
      </p:pic>
      <p:pic>
        <p:nvPicPr>
          <p:cNvPr id="514" name="Google Shape;514;p20"/>
          <p:cNvPicPr preferRelativeResize="0"/>
          <p:nvPr/>
        </p:nvPicPr>
        <p:blipFill rotWithShape="1">
          <a:blip r:embed="rId3">
            <a:alphaModFix/>
          </a:blip>
          <a:srcRect b="23543" l="62091" r="11083" t="21844"/>
          <a:stretch/>
        </p:blipFill>
        <p:spPr>
          <a:xfrm>
            <a:off x="0" y="217200"/>
            <a:ext cx="3682975" cy="3792401"/>
          </a:xfrm>
          <a:prstGeom prst="rect">
            <a:avLst/>
          </a:prstGeom>
          <a:noFill/>
          <a:ln>
            <a:noFill/>
          </a:ln>
        </p:spPr>
      </p:pic>
      <p:sp>
        <p:nvSpPr>
          <p:cNvPr id="515" name="Google Shape;515;p20"/>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14</a:t>
            </a:r>
            <a:endParaRPr sz="2000">
              <a:latin typeface="Press Start 2P"/>
              <a:ea typeface="Press Start 2P"/>
              <a:cs typeface="Press Start 2P"/>
              <a:sym typeface="Press Start 2P"/>
            </a:endParaRPr>
          </a:p>
        </p:txBody>
      </p:sp>
      <p:grpSp>
        <p:nvGrpSpPr>
          <p:cNvPr id="516" name="Google Shape;516;p20"/>
          <p:cNvGrpSpPr/>
          <p:nvPr/>
        </p:nvGrpSpPr>
        <p:grpSpPr>
          <a:xfrm>
            <a:off x="1021399" y="3978108"/>
            <a:ext cx="6953820" cy="1117347"/>
            <a:chOff x="1174221" y="4105350"/>
            <a:chExt cx="6800802" cy="835150"/>
          </a:xfrm>
        </p:grpSpPr>
        <p:pic>
          <p:nvPicPr>
            <p:cNvPr id="517" name="Google Shape;517;p20"/>
            <p:cNvPicPr preferRelativeResize="0"/>
            <p:nvPr/>
          </p:nvPicPr>
          <p:blipFill rotWithShape="1">
            <a:blip r:embed="rId4">
              <a:alphaModFix/>
            </a:blip>
            <a:srcRect b="0" l="41523" r="0" t="0"/>
            <a:stretch/>
          </p:blipFill>
          <p:spPr>
            <a:xfrm flipH="1">
              <a:off x="1174221" y="4106175"/>
              <a:ext cx="280175" cy="834325"/>
            </a:xfrm>
            <a:prstGeom prst="rect">
              <a:avLst/>
            </a:prstGeom>
            <a:noFill/>
            <a:ln>
              <a:noFill/>
            </a:ln>
          </p:spPr>
        </p:pic>
        <p:pic>
          <p:nvPicPr>
            <p:cNvPr id="518" name="Google Shape;518;p20"/>
            <p:cNvPicPr preferRelativeResize="0"/>
            <p:nvPr/>
          </p:nvPicPr>
          <p:blipFill rotWithShape="1">
            <a:blip r:embed="rId4">
              <a:alphaModFix/>
            </a:blip>
            <a:srcRect b="0" l="0" r="61701" t="0"/>
            <a:stretch/>
          </p:blipFill>
          <p:spPr>
            <a:xfrm flipH="1">
              <a:off x="7780123" y="4106175"/>
              <a:ext cx="194900" cy="834325"/>
            </a:xfrm>
            <a:prstGeom prst="rect">
              <a:avLst/>
            </a:prstGeom>
            <a:noFill/>
            <a:ln>
              <a:noFill/>
            </a:ln>
          </p:spPr>
        </p:pic>
        <p:pic>
          <p:nvPicPr>
            <p:cNvPr id="519" name="Google Shape;519;p20"/>
            <p:cNvPicPr preferRelativeResize="0"/>
            <p:nvPr/>
          </p:nvPicPr>
          <p:blipFill rotWithShape="1">
            <a:blip r:embed="rId4">
              <a:alphaModFix/>
            </a:blip>
            <a:srcRect b="0" l="34922" r="49400" t="0"/>
            <a:stretch/>
          </p:blipFill>
          <p:spPr>
            <a:xfrm flipH="1">
              <a:off x="1451375" y="4105350"/>
              <a:ext cx="6370450" cy="834325"/>
            </a:xfrm>
            <a:prstGeom prst="rect">
              <a:avLst/>
            </a:prstGeom>
            <a:noFill/>
            <a:ln>
              <a:noFill/>
            </a:ln>
          </p:spPr>
        </p:pic>
      </p:grpSp>
      <p:sp>
        <p:nvSpPr>
          <p:cNvPr id="520" name="Google Shape;520;p20"/>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Dado que la hebra de ADN que forma cada cromosoma es tan larga, la replicación ocurre en muchos puntos a lo largo de la hebra al mismo tiempo. Este proceso crea dos nuevas hebras de ADN.</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521" name="Google Shape;521;p20"/>
          <p:cNvGrpSpPr/>
          <p:nvPr/>
        </p:nvGrpSpPr>
        <p:grpSpPr>
          <a:xfrm>
            <a:off x="118800" y="3966301"/>
            <a:ext cx="627023" cy="990009"/>
            <a:chOff x="118800" y="3966301"/>
            <a:chExt cx="627023" cy="990009"/>
          </a:xfrm>
        </p:grpSpPr>
        <p:grpSp>
          <p:nvGrpSpPr>
            <p:cNvPr id="522" name="Google Shape;522;p20"/>
            <p:cNvGrpSpPr/>
            <p:nvPr/>
          </p:nvGrpSpPr>
          <p:grpSpPr>
            <a:xfrm>
              <a:off x="253789" y="3966301"/>
              <a:ext cx="381646" cy="990009"/>
              <a:chOff x="3992694" y="1192179"/>
              <a:chExt cx="1158609" cy="3018322"/>
            </a:xfrm>
          </p:grpSpPr>
          <p:sp>
            <p:nvSpPr>
              <p:cNvPr id="523" name="Google Shape;523;p20"/>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40" name="Google Shape;540;p20"/>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41" name="Google Shape;541;p20"/>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42" name="Google Shape;542;p20"/>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50" name="Google Shape;550;p20"/>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52" name="Google Shape;552;p20"/>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54" name="Google Shape;554;p20"/>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560" name="Google Shape;560;p20"/>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0"/>
            <p:cNvGrpSpPr/>
            <p:nvPr/>
          </p:nvGrpSpPr>
          <p:grpSpPr>
            <a:xfrm>
              <a:off x="127351" y="4159605"/>
              <a:ext cx="613331" cy="297113"/>
              <a:chOff x="4379450" y="1472663"/>
              <a:chExt cx="3161500" cy="1531513"/>
            </a:xfrm>
          </p:grpSpPr>
          <p:pic>
            <p:nvPicPr>
              <p:cNvPr id="568" name="Google Shape;568;p20"/>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569" name="Google Shape;569;p20"/>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570" name="Google Shape;570;p20"/>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21"/>
          <p:cNvPicPr preferRelativeResize="0"/>
          <p:nvPr/>
        </p:nvPicPr>
        <p:blipFill rotWithShape="1">
          <a:blip r:embed="rId3">
            <a:alphaModFix/>
          </a:blip>
          <a:srcRect b="23832" l="10609" r="10213" t="21555"/>
          <a:stretch/>
        </p:blipFill>
        <p:spPr>
          <a:xfrm>
            <a:off x="0" y="482400"/>
            <a:ext cx="9158400" cy="3276001"/>
          </a:xfrm>
          <a:prstGeom prst="rect">
            <a:avLst/>
          </a:prstGeom>
          <a:noFill/>
          <a:ln>
            <a:noFill/>
          </a:ln>
        </p:spPr>
      </p:pic>
      <p:sp>
        <p:nvSpPr>
          <p:cNvPr id="579" name="Google Shape;579;p21"/>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15</a:t>
            </a:r>
            <a:endParaRPr sz="2000">
              <a:latin typeface="Press Start 2P"/>
              <a:ea typeface="Press Start 2P"/>
              <a:cs typeface="Press Start 2P"/>
              <a:sym typeface="Press Start 2P"/>
            </a:endParaRPr>
          </a:p>
        </p:txBody>
      </p:sp>
      <p:grpSp>
        <p:nvGrpSpPr>
          <p:cNvPr id="580" name="Google Shape;580;p21"/>
          <p:cNvGrpSpPr/>
          <p:nvPr/>
        </p:nvGrpSpPr>
        <p:grpSpPr>
          <a:xfrm>
            <a:off x="1021399" y="3978108"/>
            <a:ext cx="6953820" cy="1117347"/>
            <a:chOff x="1174221" y="4105350"/>
            <a:chExt cx="6800802" cy="835150"/>
          </a:xfrm>
        </p:grpSpPr>
        <p:pic>
          <p:nvPicPr>
            <p:cNvPr id="581" name="Google Shape;581;p21"/>
            <p:cNvPicPr preferRelativeResize="0"/>
            <p:nvPr/>
          </p:nvPicPr>
          <p:blipFill rotWithShape="1">
            <a:blip r:embed="rId4">
              <a:alphaModFix/>
            </a:blip>
            <a:srcRect b="0" l="41523" r="0" t="0"/>
            <a:stretch/>
          </p:blipFill>
          <p:spPr>
            <a:xfrm flipH="1">
              <a:off x="1174221" y="4106175"/>
              <a:ext cx="280175" cy="834325"/>
            </a:xfrm>
            <a:prstGeom prst="rect">
              <a:avLst/>
            </a:prstGeom>
            <a:noFill/>
            <a:ln>
              <a:noFill/>
            </a:ln>
          </p:spPr>
        </p:pic>
        <p:pic>
          <p:nvPicPr>
            <p:cNvPr id="582" name="Google Shape;582;p21"/>
            <p:cNvPicPr preferRelativeResize="0"/>
            <p:nvPr/>
          </p:nvPicPr>
          <p:blipFill rotWithShape="1">
            <a:blip r:embed="rId4">
              <a:alphaModFix/>
            </a:blip>
            <a:srcRect b="0" l="0" r="61701" t="0"/>
            <a:stretch/>
          </p:blipFill>
          <p:spPr>
            <a:xfrm flipH="1">
              <a:off x="7780123" y="4106175"/>
              <a:ext cx="194900" cy="834325"/>
            </a:xfrm>
            <a:prstGeom prst="rect">
              <a:avLst/>
            </a:prstGeom>
            <a:noFill/>
            <a:ln>
              <a:noFill/>
            </a:ln>
          </p:spPr>
        </p:pic>
        <p:pic>
          <p:nvPicPr>
            <p:cNvPr id="583" name="Google Shape;583;p21"/>
            <p:cNvPicPr preferRelativeResize="0"/>
            <p:nvPr/>
          </p:nvPicPr>
          <p:blipFill rotWithShape="1">
            <a:blip r:embed="rId4">
              <a:alphaModFix/>
            </a:blip>
            <a:srcRect b="0" l="34922" r="49400" t="0"/>
            <a:stretch/>
          </p:blipFill>
          <p:spPr>
            <a:xfrm flipH="1">
              <a:off x="1451375" y="4105350"/>
              <a:ext cx="6370450" cy="834325"/>
            </a:xfrm>
            <a:prstGeom prst="rect">
              <a:avLst/>
            </a:prstGeom>
            <a:noFill/>
            <a:ln>
              <a:noFill/>
            </a:ln>
          </p:spPr>
        </p:pic>
      </p:grpSp>
      <p:sp>
        <p:nvSpPr>
          <p:cNvPr id="584" name="Google Shape;584;p21"/>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dk1"/>
                </a:solidFill>
                <a:latin typeface="Press Start 2P"/>
                <a:ea typeface="Press Start 2P"/>
                <a:cs typeface="Press Start 2P"/>
                <a:sym typeface="Press Start 2P"/>
              </a:rPr>
              <a:t>La replicación del ADN se denomina proceso semiconservador porque cada nueva hebra consta de una hebra original de ADN parental y una hebra de ADN hijo recién sintetizado.</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dk1"/>
              </a:solidFill>
              <a:latin typeface="Press Start 2P"/>
              <a:ea typeface="Press Start 2P"/>
              <a:cs typeface="Press Start 2P"/>
              <a:sym typeface="Press Start 2P"/>
            </a:endParaRPr>
          </a:p>
          <a:p>
            <a:pPr indent="0" lvl="0" marL="0" rtl="0" algn="l">
              <a:spcBef>
                <a:spcPts val="0"/>
              </a:spcBef>
              <a:spcAft>
                <a:spcPts val="0"/>
              </a:spcAft>
              <a:buNone/>
            </a:pPr>
            <a:r>
              <a:t/>
            </a:r>
            <a:endParaRPr>
              <a:solidFill>
                <a:schemeClr val="dk1"/>
              </a:solidFill>
            </a:endParaRPr>
          </a:p>
        </p:txBody>
      </p:sp>
      <p:grpSp>
        <p:nvGrpSpPr>
          <p:cNvPr id="585" name="Google Shape;585;p21"/>
          <p:cNvGrpSpPr/>
          <p:nvPr/>
        </p:nvGrpSpPr>
        <p:grpSpPr>
          <a:xfrm>
            <a:off x="118800" y="3966301"/>
            <a:ext cx="627023" cy="990009"/>
            <a:chOff x="118800" y="3966301"/>
            <a:chExt cx="627023" cy="990009"/>
          </a:xfrm>
        </p:grpSpPr>
        <p:grpSp>
          <p:nvGrpSpPr>
            <p:cNvPr id="586" name="Google Shape;586;p21"/>
            <p:cNvGrpSpPr/>
            <p:nvPr/>
          </p:nvGrpSpPr>
          <p:grpSpPr>
            <a:xfrm>
              <a:off x="253789" y="3966301"/>
              <a:ext cx="381646" cy="990009"/>
              <a:chOff x="3992694" y="1192179"/>
              <a:chExt cx="1158609" cy="3018322"/>
            </a:xfrm>
          </p:grpSpPr>
          <p:sp>
            <p:nvSpPr>
              <p:cNvPr id="587" name="Google Shape;587;p21"/>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04" name="Google Shape;604;p21"/>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05" name="Google Shape;605;p21"/>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06" name="Google Shape;606;p21"/>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14" name="Google Shape;614;p21"/>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16" name="Google Shape;616;p21"/>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18" name="Google Shape;618;p21"/>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24" name="Google Shape;624;p21"/>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1"/>
            <p:cNvGrpSpPr/>
            <p:nvPr/>
          </p:nvGrpSpPr>
          <p:grpSpPr>
            <a:xfrm>
              <a:off x="127351" y="4159605"/>
              <a:ext cx="613331" cy="297113"/>
              <a:chOff x="4379450" y="1472663"/>
              <a:chExt cx="3161500" cy="1531513"/>
            </a:xfrm>
          </p:grpSpPr>
          <p:pic>
            <p:nvPicPr>
              <p:cNvPr id="632" name="Google Shape;632;p21"/>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633" name="Google Shape;633;p21"/>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634" name="Google Shape;634;p21"/>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22"/>
          <p:cNvPicPr preferRelativeResize="0"/>
          <p:nvPr/>
        </p:nvPicPr>
        <p:blipFill rotWithShape="1">
          <a:blip r:embed="rId3">
            <a:alphaModFix/>
          </a:blip>
          <a:srcRect b="23644" l="16233" r="55196" t="8471"/>
          <a:stretch/>
        </p:blipFill>
        <p:spPr>
          <a:xfrm>
            <a:off x="139275" y="117125"/>
            <a:ext cx="3030477" cy="3322440"/>
          </a:xfrm>
          <a:prstGeom prst="rect">
            <a:avLst/>
          </a:prstGeom>
          <a:noFill/>
          <a:ln>
            <a:noFill/>
          </a:ln>
        </p:spPr>
      </p:pic>
      <p:pic>
        <p:nvPicPr>
          <p:cNvPr id="643" name="Google Shape;643;p22"/>
          <p:cNvPicPr preferRelativeResize="0"/>
          <p:nvPr/>
        </p:nvPicPr>
        <p:blipFill rotWithShape="1">
          <a:blip r:embed="rId3">
            <a:alphaModFix/>
          </a:blip>
          <a:srcRect b="26879" l="66350" r="17174" t="12212"/>
          <a:stretch/>
        </p:blipFill>
        <p:spPr>
          <a:xfrm>
            <a:off x="3876600" y="696350"/>
            <a:ext cx="1417917" cy="2418839"/>
          </a:xfrm>
          <a:prstGeom prst="rect">
            <a:avLst/>
          </a:prstGeom>
          <a:noFill/>
          <a:ln>
            <a:noFill/>
          </a:ln>
        </p:spPr>
      </p:pic>
      <p:grpSp>
        <p:nvGrpSpPr>
          <p:cNvPr id="644" name="Google Shape;644;p22"/>
          <p:cNvGrpSpPr/>
          <p:nvPr/>
        </p:nvGrpSpPr>
        <p:grpSpPr>
          <a:xfrm>
            <a:off x="3159175" y="1784100"/>
            <a:ext cx="848228" cy="465750"/>
            <a:chOff x="1254175" y="3079500"/>
            <a:chExt cx="942475" cy="517500"/>
          </a:xfrm>
        </p:grpSpPr>
        <p:sp>
          <p:nvSpPr>
            <p:cNvPr id="645" name="Google Shape;645;p22"/>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1" name="Google Shape;651;p22"/>
          <p:cNvPicPr preferRelativeResize="0"/>
          <p:nvPr/>
        </p:nvPicPr>
        <p:blipFill rotWithShape="1">
          <a:blip r:embed="rId4">
            <a:alphaModFix/>
          </a:blip>
          <a:srcRect b="23630" l="34132" r="33992" t="26399"/>
          <a:stretch/>
        </p:blipFill>
        <p:spPr>
          <a:xfrm>
            <a:off x="5635475" y="813475"/>
            <a:ext cx="3147796" cy="2277046"/>
          </a:xfrm>
          <a:prstGeom prst="rect">
            <a:avLst/>
          </a:prstGeom>
          <a:noFill/>
          <a:ln>
            <a:noFill/>
          </a:ln>
        </p:spPr>
      </p:pic>
      <p:grpSp>
        <p:nvGrpSpPr>
          <p:cNvPr id="652" name="Google Shape;652;p22"/>
          <p:cNvGrpSpPr/>
          <p:nvPr/>
        </p:nvGrpSpPr>
        <p:grpSpPr>
          <a:xfrm>
            <a:off x="4987975" y="1784100"/>
            <a:ext cx="848228" cy="465750"/>
            <a:chOff x="1254175" y="3079500"/>
            <a:chExt cx="942475" cy="517500"/>
          </a:xfrm>
        </p:grpSpPr>
        <p:sp>
          <p:nvSpPr>
            <p:cNvPr id="653" name="Google Shape;653;p22"/>
            <p:cNvSpPr/>
            <p:nvPr/>
          </p:nvSpPr>
          <p:spPr>
            <a:xfrm rot="-5400000">
              <a:off x="1478900" y="2879250"/>
              <a:ext cx="517500" cy="918000"/>
            </a:xfrm>
            <a:prstGeom prst="downArrow">
              <a:avLst>
                <a:gd fmla="val 50000" name="adj1"/>
                <a:gd fmla="val 50000" name="adj2"/>
              </a:avLst>
            </a:prstGeom>
            <a:solidFill>
              <a:srgbClr val="BBBBBB"/>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rot="10800000">
              <a:off x="17113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rot="10800000">
              <a:off x="15589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rot="10800000">
              <a:off x="14065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rot="10800000">
              <a:off x="1254175" y="3100400"/>
              <a:ext cx="54000" cy="45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22"/>
          <p:cNvSpPr txBox="1"/>
          <p:nvPr/>
        </p:nvSpPr>
        <p:spPr>
          <a:xfrm>
            <a:off x="6206950" y="34158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Proteína</a:t>
            </a:r>
            <a:endParaRPr sz="1300">
              <a:solidFill>
                <a:srgbClr val="BCBCBC"/>
              </a:solidFill>
              <a:latin typeface="Press Start 2P"/>
              <a:ea typeface="Press Start 2P"/>
              <a:cs typeface="Press Start 2P"/>
              <a:sym typeface="Press Start 2P"/>
            </a:endParaRPr>
          </a:p>
        </p:txBody>
      </p:sp>
      <p:sp>
        <p:nvSpPr>
          <p:cNvPr id="660" name="Google Shape;660;p22"/>
          <p:cNvSpPr txBox="1"/>
          <p:nvPr/>
        </p:nvSpPr>
        <p:spPr>
          <a:xfrm>
            <a:off x="-422450" y="3415800"/>
            <a:ext cx="27519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Cromosoma</a:t>
            </a:r>
            <a:endParaRPr sz="1300">
              <a:solidFill>
                <a:srgbClr val="BCBCBC"/>
              </a:solidFill>
              <a:latin typeface="Press Start 2P"/>
              <a:ea typeface="Press Start 2P"/>
              <a:cs typeface="Press Start 2P"/>
              <a:sym typeface="Press Start 2P"/>
            </a:endParaRPr>
          </a:p>
        </p:txBody>
      </p:sp>
      <p:sp>
        <p:nvSpPr>
          <p:cNvPr id="661" name="Google Shape;661;p22"/>
          <p:cNvSpPr txBox="1"/>
          <p:nvPr/>
        </p:nvSpPr>
        <p:spPr>
          <a:xfrm>
            <a:off x="2549350" y="3415800"/>
            <a:ext cx="3823200" cy="4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ARN mensajero</a:t>
            </a:r>
            <a:endParaRPr sz="1300">
              <a:solidFill>
                <a:srgbClr val="BCBCBC"/>
              </a:solidFill>
              <a:latin typeface="Press Start 2P"/>
              <a:ea typeface="Press Start 2P"/>
              <a:cs typeface="Press Start 2P"/>
              <a:sym typeface="Press Start 2P"/>
            </a:endParaRPr>
          </a:p>
          <a:p>
            <a:pPr indent="0" lvl="0" marL="0" rtl="0" algn="ctr">
              <a:spcBef>
                <a:spcPts val="0"/>
              </a:spcBef>
              <a:spcAft>
                <a:spcPts val="0"/>
              </a:spcAft>
              <a:buNone/>
            </a:pPr>
            <a:r>
              <a:rPr lang="es" sz="1300">
                <a:solidFill>
                  <a:srgbClr val="BCBCBC"/>
                </a:solidFill>
                <a:latin typeface="Press Start 2P"/>
                <a:ea typeface="Press Start 2P"/>
                <a:cs typeface="Press Start 2P"/>
                <a:sym typeface="Press Start 2P"/>
              </a:rPr>
              <a:t>(ARNm)</a:t>
            </a:r>
            <a:endParaRPr sz="1300">
              <a:solidFill>
                <a:srgbClr val="BCBCBC"/>
              </a:solidFill>
              <a:latin typeface="Press Start 2P"/>
              <a:ea typeface="Press Start 2P"/>
              <a:cs typeface="Press Start 2P"/>
              <a:sym typeface="Press Start 2P"/>
            </a:endParaRPr>
          </a:p>
        </p:txBody>
      </p:sp>
      <p:sp>
        <p:nvSpPr>
          <p:cNvPr id="662" name="Google Shape;662;p22"/>
          <p:cNvSpPr/>
          <p:nvPr/>
        </p:nvSpPr>
        <p:spPr>
          <a:xfrm>
            <a:off x="417750" y="158400"/>
            <a:ext cx="4570200" cy="3276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txBox="1"/>
          <p:nvPr/>
        </p:nvSpPr>
        <p:spPr>
          <a:xfrm>
            <a:off x="8371050" y="4667725"/>
            <a:ext cx="7200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Press Start 2P"/>
                <a:ea typeface="Press Start 2P"/>
                <a:cs typeface="Press Start 2P"/>
                <a:sym typeface="Press Start 2P"/>
              </a:rPr>
              <a:t>3</a:t>
            </a:r>
            <a:endParaRPr sz="2000">
              <a:latin typeface="Press Start 2P"/>
              <a:ea typeface="Press Start 2P"/>
              <a:cs typeface="Press Start 2P"/>
              <a:sym typeface="Press Start 2P"/>
            </a:endParaRPr>
          </a:p>
        </p:txBody>
      </p:sp>
      <p:sp>
        <p:nvSpPr>
          <p:cNvPr id="664" name="Google Shape;664;p22"/>
          <p:cNvSpPr/>
          <p:nvPr/>
        </p:nvSpPr>
        <p:spPr>
          <a:xfrm flipH="1" rot="5400000">
            <a:off x="3970800" y="940200"/>
            <a:ext cx="1220400" cy="7110000"/>
          </a:xfrm>
          <a:prstGeom prst="wedgeRoundRectCallout">
            <a:avLst>
              <a:gd fmla="val 6674" name="adj1"/>
              <a:gd fmla="val 53218" name="adj2"/>
              <a:gd fmla="val 0" name="adj3"/>
            </a:avLst>
          </a:prstGeom>
          <a:solidFill>
            <a:srgbClr val="BFBF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txBox="1"/>
          <p:nvPr/>
        </p:nvSpPr>
        <p:spPr>
          <a:xfrm>
            <a:off x="1202400" y="4017600"/>
            <a:ext cx="6738000" cy="9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chemeClr val="lt1"/>
                </a:solidFill>
                <a:latin typeface="Press Start 2P"/>
                <a:ea typeface="Press Start 2P"/>
                <a:cs typeface="Press Start 2P"/>
                <a:sym typeface="Press Start 2P"/>
              </a:rPr>
              <a:t>Sin embargo, el ADN no puede salir del núcleo celular. Esta información genética sale en forma de una molécula llamada ARN mensajero (ARNm). Y la transcripción es el proceso que copia la secuencia de ADN en el ARNm.</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just">
              <a:spcBef>
                <a:spcPts val="0"/>
              </a:spcBef>
              <a:spcAft>
                <a:spcPts val="0"/>
              </a:spcAft>
              <a:buNone/>
            </a:pPr>
            <a:r>
              <a:t/>
            </a:r>
            <a:endParaRPr sz="1100">
              <a:solidFill>
                <a:schemeClr val="lt1"/>
              </a:solidFill>
              <a:latin typeface="Press Start 2P"/>
              <a:ea typeface="Press Start 2P"/>
              <a:cs typeface="Press Start 2P"/>
              <a:sym typeface="Press Start 2P"/>
            </a:endParaRPr>
          </a:p>
          <a:p>
            <a:pPr indent="0" lvl="0" marL="0" rtl="0" algn="l">
              <a:spcBef>
                <a:spcPts val="0"/>
              </a:spcBef>
              <a:spcAft>
                <a:spcPts val="0"/>
              </a:spcAft>
              <a:buNone/>
            </a:pPr>
            <a:r>
              <a:t/>
            </a:r>
            <a:endParaRPr/>
          </a:p>
        </p:txBody>
      </p:sp>
      <p:grpSp>
        <p:nvGrpSpPr>
          <p:cNvPr id="666" name="Google Shape;666;p22"/>
          <p:cNvGrpSpPr/>
          <p:nvPr/>
        </p:nvGrpSpPr>
        <p:grpSpPr>
          <a:xfrm>
            <a:off x="118800" y="3966301"/>
            <a:ext cx="627023" cy="990009"/>
            <a:chOff x="118800" y="3966301"/>
            <a:chExt cx="627023" cy="990009"/>
          </a:xfrm>
        </p:grpSpPr>
        <p:grpSp>
          <p:nvGrpSpPr>
            <p:cNvPr id="667" name="Google Shape;667;p22"/>
            <p:cNvGrpSpPr/>
            <p:nvPr/>
          </p:nvGrpSpPr>
          <p:grpSpPr>
            <a:xfrm>
              <a:off x="253789" y="3966301"/>
              <a:ext cx="381646" cy="990009"/>
              <a:chOff x="3992694" y="1192179"/>
              <a:chExt cx="1158609" cy="3018322"/>
            </a:xfrm>
          </p:grpSpPr>
          <p:sp>
            <p:nvSpPr>
              <p:cNvPr id="668" name="Google Shape;668;p22"/>
              <p:cNvSpPr/>
              <p:nvPr/>
            </p:nvSpPr>
            <p:spPr>
              <a:xfrm>
                <a:off x="4201112" y="1248680"/>
                <a:ext cx="380776" cy="53276"/>
              </a:xfrm>
              <a:custGeom>
                <a:rect b="b" l="l" r="r" t="t"/>
                <a:pathLst>
                  <a:path extrusionOk="0" h="727" w="5196">
                    <a:moveTo>
                      <a:pt x="1" y="1"/>
                    </a:moveTo>
                    <a:lnTo>
                      <a:pt x="1" y="727"/>
                    </a:lnTo>
                    <a:lnTo>
                      <a:pt x="5196" y="727"/>
                    </a:lnTo>
                    <a:lnTo>
                      <a:pt x="5196" y="1"/>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4563206" y="1248680"/>
                <a:ext cx="381289" cy="53276"/>
              </a:xfrm>
              <a:custGeom>
                <a:rect b="b" l="l" r="r" t="t"/>
                <a:pathLst>
                  <a:path extrusionOk="0" h="727" w="5203">
                    <a:moveTo>
                      <a:pt x="0" y="1"/>
                    </a:moveTo>
                    <a:lnTo>
                      <a:pt x="0" y="727"/>
                    </a:lnTo>
                    <a:lnTo>
                      <a:pt x="5203" y="727"/>
                    </a:lnTo>
                    <a:lnTo>
                      <a:pt x="5203" y="1"/>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4037617" y="1192179"/>
                <a:ext cx="200354" cy="171774"/>
              </a:xfrm>
              <a:custGeom>
                <a:rect b="b" l="l" r="r" t="t"/>
                <a:pathLst>
                  <a:path extrusionOk="0" h="2344" w="2734">
                    <a:moveTo>
                      <a:pt x="1565" y="1"/>
                    </a:moveTo>
                    <a:cubicBezTo>
                      <a:pt x="517" y="1"/>
                      <a:pt x="1" y="1266"/>
                      <a:pt x="734" y="2000"/>
                    </a:cubicBezTo>
                    <a:cubicBezTo>
                      <a:pt x="974" y="2237"/>
                      <a:pt x="1269" y="2344"/>
                      <a:pt x="1557" y="2344"/>
                    </a:cubicBezTo>
                    <a:cubicBezTo>
                      <a:pt x="2158" y="2344"/>
                      <a:pt x="2733" y="1880"/>
                      <a:pt x="2733" y="1176"/>
                    </a:cubicBezTo>
                    <a:cubicBezTo>
                      <a:pt x="2733" y="525"/>
                      <a:pt x="2209" y="1"/>
                      <a:pt x="1565" y="1"/>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rgbClr val="287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4920829" y="1192179"/>
                <a:ext cx="200354" cy="171774"/>
              </a:xfrm>
              <a:custGeom>
                <a:rect b="b" l="l" r="r" t="t"/>
                <a:pathLst>
                  <a:path extrusionOk="0" h="2344" w="2734">
                    <a:moveTo>
                      <a:pt x="1169" y="1"/>
                    </a:moveTo>
                    <a:cubicBezTo>
                      <a:pt x="525" y="1"/>
                      <a:pt x="1" y="525"/>
                      <a:pt x="1" y="1176"/>
                    </a:cubicBezTo>
                    <a:cubicBezTo>
                      <a:pt x="1" y="1880"/>
                      <a:pt x="576" y="2344"/>
                      <a:pt x="1175" y="2344"/>
                    </a:cubicBezTo>
                    <a:cubicBezTo>
                      <a:pt x="1462" y="2344"/>
                      <a:pt x="1754" y="2237"/>
                      <a:pt x="1992" y="2000"/>
                    </a:cubicBezTo>
                    <a:cubicBezTo>
                      <a:pt x="2733" y="1266"/>
                      <a:pt x="2209" y="1"/>
                      <a:pt x="1169" y="1"/>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rgbClr val="FE77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85" name="Google Shape;685;p22"/>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86" name="Google Shape;686;p22"/>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87" name="Google Shape;687;p22"/>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95" name="Google Shape;695;p22"/>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97" name="Google Shape;697;p22"/>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699" name="Google Shape;699;p22"/>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rgbClr val="25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705" name="Google Shape;705;p22"/>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rgbClr val="E94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rgbClr val="F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rgbClr val="ECB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2"/>
            <p:cNvGrpSpPr/>
            <p:nvPr/>
          </p:nvGrpSpPr>
          <p:grpSpPr>
            <a:xfrm>
              <a:off x="127351" y="4159605"/>
              <a:ext cx="613331" cy="297113"/>
              <a:chOff x="4379450" y="1472663"/>
              <a:chExt cx="3161500" cy="1531513"/>
            </a:xfrm>
          </p:grpSpPr>
          <p:pic>
            <p:nvPicPr>
              <p:cNvPr id="713" name="Google Shape;713;p22"/>
              <p:cNvPicPr preferRelativeResize="0"/>
              <p:nvPr/>
            </p:nvPicPr>
            <p:blipFill>
              <a:blip r:embed="rId5">
                <a:alphaModFix/>
              </a:blip>
              <a:stretch>
                <a:fillRect/>
              </a:stretch>
            </p:blipFill>
            <p:spPr>
              <a:xfrm>
                <a:off x="5940750" y="1651625"/>
                <a:ext cx="1600200" cy="1352550"/>
              </a:xfrm>
              <a:prstGeom prst="rect">
                <a:avLst/>
              </a:prstGeom>
              <a:noFill/>
              <a:ln>
                <a:noFill/>
              </a:ln>
            </p:spPr>
          </p:pic>
          <p:pic>
            <p:nvPicPr>
              <p:cNvPr id="714" name="Google Shape;714;p22"/>
              <p:cNvPicPr preferRelativeResize="0"/>
              <p:nvPr/>
            </p:nvPicPr>
            <p:blipFill>
              <a:blip r:embed="rId6">
                <a:alphaModFix/>
              </a:blip>
              <a:stretch>
                <a:fillRect/>
              </a:stretch>
            </p:blipFill>
            <p:spPr>
              <a:xfrm>
                <a:off x="4379450" y="1472663"/>
                <a:ext cx="1466850" cy="1171575"/>
              </a:xfrm>
              <a:prstGeom prst="rect">
                <a:avLst/>
              </a:prstGeom>
              <a:noFill/>
              <a:ln>
                <a:noFill/>
              </a:ln>
            </p:spPr>
          </p:pic>
        </p:grpSp>
        <p:sp>
          <p:nvSpPr>
            <p:cNvPr id="715" name="Google Shape;715;p22"/>
            <p:cNvSpPr/>
            <p:nvPr/>
          </p:nvSpPr>
          <p:spPr>
            <a:xfrm rot="-4212067">
              <a:off x="296686" y="4246825"/>
              <a:ext cx="247107" cy="469838"/>
            </a:xfrm>
            <a:prstGeom prst="chord">
              <a:avLst>
                <a:gd fmla="val 5072480" name="adj1"/>
                <a:gd fmla="val 13876752" name="adj2"/>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267183" y="4526945"/>
              <a:ext cx="377100" cy="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rot="5981327">
              <a:off x="601678" y="4078145"/>
              <a:ext cx="62390" cy="218640"/>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flipH="1" rot="-6049381">
              <a:off x="198496" y="4027161"/>
              <a:ext cx="62308" cy="214277"/>
            </a:xfrm>
            <a:prstGeom prst="moon">
              <a:avLst>
                <a:gd fmla="val 34344" name="adj"/>
              </a:avLst>
            </a:pr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