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5" r:id="rId5"/>
    <p:sldId id="264" r:id="rId6"/>
    <p:sldId id="257" r:id="rId7"/>
    <p:sldId id="258" r:id="rId8"/>
    <p:sldId id="259"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62424E-FEAD-4241-A2D5-288BD460E0FC}">
          <p14:sldIdLst>
            <p14:sldId id="256"/>
            <p14:sldId id="261"/>
            <p14:sldId id="262"/>
          </p14:sldIdLst>
        </p14:section>
        <p14:section name="backup" id="{279BB265-7564-40F9-AF62-84CB1B756021}">
          <p14:sldIdLst>
            <p14:sldId id="265"/>
            <p14:sldId id="264"/>
            <p14:sldId id="257"/>
            <p14:sldId id="258"/>
            <p14:sldId id="259"/>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A0CC-11B0-4D7E-A827-D63B58AB8D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304BE8-63F8-428C-8AC1-ABDD14C6A7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0DCF4A-CFE2-4FBD-9D98-3F9137B8B950}"/>
              </a:ext>
            </a:extLst>
          </p:cNvPr>
          <p:cNvSpPr>
            <a:spLocks noGrp="1"/>
          </p:cNvSpPr>
          <p:nvPr>
            <p:ph type="dt" sz="half" idx="10"/>
          </p:nvPr>
        </p:nvSpPr>
        <p:spPr/>
        <p:txBody>
          <a:bodyPr/>
          <a:lstStyle/>
          <a:p>
            <a:fld id="{335F90D1-C644-47B4-B0A2-7B4089ECCF66}" type="datetimeFigureOut">
              <a:rPr lang="en-US" smtClean="0"/>
              <a:t>1/19/2020</a:t>
            </a:fld>
            <a:endParaRPr lang="en-US"/>
          </a:p>
        </p:txBody>
      </p:sp>
      <p:sp>
        <p:nvSpPr>
          <p:cNvPr id="5" name="Footer Placeholder 4">
            <a:extLst>
              <a:ext uri="{FF2B5EF4-FFF2-40B4-BE49-F238E27FC236}">
                <a16:creationId xmlns:a16="http://schemas.microsoft.com/office/drawing/2014/main" id="{84C4624A-B2AA-428B-B669-966EFEB4C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6A7D2-FAEC-4DDB-89E7-BD1B0B4500DA}"/>
              </a:ext>
            </a:extLst>
          </p:cNvPr>
          <p:cNvSpPr>
            <a:spLocks noGrp="1"/>
          </p:cNvSpPr>
          <p:nvPr>
            <p:ph type="sldNum" sz="quarter" idx="12"/>
          </p:nvPr>
        </p:nvSpPr>
        <p:spPr/>
        <p:txBody>
          <a:bodyPr/>
          <a:lstStyle/>
          <a:p>
            <a:fld id="{7C677F9B-A363-417A-9797-A3A388AB4F41}" type="slidenum">
              <a:rPr lang="en-US" smtClean="0"/>
              <a:t>‹#›</a:t>
            </a:fld>
            <a:endParaRPr lang="en-US"/>
          </a:p>
        </p:txBody>
      </p:sp>
    </p:spTree>
    <p:extLst>
      <p:ext uri="{BB962C8B-B14F-4D97-AF65-F5344CB8AC3E}">
        <p14:creationId xmlns:p14="http://schemas.microsoft.com/office/powerpoint/2010/main" val="4009624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7458-E022-4596-9297-E97B11E315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671C78-5B44-4D2C-BE74-135B109594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0F61E-3D2D-42DD-912B-678024CBD702}"/>
              </a:ext>
            </a:extLst>
          </p:cNvPr>
          <p:cNvSpPr>
            <a:spLocks noGrp="1"/>
          </p:cNvSpPr>
          <p:nvPr>
            <p:ph type="dt" sz="half" idx="10"/>
          </p:nvPr>
        </p:nvSpPr>
        <p:spPr/>
        <p:txBody>
          <a:bodyPr/>
          <a:lstStyle/>
          <a:p>
            <a:fld id="{335F90D1-C644-47B4-B0A2-7B4089ECCF66}" type="datetimeFigureOut">
              <a:rPr lang="en-US" smtClean="0"/>
              <a:t>1/19/2020</a:t>
            </a:fld>
            <a:endParaRPr lang="en-US"/>
          </a:p>
        </p:txBody>
      </p:sp>
      <p:sp>
        <p:nvSpPr>
          <p:cNvPr id="5" name="Footer Placeholder 4">
            <a:extLst>
              <a:ext uri="{FF2B5EF4-FFF2-40B4-BE49-F238E27FC236}">
                <a16:creationId xmlns:a16="http://schemas.microsoft.com/office/drawing/2014/main" id="{E755B0DA-2E53-4160-91EA-E331B122F4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07972-920A-4C4C-BB58-6F7BA8294354}"/>
              </a:ext>
            </a:extLst>
          </p:cNvPr>
          <p:cNvSpPr>
            <a:spLocks noGrp="1"/>
          </p:cNvSpPr>
          <p:nvPr>
            <p:ph type="sldNum" sz="quarter" idx="12"/>
          </p:nvPr>
        </p:nvSpPr>
        <p:spPr/>
        <p:txBody>
          <a:bodyPr/>
          <a:lstStyle/>
          <a:p>
            <a:fld id="{7C677F9B-A363-417A-9797-A3A388AB4F41}" type="slidenum">
              <a:rPr lang="en-US" smtClean="0"/>
              <a:t>‹#›</a:t>
            </a:fld>
            <a:endParaRPr lang="en-US"/>
          </a:p>
        </p:txBody>
      </p:sp>
    </p:spTree>
    <p:extLst>
      <p:ext uri="{BB962C8B-B14F-4D97-AF65-F5344CB8AC3E}">
        <p14:creationId xmlns:p14="http://schemas.microsoft.com/office/powerpoint/2010/main" val="4236613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5F359F-D36B-4D2A-96DB-ED38AABFDF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200CBD-8646-47BD-AFB5-6923CA4458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5B2C6-2C32-418F-9D68-824F2639ADFE}"/>
              </a:ext>
            </a:extLst>
          </p:cNvPr>
          <p:cNvSpPr>
            <a:spLocks noGrp="1"/>
          </p:cNvSpPr>
          <p:nvPr>
            <p:ph type="dt" sz="half" idx="10"/>
          </p:nvPr>
        </p:nvSpPr>
        <p:spPr/>
        <p:txBody>
          <a:bodyPr/>
          <a:lstStyle/>
          <a:p>
            <a:fld id="{335F90D1-C644-47B4-B0A2-7B4089ECCF66}" type="datetimeFigureOut">
              <a:rPr lang="en-US" smtClean="0"/>
              <a:t>1/19/2020</a:t>
            </a:fld>
            <a:endParaRPr lang="en-US"/>
          </a:p>
        </p:txBody>
      </p:sp>
      <p:sp>
        <p:nvSpPr>
          <p:cNvPr id="5" name="Footer Placeholder 4">
            <a:extLst>
              <a:ext uri="{FF2B5EF4-FFF2-40B4-BE49-F238E27FC236}">
                <a16:creationId xmlns:a16="http://schemas.microsoft.com/office/drawing/2014/main" id="{3F07335E-CA8C-42E5-96B7-08557DDD92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28EAE-6C17-42DE-B771-C4239F9EC4CF}"/>
              </a:ext>
            </a:extLst>
          </p:cNvPr>
          <p:cNvSpPr>
            <a:spLocks noGrp="1"/>
          </p:cNvSpPr>
          <p:nvPr>
            <p:ph type="sldNum" sz="quarter" idx="12"/>
          </p:nvPr>
        </p:nvSpPr>
        <p:spPr/>
        <p:txBody>
          <a:bodyPr/>
          <a:lstStyle/>
          <a:p>
            <a:fld id="{7C677F9B-A363-417A-9797-A3A388AB4F41}" type="slidenum">
              <a:rPr lang="en-US" smtClean="0"/>
              <a:t>‹#›</a:t>
            </a:fld>
            <a:endParaRPr lang="en-US"/>
          </a:p>
        </p:txBody>
      </p:sp>
    </p:spTree>
    <p:extLst>
      <p:ext uri="{BB962C8B-B14F-4D97-AF65-F5344CB8AC3E}">
        <p14:creationId xmlns:p14="http://schemas.microsoft.com/office/powerpoint/2010/main" val="3317509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00CC-E583-44AE-B2D3-0914CDB40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44CCFE-5E1D-4DE7-9106-7DD9694283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A5CDF-1047-444E-9550-E0CDC20D22DC}"/>
              </a:ext>
            </a:extLst>
          </p:cNvPr>
          <p:cNvSpPr>
            <a:spLocks noGrp="1"/>
          </p:cNvSpPr>
          <p:nvPr>
            <p:ph type="dt" sz="half" idx="10"/>
          </p:nvPr>
        </p:nvSpPr>
        <p:spPr/>
        <p:txBody>
          <a:bodyPr/>
          <a:lstStyle/>
          <a:p>
            <a:fld id="{335F90D1-C644-47B4-B0A2-7B4089ECCF66}" type="datetimeFigureOut">
              <a:rPr lang="en-US" smtClean="0"/>
              <a:t>1/19/2020</a:t>
            </a:fld>
            <a:endParaRPr lang="en-US"/>
          </a:p>
        </p:txBody>
      </p:sp>
      <p:sp>
        <p:nvSpPr>
          <p:cNvPr id="5" name="Footer Placeholder 4">
            <a:extLst>
              <a:ext uri="{FF2B5EF4-FFF2-40B4-BE49-F238E27FC236}">
                <a16:creationId xmlns:a16="http://schemas.microsoft.com/office/drawing/2014/main" id="{F5FED6A1-6244-4C2A-9A25-8D1FA1CA5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3A887C-B4B3-403D-BBC8-7212AC590CAB}"/>
              </a:ext>
            </a:extLst>
          </p:cNvPr>
          <p:cNvSpPr>
            <a:spLocks noGrp="1"/>
          </p:cNvSpPr>
          <p:nvPr>
            <p:ph type="sldNum" sz="quarter" idx="12"/>
          </p:nvPr>
        </p:nvSpPr>
        <p:spPr/>
        <p:txBody>
          <a:bodyPr/>
          <a:lstStyle/>
          <a:p>
            <a:fld id="{7C677F9B-A363-417A-9797-A3A388AB4F41}" type="slidenum">
              <a:rPr lang="en-US" smtClean="0"/>
              <a:t>‹#›</a:t>
            </a:fld>
            <a:endParaRPr lang="en-US"/>
          </a:p>
        </p:txBody>
      </p:sp>
    </p:spTree>
    <p:extLst>
      <p:ext uri="{BB962C8B-B14F-4D97-AF65-F5344CB8AC3E}">
        <p14:creationId xmlns:p14="http://schemas.microsoft.com/office/powerpoint/2010/main" val="2530164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7FCFD-31EF-4E06-8C30-B0838FDBB9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8888D5-C50F-4002-A10A-B06379351C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97924C-5516-43E6-A308-6B834E618865}"/>
              </a:ext>
            </a:extLst>
          </p:cNvPr>
          <p:cNvSpPr>
            <a:spLocks noGrp="1"/>
          </p:cNvSpPr>
          <p:nvPr>
            <p:ph type="dt" sz="half" idx="10"/>
          </p:nvPr>
        </p:nvSpPr>
        <p:spPr/>
        <p:txBody>
          <a:bodyPr/>
          <a:lstStyle/>
          <a:p>
            <a:fld id="{335F90D1-C644-47B4-B0A2-7B4089ECCF66}" type="datetimeFigureOut">
              <a:rPr lang="en-US" smtClean="0"/>
              <a:t>1/19/2020</a:t>
            </a:fld>
            <a:endParaRPr lang="en-US"/>
          </a:p>
        </p:txBody>
      </p:sp>
      <p:sp>
        <p:nvSpPr>
          <p:cNvPr id="5" name="Footer Placeholder 4">
            <a:extLst>
              <a:ext uri="{FF2B5EF4-FFF2-40B4-BE49-F238E27FC236}">
                <a16:creationId xmlns:a16="http://schemas.microsoft.com/office/drawing/2014/main" id="{C8389F60-17D3-4DAC-A9FB-BBCE36DDF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BA196-1F31-4A9D-8436-363899B8DB1A}"/>
              </a:ext>
            </a:extLst>
          </p:cNvPr>
          <p:cNvSpPr>
            <a:spLocks noGrp="1"/>
          </p:cNvSpPr>
          <p:nvPr>
            <p:ph type="sldNum" sz="quarter" idx="12"/>
          </p:nvPr>
        </p:nvSpPr>
        <p:spPr/>
        <p:txBody>
          <a:bodyPr/>
          <a:lstStyle/>
          <a:p>
            <a:fld id="{7C677F9B-A363-417A-9797-A3A388AB4F41}" type="slidenum">
              <a:rPr lang="en-US" smtClean="0"/>
              <a:t>‹#›</a:t>
            </a:fld>
            <a:endParaRPr lang="en-US"/>
          </a:p>
        </p:txBody>
      </p:sp>
    </p:spTree>
    <p:extLst>
      <p:ext uri="{BB962C8B-B14F-4D97-AF65-F5344CB8AC3E}">
        <p14:creationId xmlns:p14="http://schemas.microsoft.com/office/powerpoint/2010/main" val="226044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3DB8A-6F6A-4E05-9693-2D8A12098F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BBAE63-B915-43CF-A6CB-9C157C7883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B6273A-62D7-46BF-B5A3-F84B20187B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9B53D1-65FD-459F-B77B-38778DB961BD}"/>
              </a:ext>
            </a:extLst>
          </p:cNvPr>
          <p:cNvSpPr>
            <a:spLocks noGrp="1"/>
          </p:cNvSpPr>
          <p:nvPr>
            <p:ph type="dt" sz="half" idx="10"/>
          </p:nvPr>
        </p:nvSpPr>
        <p:spPr/>
        <p:txBody>
          <a:bodyPr/>
          <a:lstStyle/>
          <a:p>
            <a:fld id="{335F90D1-C644-47B4-B0A2-7B4089ECCF66}" type="datetimeFigureOut">
              <a:rPr lang="en-US" smtClean="0"/>
              <a:t>1/19/2020</a:t>
            </a:fld>
            <a:endParaRPr lang="en-US"/>
          </a:p>
        </p:txBody>
      </p:sp>
      <p:sp>
        <p:nvSpPr>
          <p:cNvPr id="6" name="Footer Placeholder 5">
            <a:extLst>
              <a:ext uri="{FF2B5EF4-FFF2-40B4-BE49-F238E27FC236}">
                <a16:creationId xmlns:a16="http://schemas.microsoft.com/office/drawing/2014/main" id="{3C04E0D9-6524-401C-A170-404FE4F59E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747CD6-F547-4DB9-9293-877DC75CA057}"/>
              </a:ext>
            </a:extLst>
          </p:cNvPr>
          <p:cNvSpPr>
            <a:spLocks noGrp="1"/>
          </p:cNvSpPr>
          <p:nvPr>
            <p:ph type="sldNum" sz="quarter" idx="12"/>
          </p:nvPr>
        </p:nvSpPr>
        <p:spPr/>
        <p:txBody>
          <a:bodyPr/>
          <a:lstStyle/>
          <a:p>
            <a:fld id="{7C677F9B-A363-417A-9797-A3A388AB4F41}" type="slidenum">
              <a:rPr lang="en-US" smtClean="0"/>
              <a:t>‹#›</a:t>
            </a:fld>
            <a:endParaRPr lang="en-US"/>
          </a:p>
        </p:txBody>
      </p:sp>
    </p:spTree>
    <p:extLst>
      <p:ext uri="{BB962C8B-B14F-4D97-AF65-F5344CB8AC3E}">
        <p14:creationId xmlns:p14="http://schemas.microsoft.com/office/powerpoint/2010/main" val="3331029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7610-72D2-4D8A-A388-2CFC0E7E0C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477947-0029-4077-A261-AE867C080E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3FC703-FE66-416F-915C-7136EDB380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26ABA7-B798-43C6-9B96-C45027C2DE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5CAD90-37C5-43F9-BA8E-3392A7EB97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36DC71-CCB6-42AE-9220-7814DF61397F}"/>
              </a:ext>
            </a:extLst>
          </p:cNvPr>
          <p:cNvSpPr>
            <a:spLocks noGrp="1"/>
          </p:cNvSpPr>
          <p:nvPr>
            <p:ph type="dt" sz="half" idx="10"/>
          </p:nvPr>
        </p:nvSpPr>
        <p:spPr/>
        <p:txBody>
          <a:bodyPr/>
          <a:lstStyle/>
          <a:p>
            <a:fld id="{335F90D1-C644-47B4-B0A2-7B4089ECCF66}" type="datetimeFigureOut">
              <a:rPr lang="en-US" smtClean="0"/>
              <a:t>1/19/2020</a:t>
            </a:fld>
            <a:endParaRPr lang="en-US"/>
          </a:p>
        </p:txBody>
      </p:sp>
      <p:sp>
        <p:nvSpPr>
          <p:cNvPr id="8" name="Footer Placeholder 7">
            <a:extLst>
              <a:ext uri="{FF2B5EF4-FFF2-40B4-BE49-F238E27FC236}">
                <a16:creationId xmlns:a16="http://schemas.microsoft.com/office/drawing/2014/main" id="{7B1BB859-13E5-45DE-A2FB-30381395D5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0B9547-21FA-441F-9C1C-62E9CCFC61A3}"/>
              </a:ext>
            </a:extLst>
          </p:cNvPr>
          <p:cNvSpPr>
            <a:spLocks noGrp="1"/>
          </p:cNvSpPr>
          <p:nvPr>
            <p:ph type="sldNum" sz="quarter" idx="12"/>
          </p:nvPr>
        </p:nvSpPr>
        <p:spPr/>
        <p:txBody>
          <a:bodyPr/>
          <a:lstStyle/>
          <a:p>
            <a:fld id="{7C677F9B-A363-417A-9797-A3A388AB4F41}" type="slidenum">
              <a:rPr lang="en-US" smtClean="0"/>
              <a:t>‹#›</a:t>
            </a:fld>
            <a:endParaRPr lang="en-US"/>
          </a:p>
        </p:txBody>
      </p:sp>
    </p:spTree>
    <p:extLst>
      <p:ext uri="{BB962C8B-B14F-4D97-AF65-F5344CB8AC3E}">
        <p14:creationId xmlns:p14="http://schemas.microsoft.com/office/powerpoint/2010/main" val="1552977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481B-9A7C-4496-BD6A-304F9EC900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D00094-BE7A-42DD-8AA6-75E8976766D1}"/>
              </a:ext>
            </a:extLst>
          </p:cNvPr>
          <p:cNvSpPr>
            <a:spLocks noGrp="1"/>
          </p:cNvSpPr>
          <p:nvPr>
            <p:ph type="dt" sz="half" idx="10"/>
          </p:nvPr>
        </p:nvSpPr>
        <p:spPr/>
        <p:txBody>
          <a:bodyPr/>
          <a:lstStyle/>
          <a:p>
            <a:fld id="{335F90D1-C644-47B4-B0A2-7B4089ECCF66}" type="datetimeFigureOut">
              <a:rPr lang="en-US" smtClean="0"/>
              <a:t>1/19/2020</a:t>
            </a:fld>
            <a:endParaRPr lang="en-US"/>
          </a:p>
        </p:txBody>
      </p:sp>
      <p:sp>
        <p:nvSpPr>
          <p:cNvPr id="4" name="Footer Placeholder 3">
            <a:extLst>
              <a:ext uri="{FF2B5EF4-FFF2-40B4-BE49-F238E27FC236}">
                <a16:creationId xmlns:a16="http://schemas.microsoft.com/office/drawing/2014/main" id="{35608261-E058-4E94-B03C-571C61D672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266319-141D-405E-B368-F09677CBD7E7}"/>
              </a:ext>
            </a:extLst>
          </p:cNvPr>
          <p:cNvSpPr>
            <a:spLocks noGrp="1"/>
          </p:cNvSpPr>
          <p:nvPr>
            <p:ph type="sldNum" sz="quarter" idx="12"/>
          </p:nvPr>
        </p:nvSpPr>
        <p:spPr/>
        <p:txBody>
          <a:bodyPr/>
          <a:lstStyle/>
          <a:p>
            <a:fld id="{7C677F9B-A363-417A-9797-A3A388AB4F41}" type="slidenum">
              <a:rPr lang="en-US" smtClean="0"/>
              <a:t>‹#›</a:t>
            </a:fld>
            <a:endParaRPr lang="en-US"/>
          </a:p>
        </p:txBody>
      </p:sp>
    </p:spTree>
    <p:extLst>
      <p:ext uri="{BB962C8B-B14F-4D97-AF65-F5344CB8AC3E}">
        <p14:creationId xmlns:p14="http://schemas.microsoft.com/office/powerpoint/2010/main" val="248501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00DCA-6E31-4651-9247-3EC53A32C5E0}"/>
              </a:ext>
            </a:extLst>
          </p:cNvPr>
          <p:cNvSpPr>
            <a:spLocks noGrp="1"/>
          </p:cNvSpPr>
          <p:nvPr>
            <p:ph type="dt" sz="half" idx="10"/>
          </p:nvPr>
        </p:nvSpPr>
        <p:spPr/>
        <p:txBody>
          <a:bodyPr/>
          <a:lstStyle/>
          <a:p>
            <a:fld id="{335F90D1-C644-47B4-B0A2-7B4089ECCF66}" type="datetimeFigureOut">
              <a:rPr lang="en-US" smtClean="0"/>
              <a:t>1/19/2020</a:t>
            </a:fld>
            <a:endParaRPr lang="en-US"/>
          </a:p>
        </p:txBody>
      </p:sp>
      <p:sp>
        <p:nvSpPr>
          <p:cNvPr id="3" name="Footer Placeholder 2">
            <a:extLst>
              <a:ext uri="{FF2B5EF4-FFF2-40B4-BE49-F238E27FC236}">
                <a16:creationId xmlns:a16="http://schemas.microsoft.com/office/drawing/2014/main" id="{B9C7DB89-AEDD-4A53-B0E7-E7D9F1D213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385349-E7B9-4B75-AA8B-3B1C1A1B2138}"/>
              </a:ext>
            </a:extLst>
          </p:cNvPr>
          <p:cNvSpPr>
            <a:spLocks noGrp="1"/>
          </p:cNvSpPr>
          <p:nvPr>
            <p:ph type="sldNum" sz="quarter" idx="12"/>
          </p:nvPr>
        </p:nvSpPr>
        <p:spPr/>
        <p:txBody>
          <a:bodyPr/>
          <a:lstStyle/>
          <a:p>
            <a:fld id="{7C677F9B-A363-417A-9797-A3A388AB4F41}" type="slidenum">
              <a:rPr lang="en-US" smtClean="0"/>
              <a:t>‹#›</a:t>
            </a:fld>
            <a:endParaRPr lang="en-US"/>
          </a:p>
        </p:txBody>
      </p:sp>
    </p:spTree>
    <p:extLst>
      <p:ext uri="{BB962C8B-B14F-4D97-AF65-F5344CB8AC3E}">
        <p14:creationId xmlns:p14="http://schemas.microsoft.com/office/powerpoint/2010/main" val="1106988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658F-5B74-42FC-AE5C-4BDC154D2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7983E0-6573-404B-9E70-80C02F07B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3D2B9F-5DB7-4D43-803F-52A2246C7B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4AF637-7B19-4E97-B4D4-99886D611ED8}"/>
              </a:ext>
            </a:extLst>
          </p:cNvPr>
          <p:cNvSpPr>
            <a:spLocks noGrp="1"/>
          </p:cNvSpPr>
          <p:nvPr>
            <p:ph type="dt" sz="half" idx="10"/>
          </p:nvPr>
        </p:nvSpPr>
        <p:spPr/>
        <p:txBody>
          <a:bodyPr/>
          <a:lstStyle/>
          <a:p>
            <a:fld id="{335F90D1-C644-47B4-B0A2-7B4089ECCF66}" type="datetimeFigureOut">
              <a:rPr lang="en-US" smtClean="0"/>
              <a:t>1/19/2020</a:t>
            </a:fld>
            <a:endParaRPr lang="en-US"/>
          </a:p>
        </p:txBody>
      </p:sp>
      <p:sp>
        <p:nvSpPr>
          <p:cNvPr id="6" name="Footer Placeholder 5">
            <a:extLst>
              <a:ext uri="{FF2B5EF4-FFF2-40B4-BE49-F238E27FC236}">
                <a16:creationId xmlns:a16="http://schemas.microsoft.com/office/drawing/2014/main" id="{7A60A275-B468-4DBA-A23D-15A3950516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0B393D-1818-4897-9115-DE429E298822}"/>
              </a:ext>
            </a:extLst>
          </p:cNvPr>
          <p:cNvSpPr>
            <a:spLocks noGrp="1"/>
          </p:cNvSpPr>
          <p:nvPr>
            <p:ph type="sldNum" sz="quarter" idx="12"/>
          </p:nvPr>
        </p:nvSpPr>
        <p:spPr/>
        <p:txBody>
          <a:bodyPr/>
          <a:lstStyle/>
          <a:p>
            <a:fld id="{7C677F9B-A363-417A-9797-A3A388AB4F41}" type="slidenum">
              <a:rPr lang="en-US" smtClean="0"/>
              <a:t>‹#›</a:t>
            </a:fld>
            <a:endParaRPr lang="en-US"/>
          </a:p>
        </p:txBody>
      </p:sp>
    </p:spTree>
    <p:extLst>
      <p:ext uri="{BB962C8B-B14F-4D97-AF65-F5344CB8AC3E}">
        <p14:creationId xmlns:p14="http://schemas.microsoft.com/office/powerpoint/2010/main" val="158734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7889-7089-4899-AA93-7D0F66F94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D48D93-695D-4AB2-B63B-6EB1135F99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67D5CB-80BA-4B9A-95ED-EB2022CAE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B770F7-403B-4387-A761-E1D15200609B}"/>
              </a:ext>
            </a:extLst>
          </p:cNvPr>
          <p:cNvSpPr>
            <a:spLocks noGrp="1"/>
          </p:cNvSpPr>
          <p:nvPr>
            <p:ph type="dt" sz="half" idx="10"/>
          </p:nvPr>
        </p:nvSpPr>
        <p:spPr/>
        <p:txBody>
          <a:bodyPr/>
          <a:lstStyle/>
          <a:p>
            <a:fld id="{335F90D1-C644-47B4-B0A2-7B4089ECCF66}" type="datetimeFigureOut">
              <a:rPr lang="en-US" smtClean="0"/>
              <a:t>1/19/2020</a:t>
            </a:fld>
            <a:endParaRPr lang="en-US"/>
          </a:p>
        </p:txBody>
      </p:sp>
      <p:sp>
        <p:nvSpPr>
          <p:cNvPr id="6" name="Footer Placeholder 5">
            <a:extLst>
              <a:ext uri="{FF2B5EF4-FFF2-40B4-BE49-F238E27FC236}">
                <a16:creationId xmlns:a16="http://schemas.microsoft.com/office/drawing/2014/main" id="{9A8A72B0-5A3F-4FAA-820F-C38C06BFB8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2EE802-64C2-4D83-9173-3163550EEEEF}"/>
              </a:ext>
            </a:extLst>
          </p:cNvPr>
          <p:cNvSpPr>
            <a:spLocks noGrp="1"/>
          </p:cNvSpPr>
          <p:nvPr>
            <p:ph type="sldNum" sz="quarter" idx="12"/>
          </p:nvPr>
        </p:nvSpPr>
        <p:spPr/>
        <p:txBody>
          <a:bodyPr/>
          <a:lstStyle/>
          <a:p>
            <a:fld id="{7C677F9B-A363-417A-9797-A3A388AB4F41}" type="slidenum">
              <a:rPr lang="en-US" smtClean="0"/>
              <a:t>‹#›</a:t>
            </a:fld>
            <a:endParaRPr lang="en-US"/>
          </a:p>
        </p:txBody>
      </p:sp>
    </p:spTree>
    <p:extLst>
      <p:ext uri="{BB962C8B-B14F-4D97-AF65-F5344CB8AC3E}">
        <p14:creationId xmlns:p14="http://schemas.microsoft.com/office/powerpoint/2010/main" val="1891306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78B400-99F8-423D-BDB6-89023DC18E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B54577-F577-45AB-82F0-0756150848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4A5B33-FB59-46B7-97F1-573EE6DFBC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5F90D1-C644-47B4-B0A2-7B4089ECCF66}" type="datetimeFigureOut">
              <a:rPr lang="en-US" smtClean="0"/>
              <a:t>1/19/2020</a:t>
            </a:fld>
            <a:endParaRPr lang="en-US"/>
          </a:p>
        </p:txBody>
      </p:sp>
      <p:sp>
        <p:nvSpPr>
          <p:cNvPr id="5" name="Footer Placeholder 4">
            <a:extLst>
              <a:ext uri="{FF2B5EF4-FFF2-40B4-BE49-F238E27FC236}">
                <a16:creationId xmlns:a16="http://schemas.microsoft.com/office/drawing/2014/main" id="{0D766BDD-CD55-4359-AAC7-75552D9CE6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86CFB2-432A-4CBF-B374-1429E9646F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77F9B-A363-417A-9797-A3A388AB4F41}" type="slidenum">
              <a:rPr lang="en-US" smtClean="0"/>
              <a:t>‹#›</a:t>
            </a:fld>
            <a:endParaRPr lang="en-US"/>
          </a:p>
        </p:txBody>
      </p:sp>
    </p:spTree>
    <p:extLst>
      <p:ext uri="{BB962C8B-B14F-4D97-AF65-F5344CB8AC3E}">
        <p14:creationId xmlns:p14="http://schemas.microsoft.com/office/powerpoint/2010/main" val="172419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citylab.com/environment/2017/09/how-do-you-stop-drivers-from-smacking-into-wild-animals/54104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nbcsandiego.com/news/local/Northbound-Interstate-5-Off-Ramp-Closed-India-Street-San-Diego-565681702.html#:~:targetText=A%20pedestrian%20was%20killed%20Monday,the%20San%20Diego%20Police%20Departm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6656-8B00-4FAE-B09B-D4C28EA99DAF}"/>
              </a:ext>
            </a:extLst>
          </p:cNvPr>
          <p:cNvSpPr>
            <a:spLocks noGrp="1"/>
          </p:cNvSpPr>
          <p:nvPr>
            <p:ph type="ctrTitle"/>
          </p:nvPr>
        </p:nvSpPr>
        <p:spPr>
          <a:xfrm>
            <a:off x="1524000" y="1122363"/>
            <a:ext cx="9144000" cy="2387600"/>
          </a:xfrm>
        </p:spPr>
        <p:txBody>
          <a:bodyPr/>
          <a:lstStyle/>
          <a:p>
            <a:r>
              <a:rPr lang="en-US" dirty="0"/>
              <a:t>First Lego League</a:t>
            </a:r>
          </a:p>
        </p:txBody>
      </p:sp>
      <p:sp>
        <p:nvSpPr>
          <p:cNvPr id="3" name="Subtitle 2">
            <a:extLst>
              <a:ext uri="{FF2B5EF4-FFF2-40B4-BE49-F238E27FC236}">
                <a16:creationId xmlns:a16="http://schemas.microsoft.com/office/drawing/2014/main" id="{85192FA4-ADCA-41F7-AAFE-54D4F483942E}"/>
              </a:ext>
            </a:extLst>
          </p:cNvPr>
          <p:cNvSpPr>
            <a:spLocks noGrp="1"/>
          </p:cNvSpPr>
          <p:nvPr>
            <p:ph type="subTitle" idx="1"/>
          </p:nvPr>
        </p:nvSpPr>
        <p:spPr>
          <a:xfrm>
            <a:off x="1524000" y="3602038"/>
            <a:ext cx="9144000" cy="1655762"/>
          </a:xfrm>
        </p:spPr>
        <p:txBody>
          <a:bodyPr/>
          <a:lstStyle/>
          <a:p>
            <a:r>
              <a:rPr lang="en-US" dirty="0"/>
              <a:t>Josepher Town Citizens</a:t>
            </a:r>
          </a:p>
        </p:txBody>
      </p:sp>
    </p:spTree>
    <p:extLst>
      <p:ext uri="{BB962C8B-B14F-4D97-AF65-F5344CB8AC3E}">
        <p14:creationId xmlns:p14="http://schemas.microsoft.com/office/powerpoint/2010/main" val="13899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A2E5-A642-42D4-8BBC-99A44102451A}"/>
              </a:ext>
            </a:extLst>
          </p:cNvPr>
          <p:cNvSpPr>
            <a:spLocks noGrp="1"/>
          </p:cNvSpPr>
          <p:nvPr>
            <p:ph type="title"/>
          </p:nvPr>
        </p:nvSpPr>
        <p:spPr/>
        <p:txBody>
          <a:bodyPr/>
          <a:lstStyle/>
          <a:p>
            <a:r>
              <a:rPr lang="en-US" dirty="0"/>
              <a:t>Robot Design Summary</a:t>
            </a:r>
          </a:p>
        </p:txBody>
      </p:sp>
      <p:graphicFrame>
        <p:nvGraphicFramePr>
          <p:cNvPr id="4" name="Table 4">
            <a:extLst>
              <a:ext uri="{FF2B5EF4-FFF2-40B4-BE49-F238E27FC236}">
                <a16:creationId xmlns:a16="http://schemas.microsoft.com/office/drawing/2014/main" id="{BA07C363-3094-47E5-89DF-A817CDC72D1E}"/>
              </a:ext>
            </a:extLst>
          </p:cNvPr>
          <p:cNvGraphicFramePr>
            <a:graphicFrameLocks noGrp="1"/>
          </p:cNvGraphicFramePr>
          <p:nvPr>
            <p:ph idx="1"/>
            <p:extLst>
              <p:ext uri="{D42A27DB-BD31-4B8C-83A1-F6EECF244321}">
                <p14:modId xmlns:p14="http://schemas.microsoft.com/office/powerpoint/2010/main" val="2603317680"/>
              </p:ext>
            </p:extLst>
          </p:nvPr>
        </p:nvGraphicFramePr>
        <p:xfrm>
          <a:off x="127000" y="153037"/>
          <a:ext cx="11696700" cy="9753600"/>
        </p:xfrm>
        <a:graphic>
          <a:graphicData uri="http://schemas.openxmlformats.org/drawingml/2006/table">
            <a:tbl>
              <a:tblPr firstRow="1" bandRow="1">
                <a:tableStyleId>{5C22544A-7EE6-4342-B048-85BDC9FD1C3A}</a:tableStyleId>
              </a:tblPr>
              <a:tblGrid>
                <a:gridCol w="4746487">
                  <a:extLst>
                    <a:ext uri="{9D8B030D-6E8A-4147-A177-3AD203B41FA5}">
                      <a16:colId xmlns:a16="http://schemas.microsoft.com/office/drawing/2014/main" val="1625645682"/>
                    </a:ext>
                  </a:extLst>
                </a:gridCol>
                <a:gridCol w="6950213">
                  <a:extLst>
                    <a:ext uri="{9D8B030D-6E8A-4147-A177-3AD203B41FA5}">
                      <a16:colId xmlns:a16="http://schemas.microsoft.com/office/drawing/2014/main" val="2776076599"/>
                    </a:ext>
                  </a:extLst>
                </a:gridCol>
              </a:tblGrid>
              <a:tr h="315721">
                <a:tc>
                  <a:txBody>
                    <a:bodyPr/>
                    <a:lstStyle/>
                    <a:p>
                      <a:r>
                        <a:rPr lang="en-US" sz="1600" dirty="0"/>
                        <a:t>Robot Design Summary</a:t>
                      </a:r>
                    </a:p>
                  </a:txBody>
                  <a:tcPr/>
                </a:tc>
                <a:tc>
                  <a:txBody>
                    <a:bodyPr/>
                    <a:lstStyle/>
                    <a:p>
                      <a:endParaRPr lang="en-US" sz="1600" dirty="0"/>
                    </a:p>
                  </a:txBody>
                  <a:tcPr/>
                </a:tc>
                <a:extLst>
                  <a:ext uri="{0D108BD9-81ED-4DB2-BD59-A6C34878D82A}">
                    <a16:rowId xmlns:a16="http://schemas.microsoft.com/office/drawing/2014/main" val="3169571717"/>
                  </a:ext>
                </a:extLst>
              </a:tr>
              <a:tr h="751774">
                <a:tc>
                  <a:txBody>
                    <a:bodyPr/>
                    <a:lstStyle/>
                    <a:p>
                      <a:r>
                        <a:rPr lang="en-US" sz="1600" b="1" dirty="0"/>
                        <a:t>Robot Features</a:t>
                      </a:r>
                    </a:p>
                    <a:p>
                      <a:r>
                        <a:rPr lang="en-US" sz="1600" dirty="0"/>
                        <a:t>What is your favorite?</a:t>
                      </a:r>
                    </a:p>
                    <a:p>
                      <a:r>
                        <a:rPr lang="en-US" sz="1600" dirty="0"/>
                        <a:t>What is most innovative?</a:t>
                      </a:r>
                    </a:p>
                    <a:p>
                      <a:endParaRPr lang="en-US" sz="1600" dirty="0"/>
                    </a:p>
                  </a:txBody>
                  <a:tcPr/>
                </a:tc>
                <a:tc>
                  <a:txBody>
                    <a:bodyPr/>
                    <a:lstStyle/>
                    <a:p>
                      <a:r>
                        <a:rPr lang="en-US" sz="1600" dirty="0"/>
                        <a:t>Our favorite feature is the noises that it makes.  Another one of our favorite features was everything we named. The most innovative feature is the motors.</a:t>
                      </a:r>
                    </a:p>
                  </a:txBody>
                  <a:tcPr/>
                </a:tc>
                <a:extLst>
                  <a:ext uri="{0D108BD9-81ED-4DB2-BD59-A6C34878D82A}">
                    <a16:rowId xmlns:a16="http://schemas.microsoft.com/office/drawing/2014/main" val="4278822256"/>
                  </a:ext>
                </a:extLst>
              </a:tr>
              <a:tr h="552512">
                <a:tc>
                  <a:txBody>
                    <a:bodyPr/>
                    <a:lstStyle/>
                    <a:p>
                      <a:r>
                        <a:rPr lang="en-US" sz="1600" b="1" dirty="0"/>
                        <a:t>Attachments</a:t>
                      </a:r>
                    </a:p>
                    <a:p>
                      <a:r>
                        <a:rPr lang="en-US" sz="1600" dirty="0"/>
                        <a:t>Describe each one and its purpose</a:t>
                      </a:r>
                    </a:p>
                  </a:txBody>
                  <a:tcPr/>
                </a:tc>
                <a:tc>
                  <a:txBody>
                    <a:bodyPr/>
                    <a:lstStyle/>
                    <a:p>
                      <a:r>
                        <a:rPr lang="en-US" sz="1600" dirty="0"/>
                        <a:t>We have lots of arms to go on the robot. These arms hold things and push other things down. For example we use a special arm to knock the wheelchair swing down. The arms for the Pushers hold the buildings and push them.</a:t>
                      </a:r>
                    </a:p>
                  </a:txBody>
                  <a:tcPr/>
                </a:tc>
                <a:extLst>
                  <a:ext uri="{0D108BD9-81ED-4DB2-BD59-A6C34878D82A}">
                    <a16:rowId xmlns:a16="http://schemas.microsoft.com/office/drawing/2014/main" val="3971085671"/>
                  </a:ext>
                </a:extLst>
              </a:tr>
              <a:tr h="552512">
                <a:tc>
                  <a:txBody>
                    <a:bodyPr/>
                    <a:lstStyle/>
                    <a:p>
                      <a:r>
                        <a:rPr lang="en-US" sz="1600" b="1" dirty="0"/>
                        <a:t>Jigs </a:t>
                      </a:r>
                    </a:p>
                    <a:p>
                      <a:r>
                        <a:rPr lang="en-US" sz="1600" b="0" dirty="0"/>
                        <a:t>Describe each one and it’s purpose</a:t>
                      </a:r>
                    </a:p>
                  </a:txBody>
                  <a:tcPr/>
                </a:tc>
                <a:tc>
                  <a:txBody>
                    <a:bodyPr/>
                    <a:lstStyle/>
                    <a:p>
                      <a:r>
                        <a:rPr lang="en-US" sz="1600" dirty="0"/>
                        <a:t>Jigs are used to line up the robot. It helps the placement to be repeatable. We do not use a jig for the Pushers. We do use a jig for both the wheelchair swing and bridge.</a:t>
                      </a:r>
                    </a:p>
                  </a:txBody>
                  <a:tcPr/>
                </a:tc>
                <a:extLst>
                  <a:ext uri="{0D108BD9-81ED-4DB2-BD59-A6C34878D82A}">
                    <a16:rowId xmlns:a16="http://schemas.microsoft.com/office/drawing/2014/main" val="1783068906"/>
                  </a:ext>
                </a:extLst>
              </a:tr>
              <a:tr h="789303">
                <a:tc>
                  <a:txBody>
                    <a:bodyPr/>
                    <a:lstStyle/>
                    <a:p>
                      <a:r>
                        <a:rPr lang="en-US" sz="1600" b="1" dirty="0"/>
                        <a:t>Motors</a:t>
                      </a:r>
                    </a:p>
                    <a:p>
                      <a:r>
                        <a:rPr lang="en-US" sz="1600" dirty="0"/>
                        <a:t>What motors are on your robot?</a:t>
                      </a:r>
                    </a:p>
                    <a:p>
                      <a:r>
                        <a:rPr lang="en-US" sz="1600" dirty="0"/>
                        <a:t>What purpose do they serve?</a:t>
                      </a:r>
                    </a:p>
                  </a:txBody>
                  <a:tcPr/>
                </a:tc>
                <a:tc>
                  <a:txBody>
                    <a:bodyPr/>
                    <a:lstStyle/>
                    <a:p>
                      <a:r>
                        <a:rPr lang="en-US" sz="1600" dirty="0"/>
                        <a:t>We use the large motors to make the robot move. </a:t>
                      </a:r>
                    </a:p>
                  </a:txBody>
                  <a:tcPr/>
                </a:tc>
                <a:extLst>
                  <a:ext uri="{0D108BD9-81ED-4DB2-BD59-A6C34878D82A}">
                    <a16:rowId xmlns:a16="http://schemas.microsoft.com/office/drawing/2014/main" val="1946875998"/>
                  </a:ext>
                </a:extLst>
              </a:tr>
              <a:tr h="789303">
                <a:tc>
                  <a:txBody>
                    <a:bodyPr/>
                    <a:lstStyle/>
                    <a:p>
                      <a:r>
                        <a:rPr lang="en-US" sz="1600" b="1" dirty="0"/>
                        <a:t>Sensors</a:t>
                      </a:r>
                    </a:p>
                    <a:p>
                      <a:r>
                        <a:rPr lang="en-US" sz="1600" dirty="0"/>
                        <a:t>What sensors are on your robot?</a:t>
                      </a:r>
                    </a:p>
                    <a:p>
                      <a:r>
                        <a:rPr lang="en-US" sz="1600" dirty="0"/>
                        <a:t>What purpose do they serve?</a:t>
                      </a:r>
                    </a:p>
                  </a:txBody>
                  <a:tcPr/>
                </a:tc>
                <a:tc>
                  <a:txBody>
                    <a:bodyPr/>
                    <a:lstStyle/>
                    <a:p>
                      <a:r>
                        <a:rPr lang="en-US" sz="1600" dirty="0"/>
                        <a:t>We didn’t use any sensors.</a:t>
                      </a:r>
                    </a:p>
                  </a:txBody>
                  <a:tcPr/>
                </a:tc>
                <a:extLst>
                  <a:ext uri="{0D108BD9-81ED-4DB2-BD59-A6C34878D82A}">
                    <a16:rowId xmlns:a16="http://schemas.microsoft.com/office/drawing/2014/main" val="3282402309"/>
                  </a:ext>
                </a:extLst>
              </a:tr>
              <a:tr h="789303">
                <a:tc>
                  <a:txBody>
                    <a:bodyPr/>
                    <a:lstStyle/>
                    <a:p>
                      <a:r>
                        <a:rPr lang="en-US" sz="1600" b="1" dirty="0"/>
                        <a:t>Strategy</a:t>
                      </a:r>
                    </a:p>
                    <a:p>
                      <a:r>
                        <a:rPr lang="en-US" sz="1600" dirty="0"/>
                        <a:t>How did you choose the missions you worked on?</a:t>
                      </a:r>
                    </a:p>
                  </a:txBody>
                  <a:tcPr/>
                </a:tc>
                <a:tc>
                  <a:txBody>
                    <a:bodyPr/>
                    <a:lstStyle/>
                    <a:p>
                      <a:r>
                        <a:rPr lang="en-US" sz="1600" dirty="0"/>
                        <a:t>We looked at all the options and agreed on which ones we wanted to do. We would look at the ways we could get the most points and what interested us the most.</a:t>
                      </a:r>
                    </a:p>
                  </a:txBody>
                  <a:tcPr/>
                </a:tc>
                <a:extLst>
                  <a:ext uri="{0D108BD9-81ED-4DB2-BD59-A6C34878D82A}">
                    <a16:rowId xmlns:a16="http://schemas.microsoft.com/office/drawing/2014/main" val="2841753491"/>
                  </a:ext>
                </a:extLst>
              </a:tr>
              <a:tr h="1068703">
                <a:tc>
                  <a:txBody>
                    <a:bodyPr/>
                    <a:lstStyle/>
                    <a:p>
                      <a:r>
                        <a:rPr lang="en-US" sz="1600" b="1" dirty="0"/>
                        <a:t>Design Process</a:t>
                      </a:r>
                    </a:p>
                    <a:p>
                      <a:r>
                        <a:rPr lang="en-US" sz="1600" dirty="0"/>
                        <a:t>What processes did you use to design your robot?</a:t>
                      </a:r>
                    </a:p>
                  </a:txBody>
                  <a:tcPr/>
                </a:tc>
                <a:tc>
                  <a:txBody>
                    <a:bodyPr/>
                    <a:lstStyle/>
                    <a:p>
                      <a:r>
                        <a:rPr lang="en-US" sz="1600" dirty="0"/>
                        <a:t>The process that we used was taking turns building off the directions. We sometimes had problems and had to replace some things with other things. Take the wires for instance they were to big and were grabbing other Legos. We had to grab other shorter wires and attach them.</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txBody>
                  <a:tcPr/>
                </a:tc>
                <a:extLst>
                  <a:ext uri="{0D108BD9-81ED-4DB2-BD59-A6C34878D82A}">
                    <a16:rowId xmlns:a16="http://schemas.microsoft.com/office/drawing/2014/main" val="3011293120"/>
                  </a:ext>
                </a:extLst>
              </a:tr>
            </a:tbl>
          </a:graphicData>
        </a:graphic>
      </p:graphicFrame>
    </p:spTree>
    <p:extLst>
      <p:ext uri="{BB962C8B-B14F-4D97-AF65-F5344CB8AC3E}">
        <p14:creationId xmlns:p14="http://schemas.microsoft.com/office/powerpoint/2010/main" val="4069992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A2E5-A642-42D4-8BBC-99A44102451A}"/>
              </a:ext>
            </a:extLst>
          </p:cNvPr>
          <p:cNvSpPr>
            <a:spLocks noGrp="1"/>
          </p:cNvSpPr>
          <p:nvPr>
            <p:ph type="title"/>
          </p:nvPr>
        </p:nvSpPr>
        <p:spPr/>
        <p:txBody>
          <a:bodyPr/>
          <a:lstStyle/>
          <a:p>
            <a:r>
              <a:rPr lang="en-US" dirty="0"/>
              <a:t>Robot Design Summary</a:t>
            </a:r>
          </a:p>
        </p:txBody>
      </p:sp>
      <p:graphicFrame>
        <p:nvGraphicFramePr>
          <p:cNvPr id="4" name="Table 4">
            <a:extLst>
              <a:ext uri="{FF2B5EF4-FFF2-40B4-BE49-F238E27FC236}">
                <a16:creationId xmlns:a16="http://schemas.microsoft.com/office/drawing/2014/main" id="{BA07C363-3094-47E5-89DF-A817CDC72D1E}"/>
              </a:ext>
            </a:extLst>
          </p:cNvPr>
          <p:cNvGraphicFramePr>
            <a:graphicFrameLocks noGrp="1"/>
          </p:cNvGraphicFramePr>
          <p:nvPr>
            <p:ph idx="1"/>
            <p:extLst>
              <p:ext uri="{D42A27DB-BD31-4B8C-83A1-F6EECF244321}">
                <p14:modId xmlns:p14="http://schemas.microsoft.com/office/powerpoint/2010/main" val="2441725370"/>
              </p:ext>
            </p:extLst>
          </p:nvPr>
        </p:nvGraphicFramePr>
        <p:xfrm>
          <a:off x="317500" y="145890"/>
          <a:ext cx="11341100" cy="6566219"/>
        </p:xfrm>
        <a:graphic>
          <a:graphicData uri="http://schemas.openxmlformats.org/drawingml/2006/table">
            <a:tbl>
              <a:tblPr firstRow="1" bandRow="1">
                <a:tableStyleId>{5C22544A-7EE6-4342-B048-85BDC9FD1C3A}</a:tableStyleId>
              </a:tblPr>
              <a:tblGrid>
                <a:gridCol w="1460500">
                  <a:extLst>
                    <a:ext uri="{9D8B030D-6E8A-4147-A177-3AD203B41FA5}">
                      <a16:colId xmlns:a16="http://schemas.microsoft.com/office/drawing/2014/main" val="1625645682"/>
                    </a:ext>
                  </a:extLst>
                </a:gridCol>
                <a:gridCol w="2150693">
                  <a:extLst>
                    <a:ext uri="{9D8B030D-6E8A-4147-A177-3AD203B41FA5}">
                      <a16:colId xmlns:a16="http://schemas.microsoft.com/office/drawing/2014/main" val="3585290631"/>
                    </a:ext>
                  </a:extLst>
                </a:gridCol>
                <a:gridCol w="2625435">
                  <a:extLst>
                    <a:ext uri="{9D8B030D-6E8A-4147-A177-3AD203B41FA5}">
                      <a16:colId xmlns:a16="http://schemas.microsoft.com/office/drawing/2014/main" val="3060252060"/>
                    </a:ext>
                  </a:extLst>
                </a:gridCol>
                <a:gridCol w="5104472">
                  <a:extLst>
                    <a:ext uri="{9D8B030D-6E8A-4147-A177-3AD203B41FA5}">
                      <a16:colId xmlns:a16="http://schemas.microsoft.com/office/drawing/2014/main" val="2173353960"/>
                    </a:ext>
                  </a:extLst>
                </a:gridCol>
              </a:tblGrid>
              <a:tr h="500699">
                <a:tc>
                  <a:txBody>
                    <a:bodyPr/>
                    <a:lstStyle/>
                    <a:p>
                      <a:r>
                        <a:rPr lang="en-US" sz="1600" dirty="0"/>
                        <a:t>Program Name</a:t>
                      </a:r>
                    </a:p>
                  </a:txBody>
                  <a:tcPr/>
                </a:tc>
                <a:tc>
                  <a:txBody>
                    <a:bodyPr/>
                    <a:lstStyle/>
                    <a:p>
                      <a:r>
                        <a:rPr lang="en-US" sz="1600" dirty="0"/>
                        <a:t>Drivers</a:t>
                      </a:r>
                    </a:p>
                  </a:txBody>
                  <a:tcPr/>
                </a:tc>
                <a:tc>
                  <a:txBody>
                    <a:bodyPr/>
                    <a:lstStyle/>
                    <a:p>
                      <a:r>
                        <a:rPr lang="en-US" sz="1600" dirty="0"/>
                        <a:t>Missions Accomplished</a:t>
                      </a:r>
                    </a:p>
                  </a:txBody>
                  <a:tcPr/>
                </a:tc>
                <a:tc>
                  <a:txBody>
                    <a:bodyPr/>
                    <a:lstStyle/>
                    <a:p>
                      <a:r>
                        <a:rPr lang="en-US" sz="1600" dirty="0"/>
                        <a:t>Programmed Robot Actions</a:t>
                      </a:r>
                    </a:p>
                  </a:txBody>
                  <a:tcPr/>
                </a:tc>
                <a:extLst>
                  <a:ext uri="{0D108BD9-81ED-4DB2-BD59-A6C34878D82A}">
                    <a16:rowId xmlns:a16="http://schemas.microsoft.com/office/drawing/2014/main" val="3169571717"/>
                  </a:ext>
                </a:extLst>
              </a:tr>
              <a:tr h="500699">
                <a:tc>
                  <a:txBody>
                    <a:bodyPr/>
                    <a:lstStyle/>
                    <a:p>
                      <a:r>
                        <a:rPr lang="en-US" sz="1600" b="1" dirty="0"/>
                        <a:t>Wheelchair</a:t>
                      </a:r>
                    </a:p>
                  </a:txBody>
                  <a:tcPr/>
                </a:tc>
                <a:tc>
                  <a:txBody>
                    <a:bodyPr/>
                    <a:lstStyle/>
                    <a:p>
                      <a:r>
                        <a:rPr lang="en-US" sz="1600" dirty="0"/>
                        <a:t>Ruby and Clare</a:t>
                      </a:r>
                    </a:p>
                  </a:txBody>
                  <a:tcPr/>
                </a:tc>
                <a:tc>
                  <a:txBody>
                    <a:bodyPr/>
                    <a:lstStyle/>
                    <a:p>
                      <a:r>
                        <a:rPr lang="en-US" sz="1600" dirty="0"/>
                        <a:t>The robot will release the wheelchair swing, and make Josephina happy!</a:t>
                      </a:r>
                    </a:p>
                  </a:txBody>
                  <a:tcPr/>
                </a:tc>
                <a:tc>
                  <a:txBody>
                    <a:bodyPr/>
                    <a:lstStyle/>
                    <a:p>
                      <a:r>
                        <a:rPr lang="en-US" sz="1600" dirty="0"/>
                        <a:t>The robot makes the noise that it makes when it turns off, goes forward, turns a little bit, pushes down the wheelchair swing, and then goes back to base.</a:t>
                      </a:r>
                    </a:p>
                  </a:txBody>
                  <a:tcPr/>
                </a:tc>
                <a:extLst>
                  <a:ext uri="{0D108BD9-81ED-4DB2-BD59-A6C34878D82A}">
                    <a16:rowId xmlns:a16="http://schemas.microsoft.com/office/drawing/2014/main" val="1946875998"/>
                  </a:ext>
                </a:extLst>
              </a:tr>
              <a:tr h="350839">
                <a:tc>
                  <a:txBody>
                    <a:bodyPr/>
                    <a:lstStyle/>
                    <a:p>
                      <a:r>
                        <a:rPr lang="en-US" sz="1600" b="1" dirty="0"/>
                        <a:t>Tan Pusher</a:t>
                      </a:r>
                    </a:p>
                  </a:txBody>
                  <a:tcPr/>
                </a:tc>
                <a:tc>
                  <a:txBody>
                    <a:bodyPr/>
                    <a:lstStyle/>
                    <a:p>
                      <a:r>
                        <a:rPr lang="en-US" sz="1600" dirty="0"/>
                        <a:t>Addy and Ella</a:t>
                      </a:r>
                    </a:p>
                  </a:txBody>
                  <a:tcPr/>
                </a:tc>
                <a:tc>
                  <a:txBody>
                    <a:bodyPr/>
                    <a:lstStyle/>
                    <a:p>
                      <a:r>
                        <a:rPr lang="en-US" sz="1600" dirty="0"/>
                        <a:t>The Tan Pusher pushes the constructed Tan buildings to their place in the Tan Circle. And they give homes to new Josepher Citizens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robot says a noise and leaves the starting area and goes to the circle. He is holding the blocks and puts them in their places. Then he goes backwards leaving the buildings in the circle. Then he lifts his arm and turns. He then leaves and goes all the way home.</a:t>
                      </a:r>
                    </a:p>
                  </a:txBody>
                  <a:tcPr/>
                </a:tc>
                <a:extLst>
                  <a:ext uri="{0D108BD9-81ED-4DB2-BD59-A6C34878D82A}">
                    <a16:rowId xmlns:a16="http://schemas.microsoft.com/office/drawing/2014/main" val="2381861568"/>
                  </a:ext>
                </a:extLst>
              </a:tr>
              <a:tr h="350839">
                <a:tc>
                  <a:txBody>
                    <a:bodyPr/>
                    <a:lstStyle/>
                    <a:p>
                      <a:r>
                        <a:rPr lang="en-US" sz="1600" b="1" dirty="0"/>
                        <a:t>Red Pusher</a:t>
                      </a:r>
                    </a:p>
                  </a:txBody>
                  <a:tcPr/>
                </a:tc>
                <a:tc>
                  <a:txBody>
                    <a:bodyPr/>
                    <a:lstStyle/>
                    <a:p>
                      <a:r>
                        <a:rPr lang="en-US" sz="1600" dirty="0"/>
                        <a:t>Clare and Brynn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Red Pusher pushes the constructed Red buildings to their place in the Red Circle. And they give homes to new Josepher Citizens.</a:t>
                      </a:r>
                    </a:p>
                    <a:p>
                      <a:endParaRPr lang="en-US" sz="1600" dirty="0"/>
                    </a:p>
                  </a:txBody>
                  <a:tcPr/>
                </a:tc>
                <a:tc>
                  <a:txBody>
                    <a:bodyPr/>
                    <a:lstStyle/>
                    <a:p>
                      <a:r>
                        <a:rPr lang="en-US" sz="1600" dirty="0"/>
                        <a:t>The robot says a noise and leaves the starting area and goes to the circle. He is holding the blocks and puts them in their places. Then he goes backwards leaving the buildings in the circle. Then he lifts his arm and turns. He then leaves and goes all the way home.</a:t>
                      </a:r>
                    </a:p>
                  </a:txBody>
                  <a:tcPr/>
                </a:tc>
                <a:extLst>
                  <a:ext uri="{0D108BD9-81ED-4DB2-BD59-A6C34878D82A}">
                    <a16:rowId xmlns:a16="http://schemas.microsoft.com/office/drawing/2014/main" val="3282402309"/>
                  </a:ext>
                </a:extLst>
              </a:tr>
              <a:tr h="322899">
                <a:tc>
                  <a:txBody>
                    <a:bodyPr/>
                    <a:lstStyle/>
                    <a:p>
                      <a:r>
                        <a:rPr lang="en-US" sz="1600" b="1" dirty="0"/>
                        <a:t>Black Pusher</a:t>
                      </a:r>
                    </a:p>
                  </a:txBody>
                  <a:tcPr/>
                </a:tc>
                <a:tc>
                  <a:txBody>
                    <a:bodyPr/>
                    <a:lstStyle/>
                    <a:p>
                      <a:r>
                        <a:rPr lang="en-US" sz="1600" dirty="0"/>
                        <a:t>Ruby and Ava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Black Pusher pushes the constructed Black buildings to their place in the Black Circle. And they give homes to new Josepher Citizens</a:t>
                      </a:r>
                    </a:p>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robot says a noise and leaves the starting area and goes to the circle. He is holding the blocks and puts them in their places. Then he goes backwards leaving the buildings in the circle. Then he lifts his arm and turns. He then leaves and goes all the way home.</a:t>
                      </a:r>
                    </a:p>
                    <a:p>
                      <a:endParaRPr lang="en-US" sz="1600" dirty="0"/>
                    </a:p>
                  </a:txBody>
                  <a:tcPr/>
                </a:tc>
                <a:extLst>
                  <a:ext uri="{0D108BD9-81ED-4DB2-BD59-A6C34878D82A}">
                    <a16:rowId xmlns:a16="http://schemas.microsoft.com/office/drawing/2014/main" val="2841753491"/>
                  </a:ext>
                </a:extLst>
              </a:tr>
              <a:tr h="500699">
                <a:tc>
                  <a:txBody>
                    <a:bodyPr/>
                    <a:lstStyle/>
                    <a:p>
                      <a:r>
                        <a:rPr lang="en-US" sz="1600" b="1" dirty="0"/>
                        <a:t>Bridge</a:t>
                      </a:r>
                    </a:p>
                  </a:txBody>
                  <a:tcPr/>
                </a:tc>
                <a:tc>
                  <a:txBody>
                    <a:bodyPr/>
                    <a:lstStyle/>
                    <a:p>
                      <a:r>
                        <a:rPr lang="en-US" sz="1600" dirty="0"/>
                        <a:t>Ava and Melanie</a:t>
                      </a:r>
                    </a:p>
                  </a:txBody>
                  <a:tcPr/>
                </a:tc>
                <a:tc>
                  <a:txBody>
                    <a:bodyPr/>
                    <a:lstStyle/>
                    <a:p>
                      <a:r>
                        <a:rPr lang="en-US" sz="1600" dirty="0"/>
                        <a:t>The robot will roll onto the bridge, and put up the red flags.</a:t>
                      </a:r>
                    </a:p>
                  </a:txBody>
                  <a:tcPr/>
                </a:tc>
                <a:tc>
                  <a:txBody>
                    <a:bodyPr/>
                    <a:lstStyle/>
                    <a:p>
                      <a:r>
                        <a:rPr lang="en-US" sz="1600" dirty="0"/>
                        <a:t>The robot says “</a:t>
                      </a:r>
                      <a:r>
                        <a:rPr lang="en-US" sz="1600" dirty="0" err="1"/>
                        <a:t>okie</a:t>
                      </a:r>
                      <a:r>
                        <a:rPr lang="en-US" sz="1600" dirty="0"/>
                        <a:t> </a:t>
                      </a:r>
                      <a:r>
                        <a:rPr lang="en-US" sz="1600" dirty="0" err="1"/>
                        <a:t>dokie</a:t>
                      </a:r>
                      <a:r>
                        <a:rPr lang="en-US" sz="1600" dirty="0"/>
                        <a:t>”, puts up the arm, goes forward, turns left, goes more forward up onto the bridge, stops on the flags, and then goes back to base.</a:t>
                      </a:r>
                    </a:p>
                  </a:txBody>
                  <a:tcPr/>
                </a:tc>
                <a:extLst>
                  <a:ext uri="{0D108BD9-81ED-4DB2-BD59-A6C34878D82A}">
                    <a16:rowId xmlns:a16="http://schemas.microsoft.com/office/drawing/2014/main" val="3157075553"/>
                  </a:ext>
                </a:extLst>
              </a:tr>
            </a:tbl>
          </a:graphicData>
        </a:graphic>
      </p:graphicFrame>
    </p:spTree>
    <p:extLst>
      <p:ext uri="{BB962C8B-B14F-4D97-AF65-F5344CB8AC3E}">
        <p14:creationId xmlns:p14="http://schemas.microsoft.com/office/powerpoint/2010/main" val="143448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A2E5-A642-42D4-8BBC-99A44102451A}"/>
              </a:ext>
            </a:extLst>
          </p:cNvPr>
          <p:cNvSpPr>
            <a:spLocks noGrp="1"/>
          </p:cNvSpPr>
          <p:nvPr>
            <p:ph type="title"/>
          </p:nvPr>
        </p:nvSpPr>
        <p:spPr/>
        <p:txBody>
          <a:bodyPr/>
          <a:lstStyle/>
          <a:p>
            <a:r>
              <a:rPr lang="en-US" dirty="0"/>
              <a:t>Robot Design Summary</a:t>
            </a:r>
          </a:p>
        </p:txBody>
      </p:sp>
      <p:graphicFrame>
        <p:nvGraphicFramePr>
          <p:cNvPr id="4" name="Table 4">
            <a:extLst>
              <a:ext uri="{FF2B5EF4-FFF2-40B4-BE49-F238E27FC236}">
                <a16:creationId xmlns:a16="http://schemas.microsoft.com/office/drawing/2014/main" id="{BA07C363-3094-47E5-89DF-A817CDC72D1E}"/>
              </a:ext>
            </a:extLst>
          </p:cNvPr>
          <p:cNvGraphicFramePr>
            <a:graphicFrameLocks noGrp="1"/>
          </p:cNvGraphicFramePr>
          <p:nvPr>
            <p:ph idx="1"/>
            <p:extLst>
              <p:ext uri="{D42A27DB-BD31-4B8C-83A1-F6EECF244321}">
                <p14:modId xmlns:p14="http://schemas.microsoft.com/office/powerpoint/2010/main" val="2036564658"/>
              </p:ext>
            </p:extLst>
          </p:nvPr>
        </p:nvGraphicFramePr>
        <p:xfrm>
          <a:off x="228600" y="52705"/>
          <a:ext cx="10515600" cy="6466840"/>
        </p:xfrm>
        <a:graphic>
          <a:graphicData uri="http://schemas.openxmlformats.org/drawingml/2006/table">
            <a:tbl>
              <a:tblPr firstRow="1" bandRow="1">
                <a:tableStyleId>{5C22544A-7EE6-4342-B048-85BDC9FD1C3A}</a:tableStyleId>
              </a:tblPr>
              <a:tblGrid>
                <a:gridCol w="4292600">
                  <a:extLst>
                    <a:ext uri="{9D8B030D-6E8A-4147-A177-3AD203B41FA5}">
                      <a16:colId xmlns:a16="http://schemas.microsoft.com/office/drawing/2014/main" val="1625645682"/>
                    </a:ext>
                  </a:extLst>
                </a:gridCol>
                <a:gridCol w="6223000">
                  <a:extLst>
                    <a:ext uri="{9D8B030D-6E8A-4147-A177-3AD203B41FA5}">
                      <a16:colId xmlns:a16="http://schemas.microsoft.com/office/drawing/2014/main" val="2776076599"/>
                    </a:ext>
                  </a:extLst>
                </a:gridCol>
              </a:tblGrid>
              <a:tr h="370840">
                <a:tc>
                  <a:txBody>
                    <a:bodyPr/>
                    <a:lstStyle/>
                    <a:p>
                      <a:r>
                        <a:rPr lang="en-US" dirty="0"/>
                        <a:t>Core Values Summary</a:t>
                      </a:r>
                    </a:p>
                  </a:txBody>
                  <a:tcPr/>
                </a:tc>
                <a:tc>
                  <a:txBody>
                    <a:bodyPr/>
                    <a:lstStyle/>
                    <a:p>
                      <a:r>
                        <a:rPr lang="en-US" dirty="0"/>
                        <a:t>How did we use core values in our project/robot? Examples</a:t>
                      </a:r>
                    </a:p>
                  </a:txBody>
                  <a:tcPr/>
                </a:tc>
                <a:extLst>
                  <a:ext uri="{0D108BD9-81ED-4DB2-BD59-A6C34878D82A}">
                    <a16:rowId xmlns:a16="http://schemas.microsoft.com/office/drawing/2014/main" val="3169571717"/>
                  </a:ext>
                </a:extLst>
              </a:tr>
              <a:tr h="422275">
                <a:tc>
                  <a:txBody>
                    <a:bodyPr/>
                    <a:lstStyle/>
                    <a:p>
                      <a:r>
                        <a:rPr lang="en-US" sz="1600" b="1" dirty="0"/>
                        <a:t>Discovery</a:t>
                      </a:r>
                    </a:p>
                    <a:p>
                      <a:r>
                        <a:rPr lang="en-US" sz="1600" dirty="0"/>
                        <a:t>We explore new skills and ideas</a:t>
                      </a:r>
                    </a:p>
                  </a:txBody>
                  <a:tcPr/>
                </a:tc>
                <a:tc>
                  <a:txBody>
                    <a:bodyPr/>
                    <a:lstStyle/>
                    <a:p>
                      <a:endParaRPr lang="en-US" dirty="0"/>
                    </a:p>
                  </a:txBody>
                  <a:tcPr/>
                </a:tc>
                <a:extLst>
                  <a:ext uri="{0D108BD9-81ED-4DB2-BD59-A6C34878D82A}">
                    <a16:rowId xmlns:a16="http://schemas.microsoft.com/office/drawing/2014/main" val="4278822256"/>
                  </a:ext>
                </a:extLst>
              </a:tr>
              <a:tr h="370840">
                <a:tc>
                  <a:txBody>
                    <a:bodyPr/>
                    <a:lstStyle/>
                    <a:p>
                      <a:r>
                        <a:rPr lang="en-US" sz="1600" b="1" dirty="0"/>
                        <a:t>Innovation</a:t>
                      </a:r>
                    </a:p>
                    <a:p>
                      <a:r>
                        <a:rPr lang="en-US" sz="1600" b="0" dirty="0"/>
                        <a:t>We use creativity and persistence to solve problems</a:t>
                      </a:r>
                    </a:p>
                  </a:txBody>
                  <a:tcPr/>
                </a:tc>
                <a:tc>
                  <a:txBody>
                    <a:bodyPr/>
                    <a:lstStyle/>
                    <a:p>
                      <a:endParaRPr lang="en-US"/>
                    </a:p>
                  </a:txBody>
                  <a:tcPr/>
                </a:tc>
                <a:extLst>
                  <a:ext uri="{0D108BD9-81ED-4DB2-BD59-A6C34878D82A}">
                    <a16:rowId xmlns:a16="http://schemas.microsoft.com/office/drawing/2014/main" val="3971085671"/>
                  </a:ext>
                </a:extLst>
              </a:tr>
              <a:tr h="370840">
                <a:tc>
                  <a:txBody>
                    <a:bodyPr/>
                    <a:lstStyle/>
                    <a:p>
                      <a:r>
                        <a:rPr lang="en-US" sz="1600" b="1" dirty="0"/>
                        <a:t>Impact</a:t>
                      </a:r>
                    </a:p>
                    <a:p>
                      <a:r>
                        <a:rPr lang="en-US" sz="1600" dirty="0"/>
                        <a:t>We apply what we learn to improve our world</a:t>
                      </a:r>
                    </a:p>
                  </a:txBody>
                  <a:tcPr/>
                </a:tc>
                <a:tc>
                  <a:txBody>
                    <a:bodyPr/>
                    <a:lstStyle/>
                    <a:p>
                      <a:endParaRPr lang="en-US"/>
                    </a:p>
                  </a:txBody>
                  <a:tcPr/>
                </a:tc>
                <a:extLst>
                  <a:ext uri="{0D108BD9-81ED-4DB2-BD59-A6C34878D82A}">
                    <a16:rowId xmlns:a16="http://schemas.microsoft.com/office/drawing/2014/main" val="1946875998"/>
                  </a:ext>
                </a:extLst>
              </a:tr>
              <a:tr h="370840">
                <a:tc>
                  <a:txBody>
                    <a:bodyPr/>
                    <a:lstStyle/>
                    <a:p>
                      <a:r>
                        <a:rPr lang="en-US" sz="1600" b="1" dirty="0"/>
                        <a:t>Inclusion</a:t>
                      </a:r>
                    </a:p>
                    <a:p>
                      <a:r>
                        <a:rPr lang="en-US" sz="1600" dirty="0"/>
                        <a:t>We respect each other and embrace our differences</a:t>
                      </a:r>
                    </a:p>
                  </a:txBody>
                  <a:tcPr/>
                </a:tc>
                <a:tc>
                  <a:txBody>
                    <a:bodyPr/>
                    <a:lstStyle/>
                    <a:p>
                      <a:endParaRPr lang="en-US"/>
                    </a:p>
                  </a:txBody>
                  <a:tcPr/>
                </a:tc>
                <a:extLst>
                  <a:ext uri="{0D108BD9-81ED-4DB2-BD59-A6C34878D82A}">
                    <a16:rowId xmlns:a16="http://schemas.microsoft.com/office/drawing/2014/main" val="3282402309"/>
                  </a:ext>
                </a:extLst>
              </a:tr>
              <a:tr h="350520">
                <a:tc>
                  <a:txBody>
                    <a:bodyPr/>
                    <a:lstStyle/>
                    <a:p>
                      <a:r>
                        <a:rPr lang="en-US" sz="1600" b="1" dirty="0"/>
                        <a:t>Teamwork</a:t>
                      </a:r>
                    </a:p>
                    <a:p>
                      <a:r>
                        <a:rPr lang="en-US" sz="1600" dirty="0"/>
                        <a:t>We are stronger together when we work together</a:t>
                      </a:r>
                    </a:p>
                  </a:txBody>
                  <a:tcPr/>
                </a:tc>
                <a:tc>
                  <a:txBody>
                    <a:bodyPr/>
                    <a:lstStyle/>
                    <a:p>
                      <a:endParaRPr lang="en-US" dirty="0"/>
                    </a:p>
                  </a:txBody>
                  <a:tcPr/>
                </a:tc>
                <a:extLst>
                  <a:ext uri="{0D108BD9-81ED-4DB2-BD59-A6C34878D82A}">
                    <a16:rowId xmlns:a16="http://schemas.microsoft.com/office/drawing/2014/main" val="2841753491"/>
                  </a:ext>
                </a:extLst>
              </a:tr>
              <a:tr h="370840">
                <a:tc>
                  <a:txBody>
                    <a:bodyPr/>
                    <a:lstStyle/>
                    <a:p>
                      <a:r>
                        <a:rPr lang="en-US" sz="1600" b="1" dirty="0"/>
                        <a:t>Fun</a:t>
                      </a:r>
                    </a:p>
                    <a:p>
                      <a:r>
                        <a:rPr lang="en-US" sz="1600" dirty="0"/>
                        <a:t>We enjoy and celebrate what we do</a:t>
                      </a:r>
                    </a:p>
                  </a:txBody>
                  <a:tcPr/>
                </a:tc>
                <a:tc>
                  <a:txBody>
                    <a:bodyPr/>
                    <a:lstStyle/>
                    <a:p>
                      <a:endParaRPr lang="en-US" dirty="0"/>
                    </a:p>
                  </a:txBody>
                  <a:tcPr/>
                </a:tc>
                <a:extLst>
                  <a:ext uri="{0D108BD9-81ED-4DB2-BD59-A6C34878D82A}">
                    <a16:rowId xmlns:a16="http://schemas.microsoft.com/office/drawing/2014/main" val="3777820845"/>
                  </a:ext>
                </a:extLst>
              </a:tr>
              <a:tr h="370840">
                <a:tc>
                  <a:txBody>
                    <a:bodyPr/>
                    <a:lstStyle/>
                    <a:p>
                      <a:r>
                        <a:rPr lang="en-US" sz="1600" b="1" dirty="0"/>
                        <a:t>Gracious Professionalism</a:t>
                      </a:r>
                    </a:p>
                    <a:p>
                      <a:r>
                        <a:rPr lang="en-US" sz="1600" dirty="0"/>
                        <a:t>We encourage high quality work, emphasize the value of others, and respect all</a:t>
                      </a:r>
                    </a:p>
                  </a:txBody>
                  <a:tcPr/>
                </a:tc>
                <a:tc>
                  <a:txBody>
                    <a:bodyPr/>
                    <a:lstStyle/>
                    <a:p>
                      <a:endParaRPr lang="en-US" dirty="0"/>
                    </a:p>
                  </a:txBody>
                  <a:tcPr/>
                </a:tc>
                <a:extLst>
                  <a:ext uri="{0D108BD9-81ED-4DB2-BD59-A6C34878D82A}">
                    <a16:rowId xmlns:a16="http://schemas.microsoft.com/office/drawing/2014/main" val="3011293120"/>
                  </a:ext>
                </a:extLst>
              </a:tr>
              <a:tr h="370840">
                <a:tc>
                  <a:txBody>
                    <a:bodyPr/>
                    <a:lstStyle/>
                    <a:p>
                      <a:r>
                        <a:rPr lang="en-US" sz="1600" b="1" dirty="0" err="1"/>
                        <a:t>Coopertition</a:t>
                      </a:r>
                      <a:endParaRPr lang="en-US" sz="1600" b="1" dirty="0"/>
                    </a:p>
                    <a:p>
                      <a:r>
                        <a:rPr lang="en-US" sz="1600" dirty="0"/>
                        <a:t>We learn from and teach our teammates. When competing, we assist and enable others when we can.</a:t>
                      </a:r>
                    </a:p>
                  </a:txBody>
                  <a:tcPr/>
                </a:tc>
                <a:tc>
                  <a:txBody>
                    <a:bodyPr/>
                    <a:lstStyle/>
                    <a:p>
                      <a:endParaRPr lang="en-US" dirty="0"/>
                    </a:p>
                  </a:txBody>
                  <a:tcPr/>
                </a:tc>
                <a:extLst>
                  <a:ext uri="{0D108BD9-81ED-4DB2-BD59-A6C34878D82A}">
                    <a16:rowId xmlns:a16="http://schemas.microsoft.com/office/drawing/2014/main" val="2472460539"/>
                  </a:ext>
                </a:extLst>
              </a:tr>
            </a:tbl>
          </a:graphicData>
        </a:graphic>
      </p:graphicFrame>
    </p:spTree>
    <p:extLst>
      <p:ext uri="{BB962C8B-B14F-4D97-AF65-F5344CB8AC3E}">
        <p14:creationId xmlns:p14="http://schemas.microsoft.com/office/powerpoint/2010/main" val="306389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A2E5-A642-42D4-8BBC-99A44102451A}"/>
              </a:ext>
            </a:extLst>
          </p:cNvPr>
          <p:cNvSpPr>
            <a:spLocks noGrp="1"/>
          </p:cNvSpPr>
          <p:nvPr>
            <p:ph type="title"/>
          </p:nvPr>
        </p:nvSpPr>
        <p:spPr/>
        <p:txBody>
          <a:bodyPr/>
          <a:lstStyle/>
          <a:p>
            <a:r>
              <a:rPr lang="en-US" dirty="0"/>
              <a:t>Robot Design Summary</a:t>
            </a:r>
          </a:p>
        </p:txBody>
      </p:sp>
      <p:graphicFrame>
        <p:nvGraphicFramePr>
          <p:cNvPr id="4" name="Table 4">
            <a:extLst>
              <a:ext uri="{FF2B5EF4-FFF2-40B4-BE49-F238E27FC236}">
                <a16:creationId xmlns:a16="http://schemas.microsoft.com/office/drawing/2014/main" id="{BA07C363-3094-47E5-89DF-A817CDC72D1E}"/>
              </a:ext>
            </a:extLst>
          </p:cNvPr>
          <p:cNvGraphicFramePr>
            <a:graphicFrameLocks noGrp="1"/>
          </p:cNvGraphicFramePr>
          <p:nvPr>
            <p:ph idx="1"/>
            <p:extLst>
              <p:ext uri="{D42A27DB-BD31-4B8C-83A1-F6EECF244321}">
                <p14:modId xmlns:p14="http://schemas.microsoft.com/office/powerpoint/2010/main" val="1314125943"/>
              </p:ext>
            </p:extLst>
          </p:nvPr>
        </p:nvGraphicFramePr>
        <p:xfrm>
          <a:off x="228600" y="52705"/>
          <a:ext cx="10515600" cy="6802120"/>
        </p:xfrm>
        <a:graphic>
          <a:graphicData uri="http://schemas.openxmlformats.org/drawingml/2006/table">
            <a:tbl>
              <a:tblPr firstRow="1" bandRow="1">
                <a:tableStyleId>{5C22544A-7EE6-4342-B048-85BDC9FD1C3A}</a:tableStyleId>
              </a:tblPr>
              <a:tblGrid>
                <a:gridCol w="4292600">
                  <a:extLst>
                    <a:ext uri="{9D8B030D-6E8A-4147-A177-3AD203B41FA5}">
                      <a16:colId xmlns:a16="http://schemas.microsoft.com/office/drawing/2014/main" val="1625645682"/>
                    </a:ext>
                  </a:extLst>
                </a:gridCol>
                <a:gridCol w="6223000">
                  <a:extLst>
                    <a:ext uri="{9D8B030D-6E8A-4147-A177-3AD203B41FA5}">
                      <a16:colId xmlns:a16="http://schemas.microsoft.com/office/drawing/2014/main" val="2776076599"/>
                    </a:ext>
                  </a:extLst>
                </a:gridCol>
              </a:tblGrid>
              <a:tr h="370840">
                <a:tc>
                  <a:txBody>
                    <a:bodyPr/>
                    <a:lstStyle/>
                    <a:p>
                      <a:r>
                        <a:rPr lang="en-US" dirty="0"/>
                        <a:t>Innovation Project Summary</a:t>
                      </a:r>
                    </a:p>
                  </a:txBody>
                  <a:tcPr/>
                </a:tc>
                <a:tc>
                  <a:txBody>
                    <a:bodyPr/>
                    <a:lstStyle/>
                    <a:p>
                      <a:endParaRPr lang="en-US" dirty="0"/>
                    </a:p>
                  </a:txBody>
                  <a:tcPr/>
                </a:tc>
                <a:extLst>
                  <a:ext uri="{0D108BD9-81ED-4DB2-BD59-A6C34878D82A}">
                    <a16:rowId xmlns:a16="http://schemas.microsoft.com/office/drawing/2014/main" val="3169571717"/>
                  </a:ext>
                </a:extLst>
              </a:tr>
              <a:tr h="370840">
                <a:tc>
                  <a:txBody>
                    <a:bodyPr/>
                    <a:lstStyle/>
                    <a:p>
                      <a:r>
                        <a:rPr lang="en-US" sz="1600" b="1" dirty="0"/>
                        <a:t>Problem</a:t>
                      </a:r>
                    </a:p>
                    <a:p>
                      <a:r>
                        <a:rPr lang="en-US" sz="1600" dirty="0"/>
                        <a:t>What is the challenge that needs to be solved?</a:t>
                      </a:r>
                    </a:p>
                  </a:txBody>
                  <a:tcPr/>
                </a:tc>
                <a:tc>
                  <a:txBody>
                    <a:bodyPr/>
                    <a:lstStyle/>
                    <a:p>
                      <a:endParaRPr lang="en-US" dirty="0"/>
                    </a:p>
                  </a:txBody>
                  <a:tcPr/>
                </a:tc>
                <a:extLst>
                  <a:ext uri="{0D108BD9-81ED-4DB2-BD59-A6C34878D82A}">
                    <a16:rowId xmlns:a16="http://schemas.microsoft.com/office/drawing/2014/main" val="4278822256"/>
                  </a:ext>
                </a:extLst>
              </a:tr>
              <a:tr h="370840">
                <a:tc>
                  <a:txBody>
                    <a:bodyPr/>
                    <a:lstStyle/>
                    <a:p>
                      <a:r>
                        <a:rPr lang="en-US" sz="1600" b="1" dirty="0"/>
                        <a:t>Potential Solutions</a:t>
                      </a:r>
                    </a:p>
                    <a:p>
                      <a:r>
                        <a:rPr lang="en-US" sz="1600" b="0" dirty="0"/>
                        <a:t>Can you make a solution better?</a:t>
                      </a:r>
                    </a:p>
                    <a:p>
                      <a:r>
                        <a:rPr lang="en-US" sz="1600" b="0" dirty="0"/>
                        <a:t>Do you have an innovative approach?</a:t>
                      </a:r>
                    </a:p>
                  </a:txBody>
                  <a:tcPr/>
                </a:tc>
                <a:tc>
                  <a:txBody>
                    <a:bodyPr/>
                    <a:lstStyle/>
                    <a:p>
                      <a:endParaRPr lang="en-US"/>
                    </a:p>
                  </a:txBody>
                  <a:tcPr/>
                </a:tc>
                <a:extLst>
                  <a:ext uri="{0D108BD9-81ED-4DB2-BD59-A6C34878D82A}">
                    <a16:rowId xmlns:a16="http://schemas.microsoft.com/office/drawing/2014/main" val="3971085671"/>
                  </a:ext>
                </a:extLst>
              </a:tr>
              <a:tr h="370840">
                <a:tc>
                  <a:txBody>
                    <a:bodyPr/>
                    <a:lstStyle/>
                    <a:p>
                      <a:r>
                        <a:rPr lang="en-US" sz="1600" b="1" dirty="0"/>
                        <a:t>Constraints</a:t>
                      </a:r>
                    </a:p>
                    <a:p>
                      <a:r>
                        <a:rPr lang="en-US" sz="1600" dirty="0"/>
                        <a:t>What limitations are there on your solution?</a:t>
                      </a:r>
                    </a:p>
                  </a:txBody>
                  <a:tcPr/>
                </a:tc>
                <a:tc>
                  <a:txBody>
                    <a:bodyPr/>
                    <a:lstStyle/>
                    <a:p>
                      <a:endParaRPr lang="en-US"/>
                    </a:p>
                  </a:txBody>
                  <a:tcPr/>
                </a:tc>
                <a:extLst>
                  <a:ext uri="{0D108BD9-81ED-4DB2-BD59-A6C34878D82A}">
                    <a16:rowId xmlns:a16="http://schemas.microsoft.com/office/drawing/2014/main" val="1946875998"/>
                  </a:ext>
                </a:extLst>
              </a:tr>
              <a:tr h="370840">
                <a:tc>
                  <a:txBody>
                    <a:bodyPr/>
                    <a:lstStyle/>
                    <a:p>
                      <a:r>
                        <a:rPr lang="en-US" sz="1600" b="1" dirty="0"/>
                        <a:t>Research Findings</a:t>
                      </a:r>
                    </a:p>
                    <a:p>
                      <a:r>
                        <a:rPr lang="en-US" sz="1600" dirty="0"/>
                        <a:t>What information did you find on your problem?</a:t>
                      </a:r>
                    </a:p>
                  </a:txBody>
                  <a:tcPr/>
                </a:tc>
                <a:tc>
                  <a:txBody>
                    <a:bodyPr/>
                    <a:lstStyle/>
                    <a:p>
                      <a:endParaRPr lang="en-US"/>
                    </a:p>
                  </a:txBody>
                  <a:tcPr/>
                </a:tc>
                <a:extLst>
                  <a:ext uri="{0D108BD9-81ED-4DB2-BD59-A6C34878D82A}">
                    <a16:rowId xmlns:a16="http://schemas.microsoft.com/office/drawing/2014/main" val="3282402309"/>
                  </a:ext>
                </a:extLst>
              </a:tr>
              <a:tr h="350520">
                <a:tc>
                  <a:txBody>
                    <a:bodyPr/>
                    <a:lstStyle/>
                    <a:p>
                      <a:r>
                        <a:rPr lang="en-US" sz="1600" b="1" dirty="0"/>
                        <a:t>Sources</a:t>
                      </a:r>
                    </a:p>
                    <a:p>
                      <a:r>
                        <a:rPr lang="en-US" sz="1600" dirty="0"/>
                        <a:t>These could include print and digital resources.</a:t>
                      </a:r>
                    </a:p>
                  </a:txBody>
                  <a:tcPr/>
                </a:tc>
                <a:tc>
                  <a:txBody>
                    <a:bodyPr/>
                    <a:lstStyle/>
                    <a:p>
                      <a:endParaRPr lang="en-US" dirty="0"/>
                    </a:p>
                  </a:txBody>
                  <a:tcPr/>
                </a:tc>
                <a:extLst>
                  <a:ext uri="{0D108BD9-81ED-4DB2-BD59-A6C34878D82A}">
                    <a16:rowId xmlns:a16="http://schemas.microsoft.com/office/drawing/2014/main" val="2841753491"/>
                  </a:ext>
                </a:extLst>
              </a:tr>
              <a:tr h="370840">
                <a:tc>
                  <a:txBody>
                    <a:bodyPr/>
                    <a:lstStyle/>
                    <a:p>
                      <a:r>
                        <a:rPr lang="en-US" sz="1600" b="1" dirty="0"/>
                        <a:t>Solution</a:t>
                      </a:r>
                    </a:p>
                    <a:p>
                      <a:r>
                        <a:rPr lang="en-US" sz="1600" dirty="0"/>
                        <a:t>What did you choose as the solution you will present?</a:t>
                      </a:r>
                    </a:p>
                  </a:txBody>
                  <a:tcPr/>
                </a:tc>
                <a:tc>
                  <a:txBody>
                    <a:bodyPr/>
                    <a:lstStyle/>
                    <a:p>
                      <a:endParaRPr lang="en-US" dirty="0"/>
                    </a:p>
                  </a:txBody>
                  <a:tcPr/>
                </a:tc>
                <a:extLst>
                  <a:ext uri="{0D108BD9-81ED-4DB2-BD59-A6C34878D82A}">
                    <a16:rowId xmlns:a16="http://schemas.microsoft.com/office/drawing/2014/main" val="3777820845"/>
                  </a:ext>
                </a:extLst>
              </a:tr>
              <a:tr h="370840">
                <a:tc>
                  <a:txBody>
                    <a:bodyPr/>
                    <a:lstStyle/>
                    <a:p>
                      <a:r>
                        <a:rPr lang="en-US" sz="1600" b="1" dirty="0"/>
                        <a:t>Design Process</a:t>
                      </a:r>
                    </a:p>
                    <a:p>
                      <a:r>
                        <a:rPr lang="en-US" sz="1600" dirty="0"/>
                        <a:t>What processes did you use to design your project solution?</a:t>
                      </a:r>
                    </a:p>
                  </a:txBody>
                  <a:tcPr/>
                </a:tc>
                <a:tc>
                  <a:txBody>
                    <a:bodyPr/>
                    <a:lstStyle/>
                    <a:p>
                      <a:endParaRPr lang="en-US" dirty="0"/>
                    </a:p>
                  </a:txBody>
                  <a:tcPr/>
                </a:tc>
                <a:extLst>
                  <a:ext uri="{0D108BD9-81ED-4DB2-BD59-A6C34878D82A}">
                    <a16:rowId xmlns:a16="http://schemas.microsoft.com/office/drawing/2014/main" val="3011293120"/>
                  </a:ext>
                </a:extLst>
              </a:tr>
              <a:tr h="370840">
                <a:tc>
                  <a:txBody>
                    <a:bodyPr/>
                    <a:lstStyle/>
                    <a:p>
                      <a:r>
                        <a:rPr lang="en-US" sz="1600" b="1" dirty="0"/>
                        <a:t>Design Presentation</a:t>
                      </a:r>
                    </a:p>
                    <a:p>
                      <a:r>
                        <a:rPr lang="en-US" sz="1600" dirty="0"/>
                        <a:t>How will you present your problem and solution for the project?</a:t>
                      </a:r>
                    </a:p>
                  </a:txBody>
                  <a:tcPr/>
                </a:tc>
                <a:tc>
                  <a:txBody>
                    <a:bodyPr/>
                    <a:lstStyle/>
                    <a:p>
                      <a:endParaRPr lang="en-US" dirty="0"/>
                    </a:p>
                  </a:txBody>
                  <a:tcPr/>
                </a:tc>
                <a:extLst>
                  <a:ext uri="{0D108BD9-81ED-4DB2-BD59-A6C34878D82A}">
                    <a16:rowId xmlns:a16="http://schemas.microsoft.com/office/drawing/2014/main" val="2472460539"/>
                  </a:ext>
                </a:extLst>
              </a:tr>
              <a:tr h="370840">
                <a:tc>
                  <a:txBody>
                    <a:bodyPr/>
                    <a:lstStyle/>
                    <a:p>
                      <a:r>
                        <a:rPr lang="en-US" sz="1600" dirty="0"/>
                        <a:t>C</a:t>
                      </a:r>
                      <a:r>
                        <a:rPr lang="en-US" sz="1600" b="1" dirty="0"/>
                        <a:t>ore Values</a:t>
                      </a:r>
                    </a:p>
                    <a:p>
                      <a:r>
                        <a:rPr lang="en-US" sz="1600" dirty="0"/>
                        <a:t>How were the core values used throughout the creation of the project solution?</a:t>
                      </a:r>
                    </a:p>
                  </a:txBody>
                  <a:tcPr/>
                </a:tc>
                <a:tc>
                  <a:txBody>
                    <a:bodyPr/>
                    <a:lstStyle/>
                    <a:p>
                      <a:endParaRPr lang="en-US" dirty="0"/>
                    </a:p>
                  </a:txBody>
                  <a:tcPr/>
                </a:tc>
                <a:extLst>
                  <a:ext uri="{0D108BD9-81ED-4DB2-BD59-A6C34878D82A}">
                    <a16:rowId xmlns:a16="http://schemas.microsoft.com/office/drawing/2014/main" val="1708700393"/>
                  </a:ext>
                </a:extLst>
              </a:tr>
            </a:tbl>
          </a:graphicData>
        </a:graphic>
      </p:graphicFrame>
    </p:spTree>
    <p:extLst>
      <p:ext uri="{BB962C8B-B14F-4D97-AF65-F5344CB8AC3E}">
        <p14:creationId xmlns:p14="http://schemas.microsoft.com/office/powerpoint/2010/main" val="401171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8C05F-1CAD-4A95-AD83-1F4BDFE05B1F}"/>
              </a:ext>
            </a:extLst>
          </p:cNvPr>
          <p:cNvSpPr>
            <a:spLocks noGrp="1"/>
          </p:cNvSpPr>
          <p:nvPr>
            <p:ph type="title"/>
          </p:nvPr>
        </p:nvSpPr>
        <p:spPr/>
        <p:txBody>
          <a:bodyPr/>
          <a:lstStyle/>
          <a:p>
            <a:r>
              <a:rPr lang="en-US" dirty="0"/>
              <a:t>Cars crashing into houses</a:t>
            </a:r>
          </a:p>
        </p:txBody>
      </p:sp>
      <p:sp>
        <p:nvSpPr>
          <p:cNvPr id="3" name="Content Placeholder 2">
            <a:extLst>
              <a:ext uri="{FF2B5EF4-FFF2-40B4-BE49-F238E27FC236}">
                <a16:creationId xmlns:a16="http://schemas.microsoft.com/office/drawing/2014/main" id="{7633094A-D40D-4641-8B6A-B47A215FF918}"/>
              </a:ext>
            </a:extLst>
          </p:cNvPr>
          <p:cNvSpPr>
            <a:spLocks noGrp="1"/>
          </p:cNvSpPr>
          <p:nvPr>
            <p:ph idx="1"/>
          </p:nvPr>
        </p:nvSpPr>
        <p:spPr>
          <a:xfrm>
            <a:off x="838200" y="1825625"/>
            <a:ext cx="10515600" cy="4156075"/>
          </a:xfrm>
        </p:spPr>
        <p:txBody>
          <a:bodyPr/>
          <a:lstStyle/>
          <a:p>
            <a:r>
              <a:rPr lang="en-US" dirty="0"/>
              <a:t>The problems</a:t>
            </a:r>
          </a:p>
          <a:p>
            <a:pPr lvl="1"/>
            <a:r>
              <a:rPr lang="en-US" dirty="0"/>
              <a:t>Some streets have a weird turn that makes it hard to not crash into houses.</a:t>
            </a:r>
          </a:p>
          <a:p>
            <a:r>
              <a:rPr lang="en-US" dirty="0"/>
              <a:t>History</a:t>
            </a:r>
          </a:p>
          <a:p>
            <a:pPr lvl="1"/>
            <a:r>
              <a:rPr lang="en-US" dirty="0"/>
              <a:t>Get from Melanie</a:t>
            </a:r>
          </a:p>
          <a:p>
            <a:r>
              <a:rPr lang="en-US" dirty="0"/>
              <a:t>Possible solutions</a:t>
            </a:r>
          </a:p>
          <a:p>
            <a:pPr lvl="1"/>
            <a:r>
              <a:rPr lang="en-US" dirty="0"/>
              <a:t>More stop signs</a:t>
            </a:r>
          </a:p>
          <a:p>
            <a:pPr lvl="1"/>
            <a:r>
              <a:rPr lang="en-US" dirty="0"/>
              <a:t>Fix the ROADS/Try to make them more straight</a:t>
            </a:r>
          </a:p>
          <a:p>
            <a:pPr lvl="1"/>
            <a:r>
              <a:rPr lang="en-US" dirty="0"/>
              <a:t>Put houses on metal stilts to prevent cars from crashing into houses</a:t>
            </a:r>
          </a:p>
          <a:p>
            <a:pPr lvl="1"/>
            <a:endParaRPr lang="en-US" dirty="0"/>
          </a:p>
        </p:txBody>
      </p:sp>
    </p:spTree>
    <p:extLst>
      <p:ext uri="{BB962C8B-B14F-4D97-AF65-F5344CB8AC3E}">
        <p14:creationId xmlns:p14="http://schemas.microsoft.com/office/powerpoint/2010/main" val="37919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8C05F-1CAD-4A95-AD83-1F4BDFE05B1F}"/>
              </a:ext>
            </a:extLst>
          </p:cNvPr>
          <p:cNvSpPr>
            <a:spLocks noGrp="1"/>
          </p:cNvSpPr>
          <p:nvPr>
            <p:ph type="title"/>
          </p:nvPr>
        </p:nvSpPr>
        <p:spPr/>
        <p:txBody>
          <a:bodyPr/>
          <a:lstStyle/>
          <a:p>
            <a:r>
              <a:rPr lang="en-US" dirty="0"/>
              <a:t>Animal Safety</a:t>
            </a:r>
          </a:p>
        </p:txBody>
      </p:sp>
      <p:sp>
        <p:nvSpPr>
          <p:cNvPr id="3" name="Content Placeholder 2">
            <a:extLst>
              <a:ext uri="{FF2B5EF4-FFF2-40B4-BE49-F238E27FC236}">
                <a16:creationId xmlns:a16="http://schemas.microsoft.com/office/drawing/2014/main" id="{7633094A-D40D-4641-8B6A-B47A215FF918}"/>
              </a:ext>
            </a:extLst>
          </p:cNvPr>
          <p:cNvSpPr>
            <a:spLocks noGrp="1"/>
          </p:cNvSpPr>
          <p:nvPr>
            <p:ph idx="1"/>
          </p:nvPr>
        </p:nvSpPr>
        <p:spPr/>
        <p:txBody>
          <a:bodyPr/>
          <a:lstStyle/>
          <a:p>
            <a:r>
              <a:rPr lang="en-US" dirty="0"/>
              <a:t>The problem:</a:t>
            </a:r>
          </a:p>
          <a:p>
            <a:pPr marL="514350" indent="-514350">
              <a:buFont typeface="+mj-lt"/>
              <a:buAutoNum type="arabicPeriod"/>
            </a:pPr>
            <a:r>
              <a:rPr lang="en-US" dirty="0"/>
              <a:t>Animals are getting killed on roads and turning into lifeless corps</a:t>
            </a:r>
          </a:p>
          <a:p>
            <a:pPr marL="514350" indent="-514350">
              <a:buFont typeface="+mj-lt"/>
              <a:buAutoNum type="arabicPeriod"/>
            </a:pPr>
            <a:r>
              <a:rPr lang="en-US" dirty="0"/>
              <a:t>People are not liking animals</a:t>
            </a:r>
          </a:p>
          <a:p>
            <a:pPr marL="514350" indent="-514350">
              <a:buFont typeface="+mj-lt"/>
              <a:buAutoNum type="arabicPeriod"/>
            </a:pPr>
            <a:r>
              <a:rPr lang="en-US" dirty="0"/>
              <a:t>People are going too fast and have distractions </a:t>
            </a:r>
          </a:p>
          <a:p>
            <a:pPr lvl="1"/>
            <a:endParaRPr lang="en-US" dirty="0"/>
          </a:p>
          <a:p>
            <a:r>
              <a:rPr lang="en-US" dirty="0"/>
              <a:t>History</a:t>
            </a:r>
          </a:p>
          <a:p>
            <a:pPr marL="914400" lvl="1" indent="-457200">
              <a:buFont typeface="+mj-lt"/>
              <a:buAutoNum type="arabicPeriod"/>
            </a:pPr>
            <a:r>
              <a:rPr lang="en-US" dirty="0">
                <a:hlinkClick r:id="rId2"/>
              </a:rPr>
              <a:t>https://www.citylab.com/environment/2017/09/how-do-you-stop-drivers-from-smacking-into-wild-animals/541047/</a:t>
            </a:r>
            <a:r>
              <a:rPr lang="en-US" dirty="0"/>
              <a:t> </a:t>
            </a:r>
          </a:p>
          <a:p>
            <a:r>
              <a:rPr lang="en-US" dirty="0"/>
              <a:t>Possible solutions</a:t>
            </a:r>
          </a:p>
          <a:p>
            <a:endParaRPr lang="en-US" dirty="0"/>
          </a:p>
        </p:txBody>
      </p:sp>
    </p:spTree>
    <p:extLst>
      <p:ext uri="{BB962C8B-B14F-4D97-AF65-F5344CB8AC3E}">
        <p14:creationId xmlns:p14="http://schemas.microsoft.com/office/powerpoint/2010/main" val="2411401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8C05F-1CAD-4A95-AD83-1F4BDFE05B1F}"/>
              </a:ext>
            </a:extLst>
          </p:cNvPr>
          <p:cNvSpPr>
            <a:spLocks noGrp="1"/>
          </p:cNvSpPr>
          <p:nvPr>
            <p:ph type="title"/>
          </p:nvPr>
        </p:nvSpPr>
        <p:spPr/>
        <p:txBody>
          <a:bodyPr/>
          <a:lstStyle/>
          <a:p>
            <a:r>
              <a:rPr lang="en-US" dirty="0"/>
              <a:t>Pedestrian Safety</a:t>
            </a:r>
          </a:p>
        </p:txBody>
      </p:sp>
      <p:sp>
        <p:nvSpPr>
          <p:cNvPr id="3" name="Content Placeholder 2">
            <a:extLst>
              <a:ext uri="{FF2B5EF4-FFF2-40B4-BE49-F238E27FC236}">
                <a16:creationId xmlns:a16="http://schemas.microsoft.com/office/drawing/2014/main" id="{7633094A-D40D-4641-8B6A-B47A215FF918}"/>
              </a:ext>
            </a:extLst>
          </p:cNvPr>
          <p:cNvSpPr>
            <a:spLocks noGrp="1"/>
          </p:cNvSpPr>
          <p:nvPr>
            <p:ph idx="1"/>
          </p:nvPr>
        </p:nvSpPr>
        <p:spPr/>
        <p:txBody>
          <a:bodyPr>
            <a:normAutofit fontScale="92500" lnSpcReduction="20000"/>
          </a:bodyPr>
          <a:lstStyle/>
          <a:p>
            <a:r>
              <a:rPr lang="en-US" dirty="0"/>
              <a:t>The problem</a:t>
            </a:r>
          </a:p>
          <a:p>
            <a:r>
              <a:rPr lang="en-US" dirty="0"/>
              <a:t>History </a:t>
            </a:r>
          </a:p>
          <a:p>
            <a:pPr lvl="1"/>
            <a:endParaRPr lang="en-US" dirty="0"/>
          </a:p>
          <a:p>
            <a:r>
              <a:rPr lang="en-US" dirty="0"/>
              <a:t>Possible solutions</a:t>
            </a:r>
          </a:p>
          <a:p>
            <a:endParaRPr lang="en-US" dirty="0"/>
          </a:p>
          <a:p>
            <a:endParaRPr lang="en-US" dirty="0"/>
          </a:p>
          <a:p>
            <a:endParaRPr lang="en-US" dirty="0"/>
          </a:p>
          <a:p>
            <a:endParaRPr lang="en-US" dirty="0"/>
          </a:p>
          <a:p>
            <a:r>
              <a:rPr lang="en-US" dirty="0">
                <a:hlinkClick r:id="rId2"/>
              </a:rPr>
              <a:t>https://www.nbcsandiego.com/news/local/Northbound-Interstate-5-Off-Ramp-Closed-India-Street-San-Diego-565681702.html#:~:targetText=A%20pedestrian%20was%20killed%20Monday,the%20San%20Diego%20Police%20Department.</a:t>
            </a:r>
            <a:endParaRPr lang="en-US" dirty="0"/>
          </a:p>
        </p:txBody>
      </p:sp>
    </p:spTree>
    <p:extLst>
      <p:ext uri="{BB962C8B-B14F-4D97-AF65-F5344CB8AC3E}">
        <p14:creationId xmlns:p14="http://schemas.microsoft.com/office/powerpoint/2010/main" val="401329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F73CA-5607-46CB-8005-AED39D8062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380435-F8F6-4B6E-AD5C-B21EA98185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86238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11600</TotalTime>
  <Words>1060</Words>
  <Application>Microsoft Office PowerPoint</Application>
  <PresentationFormat>Widescreen</PresentationFormat>
  <Paragraphs>132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First Lego League</vt:lpstr>
      <vt:lpstr>Robot Design Summary</vt:lpstr>
      <vt:lpstr>Robot Design Summary</vt:lpstr>
      <vt:lpstr>Robot Design Summary</vt:lpstr>
      <vt:lpstr>Robot Design Summary</vt:lpstr>
      <vt:lpstr>Cars crashing into houses</vt:lpstr>
      <vt:lpstr>Animal Safety</vt:lpstr>
      <vt:lpstr>Pedestrian Safety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Melanie</dc:creator>
  <cp:lastModifiedBy>Melanie</cp:lastModifiedBy>
  <cp:revision>28</cp:revision>
  <dcterms:created xsi:type="dcterms:W3CDTF">2019-12-09T00:23:02Z</dcterms:created>
  <dcterms:modified xsi:type="dcterms:W3CDTF">2020-01-26T22:34:20Z</dcterms:modified>
</cp:coreProperties>
</file>