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3" r:id="rId7"/>
    <p:sldId id="262" r:id="rId8"/>
    <p:sldId id="264" r:id="rId9"/>
    <p:sldId id="265" r:id="rId10"/>
    <p:sldId id="266" r:id="rId11"/>
    <p:sldId id="267" r:id="rId12"/>
    <p:sldId id="268" r:id="rId13"/>
    <p:sldId id="270" r:id="rId14"/>
    <p:sldId id="269"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1" autoAdjust="0"/>
    <p:restoredTop sz="86481" autoAdjust="0"/>
  </p:normalViewPr>
  <p:slideViewPr>
    <p:cSldViewPr snapToGrid="0">
      <p:cViewPr varScale="1">
        <p:scale>
          <a:sx n="52" d="100"/>
          <a:sy n="52" d="100"/>
        </p:scale>
        <p:origin x="102" y="294"/>
      </p:cViewPr>
      <p:guideLst/>
    </p:cSldViewPr>
  </p:slideViewPr>
  <p:outlineViewPr>
    <p:cViewPr>
      <p:scale>
        <a:sx n="33" d="100"/>
        <a:sy n="33" d="100"/>
      </p:scale>
      <p:origin x="0" y="-123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CF269-534F-432A-A05F-D8399C7CA8F8}" type="datetimeFigureOut">
              <a:rPr lang="en-IN" smtClean="0"/>
              <a:t>03-01-2022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BCF5A-5271-4139-BC9A-C11DB0E016DF}" type="slidenum">
              <a:rPr lang="en-IN" smtClean="0"/>
              <a:t>‹#›</a:t>
            </a:fld>
            <a:endParaRPr lang="en-IN"/>
          </a:p>
        </p:txBody>
      </p:sp>
    </p:spTree>
    <p:extLst>
      <p:ext uri="{BB962C8B-B14F-4D97-AF65-F5344CB8AC3E}">
        <p14:creationId xmlns:p14="http://schemas.microsoft.com/office/powerpoint/2010/main" val="2046028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6BCF5A-5271-4139-BC9A-C11DB0E016DF}" type="slidenum">
              <a:rPr lang="en-IN" smtClean="0"/>
              <a:t>4</a:t>
            </a:fld>
            <a:endParaRPr lang="en-IN"/>
          </a:p>
        </p:txBody>
      </p:sp>
    </p:spTree>
    <p:extLst>
      <p:ext uri="{BB962C8B-B14F-4D97-AF65-F5344CB8AC3E}">
        <p14:creationId xmlns:p14="http://schemas.microsoft.com/office/powerpoint/2010/main" val="2129347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6BCF5A-5271-4139-BC9A-C11DB0E016DF}" type="slidenum">
              <a:rPr lang="en-IN" smtClean="0"/>
              <a:t>5</a:t>
            </a:fld>
            <a:endParaRPr lang="en-IN"/>
          </a:p>
        </p:txBody>
      </p:sp>
    </p:spTree>
    <p:extLst>
      <p:ext uri="{BB962C8B-B14F-4D97-AF65-F5344CB8AC3E}">
        <p14:creationId xmlns:p14="http://schemas.microsoft.com/office/powerpoint/2010/main" val="3536531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44F2-DF44-4B3E-A0F3-105C3F51EA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C39E44-C1E6-4D50-9223-39E92BF358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A18DAF-55A5-4E2A-BD74-CD7BAAA85F16}"/>
              </a:ext>
            </a:extLst>
          </p:cNvPr>
          <p:cNvSpPr>
            <a:spLocks noGrp="1"/>
          </p:cNvSpPr>
          <p:nvPr>
            <p:ph type="dt" sz="half" idx="10"/>
          </p:nvPr>
        </p:nvSpPr>
        <p:spPr/>
        <p:txBody>
          <a:bodyPr/>
          <a:lstStyle/>
          <a:p>
            <a:fld id="{6CA3434B-5108-436D-BE5B-0E8F441F1AFE}" type="datetimeFigureOut">
              <a:rPr lang="en-IN" smtClean="0"/>
              <a:t>03-01-2022</a:t>
            </a:fld>
            <a:endParaRPr lang="en-IN"/>
          </a:p>
        </p:txBody>
      </p:sp>
      <p:sp>
        <p:nvSpPr>
          <p:cNvPr id="5" name="Footer Placeholder 4">
            <a:extLst>
              <a:ext uri="{FF2B5EF4-FFF2-40B4-BE49-F238E27FC236}">
                <a16:creationId xmlns:a16="http://schemas.microsoft.com/office/drawing/2014/main" id="{F8A353BE-07E4-4B51-91C9-FDABBF9EE7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5400F0-C243-4066-9E37-B53FCC917265}"/>
              </a:ext>
            </a:extLst>
          </p:cNvPr>
          <p:cNvSpPr>
            <a:spLocks noGrp="1"/>
          </p:cNvSpPr>
          <p:nvPr>
            <p:ph type="sldNum" sz="quarter" idx="12"/>
          </p:nvPr>
        </p:nvSpPr>
        <p:spPr/>
        <p:txBody>
          <a:bodyPr/>
          <a:lstStyle/>
          <a:p>
            <a:fld id="{0EBEBD5D-F5D8-4680-A650-132394F6D72B}" type="slidenum">
              <a:rPr lang="en-IN" smtClean="0"/>
              <a:t>‹#›</a:t>
            </a:fld>
            <a:endParaRPr lang="en-IN"/>
          </a:p>
        </p:txBody>
      </p:sp>
    </p:spTree>
    <p:extLst>
      <p:ext uri="{BB962C8B-B14F-4D97-AF65-F5344CB8AC3E}">
        <p14:creationId xmlns:p14="http://schemas.microsoft.com/office/powerpoint/2010/main" val="3587200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89D17-3865-49BB-88D5-D5EA2EC731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A88FA4-F8AA-4551-A001-133CF913C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17AC2D-6510-4EE7-9D68-DE16AEBDC41A}"/>
              </a:ext>
            </a:extLst>
          </p:cNvPr>
          <p:cNvSpPr>
            <a:spLocks noGrp="1"/>
          </p:cNvSpPr>
          <p:nvPr>
            <p:ph type="dt" sz="half" idx="10"/>
          </p:nvPr>
        </p:nvSpPr>
        <p:spPr/>
        <p:txBody>
          <a:bodyPr/>
          <a:lstStyle/>
          <a:p>
            <a:fld id="{6CA3434B-5108-436D-BE5B-0E8F441F1AFE}" type="datetimeFigureOut">
              <a:rPr lang="en-IN" smtClean="0"/>
              <a:t>03-01-2022</a:t>
            </a:fld>
            <a:endParaRPr lang="en-IN"/>
          </a:p>
        </p:txBody>
      </p:sp>
      <p:sp>
        <p:nvSpPr>
          <p:cNvPr id="5" name="Footer Placeholder 4">
            <a:extLst>
              <a:ext uri="{FF2B5EF4-FFF2-40B4-BE49-F238E27FC236}">
                <a16:creationId xmlns:a16="http://schemas.microsoft.com/office/drawing/2014/main" id="{6D1519C4-ECF1-4B2A-9435-95ADF9D469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D56BAD-F9EC-4198-96AC-D80D250D84C6}"/>
              </a:ext>
            </a:extLst>
          </p:cNvPr>
          <p:cNvSpPr>
            <a:spLocks noGrp="1"/>
          </p:cNvSpPr>
          <p:nvPr>
            <p:ph type="sldNum" sz="quarter" idx="12"/>
          </p:nvPr>
        </p:nvSpPr>
        <p:spPr/>
        <p:txBody>
          <a:bodyPr/>
          <a:lstStyle/>
          <a:p>
            <a:fld id="{0EBEBD5D-F5D8-4680-A650-132394F6D72B}" type="slidenum">
              <a:rPr lang="en-IN" smtClean="0"/>
              <a:t>‹#›</a:t>
            </a:fld>
            <a:endParaRPr lang="en-IN"/>
          </a:p>
        </p:txBody>
      </p:sp>
    </p:spTree>
    <p:extLst>
      <p:ext uri="{BB962C8B-B14F-4D97-AF65-F5344CB8AC3E}">
        <p14:creationId xmlns:p14="http://schemas.microsoft.com/office/powerpoint/2010/main" val="361073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D73CC3-A568-4C4C-AE33-7B5034BB83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8758CF-EE57-4A7C-BD02-225632E6AC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65B87D-9D00-4878-9215-F6B959AA76F9}"/>
              </a:ext>
            </a:extLst>
          </p:cNvPr>
          <p:cNvSpPr>
            <a:spLocks noGrp="1"/>
          </p:cNvSpPr>
          <p:nvPr>
            <p:ph type="dt" sz="half" idx="10"/>
          </p:nvPr>
        </p:nvSpPr>
        <p:spPr/>
        <p:txBody>
          <a:bodyPr/>
          <a:lstStyle/>
          <a:p>
            <a:fld id="{6CA3434B-5108-436D-BE5B-0E8F441F1AFE}" type="datetimeFigureOut">
              <a:rPr lang="en-IN" smtClean="0"/>
              <a:t>03-01-2022</a:t>
            </a:fld>
            <a:endParaRPr lang="en-IN"/>
          </a:p>
        </p:txBody>
      </p:sp>
      <p:sp>
        <p:nvSpPr>
          <p:cNvPr id="5" name="Footer Placeholder 4">
            <a:extLst>
              <a:ext uri="{FF2B5EF4-FFF2-40B4-BE49-F238E27FC236}">
                <a16:creationId xmlns:a16="http://schemas.microsoft.com/office/drawing/2014/main" id="{86055E23-D3AF-4ED6-AF0A-830F5EE693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0CF0A1-ABDA-4AFE-8240-70657EFB2F71}"/>
              </a:ext>
            </a:extLst>
          </p:cNvPr>
          <p:cNvSpPr>
            <a:spLocks noGrp="1"/>
          </p:cNvSpPr>
          <p:nvPr>
            <p:ph type="sldNum" sz="quarter" idx="12"/>
          </p:nvPr>
        </p:nvSpPr>
        <p:spPr/>
        <p:txBody>
          <a:bodyPr/>
          <a:lstStyle/>
          <a:p>
            <a:fld id="{0EBEBD5D-F5D8-4680-A650-132394F6D72B}" type="slidenum">
              <a:rPr lang="en-IN" smtClean="0"/>
              <a:t>‹#›</a:t>
            </a:fld>
            <a:endParaRPr lang="en-IN"/>
          </a:p>
        </p:txBody>
      </p:sp>
    </p:spTree>
    <p:extLst>
      <p:ext uri="{BB962C8B-B14F-4D97-AF65-F5344CB8AC3E}">
        <p14:creationId xmlns:p14="http://schemas.microsoft.com/office/powerpoint/2010/main" val="662765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3E399-A59E-446C-9008-7AD32BFE50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8F7FB5-F58D-44B1-B5CE-B3C4D104A3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E07D2C-FDA5-435E-8178-125D6D62B8E4}"/>
              </a:ext>
            </a:extLst>
          </p:cNvPr>
          <p:cNvSpPr>
            <a:spLocks noGrp="1"/>
          </p:cNvSpPr>
          <p:nvPr>
            <p:ph type="dt" sz="half" idx="10"/>
          </p:nvPr>
        </p:nvSpPr>
        <p:spPr/>
        <p:txBody>
          <a:bodyPr/>
          <a:lstStyle/>
          <a:p>
            <a:fld id="{6CA3434B-5108-436D-BE5B-0E8F441F1AFE}" type="datetimeFigureOut">
              <a:rPr lang="en-IN" smtClean="0"/>
              <a:t>03-01-2022</a:t>
            </a:fld>
            <a:endParaRPr lang="en-IN"/>
          </a:p>
        </p:txBody>
      </p:sp>
      <p:sp>
        <p:nvSpPr>
          <p:cNvPr id="5" name="Footer Placeholder 4">
            <a:extLst>
              <a:ext uri="{FF2B5EF4-FFF2-40B4-BE49-F238E27FC236}">
                <a16:creationId xmlns:a16="http://schemas.microsoft.com/office/drawing/2014/main" id="{7754A89A-42B8-4E15-B5B9-F41B402C62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35259C-F188-4165-958C-272DAD177AD3}"/>
              </a:ext>
            </a:extLst>
          </p:cNvPr>
          <p:cNvSpPr>
            <a:spLocks noGrp="1"/>
          </p:cNvSpPr>
          <p:nvPr>
            <p:ph type="sldNum" sz="quarter" idx="12"/>
          </p:nvPr>
        </p:nvSpPr>
        <p:spPr/>
        <p:txBody>
          <a:bodyPr/>
          <a:lstStyle/>
          <a:p>
            <a:fld id="{0EBEBD5D-F5D8-4680-A650-132394F6D72B}" type="slidenum">
              <a:rPr lang="en-IN" smtClean="0"/>
              <a:t>‹#›</a:t>
            </a:fld>
            <a:endParaRPr lang="en-IN"/>
          </a:p>
        </p:txBody>
      </p:sp>
    </p:spTree>
    <p:extLst>
      <p:ext uri="{BB962C8B-B14F-4D97-AF65-F5344CB8AC3E}">
        <p14:creationId xmlns:p14="http://schemas.microsoft.com/office/powerpoint/2010/main" val="1495227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7039-4469-4ACE-BC0F-63A97EA8BF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210BDF-C8DB-4537-93D5-FF31518706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E16F6F-9DDD-4B61-88F0-79B19AE4D528}"/>
              </a:ext>
            </a:extLst>
          </p:cNvPr>
          <p:cNvSpPr>
            <a:spLocks noGrp="1"/>
          </p:cNvSpPr>
          <p:nvPr>
            <p:ph type="dt" sz="half" idx="10"/>
          </p:nvPr>
        </p:nvSpPr>
        <p:spPr/>
        <p:txBody>
          <a:bodyPr/>
          <a:lstStyle/>
          <a:p>
            <a:fld id="{6CA3434B-5108-436D-BE5B-0E8F441F1AFE}" type="datetimeFigureOut">
              <a:rPr lang="en-IN" smtClean="0"/>
              <a:t>03-01-2022</a:t>
            </a:fld>
            <a:endParaRPr lang="en-IN"/>
          </a:p>
        </p:txBody>
      </p:sp>
      <p:sp>
        <p:nvSpPr>
          <p:cNvPr id="5" name="Footer Placeholder 4">
            <a:extLst>
              <a:ext uri="{FF2B5EF4-FFF2-40B4-BE49-F238E27FC236}">
                <a16:creationId xmlns:a16="http://schemas.microsoft.com/office/drawing/2014/main" id="{7F6FF53A-76A8-4949-8CEF-C2CD841EB6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40A89-471F-41B1-84EC-98EE5AC69D95}"/>
              </a:ext>
            </a:extLst>
          </p:cNvPr>
          <p:cNvSpPr>
            <a:spLocks noGrp="1"/>
          </p:cNvSpPr>
          <p:nvPr>
            <p:ph type="sldNum" sz="quarter" idx="12"/>
          </p:nvPr>
        </p:nvSpPr>
        <p:spPr/>
        <p:txBody>
          <a:bodyPr/>
          <a:lstStyle/>
          <a:p>
            <a:fld id="{0EBEBD5D-F5D8-4680-A650-132394F6D72B}" type="slidenum">
              <a:rPr lang="en-IN" smtClean="0"/>
              <a:t>‹#›</a:t>
            </a:fld>
            <a:endParaRPr lang="en-IN"/>
          </a:p>
        </p:txBody>
      </p:sp>
    </p:spTree>
    <p:extLst>
      <p:ext uri="{BB962C8B-B14F-4D97-AF65-F5344CB8AC3E}">
        <p14:creationId xmlns:p14="http://schemas.microsoft.com/office/powerpoint/2010/main" val="1352750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2B32-A21E-4807-91FE-E008549760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F3979F-E26A-49F5-BC3A-EBE54478AC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EDAC88-2D33-4F03-AE86-2A6CDF87EA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02CA6B-AB51-4ABD-B94E-4F87BA4C89E2}"/>
              </a:ext>
            </a:extLst>
          </p:cNvPr>
          <p:cNvSpPr>
            <a:spLocks noGrp="1"/>
          </p:cNvSpPr>
          <p:nvPr>
            <p:ph type="dt" sz="half" idx="10"/>
          </p:nvPr>
        </p:nvSpPr>
        <p:spPr/>
        <p:txBody>
          <a:bodyPr/>
          <a:lstStyle/>
          <a:p>
            <a:fld id="{6CA3434B-5108-436D-BE5B-0E8F441F1AFE}" type="datetimeFigureOut">
              <a:rPr lang="en-IN" smtClean="0"/>
              <a:t>03-01-2022</a:t>
            </a:fld>
            <a:endParaRPr lang="en-IN"/>
          </a:p>
        </p:txBody>
      </p:sp>
      <p:sp>
        <p:nvSpPr>
          <p:cNvPr id="6" name="Footer Placeholder 5">
            <a:extLst>
              <a:ext uri="{FF2B5EF4-FFF2-40B4-BE49-F238E27FC236}">
                <a16:creationId xmlns:a16="http://schemas.microsoft.com/office/drawing/2014/main" id="{CBB36011-DF59-4385-9C54-8A8AD3555A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91A267-900F-418A-BB7E-EEE9B56AB7A0}"/>
              </a:ext>
            </a:extLst>
          </p:cNvPr>
          <p:cNvSpPr>
            <a:spLocks noGrp="1"/>
          </p:cNvSpPr>
          <p:nvPr>
            <p:ph type="sldNum" sz="quarter" idx="12"/>
          </p:nvPr>
        </p:nvSpPr>
        <p:spPr/>
        <p:txBody>
          <a:bodyPr/>
          <a:lstStyle/>
          <a:p>
            <a:fld id="{0EBEBD5D-F5D8-4680-A650-132394F6D72B}" type="slidenum">
              <a:rPr lang="en-IN" smtClean="0"/>
              <a:t>‹#›</a:t>
            </a:fld>
            <a:endParaRPr lang="en-IN"/>
          </a:p>
        </p:txBody>
      </p:sp>
    </p:spTree>
    <p:extLst>
      <p:ext uri="{BB962C8B-B14F-4D97-AF65-F5344CB8AC3E}">
        <p14:creationId xmlns:p14="http://schemas.microsoft.com/office/powerpoint/2010/main" val="2552947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249D5-C96E-4777-BD40-6E04A6769D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071918-45F8-4D5F-85D4-42B2176899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568217-9A67-4956-BC56-4AFF6C6E18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872D10-55A9-4D2E-86D4-4D9DA7BA11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053ACF-7854-4A7E-8A86-EAAF147B84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CC6700-A05D-4093-82B3-212EAFFDADF9}"/>
              </a:ext>
            </a:extLst>
          </p:cNvPr>
          <p:cNvSpPr>
            <a:spLocks noGrp="1"/>
          </p:cNvSpPr>
          <p:nvPr>
            <p:ph type="dt" sz="half" idx="10"/>
          </p:nvPr>
        </p:nvSpPr>
        <p:spPr/>
        <p:txBody>
          <a:bodyPr/>
          <a:lstStyle/>
          <a:p>
            <a:fld id="{6CA3434B-5108-436D-BE5B-0E8F441F1AFE}" type="datetimeFigureOut">
              <a:rPr lang="en-IN" smtClean="0"/>
              <a:t>03-01-2022</a:t>
            </a:fld>
            <a:endParaRPr lang="en-IN"/>
          </a:p>
        </p:txBody>
      </p:sp>
      <p:sp>
        <p:nvSpPr>
          <p:cNvPr id="8" name="Footer Placeholder 7">
            <a:extLst>
              <a:ext uri="{FF2B5EF4-FFF2-40B4-BE49-F238E27FC236}">
                <a16:creationId xmlns:a16="http://schemas.microsoft.com/office/drawing/2014/main" id="{02A794E6-2698-4F80-A524-E81C9AE936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08A592-0919-40E4-B5C9-203317DBF5EF}"/>
              </a:ext>
            </a:extLst>
          </p:cNvPr>
          <p:cNvSpPr>
            <a:spLocks noGrp="1"/>
          </p:cNvSpPr>
          <p:nvPr>
            <p:ph type="sldNum" sz="quarter" idx="12"/>
          </p:nvPr>
        </p:nvSpPr>
        <p:spPr/>
        <p:txBody>
          <a:bodyPr/>
          <a:lstStyle/>
          <a:p>
            <a:fld id="{0EBEBD5D-F5D8-4680-A650-132394F6D72B}" type="slidenum">
              <a:rPr lang="en-IN" smtClean="0"/>
              <a:t>‹#›</a:t>
            </a:fld>
            <a:endParaRPr lang="en-IN"/>
          </a:p>
        </p:txBody>
      </p:sp>
    </p:spTree>
    <p:extLst>
      <p:ext uri="{BB962C8B-B14F-4D97-AF65-F5344CB8AC3E}">
        <p14:creationId xmlns:p14="http://schemas.microsoft.com/office/powerpoint/2010/main" val="86275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AD3BD-14B8-41C5-B402-8AFE107B57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B06C47-9904-4001-AA12-47EF4D5B50AB}"/>
              </a:ext>
            </a:extLst>
          </p:cNvPr>
          <p:cNvSpPr>
            <a:spLocks noGrp="1"/>
          </p:cNvSpPr>
          <p:nvPr>
            <p:ph type="dt" sz="half" idx="10"/>
          </p:nvPr>
        </p:nvSpPr>
        <p:spPr/>
        <p:txBody>
          <a:bodyPr/>
          <a:lstStyle/>
          <a:p>
            <a:fld id="{6CA3434B-5108-436D-BE5B-0E8F441F1AFE}" type="datetimeFigureOut">
              <a:rPr lang="en-IN" smtClean="0"/>
              <a:t>03-01-2022</a:t>
            </a:fld>
            <a:endParaRPr lang="en-IN"/>
          </a:p>
        </p:txBody>
      </p:sp>
      <p:sp>
        <p:nvSpPr>
          <p:cNvPr id="4" name="Footer Placeholder 3">
            <a:extLst>
              <a:ext uri="{FF2B5EF4-FFF2-40B4-BE49-F238E27FC236}">
                <a16:creationId xmlns:a16="http://schemas.microsoft.com/office/drawing/2014/main" id="{53761DA8-6731-47C5-B5B2-D6B1E00869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5B60CC-9E24-429A-8C5F-3149A3281D2F}"/>
              </a:ext>
            </a:extLst>
          </p:cNvPr>
          <p:cNvSpPr>
            <a:spLocks noGrp="1"/>
          </p:cNvSpPr>
          <p:nvPr>
            <p:ph type="sldNum" sz="quarter" idx="12"/>
          </p:nvPr>
        </p:nvSpPr>
        <p:spPr/>
        <p:txBody>
          <a:bodyPr/>
          <a:lstStyle/>
          <a:p>
            <a:fld id="{0EBEBD5D-F5D8-4680-A650-132394F6D72B}" type="slidenum">
              <a:rPr lang="en-IN" smtClean="0"/>
              <a:t>‹#›</a:t>
            </a:fld>
            <a:endParaRPr lang="en-IN"/>
          </a:p>
        </p:txBody>
      </p:sp>
    </p:spTree>
    <p:extLst>
      <p:ext uri="{BB962C8B-B14F-4D97-AF65-F5344CB8AC3E}">
        <p14:creationId xmlns:p14="http://schemas.microsoft.com/office/powerpoint/2010/main" val="3283405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80D66A-96E6-49A4-A1EA-9EC4EC170D26}"/>
              </a:ext>
            </a:extLst>
          </p:cNvPr>
          <p:cNvSpPr>
            <a:spLocks noGrp="1"/>
          </p:cNvSpPr>
          <p:nvPr>
            <p:ph type="dt" sz="half" idx="10"/>
          </p:nvPr>
        </p:nvSpPr>
        <p:spPr/>
        <p:txBody>
          <a:bodyPr/>
          <a:lstStyle/>
          <a:p>
            <a:fld id="{6CA3434B-5108-436D-BE5B-0E8F441F1AFE}" type="datetimeFigureOut">
              <a:rPr lang="en-IN" smtClean="0"/>
              <a:t>03-01-2022</a:t>
            </a:fld>
            <a:endParaRPr lang="en-IN"/>
          </a:p>
        </p:txBody>
      </p:sp>
      <p:sp>
        <p:nvSpPr>
          <p:cNvPr id="3" name="Footer Placeholder 2">
            <a:extLst>
              <a:ext uri="{FF2B5EF4-FFF2-40B4-BE49-F238E27FC236}">
                <a16:creationId xmlns:a16="http://schemas.microsoft.com/office/drawing/2014/main" id="{DA39A95B-6BAC-401F-924C-48DE6E9CBC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AE0515-477E-48E5-839B-FEF2772AE4B7}"/>
              </a:ext>
            </a:extLst>
          </p:cNvPr>
          <p:cNvSpPr>
            <a:spLocks noGrp="1"/>
          </p:cNvSpPr>
          <p:nvPr>
            <p:ph type="sldNum" sz="quarter" idx="12"/>
          </p:nvPr>
        </p:nvSpPr>
        <p:spPr/>
        <p:txBody>
          <a:bodyPr/>
          <a:lstStyle/>
          <a:p>
            <a:fld id="{0EBEBD5D-F5D8-4680-A650-132394F6D72B}" type="slidenum">
              <a:rPr lang="en-IN" smtClean="0"/>
              <a:t>‹#›</a:t>
            </a:fld>
            <a:endParaRPr lang="en-IN"/>
          </a:p>
        </p:txBody>
      </p:sp>
    </p:spTree>
    <p:extLst>
      <p:ext uri="{BB962C8B-B14F-4D97-AF65-F5344CB8AC3E}">
        <p14:creationId xmlns:p14="http://schemas.microsoft.com/office/powerpoint/2010/main" val="1377539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A6CF0-4C22-4C09-88C2-05609DCA49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E0DF8D-CDC1-43A6-860C-4A887077DB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78454C-99E3-48C2-887F-8DF0A5739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72AC04-CF09-457C-B6F0-052ADF69E674}"/>
              </a:ext>
            </a:extLst>
          </p:cNvPr>
          <p:cNvSpPr>
            <a:spLocks noGrp="1"/>
          </p:cNvSpPr>
          <p:nvPr>
            <p:ph type="dt" sz="half" idx="10"/>
          </p:nvPr>
        </p:nvSpPr>
        <p:spPr/>
        <p:txBody>
          <a:bodyPr/>
          <a:lstStyle/>
          <a:p>
            <a:fld id="{6CA3434B-5108-436D-BE5B-0E8F441F1AFE}" type="datetimeFigureOut">
              <a:rPr lang="en-IN" smtClean="0"/>
              <a:t>03-01-2022</a:t>
            </a:fld>
            <a:endParaRPr lang="en-IN"/>
          </a:p>
        </p:txBody>
      </p:sp>
      <p:sp>
        <p:nvSpPr>
          <p:cNvPr id="6" name="Footer Placeholder 5">
            <a:extLst>
              <a:ext uri="{FF2B5EF4-FFF2-40B4-BE49-F238E27FC236}">
                <a16:creationId xmlns:a16="http://schemas.microsoft.com/office/drawing/2014/main" id="{D2AECEE5-52FF-42B8-9E33-04D5A84ED4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D1D034-63B5-4F7E-B66E-2CDA937A6F6A}"/>
              </a:ext>
            </a:extLst>
          </p:cNvPr>
          <p:cNvSpPr>
            <a:spLocks noGrp="1"/>
          </p:cNvSpPr>
          <p:nvPr>
            <p:ph type="sldNum" sz="quarter" idx="12"/>
          </p:nvPr>
        </p:nvSpPr>
        <p:spPr/>
        <p:txBody>
          <a:bodyPr/>
          <a:lstStyle/>
          <a:p>
            <a:fld id="{0EBEBD5D-F5D8-4680-A650-132394F6D72B}" type="slidenum">
              <a:rPr lang="en-IN" smtClean="0"/>
              <a:t>‹#›</a:t>
            </a:fld>
            <a:endParaRPr lang="en-IN"/>
          </a:p>
        </p:txBody>
      </p:sp>
    </p:spTree>
    <p:extLst>
      <p:ext uri="{BB962C8B-B14F-4D97-AF65-F5344CB8AC3E}">
        <p14:creationId xmlns:p14="http://schemas.microsoft.com/office/powerpoint/2010/main" val="2881468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A0C1-7555-44B2-90AC-C9800EBE5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ACC614-BA3E-4BD2-B36E-619633F82D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656B8FC-EE8D-4A28-BE04-5DAAC2359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BDC183-4F8E-4BC2-8AD2-2D764A4748BA}"/>
              </a:ext>
            </a:extLst>
          </p:cNvPr>
          <p:cNvSpPr>
            <a:spLocks noGrp="1"/>
          </p:cNvSpPr>
          <p:nvPr>
            <p:ph type="dt" sz="half" idx="10"/>
          </p:nvPr>
        </p:nvSpPr>
        <p:spPr/>
        <p:txBody>
          <a:bodyPr/>
          <a:lstStyle/>
          <a:p>
            <a:fld id="{6CA3434B-5108-436D-BE5B-0E8F441F1AFE}" type="datetimeFigureOut">
              <a:rPr lang="en-IN" smtClean="0"/>
              <a:t>03-01-2022</a:t>
            </a:fld>
            <a:endParaRPr lang="en-IN"/>
          </a:p>
        </p:txBody>
      </p:sp>
      <p:sp>
        <p:nvSpPr>
          <p:cNvPr id="6" name="Footer Placeholder 5">
            <a:extLst>
              <a:ext uri="{FF2B5EF4-FFF2-40B4-BE49-F238E27FC236}">
                <a16:creationId xmlns:a16="http://schemas.microsoft.com/office/drawing/2014/main" id="{3BD71E80-F5D1-413F-BEF0-049071DBF5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D9C78C-A763-4ED9-ACEE-39FB40785372}"/>
              </a:ext>
            </a:extLst>
          </p:cNvPr>
          <p:cNvSpPr>
            <a:spLocks noGrp="1"/>
          </p:cNvSpPr>
          <p:nvPr>
            <p:ph type="sldNum" sz="quarter" idx="12"/>
          </p:nvPr>
        </p:nvSpPr>
        <p:spPr/>
        <p:txBody>
          <a:bodyPr/>
          <a:lstStyle/>
          <a:p>
            <a:fld id="{0EBEBD5D-F5D8-4680-A650-132394F6D72B}" type="slidenum">
              <a:rPr lang="en-IN" smtClean="0"/>
              <a:t>‹#›</a:t>
            </a:fld>
            <a:endParaRPr lang="en-IN"/>
          </a:p>
        </p:txBody>
      </p:sp>
    </p:spTree>
    <p:extLst>
      <p:ext uri="{BB962C8B-B14F-4D97-AF65-F5344CB8AC3E}">
        <p14:creationId xmlns:p14="http://schemas.microsoft.com/office/powerpoint/2010/main" val="396977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5FA6BE-71E0-4A27-85B9-511FFA32B7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198A9A-8A9E-4E49-BF3E-1D74CA1DBE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F67F84-7069-4FC9-9273-6B6008E2E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3434B-5108-436D-BE5B-0E8F441F1AFE}" type="datetimeFigureOut">
              <a:rPr lang="en-IN" smtClean="0"/>
              <a:t>03-01-2022</a:t>
            </a:fld>
            <a:endParaRPr lang="en-IN"/>
          </a:p>
        </p:txBody>
      </p:sp>
      <p:sp>
        <p:nvSpPr>
          <p:cNvPr id="5" name="Footer Placeholder 4">
            <a:extLst>
              <a:ext uri="{FF2B5EF4-FFF2-40B4-BE49-F238E27FC236}">
                <a16:creationId xmlns:a16="http://schemas.microsoft.com/office/drawing/2014/main" id="{05E68C25-AC9F-4C08-BFFC-168EAFD99E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0A5732-FDB0-431B-965A-6817688B3B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BEBD5D-F5D8-4680-A650-132394F6D72B}" type="slidenum">
              <a:rPr lang="en-IN" smtClean="0"/>
              <a:t>‹#›</a:t>
            </a:fld>
            <a:endParaRPr lang="en-IN"/>
          </a:p>
        </p:txBody>
      </p:sp>
    </p:spTree>
    <p:extLst>
      <p:ext uri="{BB962C8B-B14F-4D97-AF65-F5344CB8AC3E}">
        <p14:creationId xmlns:p14="http://schemas.microsoft.com/office/powerpoint/2010/main" val="647165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3E176-7AA0-4075-9C8C-F3F577D37E58}"/>
              </a:ext>
            </a:extLst>
          </p:cNvPr>
          <p:cNvSpPr>
            <a:spLocks noGrp="1"/>
          </p:cNvSpPr>
          <p:nvPr>
            <p:ph type="ctrTitle"/>
          </p:nvPr>
        </p:nvSpPr>
        <p:spPr>
          <a:xfrm>
            <a:off x="1524000" y="0"/>
            <a:ext cx="9144000" cy="1338470"/>
          </a:xfrm>
        </p:spPr>
        <p:txBody>
          <a:bodyPr/>
          <a:lstStyle/>
          <a:p>
            <a:r>
              <a:rPr lang="en-US" b="1" u="sng" dirty="0">
                <a:solidFill>
                  <a:srgbClr val="FF0000"/>
                </a:solidFill>
                <a:effectLst>
                  <a:outerShdw blurRad="38100" dist="38100" dir="2700000" algn="tl">
                    <a:srgbClr val="000000">
                      <a:alpha val="43137"/>
                    </a:srgbClr>
                  </a:outerShdw>
                </a:effectLst>
                <a:latin typeface="Agency FB" panose="020B0503020202020204" pitchFamily="34" charset="0"/>
              </a:rPr>
              <a:t>Tableau Assignment</a:t>
            </a:r>
            <a:endParaRPr lang="en-IN" b="1" u="sng" dirty="0">
              <a:solidFill>
                <a:srgbClr val="FF0000"/>
              </a:solidFill>
              <a:effectLst>
                <a:outerShdw blurRad="38100" dist="38100" dir="2700000" algn="tl">
                  <a:srgbClr val="000000">
                    <a:alpha val="43137"/>
                  </a:srgbClr>
                </a:outerShdw>
              </a:effectLst>
              <a:latin typeface="Agency FB" panose="020B0503020202020204" pitchFamily="34" charset="0"/>
            </a:endParaRPr>
          </a:p>
        </p:txBody>
      </p:sp>
      <p:sp>
        <p:nvSpPr>
          <p:cNvPr id="3" name="Subtitle 2">
            <a:extLst>
              <a:ext uri="{FF2B5EF4-FFF2-40B4-BE49-F238E27FC236}">
                <a16:creationId xmlns:a16="http://schemas.microsoft.com/office/drawing/2014/main" id="{25C7D71F-22DF-4CB9-AE7E-2F91355D5E9A}"/>
              </a:ext>
            </a:extLst>
          </p:cNvPr>
          <p:cNvSpPr>
            <a:spLocks noGrp="1"/>
          </p:cNvSpPr>
          <p:nvPr>
            <p:ph type="subTitle" idx="1"/>
          </p:nvPr>
        </p:nvSpPr>
        <p:spPr>
          <a:xfrm>
            <a:off x="1524000" y="1996683"/>
            <a:ext cx="9144000" cy="3970163"/>
          </a:xfrm>
        </p:spPr>
        <p:txBody>
          <a:bodyPr>
            <a:normAutofit fontScale="85000" lnSpcReduction="20000"/>
          </a:bodyPr>
          <a:lstStyle/>
          <a:p>
            <a:pPr>
              <a:lnSpc>
                <a:spcPct val="150000"/>
              </a:lnSpc>
            </a:pPr>
            <a:r>
              <a:rPr lang="en-US" sz="2600" b="1" dirty="0">
                <a:latin typeface="Abadi Extra Light" panose="020B0204020104020204" pitchFamily="34" charset="0"/>
              </a:rPr>
              <a:t>A</a:t>
            </a:r>
          </a:p>
          <a:p>
            <a:pPr>
              <a:lnSpc>
                <a:spcPct val="150000"/>
              </a:lnSpc>
            </a:pPr>
            <a:r>
              <a:rPr lang="en-US" sz="2600" b="1" dirty="0">
                <a:latin typeface="Abadi Extra Light" panose="020B0204020104020204" pitchFamily="34" charset="0"/>
              </a:rPr>
              <a:t>Project Report On</a:t>
            </a:r>
          </a:p>
          <a:p>
            <a:endParaRPr lang="en-US" b="1" dirty="0">
              <a:latin typeface="Abadi Extra Light" panose="020B0204020104020204" pitchFamily="34" charset="0"/>
            </a:endParaRPr>
          </a:p>
          <a:p>
            <a:r>
              <a:rPr lang="en-US" sz="4400" b="1" dirty="0">
                <a:solidFill>
                  <a:schemeClr val="tx2">
                    <a:lumMod val="75000"/>
                  </a:schemeClr>
                </a:solidFill>
              </a:rPr>
              <a:t>“Financial</a:t>
            </a:r>
            <a:r>
              <a:rPr lang="en-US" sz="4400" b="1" baseline="0" dirty="0">
                <a:solidFill>
                  <a:schemeClr val="tx2">
                    <a:lumMod val="75000"/>
                  </a:schemeClr>
                </a:solidFill>
              </a:rPr>
              <a:t> Complaints”</a:t>
            </a:r>
            <a:endParaRPr lang="en-US" sz="4400" b="1" dirty="0">
              <a:solidFill>
                <a:schemeClr val="tx2">
                  <a:lumMod val="75000"/>
                </a:schemeClr>
              </a:solidFill>
            </a:endParaRPr>
          </a:p>
          <a:p>
            <a:endParaRPr lang="en-US" b="1" dirty="0">
              <a:latin typeface="Abadi Extra Light" panose="020B0204020104020204" pitchFamily="34" charset="0"/>
            </a:endParaRPr>
          </a:p>
          <a:p>
            <a:endParaRPr lang="en-US" b="1" dirty="0">
              <a:latin typeface="Abadi Extra Light" panose="020B0204020104020204" pitchFamily="34" charset="0"/>
            </a:endParaRPr>
          </a:p>
          <a:p>
            <a:r>
              <a:rPr lang="en-IN" sz="3300" b="1" dirty="0">
                <a:solidFill>
                  <a:srgbClr val="FF0000"/>
                </a:solidFill>
                <a:latin typeface="Agency FB" panose="020B0503020202020204" pitchFamily="34" charset="0"/>
              </a:rPr>
              <a:t>Submitted By</a:t>
            </a:r>
          </a:p>
          <a:p>
            <a:endParaRPr lang="en-IN" b="1" dirty="0">
              <a:latin typeface="Abadi Extra Light" panose="020B0204020104020204" pitchFamily="34" charset="0"/>
            </a:endParaRPr>
          </a:p>
          <a:p>
            <a:r>
              <a:rPr lang="en-IN" sz="3100" b="1" dirty="0">
                <a:latin typeface="Abadi Extra Light" panose="020B0204020104020204" pitchFamily="34" charset="0"/>
              </a:rPr>
              <a:t>Abhay Chauhan</a:t>
            </a:r>
          </a:p>
          <a:p>
            <a:endParaRPr lang="en-IN" b="1" dirty="0">
              <a:latin typeface="Abadi Extra Light" panose="020B0204020104020204" pitchFamily="34" charset="0"/>
            </a:endParaRPr>
          </a:p>
        </p:txBody>
      </p:sp>
    </p:spTree>
    <p:extLst>
      <p:ext uri="{BB962C8B-B14F-4D97-AF65-F5344CB8AC3E}">
        <p14:creationId xmlns:p14="http://schemas.microsoft.com/office/powerpoint/2010/main" val="4141317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4B7B-6B3B-4CA6-84D4-4AB8A15A22C5}"/>
              </a:ext>
            </a:extLst>
          </p:cNvPr>
          <p:cNvSpPr>
            <a:spLocks noGrp="1"/>
          </p:cNvSpPr>
          <p:nvPr>
            <p:ph type="title"/>
          </p:nvPr>
        </p:nvSpPr>
        <p:spPr>
          <a:xfrm>
            <a:off x="1534332" y="365125"/>
            <a:ext cx="8384583" cy="874739"/>
          </a:xfrm>
        </p:spPr>
        <p:txBody>
          <a:bodyPr/>
          <a:lstStyle/>
          <a:p>
            <a:endParaRPr lang="en-IN" dirty="0"/>
          </a:p>
        </p:txBody>
      </p:sp>
      <p:sp>
        <p:nvSpPr>
          <p:cNvPr id="3" name="Content Placeholder 2">
            <a:extLst>
              <a:ext uri="{FF2B5EF4-FFF2-40B4-BE49-F238E27FC236}">
                <a16:creationId xmlns:a16="http://schemas.microsoft.com/office/drawing/2014/main" id="{B581455A-787C-41E3-BF42-FBA600AF2917}"/>
              </a:ext>
            </a:extLst>
          </p:cNvPr>
          <p:cNvSpPr>
            <a:spLocks noGrp="1"/>
          </p:cNvSpPr>
          <p:nvPr>
            <p:ph idx="1"/>
          </p:nvPr>
        </p:nvSpPr>
        <p:spPr>
          <a:xfrm>
            <a:off x="838200" y="2879327"/>
            <a:ext cx="10515600" cy="4351338"/>
          </a:xfrm>
        </p:spPr>
        <p:txBody>
          <a:bodyPr>
            <a:normAutofit fontScale="85000" lnSpcReduction="10000"/>
          </a:bodyPr>
          <a:lstStyle/>
          <a:p>
            <a:pPr>
              <a:lnSpc>
                <a:spcPct val="150000"/>
              </a:lnSpc>
            </a:pPr>
            <a:r>
              <a:rPr lang="en-US" dirty="0"/>
              <a:t>The Sixth KPI represent the </a:t>
            </a:r>
            <a:r>
              <a:rPr lang="en-US" dirty="0">
                <a:solidFill>
                  <a:schemeClr val="tx2"/>
                </a:solidFill>
                <a:effectLst>
                  <a:outerShdw blurRad="38100" dist="38100" dir="2700000" algn="tl">
                    <a:srgbClr val="000000">
                      <a:alpha val="43137"/>
                    </a:srgbClr>
                  </a:outerShdw>
                </a:effectLst>
              </a:rPr>
              <a:t>CUSTOMER DISPUTE.  </a:t>
            </a:r>
            <a:r>
              <a:rPr lang="en-US" dirty="0"/>
              <a:t>In which the chart represent the share of ratio of “YES”,”NO” and “NULL”.</a:t>
            </a:r>
          </a:p>
          <a:p>
            <a:pPr>
              <a:lnSpc>
                <a:spcPct val="150000"/>
              </a:lnSpc>
            </a:pPr>
            <a:r>
              <a:rPr lang="en-US" dirty="0"/>
              <a:t>In this KPI I have used the Customer Dispute Column which is represented by YES, NO and NULL. </a:t>
            </a:r>
          </a:p>
          <a:p>
            <a:pPr>
              <a:lnSpc>
                <a:spcPct val="150000"/>
              </a:lnSpc>
            </a:pPr>
            <a:r>
              <a:rPr lang="en-US" dirty="0"/>
              <a:t>In Order to present the Customer Dispute, I have represented it in a Pie Chart. </a:t>
            </a:r>
          </a:p>
          <a:p>
            <a:pPr>
              <a:lnSpc>
                <a:spcPct val="150000"/>
              </a:lnSpc>
            </a:pPr>
            <a:r>
              <a:rPr lang="en-US" dirty="0"/>
              <a:t>Duplicate Chart are created then with the help of Dual Axis a Donut Chart is created.</a:t>
            </a:r>
          </a:p>
          <a:p>
            <a:endParaRPr lang="en-IN" dirty="0"/>
          </a:p>
        </p:txBody>
      </p:sp>
      <p:pic>
        <p:nvPicPr>
          <p:cNvPr id="5" name="Picture 4" descr="Graphical user interface, application&#10;&#10;Description automatically generated">
            <a:extLst>
              <a:ext uri="{FF2B5EF4-FFF2-40B4-BE49-F238E27FC236}">
                <a16:creationId xmlns:a16="http://schemas.microsoft.com/office/drawing/2014/main" id="{898C3D96-FE1B-45F8-AA95-841F72198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829" y="182503"/>
            <a:ext cx="9002381" cy="2824168"/>
          </a:xfrm>
          <a:prstGeom prst="rect">
            <a:avLst/>
          </a:prstGeom>
        </p:spPr>
      </p:pic>
    </p:spTree>
    <p:extLst>
      <p:ext uri="{BB962C8B-B14F-4D97-AF65-F5344CB8AC3E}">
        <p14:creationId xmlns:p14="http://schemas.microsoft.com/office/powerpoint/2010/main" val="43358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168E-B820-4881-B615-E552F94F13ED}"/>
              </a:ext>
            </a:extLst>
          </p:cNvPr>
          <p:cNvSpPr>
            <a:spLocks noGrp="1"/>
          </p:cNvSpPr>
          <p:nvPr>
            <p:ph type="title"/>
          </p:nvPr>
        </p:nvSpPr>
        <p:spPr>
          <a:xfrm>
            <a:off x="2510724" y="365126"/>
            <a:ext cx="6881249" cy="812746"/>
          </a:xfrm>
        </p:spPr>
        <p:txBody>
          <a:bodyPr/>
          <a:lstStyle/>
          <a:p>
            <a:endParaRPr lang="en-IN" dirty="0"/>
          </a:p>
        </p:txBody>
      </p:sp>
      <p:sp>
        <p:nvSpPr>
          <p:cNvPr id="3" name="Content Placeholder 2">
            <a:extLst>
              <a:ext uri="{FF2B5EF4-FFF2-40B4-BE49-F238E27FC236}">
                <a16:creationId xmlns:a16="http://schemas.microsoft.com/office/drawing/2014/main" id="{780ABCE9-12F3-4311-8B6E-624DF9297D72}"/>
              </a:ext>
            </a:extLst>
          </p:cNvPr>
          <p:cNvSpPr>
            <a:spLocks noGrp="1"/>
          </p:cNvSpPr>
          <p:nvPr>
            <p:ph idx="1"/>
          </p:nvPr>
        </p:nvSpPr>
        <p:spPr>
          <a:xfrm>
            <a:off x="838200" y="3429000"/>
            <a:ext cx="10515600" cy="4351338"/>
          </a:xfrm>
        </p:spPr>
        <p:txBody>
          <a:bodyPr/>
          <a:lstStyle/>
          <a:p>
            <a:pPr>
              <a:lnSpc>
                <a:spcPct val="150000"/>
              </a:lnSpc>
            </a:pPr>
            <a:r>
              <a:rPr lang="en-US" dirty="0"/>
              <a:t>The Seventh KPI represent the </a:t>
            </a:r>
            <a:r>
              <a:rPr lang="en-US" dirty="0">
                <a:solidFill>
                  <a:schemeClr val="tx2"/>
                </a:solidFill>
                <a:effectLst>
                  <a:outerShdw blurRad="38100" dist="38100" dir="2700000" algn="tl">
                    <a:srgbClr val="000000">
                      <a:alpha val="43137"/>
                    </a:srgbClr>
                  </a:outerShdw>
                </a:effectLst>
              </a:rPr>
              <a:t>COMPLAINTS BY MEDIA</a:t>
            </a:r>
            <a:r>
              <a:rPr lang="en-US" dirty="0"/>
              <a:t>. This KPI present the count of number of complaints in the different source of media.</a:t>
            </a:r>
          </a:p>
          <a:p>
            <a:pPr>
              <a:lnSpc>
                <a:spcPct val="150000"/>
              </a:lnSpc>
            </a:pPr>
            <a:r>
              <a:rPr lang="en-US" dirty="0"/>
              <a:t>In this KPI I have used the Submitted Via Column and the other column presented as the dummy column using the total complaints.</a:t>
            </a:r>
          </a:p>
          <a:p>
            <a:pPr marL="0" indent="0">
              <a:lnSpc>
                <a:spcPct val="150000"/>
              </a:lnSpc>
              <a:buNone/>
            </a:pPr>
            <a:endParaRPr lang="en-US" dirty="0"/>
          </a:p>
          <a:p>
            <a:endParaRPr lang="en-IN" dirty="0"/>
          </a:p>
        </p:txBody>
      </p:sp>
      <p:pic>
        <p:nvPicPr>
          <p:cNvPr id="5" name="Picture 4" descr="Graphical user interface, text&#10;&#10;Description automatically generated">
            <a:extLst>
              <a:ext uri="{FF2B5EF4-FFF2-40B4-BE49-F238E27FC236}">
                <a16:creationId xmlns:a16="http://schemas.microsoft.com/office/drawing/2014/main" id="{CA6D99BB-4411-42F5-A829-5287AF52A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203" y="76446"/>
            <a:ext cx="9621593" cy="3352554"/>
          </a:xfrm>
          <a:prstGeom prst="rect">
            <a:avLst/>
          </a:prstGeom>
        </p:spPr>
      </p:pic>
    </p:spTree>
    <p:extLst>
      <p:ext uri="{BB962C8B-B14F-4D97-AF65-F5344CB8AC3E}">
        <p14:creationId xmlns:p14="http://schemas.microsoft.com/office/powerpoint/2010/main" val="1781765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BA4D-C344-4161-ACF9-BBB7146916EC}"/>
              </a:ext>
            </a:extLst>
          </p:cNvPr>
          <p:cNvSpPr>
            <a:spLocks noGrp="1"/>
          </p:cNvSpPr>
          <p:nvPr>
            <p:ph type="title"/>
          </p:nvPr>
        </p:nvSpPr>
        <p:spPr>
          <a:xfrm>
            <a:off x="3188368" y="365126"/>
            <a:ext cx="4592053" cy="757822"/>
          </a:xfrm>
        </p:spPr>
        <p:txBody>
          <a:bodyPr/>
          <a:lstStyle/>
          <a:p>
            <a:endParaRPr lang="en-IN" dirty="0"/>
          </a:p>
        </p:txBody>
      </p:sp>
      <p:sp>
        <p:nvSpPr>
          <p:cNvPr id="3" name="Content Placeholder 2">
            <a:extLst>
              <a:ext uri="{FF2B5EF4-FFF2-40B4-BE49-F238E27FC236}">
                <a16:creationId xmlns:a16="http://schemas.microsoft.com/office/drawing/2014/main" id="{B7C88800-A914-47D6-85B6-1846CA782996}"/>
              </a:ext>
            </a:extLst>
          </p:cNvPr>
          <p:cNvSpPr>
            <a:spLocks noGrp="1"/>
          </p:cNvSpPr>
          <p:nvPr>
            <p:ph idx="1"/>
          </p:nvPr>
        </p:nvSpPr>
        <p:spPr>
          <a:xfrm>
            <a:off x="838200" y="3910912"/>
            <a:ext cx="10515600" cy="4351338"/>
          </a:xfrm>
        </p:spPr>
        <p:txBody>
          <a:bodyPr/>
          <a:lstStyle/>
          <a:p>
            <a:pPr>
              <a:lnSpc>
                <a:spcPct val="150000"/>
              </a:lnSpc>
            </a:pPr>
            <a:r>
              <a:rPr lang="en-US" dirty="0"/>
              <a:t>The Eight KPI represent the </a:t>
            </a:r>
            <a:r>
              <a:rPr lang="en-US" dirty="0">
                <a:solidFill>
                  <a:schemeClr val="tx2"/>
                </a:solidFill>
                <a:effectLst>
                  <a:outerShdw blurRad="38100" dist="38100" dir="2700000" algn="tl">
                    <a:srgbClr val="000000">
                      <a:alpha val="43137"/>
                    </a:srgbClr>
                  </a:outerShdw>
                </a:effectLst>
              </a:rPr>
              <a:t>COMPLAINTS BY ISSUE. </a:t>
            </a:r>
            <a:r>
              <a:rPr lang="en-US" dirty="0"/>
              <a:t>The KPI present the count of number of complaints presented in the different issues. </a:t>
            </a:r>
          </a:p>
          <a:p>
            <a:pPr>
              <a:lnSpc>
                <a:spcPct val="150000"/>
              </a:lnSpc>
            </a:pPr>
            <a:r>
              <a:rPr lang="en-US" dirty="0"/>
              <a:t>In this KPI I have used the </a:t>
            </a:r>
            <a:r>
              <a:rPr lang="en-US" dirty="0">
                <a:solidFill>
                  <a:schemeClr val="accent1"/>
                </a:solidFill>
              </a:rPr>
              <a:t>Issue column </a:t>
            </a:r>
            <a:r>
              <a:rPr lang="en-US" dirty="0"/>
              <a:t>plus a calculated field representing the </a:t>
            </a:r>
            <a:r>
              <a:rPr lang="en-US" dirty="0">
                <a:solidFill>
                  <a:schemeClr val="accent1"/>
                </a:solidFill>
              </a:rPr>
              <a:t>Max complaints </a:t>
            </a:r>
            <a:r>
              <a:rPr lang="en-US" dirty="0"/>
              <a:t>of the Issue column.</a:t>
            </a:r>
          </a:p>
          <a:p>
            <a:endParaRPr lang="en-US" dirty="0"/>
          </a:p>
        </p:txBody>
      </p:sp>
      <p:pic>
        <p:nvPicPr>
          <p:cNvPr id="11" name="Picture 10" descr="Table&#10;&#10;Description automatically generated with medium confidence">
            <a:extLst>
              <a:ext uri="{FF2B5EF4-FFF2-40B4-BE49-F238E27FC236}">
                <a16:creationId xmlns:a16="http://schemas.microsoft.com/office/drawing/2014/main" id="{8EA14E6C-5721-49D5-A08E-20FA74215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004" y="159717"/>
            <a:ext cx="8678779" cy="3866852"/>
          </a:xfrm>
          <a:prstGeom prst="rect">
            <a:avLst/>
          </a:prstGeom>
        </p:spPr>
      </p:pic>
    </p:spTree>
    <p:extLst>
      <p:ext uri="{BB962C8B-B14F-4D97-AF65-F5344CB8AC3E}">
        <p14:creationId xmlns:p14="http://schemas.microsoft.com/office/powerpoint/2010/main" val="2431292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C2537-2C10-49A3-BD4F-D4F56FD41BC0}"/>
              </a:ext>
            </a:extLst>
          </p:cNvPr>
          <p:cNvSpPr>
            <a:spLocks noGrp="1"/>
          </p:cNvSpPr>
          <p:nvPr>
            <p:ph type="title"/>
          </p:nvPr>
        </p:nvSpPr>
        <p:spPr/>
        <p:txBody>
          <a:bodyPr/>
          <a:lstStyle/>
          <a:p>
            <a:endParaRPr lang="en-IN" dirty="0"/>
          </a:p>
        </p:txBody>
      </p:sp>
      <p:pic>
        <p:nvPicPr>
          <p:cNvPr id="8" name="Content Placeholder 7" descr="Graphical user interface, application&#10;&#10;Description automatically generated">
            <a:extLst>
              <a:ext uri="{FF2B5EF4-FFF2-40B4-BE49-F238E27FC236}">
                <a16:creationId xmlns:a16="http://schemas.microsoft.com/office/drawing/2014/main" id="{3759F4E6-6C45-4704-AF89-EBC31F3DAE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04948"/>
            <a:ext cx="12304295" cy="7062947"/>
          </a:xfrm>
        </p:spPr>
      </p:pic>
    </p:spTree>
    <p:extLst>
      <p:ext uri="{BB962C8B-B14F-4D97-AF65-F5344CB8AC3E}">
        <p14:creationId xmlns:p14="http://schemas.microsoft.com/office/powerpoint/2010/main" val="257705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D7660-3DAD-43D8-8CCC-9814C6F9DDA9}"/>
              </a:ext>
            </a:extLst>
          </p:cNvPr>
          <p:cNvSpPr>
            <a:spLocks noGrp="1"/>
          </p:cNvSpPr>
          <p:nvPr>
            <p:ph type="title"/>
          </p:nvPr>
        </p:nvSpPr>
        <p:spPr/>
        <p:txBody>
          <a:bodyPr>
            <a:normAutofit/>
          </a:bodyPr>
          <a:lstStyle/>
          <a:p>
            <a:pPr algn="ctr"/>
            <a:r>
              <a:rPr lang="en-US" sz="5400" dirty="0">
                <a:effectLst>
                  <a:outerShdw blurRad="38100" dist="38100" dir="2700000" algn="tl">
                    <a:srgbClr val="000000">
                      <a:alpha val="43137"/>
                    </a:srgbClr>
                  </a:outerShdw>
                </a:effectLst>
              </a:rPr>
              <a:t>CONCULSION</a:t>
            </a:r>
            <a:endParaRPr lang="en-IN" sz="54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8A3612C-9515-46C9-8502-AC2227CAF370}"/>
              </a:ext>
            </a:extLst>
          </p:cNvPr>
          <p:cNvSpPr>
            <a:spLocks noGrp="1"/>
          </p:cNvSpPr>
          <p:nvPr>
            <p:ph idx="1"/>
          </p:nvPr>
        </p:nvSpPr>
        <p:spPr/>
        <p:txBody>
          <a:bodyPr>
            <a:normAutofit fontScale="85000" lnSpcReduction="20000"/>
          </a:bodyPr>
          <a:lstStyle/>
          <a:p>
            <a:pPr marL="0" indent="0">
              <a:lnSpc>
                <a:spcPct val="100000"/>
              </a:lnSpc>
              <a:buNone/>
            </a:pPr>
            <a:r>
              <a:rPr lang="en-US" sz="4000" dirty="0"/>
              <a:t>H</a:t>
            </a:r>
            <a:r>
              <a:rPr lang="en-US" dirty="0"/>
              <a:t>ere, I have come to the end of my detailed analysis of my project.</a:t>
            </a:r>
          </a:p>
          <a:p>
            <a:pPr marL="0" indent="0">
              <a:lnSpc>
                <a:spcPct val="100000"/>
              </a:lnSpc>
              <a:buNone/>
            </a:pPr>
            <a:r>
              <a:rPr lang="en-US" dirty="0"/>
              <a:t>I tried my best to include all the necessary points that are related to the given assignment on Tableau. This project contains information on the various charts analysis where each of the five explains the total sales in the specific region. Also, a proper dashboard has been maintained containing all the charts represented in the proper format. With, Filters and Title Provided in it.</a:t>
            </a:r>
          </a:p>
          <a:p>
            <a:pPr marL="0" indent="0">
              <a:lnSpc>
                <a:spcPct val="100000"/>
              </a:lnSpc>
              <a:buNone/>
            </a:pPr>
            <a:r>
              <a:rPr lang="en-US" dirty="0"/>
              <a:t>I do hope that my project will be insightful and look visually impairing.</a:t>
            </a:r>
          </a:p>
          <a:p>
            <a:pPr marL="0" indent="0">
              <a:lnSpc>
                <a:spcPct val="100000"/>
              </a:lnSpc>
              <a:buNone/>
            </a:pPr>
            <a:r>
              <a:rPr lang="en-US" dirty="0"/>
              <a:t>I have prepared the dashboard on Tableau Online. I will be sharing the credentials where you can access my dashboard.</a:t>
            </a:r>
          </a:p>
          <a:p>
            <a:pPr>
              <a:lnSpc>
                <a:spcPct val="100000"/>
              </a:lnSpc>
            </a:pPr>
            <a:r>
              <a:rPr lang="en-US" dirty="0"/>
              <a:t>Email Id – </a:t>
            </a:r>
            <a:r>
              <a:rPr lang="en-US" dirty="0">
                <a:hlinkClick r:id="rId2"/>
              </a:rPr>
              <a:t>Jyoti.Chauhan@avvashyacci.com</a:t>
            </a:r>
            <a:endParaRPr lang="en-US" dirty="0"/>
          </a:p>
          <a:p>
            <a:pPr>
              <a:lnSpc>
                <a:spcPct val="100000"/>
              </a:lnSpc>
            </a:pPr>
            <a:r>
              <a:rPr lang="en-US" dirty="0"/>
              <a:t>Password – Abhay#5025</a:t>
            </a:r>
          </a:p>
          <a:p>
            <a:pPr>
              <a:lnSpc>
                <a:spcPct val="100000"/>
              </a:lnSpc>
            </a:pPr>
            <a:endParaRPr lang="en-US" dirty="0"/>
          </a:p>
          <a:p>
            <a:pPr>
              <a:lnSpc>
                <a:spcPct val="100000"/>
              </a:lnSpc>
            </a:pPr>
            <a:endParaRPr lang="en-US" dirty="0"/>
          </a:p>
          <a:p>
            <a:pPr marL="0" indent="0">
              <a:lnSpc>
                <a:spcPct val="100000"/>
              </a:lnSpc>
              <a:buNone/>
            </a:pPr>
            <a:endParaRPr lang="en-US" dirty="0"/>
          </a:p>
          <a:p>
            <a:pPr marL="0" indent="0">
              <a:lnSpc>
                <a:spcPct val="100000"/>
              </a:lnSpc>
              <a:buNone/>
            </a:pPr>
            <a:endParaRPr lang="en-IN" dirty="0"/>
          </a:p>
        </p:txBody>
      </p:sp>
    </p:spTree>
    <p:extLst>
      <p:ext uri="{BB962C8B-B14F-4D97-AF65-F5344CB8AC3E}">
        <p14:creationId xmlns:p14="http://schemas.microsoft.com/office/powerpoint/2010/main" val="3430790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4613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B0294-E950-4843-9838-9AF350E652B8}"/>
              </a:ext>
            </a:extLst>
          </p:cNvPr>
          <p:cNvSpPr>
            <a:spLocks noGrp="1"/>
          </p:cNvSpPr>
          <p:nvPr>
            <p:ph type="title"/>
          </p:nvPr>
        </p:nvSpPr>
        <p:spPr/>
        <p:txBody>
          <a:bodyPr>
            <a:normAutofit/>
          </a:bodyPr>
          <a:lstStyle/>
          <a:p>
            <a:pPr algn="ctr"/>
            <a:r>
              <a:rPr lang="en-US" b="1" dirty="0">
                <a:effectLst>
                  <a:outerShdw blurRad="38100" dist="38100" dir="2700000" algn="tl">
                    <a:srgbClr val="000000">
                      <a:alpha val="43137"/>
                    </a:srgbClr>
                  </a:outerShdw>
                </a:effectLst>
              </a:rPr>
              <a:t>CONTENTS</a:t>
            </a:r>
            <a:endParaRPr lang="en-IN" b="1" dirty="0">
              <a:effectLst>
                <a:outerShdw blurRad="38100" dist="38100" dir="2700000" algn="tl">
                  <a:srgbClr val="000000">
                    <a:alpha val="43137"/>
                  </a:srgbClr>
                </a:outerShdw>
              </a:effectLst>
            </a:endParaRPr>
          </a:p>
        </p:txBody>
      </p:sp>
      <p:graphicFrame>
        <p:nvGraphicFramePr>
          <p:cNvPr id="4" name="Table 4">
            <a:extLst>
              <a:ext uri="{FF2B5EF4-FFF2-40B4-BE49-F238E27FC236}">
                <a16:creationId xmlns:a16="http://schemas.microsoft.com/office/drawing/2014/main" id="{7219E23B-E9AE-44D8-89CA-7A1275E52CD8}"/>
              </a:ext>
            </a:extLst>
          </p:cNvPr>
          <p:cNvGraphicFramePr>
            <a:graphicFrameLocks noGrp="1"/>
          </p:cNvGraphicFramePr>
          <p:nvPr>
            <p:ph idx="1"/>
            <p:extLst>
              <p:ext uri="{D42A27DB-BD31-4B8C-83A1-F6EECF244321}">
                <p14:modId xmlns:p14="http://schemas.microsoft.com/office/powerpoint/2010/main" val="2568938668"/>
              </p:ext>
            </p:extLst>
          </p:nvPr>
        </p:nvGraphicFramePr>
        <p:xfrm>
          <a:off x="838200" y="1825626"/>
          <a:ext cx="10515597" cy="3629775"/>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921358700"/>
                    </a:ext>
                  </a:extLst>
                </a:gridCol>
                <a:gridCol w="3505199">
                  <a:extLst>
                    <a:ext uri="{9D8B030D-6E8A-4147-A177-3AD203B41FA5}">
                      <a16:colId xmlns:a16="http://schemas.microsoft.com/office/drawing/2014/main" val="3549061626"/>
                    </a:ext>
                  </a:extLst>
                </a:gridCol>
                <a:gridCol w="3505199">
                  <a:extLst>
                    <a:ext uri="{9D8B030D-6E8A-4147-A177-3AD203B41FA5}">
                      <a16:colId xmlns:a16="http://schemas.microsoft.com/office/drawing/2014/main" val="3396057558"/>
                    </a:ext>
                  </a:extLst>
                </a:gridCol>
              </a:tblGrid>
              <a:tr h="725955">
                <a:tc>
                  <a:txBody>
                    <a:bodyPr/>
                    <a:lstStyle/>
                    <a:p>
                      <a:pPr algn="ctr"/>
                      <a:r>
                        <a:rPr lang="en-US" dirty="0"/>
                        <a:t>S.NO</a:t>
                      </a:r>
                      <a:endParaRPr lang="en-IN" dirty="0"/>
                    </a:p>
                  </a:txBody>
                  <a:tcPr/>
                </a:tc>
                <a:tc>
                  <a:txBody>
                    <a:bodyPr/>
                    <a:lstStyle/>
                    <a:p>
                      <a:pPr algn="ctr"/>
                      <a:r>
                        <a:rPr lang="en-US" dirty="0"/>
                        <a:t>CHAPTER</a:t>
                      </a:r>
                      <a:r>
                        <a:rPr lang="en-US" baseline="0" dirty="0"/>
                        <a:t> NAME</a:t>
                      </a:r>
                      <a:endParaRPr lang="en-IN" dirty="0"/>
                    </a:p>
                  </a:txBody>
                  <a:tcPr/>
                </a:tc>
                <a:tc>
                  <a:txBody>
                    <a:bodyPr/>
                    <a:lstStyle/>
                    <a:p>
                      <a:pPr algn="ctr"/>
                      <a:r>
                        <a:rPr lang="en-US" dirty="0"/>
                        <a:t>PAGE NO.</a:t>
                      </a:r>
                      <a:endParaRPr lang="en-IN" dirty="0"/>
                    </a:p>
                  </a:txBody>
                  <a:tcPr/>
                </a:tc>
                <a:extLst>
                  <a:ext uri="{0D108BD9-81ED-4DB2-BD59-A6C34878D82A}">
                    <a16:rowId xmlns:a16="http://schemas.microsoft.com/office/drawing/2014/main" val="3918452344"/>
                  </a:ext>
                </a:extLst>
              </a:tr>
              <a:tr h="725955">
                <a:tc>
                  <a:txBody>
                    <a:bodyPr/>
                    <a:lstStyle/>
                    <a:p>
                      <a:pPr algn="ctr"/>
                      <a:r>
                        <a:rPr lang="en-US" dirty="0"/>
                        <a:t>01.</a:t>
                      </a:r>
                      <a:endParaRPr lang="en-IN" dirty="0"/>
                    </a:p>
                  </a:txBody>
                  <a:tcPr/>
                </a:tc>
                <a:tc>
                  <a:txBody>
                    <a:bodyPr/>
                    <a:lstStyle/>
                    <a:p>
                      <a:pPr algn="ctr"/>
                      <a:r>
                        <a:rPr lang="en-US" dirty="0"/>
                        <a:t>INTRODUCTION</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2343326479"/>
                  </a:ext>
                </a:extLst>
              </a:tr>
              <a:tr h="725955">
                <a:tc>
                  <a:txBody>
                    <a:bodyPr/>
                    <a:lstStyle/>
                    <a:p>
                      <a:pPr algn="ctr"/>
                      <a:r>
                        <a:rPr lang="en-US" dirty="0"/>
                        <a:t>02.</a:t>
                      </a:r>
                      <a:endParaRPr lang="en-IN" dirty="0"/>
                    </a:p>
                  </a:txBody>
                  <a:tcPr/>
                </a:tc>
                <a:tc>
                  <a:txBody>
                    <a:bodyPr/>
                    <a:lstStyle/>
                    <a:p>
                      <a:pPr algn="ctr"/>
                      <a:r>
                        <a:rPr lang="en-US" dirty="0"/>
                        <a:t>SOURCE OF THE DATA</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2674768518"/>
                  </a:ext>
                </a:extLst>
              </a:tr>
              <a:tr h="725955">
                <a:tc>
                  <a:txBody>
                    <a:bodyPr/>
                    <a:lstStyle/>
                    <a:p>
                      <a:pPr algn="ctr"/>
                      <a:r>
                        <a:rPr lang="en-US" dirty="0"/>
                        <a:t>03.</a:t>
                      </a:r>
                      <a:endParaRPr lang="en-IN" dirty="0"/>
                    </a:p>
                  </a:txBody>
                  <a:tcPr/>
                </a:tc>
                <a:tc>
                  <a:txBody>
                    <a:bodyPr/>
                    <a:lstStyle/>
                    <a:p>
                      <a:pPr algn="ctr"/>
                      <a:r>
                        <a:rPr lang="en-US" dirty="0"/>
                        <a:t>OUTCOME OF THE ANALYSIS</a:t>
                      </a:r>
                      <a:endParaRPr lang="en-IN" dirty="0"/>
                    </a:p>
                  </a:txBody>
                  <a:tcPr/>
                </a:tc>
                <a:tc>
                  <a:txBody>
                    <a:bodyPr/>
                    <a:lstStyle/>
                    <a:p>
                      <a:pPr algn="ctr"/>
                      <a:r>
                        <a:rPr lang="en-US" dirty="0"/>
                        <a:t>5-13</a:t>
                      </a:r>
                      <a:endParaRPr lang="en-IN" dirty="0"/>
                    </a:p>
                  </a:txBody>
                  <a:tcPr/>
                </a:tc>
                <a:extLst>
                  <a:ext uri="{0D108BD9-81ED-4DB2-BD59-A6C34878D82A}">
                    <a16:rowId xmlns:a16="http://schemas.microsoft.com/office/drawing/2014/main" val="1448895792"/>
                  </a:ext>
                </a:extLst>
              </a:tr>
              <a:tr h="725955">
                <a:tc>
                  <a:txBody>
                    <a:bodyPr/>
                    <a:lstStyle/>
                    <a:p>
                      <a:pPr algn="ctr"/>
                      <a:r>
                        <a:rPr lang="en-US" dirty="0"/>
                        <a:t>04.</a:t>
                      </a:r>
                      <a:endParaRPr lang="en-IN" dirty="0"/>
                    </a:p>
                  </a:txBody>
                  <a:tcPr/>
                </a:tc>
                <a:tc>
                  <a:txBody>
                    <a:bodyPr/>
                    <a:lstStyle/>
                    <a:p>
                      <a:pPr algn="ctr"/>
                      <a:r>
                        <a:rPr lang="en-US" dirty="0"/>
                        <a:t>CONCLUSION</a:t>
                      </a:r>
                      <a:endParaRPr lang="en-IN" dirty="0"/>
                    </a:p>
                  </a:txBody>
                  <a:tcPr/>
                </a:tc>
                <a:tc>
                  <a:txBody>
                    <a:bodyPr/>
                    <a:lstStyle/>
                    <a:p>
                      <a:pPr algn="ctr"/>
                      <a:r>
                        <a:rPr lang="en-US" dirty="0"/>
                        <a:t>14</a:t>
                      </a:r>
                      <a:endParaRPr lang="en-IN" dirty="0"/>
                    </a:p>
                  </a:txBody>
                  <a:tcPr/>
                </a:tc>
                <a:extLst>
                  <a:ext uri="{0D108BD9-81ED-4DB2-BD59-A6C34878D82A}">
                    <a16:rowId xmlns:a16="http://schemas.microsoft.com/office/drawing/2014/main" val="5316874"/>
                  </a:ext>
                </a:extLst>
              </a:tr>
            </a:tbl>
          </a:graphicData>
        </a:graphic>
      </p:graphicFrame>
    </p:spTree>
    <p:extLst>
      <p:ext uri="{BB962C8B-B14F-4D97-AF65-F5344CB8AC3E}">
        <p14:creationId xmlns:p14="http://schemas.microsoft.com/office/powerpoint/2010/main" val="1716361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1D601-8203-4AA8-B2EE-83EF141FB0E4}"/>
              </a:ext>
            </a:extLst>
          </p:cNvPr>
          <p:cNvSpPr>
            <a:spLocks noGrp="1"/>
          </p:cNvSpPr>
          <p:nvPr>
            <p:ph type="title"/>
          </p:nvPr>
        </p:nvSpPr>
        <p:spPr/>
        <p:txBody>
          <a:bodyPr>
            <a:normAutofit/>
          </a:bodyPr>
          <a:lstStyle/>
          <a:p>
            <a:pPr algn="ctr"/>
            <a:r>
              <a:rPr lang="en-US" sz="5400" b="1" dirty="0">
                <a:effectLst>
                  <a:outerShdw blurRad="38100" dist="38100" dir="2700000" algn="tl">
                    <a:srgbClr val="000000">
                      <a:alpha val="43137"/>
                    </a:srgbClr>
                  </a:outerShdw>
                </a:effectLst>
              </a:rPr>
              <a:t>INTRODUCTION</a:t>
            </a:r>
            <a:endParaRPr lang="en-IN" sz="5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8E1F485-84CC-458B-96ED-6F4B1B0153C0}"/>
              </a:ext>
            </a:extLst>
          </p:cNvPr>
          <p:cNvSpPr>
            <a:spLocks noGrp="1"/>
          </p:cNvSpPr>
          <p:nvPr>
            <p:ph idx="1"/>
          </p:nvPr>
        </p:nvSpPr>
        <p:spPr/>
        <p:txBody>
          <a:bodyPr>
            <a:normAutofit/>
          </a:bodyPr>
          <a:lstStyle/>
          <a:p>
            <a:pPr marL="0" indent="0">
              <a:lnSpc>
                <a:spcPct val="150000"/>
              </a:lnSpc>
              <a:buNone/>
            </a:pPr>
            <a:r>
              <a:rPr lang="en-US" sz="3600" dirty="0"/>
              <a:t>                                 The main objective of the project is to design a dynamic, responsive </a:t>
            </a:r>
            <a:r>
              <a:rPr lang="en-US" sz="3600" b="1" dirty="0"/>
              <a:t>dashboard</a:t>
            </a:r>
            <a:r>
              <a:rPr lang="en-US" sz="3600" dirty="0"/>
              <a:t> with fully fledge logic and environment using various charts to make them visually beautiful , with various set of filters and color dimension.</a:t>
            </a:r>
            <a:endParaRPr lang="en-IN" sz="3600" dirty="0"/>
          </a:p>
        </p:txBody>
      </p:sp>
    </p:spTree>
    <p:extLst>
      <p:ext uri="{BB962C8B-B14F-4D97-AF65-F5344CB8AC3E}">
        <p14:creationId xmlns:p14="http://schemas.microsoft.com/office/powerpoint/2010/main" val="411495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4D27-2D7C-4426-8D3B-240E3ED0913C}"/>
              </a:ext>
            </a:extLst>
          </p:cNvPr>
          <p:cNvSpPr>
            <a:spLocks noGrp="1"/>
          </p:cNvSpPr>
          <p:nvPr>
            <p:ph type="title"/>
          </p:nvPr>
        </p:nvSpPr>
        <p:spPr>
          <a:xfrm>
            <a:off x="838200" y="209227"/>
            <a:ext cx="10515600" cy="1325563"/>
          </a:xfrm>
        </p:spPr>
        <p:txBody>
          <a:bodyPr>
            <a:normAutofit/>
          </a:bodyPr>
          <a:lstStyle/>
          <a:p>
            <a:pPr algn="ctr"/>
            <a:r>
              <a:rPr lang="en-US" b="1" dirty="0">
                <a:effectLst>
                  <a:outerShdw blurRad="38100" dist="38100" dir="2700000" algn="tl">
                    <a:srgbClr val="000000">
                      <a:alpha val="43137"/>
                    </a:srgbClr>
                  </a:outerShdw>
                </a:effectLst>
              </a:rPr>
              <a:t>SOURCE OF DATA</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2E256E8-F50C-4AC0-A0B5-9C6C9784A863}"/>
              </a:ext>
            </a:extLst>
          </p:cNvPr>
          <p:cNvSpPr>
            <a:spLocks noGrp="1"/>
          </p:cNvSpPr>
          <p:nvPr>
            <p:ph idx="1"/>
          </p:nvPr>
        </p:nvSpPr>
        <p:spPr>
          <a:xfrm>
            <a:off x="838200" y="1690688"/>
            <a:ext cx="10515600" cy="5167312"/>
          </a:xfrm>
        </p:spPr>
        <p:txBody>
          <a:bodyPr>
            <a:normAutofit fontScale="62500" lnSpcReduction="20000"/>
          </a:bodyPr>
          <a:lstStyle/>
          <a:p>
            <a:pPr marL="0" indent="0">
              <a:buNone/>
            </a:pPr>
            <a:r>
              <a:rPr lang="en-US" sz="3400" dirty="0"/>
              <a:t>The data I have used in this project is from Kaggle.</a:t>
            </a:r>
          </a:p>
          <a:p>
            <a:pPr marL="0" indent="0">
              <a:buNone/>
            </a:pPr>
            <a:r>
              <a:rPr lang="en-US" sz="3400" dirty="0"/>
              <a:t>The data name is “Financial Complaints” which has 670599 rows and 18 rows. </a:t>
            </a:r>
          </a:p>
          <a:p>
            <a:pPr marL="0" indent="0">
              <a:buNone/>
            </a:pPr>
            <a:endParaRPr lang="en-US" dirty="0"/>
          </a:p>
          <a:p>
            <a:pPr marL="0" indent="0">
              <a:buNone/>
            </a:pPr>
            <a:r>
              <a:rPr lang="en-US" sz="3200" dirty="0"/>
              <a:t>The column consist in the data are:</a:t>
            </a:r>
          </a:p>
          <a:p>
            <a:pPr marL="0" indent="0">
              <a:buNone/>
            </a:pPr>
            <a:endParaRPr lang="en-US" sz="3200" dirty="0"/>
          </a:p>
          <a:p>
            <a:pPr marL="514350" indent="-514350">
              <a:buFont typeface="+mj-lt"/>
              <a:buAutoNum type="arabicPeriod"/>
            </a:pPr>
            <a:r>
              <a:rPr lang="en-US" sz="3200" dirty="0"/>
              <a:t>Date Received.                                                             11. Tags.</a:t>
            </a:r>
          </a:p>
          <a:p>
            <a:pPr marL="514350" indent="-514350">
              <a:buFont typeface="+mj-lt"/>
              <a:buAutoNum type="arabicPeriod"/>
            </a:pPr>
            <a:r>
              <a:rPr lang="en-US" sz="3200" dirty="0"/>
              <a:t>Product.                                                                         12. Consumer Consent Provided?</a:t>
            </a:r>
          </a:p>
          <a:p>
            <a:pPr marL="514350" indent="-514350">
              <a:buFont typeface="+mj-lt"/>
              <a:buAutoNum type="arabicPeriod"/>
            </a:pPr>
            <a:r>
              <a:rPr lang="en-US" sz="3200" dirty="0"/>
              <a:t>Sub-Product.                                                                 13.  Submitted Via.</a:t>
            </a:r>
          </a:p>
          <a:p>
            <a:pPr marL="514350" indent="-514350">
              <a:buFont typeface="+mj-lt"/>
              <a:buAutoNum type="arabicPeriod"/>
            </a:pPr>
            <a:r>
              <a:rPr lang="en-US" sz="3200" dirty="0"/>
              <a:t>Issue.                                                                              14. Date Sent to Company.</a:t>
            </a:r>
          </a:p>
          <a:p>
            <a:pPr marL="514350" indent="-514350">
              <a:buFont typeface="+mj-lt"/>
              <a:buAutoNum type="arabicPeriod"/>
            </a:pPr>
            <a:r>
              <a:rPr lang="en-US" sz="3200" dirty="0"/>
              <a:t>Sub-Issue.                                                                      15. Company Response to Consumer.</a:t>
            </a:r>
          </a:p>
          <a:p>
            <a:pPr marL="514350" indent="-514350">
              <a:buFont typeface="+mj-lt"/>
              <a:buAutoNum type="arabicPeriod"/>
            </a:pPr>
            <a:r>
              <a:rPr lang="en-US" sz="3200" dirty="0"/>
              <a:t>Consumer Complaint Narrative.                                16. Timely Response.</a:t>
            </a:r>
          </a:p>
          <a:p>
            <a:pPr marL="514350" indent="-514350">
              <a:buFont typeface="+mj-lt"/>
              <a:buAutoNum type="arabicPeriod"/>
            </a:pPr>
            <a:r>
              <a:rPr lang="en-US" sz="3200" dirty="0"/>
              <a:t>Company Public Response.                                         17. Consumer Disputed.</a:t>
            </a:r>
          </a:p>
          <a:p>
            <a:pPr marL="514350" indent="-514350">
              <a:buFont typeface="+mj-lt"/>
              <a:buAutoNum type="arabicPeriod"/>
            </a:pPr>
            <a:r>
              <a:rPr lang="en-US" sz="3200" dirty="0"/>
              <a:t>Company.                                                                        18. Complaint ID.</a:t>
            </a:r>
          </a:p>
          <a:p>
            <a:pPr marL="514350" indent="-514350">
              <a:buFont typeface="+mj-lt"/>
              <a:buAutoNum type="arabicPeriod"/>
            </a:pPr>
            <a:r>
              <a:rPr lang="en-US" sz="3200" dirty="0"/>
              <a:t>State.</a:t>
            </a:r>
          </a:p>
          <a:p>
            <a:pPr marL="514350" indent="-514350">
              <a:buFont typeface="+mj-lt"/>
              <a:buAutoNum type="arabicPeriod"/>
            </a:pPr>
            <a:r>
              <a:rPr lang="en-US" sz="3200" dirty="0"/>
              <a:t>Zip Code.						</a:t>
            </a:r>
          </a:p>
        </p:txBody>
      </p:sp>
    </p:spTree>
    <p:extLst>
      <p:ext uri="{BB962C8B-B14F-4D97-AF65-F5344CB8AC3E}">
        <p14:creationId xmlns:p14="http://schemas.microsoft.com/office/powerpoint/2010/main" val="120574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E290-BBA4-4006-A67E-86E096A821B7}"/>
              </a:ext>
            </a:extLst>
          </p:cNvPr>
          <p:cNvSpPr>
            <a:spLocks noGrp="1"/>
          </p:cNvSpPr>
          <p:nvPr>
            <p:ph type="title"/>
          </p:nvPr>
        </p:nvSpPr>
        <p:spPr>
          <a:xfrm>
            <a:off x="838198" y="117153"/>
            <a:ext cx="10515600" cy="750752"/>
          </a:xfrm>
        </p:spPr>
        <p:txBody>
          <a:bodyPr>
            <a:normAutofit fontScale="90000"/>
          </a:bodyPr>
          <a:lstStyle/>
          <a:p>
            <a:pPr algn="ctr"/>
            <a:r>
              <a:rPr lang="en-US" sz="5400" dirty="0">
                <a:effectLst>
                  <a:outerShdw blurRad="38100" dist="38100" dir="2700000" algn="tl">
                    <a:srgbClr val="000000">
                      <a:alpha val="43137"/>
                    </a:srgbClr>
                  </a:outerShdw>
                </a:effectLst>
              </a:rPr>
              <a:t>OUTCOME OF THE ANALYSIS</a:t>
            </a:r>
            <a:endParaRPr lang="en-IN" sz="5400" dirty="0">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F591EDBB-2E85-4C1F-94FB-4EB72AE25B26}"/>
              </a:ext>
            </a:extLst>
          </p:cNvPr>
          <p:cNvSpPr>
            <a:spLocks noGrp="1"/>
          </p:cNvSpPr>
          <p:nvPr>
            <p:ph idx="1"/>
          </p:nvPr>
        </p:nvSpPr>
        <p:spPr>
          <a:xfrm>
            <a:off x="838198" y="3690438"/>
            <a:ext cx="10515600" cy="4351338"/>
          </a:xfrm>
        </p:spPr>
        <p:txBody>
          <a:bodyPr/>
          <a:lstStyle/>
          <a:p>
            <a:pPr>
              <a:lnSpc>
                <a:spcPct val="150000"/>
              </a:lnSpc>
            </a:pPr>
            <a:r>
              <a:rPr lang="en-US" dirty="0"/>
              <a:t>The First KPI in the dashboard represent the </a:t>
            </a:r>
            <a:r>
              <a:rPr lang="en-US" u="sng" dirty="0">
                <a:effectLst>
                  <a:outerShdw blurRad="38100" dist="38100" dir="2700000" algn="tl">
                    <a:srgbClr val="000000">
                      <a:alpha val="43137"/>
                    </a:srgbClr>
                  </a:outerShdw>
                </a:effectLst>
              </a:rPr>
              <a:t>Total Complaints</a:t>
            </a:r>
            <a:r>
              <a:rPr lang="en-US" dirty="0">
                <a:effectLst>
                  <a:outerShdw blurRad="38100" dist="38100" dir="2700000" algn="tl">
                    <a:srgbClr val="000000">
                      <a:alpha val="43137"/>
                    </a:srgbClr>
                  </a:outerShdw>
                </a:effectLst>
              </a:rPr>
              <a:t>. </a:t>
            </a:r>
            <a:r>
              <a:rPr lang="en-US" dirty="0"/>
              <a:t>In this KPI I have used the </a:t>
            </a:r>
            <a:r>
              <a:rPr lang="en-US" dirty="0">
                <a:solidFill>
                  <a:schemeClr val="accent1">
                    <a:lumMod val="75000"/>
                  </a:schemeClr>
                </a:solidFill>
              </a:rPr>
              <a:t>Consumer_Complaints</a:t>
            </a:r>
            <a:r>
              <a:rPr lang="en-US" dirty="0"/>
              <a:t> present in the Measure Name and the </a:t>
            </a:r>
            <a:r>
              <a:rPr lang="en-US" dirty="0">
                <a:solidFill>
                  <a:schemeClr val="accent1">
                    <a:lumMod val="75000"/>
                  </a:schemeClr>
                </a:solidFill>
              </a:rPr>
              <a:t>Date Sent to Company </a:t>
            </a:r>
            <a:r>
              <a:rPr lang="en-US" dirty="0"/>
              <a:t>Column. The Graph over here represent The Total Number of Complaints and Count of Complaints with each passing months.</a:t>
            </a:r>
          </a:p>
          <a:p>
            <a:pPr marL="0" indent="0">
              <a:buNone/>
            </a:pPr>
            <a:endParaRPr lang="en-IN" dirty="0">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C06904E9-DDCD-4BF7-AEA0-589579C790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790" y="991893"/>
            <a:ext cx="8131445" cy="2836188"/>
          </a:xfrm>
          <a:prstGeom prst="rect">
            <a:avLst/>
          </a:prstGeom>
        </p:spPr>
      </p:pic>
    </p:spTree>
    <p:extLst>
      <p:ext uri="{BB962C8B-B14F-4D97-AF65-F5344CB8AC3E}">
        <p14:creationId xmlns:p14="http://schemas.microsoft.com/office/powerpoint/2010/main" val="4122942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A021-4131-4DE2-B8FC-18DE800766A7}"/>
              </a:ext>
            </a:extLst>
          </p:cNvPr>
          <p:cNvSpPr>
            <a:spLocks noGrp="1"/>
          </p:cNvSpPr>
          <p:nvPr>
            <p:ph type="title"/>
          </p:nvPr>
        </p:nvSpPr>
        <p:spPr>
          <a:xfrm>
            <a:off x="1859797" y="852407"/>
            <a:ext cx="9494003" cy="68192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1F532A3-D90A-4760-96EC-C892897716C7}"/>
              </a:ext>
            </a:extLst>
          </p:cNvPr>
          <p:cNvSpPr>
            <a:spLocks noGrp="1"/>
          </p:cNvSpPr>
          <p:nvPr>
            <p:ph idx="1"/>
          </p:nvPr>
        </p:nvSpPr>
        <p:spPr>
          <a:xfrm>
            <a:off x="838199" y="2506662"/>
            <a:ext cx="10515600" cy="4351338"/>
          </a:xfrm>
        </p:spPr>
        <p:txBody>
          <a:bodyPr/>
          <a:lstStyle/>
          <a:p>
            <a:pPr>
              <a:lnSpc>
                <a:spcPct val="150000"/>
              </a:lnSpc>
            </a:pPr>
            <a:r>
              <a:rPr lang="en-US" dirty="0"/>
              <a:t>The Second KPI in the dashboard represent the </a:t>
            </a:r>
            <a:r>
              <a:rPr lang="en-US" dirty="0">
                <a:solidFill>
                  <a:schemeClr val="tx2"/>
                </a:solidFill>
                <a:effectLst>
                  <a:outerShdw blurRad="38100" dist="38100" dir="2700000" algn="tl">
                    <a:srgbClr val="000000">
                      <a:alpha val="43137"/>
                    </a:srgbClr>
                  </a:outerShdw>
                </a:effectLst>
              </a:rPr>
              <a:t>Timely Response</a:t>
            </a:r>
            <a:r>
              <a:rPr lang="en-US" dirty="0"/>
              <a:t>. In this KPI I have used two calculated function represented as </a:t>
            </a:r>
            <a:r>
              <a:rPr lang="en-US" dirty="0">
                <a:solidFill>
                  <a:schemeClr val="accent5"/>
                </a:solidFill>
              </a:rPr>
              <a:t>% timely response</a:t>
            </a:r>
            <a:r>
              <a:rPr lang="en-US" dirty="0"/>
              <a:t> and </a:t>
            </a:r>
            <a:r>
              <a:rPr lang="en-US" dirty="0">
                <a:solidFill>
                  <a:schemeClr val="accent5"/>
                </a:solidFill>
              </a:rPr>
              <a:t>% non-timely response</a:t>
            </a:r>
            <a:r>
              <a:rPr lang="en-US" dirty="0"/>
              <a:t>. In overall timely response comes out to be 97.4%.</a:t>
            </a:r>
            <a:endParaRPr lang="en-IN" dirty="0"/>
          </a:p>
        </p:txBody>
      </p:sp>
      <p:pic>
        <p:nvPicPr>
          <p:cNvPr id="5" name="Picture 4" descr="Text&#10;&#10;Description automatically generated with low confidence">
            <a:extLst>
              <a:ext uri="{FF2B5EF4-FFF2-40B4-BE49-F238E27FC236}">
                <a16:creationId xmlns:a16="http://schemas.microsoft.com/office/drawing/2014/main" id="{BF231CC7-374F-4D21-8BC4-0227769CA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673" y="852407"/>
            <a:ext cx="10832025" cy="1305107"/>
          </a:xfrm>
          <a:prstGeom prst="rect">
            <a:avLst/>
          </a:prstGeom>
        </p:spPr>
      </p:pic>
    </p:spTree>
    <p:extLst>
      <p:ext uri="{BB962C8B-B14F-4D97-AF65-F5344CB8AC3E}">
        <p14:creationId xmlns:p14="http://schemas.microsoft.com/office/powerpoint/2010/main" val="80469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1CB51-ABC8-4208-B0C1-D6A85433D736}"/>
              </a:ext>
            </a:extLst>
          </p:cNvPr>
          <p:cNvSpPr>
            <a:spLocks noGrp="1"/>
          </p:cNvSpPr>
          <p:nvPr>
            <p:ph type="title"/>
          </p:nvPr>
        </p:nvSpPr>
        <p:spPr>
          <a:xfrm>
            <a:off x="1534332" y="402957"/>
            <a:ext cx="8121112" cy="821410"/>
          </a:xfrm>
        </p:spPr>
        <p:txBody>
          <a:bodyPr/>
          <a:lstStyle/>
          <a:p>
            <a:endParaRPr lang="en-IN" dirty="0"/>
          </a:p>
        </p:txBody>
      </p:sp>
      <p:sp>
        <p:nvSpPr>
          <p:cNvPr id="3" name="Content Placeholder 2">
            <a:extLst>
              <a:ext uri="{FF2B5EF4-FFF2-40B4-BE49-F238E27FC236}">
                <a16:creationId xmlns:a16="http://schemas.microsoft.com/office/drawing/2014/main" id="{7A43281E-8A3C-49B8-B440-B65A9FD1704B}"/>
              </a:ext>
            </a:extLst>
          </p:cNvPr>
          <p:cNvSpPr>
            <a:spLocks noGrp="1"/>
          </p:cNvSpPr>
          <p:nvPr>
            <p:ph idx="1"/>
          </p:nvPr>
        </p:nvSpPr>
        <p:spPr>
          <a:xfrm>
            <a:off x="1132668" y="2330461"/>
            <a:ext cx="10515600" cy="4351338"/>
          </a:xfrm>
        </p:spPr>
        <p:txBody>
          <a:bodyPr/>
          <a:lstStyle/>
          <a:p>
            <a:pPr>
              <a:lnSpc>
                <a:spcPct val="150000"/>
              </a:lnSpc>
            </a:pPr>
            <a:r>
              <a:rPr lang="en-US" dirty="0"/>
              <a:t>The Third KPI in the dashboard represent the </a:t>
            </a:r>
            <a:r>
              <a:rPr lang="en-US" dirty="0">
                <a:solidFill>
                  <a:schemeClr val="accent1">
                    <a:lumMod val="50000"/>
                  </a:schemeClr>
                </a:solidFill>
                <a:effectLst>
                  <a:outerShdw blurRad="38100" dist="38100" dir="2700000" algn="tl">
                    <a:srgbClr val="000000">
                      <a:alpha val="43137"/>
                    </a:srgbClr>
                  </a:outerShdw>
                </a:effectLst>
              </a:rPr>
              <a:t>IN PROGRESS. </a:t>
            </a:r>
          </a:p>
          <a:p>
            <a:pPr>
              <a:lnSpc>
                <a:spcPct val="150000"/>
              </a:lnSpc>
            </a:pPr>
            <a:r>
              <a:rPr lang="en-US" dirty="0"/>
              <a:t>In this KPI I have used </a:t>
            </a:r>
            <a:r>
              <a:rPr lang="en-US" dirty="0">
                <a:solidFill>
                  <a:schemeClr val="accent1">
                    <a:lumMod val="50000"/>
                  </a:schemeClr>
                </a:solidFill>
                <a:effectLst>
                  <a:outerShdw blurRad="38100" dist="38100" dir="2700000" algn="tl">
                    <a:srgbClr val="000000">
                      <a:alpha val="43137"/>
                    </a:srgbClr>
                  </a:outerShdw>
                </a:effectLst>
              </a:rPr>
              <a:t> </a:t>
            </a:r>
            <a:r>
              <a:rPr lang="en-US" dirty="0"/>
              <a:t>two calculated function representing the Count of IN PROGRESS complaints which turned out to be 4,665.</a:t>
            </a:r>
          </a:p>
          <a:p>
            <a:pPr>
              <a:lnSpc>
                <a:spcPct val="150000"/>
              </a:lnSpc>
            </a:pPr>
            <a:r>
              <a:rPr lang="en-US" dirty="0"/>
              <a:t>The second aggregate function used represent the percentage of IN PROGRESS complaints from the total complaints which turned out to be 0.70%.</a:t>
            </a:r>
            <a:endParaRPr lang="en-IN" dirty="0">
              <a:solidFill>
                <a:schemeClr val="accent1">
                  <a:lumMod val="50000"/>
                </a:schemeClr>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669A3A6F-FB41-4D73-BEE3-2D1AA157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354" y="402956"/>
            <a:ext cx="9164329" cy="1100380"/>
          </a:xfrm>
          <a:prstGeom prst="rect">
            <a:avLst/>
          </a:prstGeom>
        </p:spPr>
      </p:pic>
    </p:spTree>
    <p:extLst>
      <p:ext uri="{BB962C8B-B14F-4D97-AF65-F5344CB8AC3E}">
        <p14:creationId xmlns:p14="http://schemas.microsoft.com/office/powerpoint/2010/main" val="248036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01287-5579-4269-998C-3E51C1342E83}"/>
              </a:ext>
            </a:extLst>
          </p:cNvPr>
          <p:cNvSpPr>
            <a:spLocks noGrp="1"/>
          </p:cNvSpPr>
          <p:nvPr>
            <p:ph type="title"/>
          </p:nvPr>
        </p:nvSpPr>
        <p:spPr>
          <a:xfrm>
            <a:off x="2541722" y="365125"/>
            <a:ext cx="6338807" cy="936733"/>
          </a:xfrm>
        </p:spPr>
        <p:txBody>
          <a:bodyPr/>
          <a:lstStyle/>
          <a:p>
            <a:endParaRPr lang="en-IN" dirty="0"/>
          </a:p>
        </p:txBody>
      </p:sp>
      <p:sp>
        <p:nvSpPr>
          <p:cNvPr id="3" name="Content Placeholder 2">
            <a:extLst>
              <a:ext uri="{FF2B5EF4-FFF2-40B4-BE49-F238E27FC236}">
                <a16:creationId xmlns:a16="http://schemas.microsoft.com/office/drawing/2014/main" id="{99D6E968-AAD6-4273-897B-3F25E720217E}"/>
              </a:ext>
            </a:extLst>
          </p:cNvPr>
          <p:cNvSpPr>
            <a:spLocks noGrp="1"/>
          </p:cNvSpPr>
          <p:nvPr>
            <p:ph idx="1"/>
          </p:nvPr>
        </p:nvSpPr>
        <p:spPr>
          <a:xfrm>
            <a:off x="1234866" y="2141537"/>
            <a:ext cx="10515600" cy="4351338"/>
          </a:xfrm>
        </p:spPr>
        <p:txBody>
          <a:bodyPr/>
          <a:lstStyle/>
          <a:p>
            <a:pPr>
              <a:lnSpc>
                <a:spcPct val="150000"/>
              </a:lnSpc>
            </a:pPr>
            <a:r>
              <a:rPr lang="en-US" dirty="0"/>
              <a:t>The Fourth KPI in the dashboard represent the </a:t>
            </a:r>
            <a:r>
              <a:rPr lang="en-US" dirty="0">
                <a:solidFill>
                  <a:schemeClr val="accent1">
                    <a:lumMod val="50000"/>
                  </a:schemeClr>
                </a:solidFill>
                <a:effectLst>
                  <a:outerShdw blurRad="38100" dist="38100" dir="2700000" algn="tl">
                    <a:srgbClr val="000000">
                      <a:alpha val="43137"/>
                    </a:srgbClr>
                  </a:outerShdw>
                </a:effectLst>
              </a:rPr>
              <a:t>RESOLVED AT NO COST.</a:t>
            </a:r>
            <a:r>
              <a:rPr lang="en-IN" dirty="0"/>
              <a:t> In which the all the non-monetary rows are taken in the account. In this KPI I have used two calculated function:</a:t>
            </a:r>
          </a:p>
          <a:p>
            <a:pPr>
              <a:lnSpc>
                <a:spcPct val="150000"/>
              </a:lnSpc>
            </a:pPr>
            <a:r>
              <a:rPr lang="en-IN" dirty="0"/>
              <a:t>The first calculated function representing the </a:t>
            </a:r>
            <a:r>
              <a:rPr lang="en-IN" dirty="0">
                <a:solidFill>
                  <a:schemeClr val="accent5"/>
                </a:solidFill>
              </a:rPr>
              <a:t>% of non-monetary relief.</a:t>
            </a:r>
            <a:r>
              <a:rPr lang="en-US" dirty="0">
                <a:solidFill>
                  <a:schemeClr val="accent5"/>
                </a:solidFill>
                <a:effectLst>
                  <a:outerShdw blurRad="38100" dist="38100" dir="2700000" algn="tl">
                    <a:srgbClr val="000000">
                      <a:alpha val="43137"/>
                    </a:srgbClr>
                  </a:outerShdw>
                </a:effectLst>
              </a:rPr>
              <a:t> </a:t>
            </a:r>
          </a:p>
          <a:p>
            <a:pPr>
              <a:lnSpc>
                <a:spcPct val="150000"/>
              </a:lnSpc>
            </a:pPr>
            <a:r>
              <a:rPr lang="en-US" dirty="0"/>
              <a:t>The second calculated function represent the </a:t>
            </a:r>
            <a:r>
              <a:rPr lang="en-US" dirty="0">
                <a:solidFill>
                  <a:schemeClr val="accent5"/>
                </a:solidFill>
              </a:rPr>
              <a:t>% of monetary relief.</a:t>
            </a:r>
            <a:endParaRPr lang="en-IN" dirty="0">
              <a:solidFill>
                <a:schemeClr val="accent5"/>
              </a:solidFill>
            </a:endParaRPr>
          </a:p>
        </p:txBody>
      </p:sp>
      <p:pic>
        <p:nvPicPr>
          <p:cNvPr id="5" name="Picture 4" descr="Graphical user interface&#10;&#10;Description automatically generated with low confidence">
            <a:extLst>
              <a:ext uri="{FF2B5EF4-FFF2-40B4-BE49-F238E27FC236}">
                <a16:creationId xmlns:a16="http://schemas.microsoft.com/office/drawing/2014/main" id="{B00825A5-DB2E-47B5-96C4-9AC031EED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835" y="180937"/>
            <a:ext cx="9164329" cy="1305107"/>
          </a:xfrm>
          <a:prstGeom prst="rect">
            <a:avLst/>
          </a:prstGeom>
        </p:spPr>
      </p:pic>
    </p:spTree>
    <p:extLst>
      <p:ext uri="{BB962C8B-B14F-4D97-AF65-F5344CB8AC3E}">
        <p14:creationId xmlns:p14="http://schemas.microsoft.com/office/powerpoint/2010/main" val="424093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38F2-AFFA-43C6-80ED-37A54715B4E6}"/>
              </a:ext>
            </a:extLst>
          </p:cNvPr>
          <p:cNvSpPr>
            <a:spLocks noGrp="1"/>
          </p:cNvSpPr>
          <p:nvPr>
            <p:ph type="title"/>
          </p:nvPr>
        </p:nvSpPr>
        <p:spPr>
          <a:xfrm>
            <a:off x="2247254" y="349626"/>
            <a:ext cx="8028122" cy="704259"/>
          </a:xfrm>
        </p:spPr>
        <p:txBody>
          <a:bodyPr/>
          <a:lstStyle/>
          <a:p>
            <a:endParaRPr lang="en-IN" dirty="0"/>
          </a:p>
        </p:txBody>
      </p:sp>
      <p:sp>
        <p:nvSpPr>
          <p:cNvPr id="3" name="Content Placeholder 2">
            <a:extLst>
              <a:ext uri="{FF2B5EF4-FFF2-40B4-BE49-F238E27FC236}">
                <a16:creationId xmlns:a16="http://schemas.microsoft.com/office/drawing/2014/main" id="{C18A31ED-736F-439C-BA8D-2CABE4BE7272}"/>
              </a:ext>
            </a:extLst>
          </p:cNvPr>
          <p:cNvSpPr>
            <a:spLocks noGrp="1"/>
          </p:cNvSpPr>
          <p:nvPr>
            <p:ph idx="1"/>
          </p:nvPr>
        </p:nvSpPr>
        <p:spPr>
          <a:xfrm>
            <a:off x="1019014" y="3701794"/>
            <a:ext cx="10515600" cy="4351338"/>
          </a:xfrm>
        </p:spPr>
        <p:txBody>
          <a:bodyPr/>
          <a:lstStyle/>
          <a:p>
            <a:pPr>
              <a:lnSpc>
                <a:spcPct val="150000"/>
              </a:lnSpc>
            </a:pPr>
            <a:r>
              <a:rPr lang="en-US" dirty="0"/>
              <a:t>The Fifth KPI represent the </a:t>
            </a:r>
            <a:r>
              <a:rPr lang="en-US" dirty="0">
                <a:solidFill>
                  <a:schemeClr val="tx2"/>
                </a:solidFill>
                <a:effectLst>
                  <a:outerShdw blurRad="38100" dist="38100" dir="2700000" algn="tl">
                    <a:srgbClr val="000000">
                      <a:alpha val="43137"/>
                    </a:srgbClr>
                  </a:outerShdw>
                </a:effectLst>
              </a:rPr>
              <a:t>COMPLAINT BY PRODUCT. </a:t>
            </a:r>
            <a:r>
              <a:rPr lang="en-US" dirty="0"/>
              <a:t>In this KPI I have used the </a:t>
            </a:r>
            <a:r>
              <a:rPr lang="en-US" dirty="0">
                <a:solidFill>
                  <a:schemeClr val="accent1"/>
                </a:solidFill>
              </a:rPr>
              <a:t>Product</a:t>
            </a:r>
            <a:r>
              <a:rPr lang="en-US" dirty="0"/>
              <a:t>  and the </a:t>
            </a:r>
            <a:r>
              <a:rPr lang="en-US" dirty="0" err="1">
                <a:solidFill>
                  <a:schemeClr val="accent1"/>
                </a:solidFill>
              </a:rPr>
              <a:t>Consumer_Complaint</a:t>
            </a:r>
            <a:r>
              <a:rPr lang="en-US" dirty="0">
                <a:solidFill>
                  <a:schemeClr val="accent1"/>
                </a:solidFill>
              </a:rPr>
              <a:t> </a:t>
            </a:r>
            <a:r>
              <a:rPr lang="en-US" dirty="0"/>
              <a:t>Column and the chart will represent the different product and the total number of complaints presented with in those product. Also, average line has been presented in this chart.</a:t>
            </a:r>
            <a:endParaRPr lang="en-IN" dirty="0">
              <a:solidFill>
                <a:schemeClr val="tx2"/>
              </a:solidFill>
              <a:effectLst>
                <a:outerShdw blurRad="38100" dist="38100" dir="2700000" algn="tl">
                  <a:srgbClr val="000000">
                    <a:alpha val="43137"/>
                  </a:srgbClr>
                </a:outerShdw>
              </a:effectLst>
            </a:endParaRPr>
          </a:p>
        </p:txBody>
      </p:sp>
      <p:pic>
        <p:nvPicPr>
          <p:cNvPr id="5" name="Picture 4" descr="Graphical user interface, application&#10;&#10;Description automatically generated with medium confidence">
            <a:extLst>
              <a:ext uri="{FF2B5EF4-FFF2-40B4-BE49-F238E27FC236}">
                <a16:creationId xmlns:a16="http://schemas.microsoft.com/office/drawing/2014/main" id="{C1FBAB4A-9A91-4E26-A63F-B3437E720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150" y="227940"/>
            <a:ext cx="9164329" cy="3352168"/>
          </a:xfrm>
          <a:prstGeom prst="rect">
            <a:avLst/>
          </a:prstGeom>
        </p:spPr>
      </p:pic>
    </p:spTree>
    <p:extLst>
      <p:ext uri="{BB962C8B-B14F-4D97-AF65-F5344CB8AC3E}">
        <p14:creationId xmlns:p14="http://schemas.microsoft.com/office/powerpoint/2010/main" val="997324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782</Words>
  <Application>Microsoft Office PowerPoint</Application>
  <PresentationFormat>Widescreen</PresentationFormat>
  <Paragraphs>73</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Abadi Extra Light</vt:lpstr>
      <vt:lpstr>Agency FB</vt:lpstr>
      <vt:lpstr>Arial</vt:lpstr>
      <vt:lpstr>Calibri</vt:lpstr>
      <vt:lpstr>Calibri Light</vt:lpstr>
      <vt:lpstr>Office Theme</vt:lpstr>
      <vt:lpstr>Tableau Assignment</vt:lpstr>
      <vt:lpstr>CONTENTS</vt:lpstr>
      <vt:lpstr>INTRODUCTION</vt:lpstr>
      <vt:lpstr>SOURCE OF DATA</vt:lpstr>
      <vt:lpstr>OUTCOME OF THE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CONCULSION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Assignment</dc:title>
  <dc:creator>Jyoti Chauhan</dc:creator>
  <cp:lastModifiedBy>Jyoti Chauhan</cp:lastModifiedBy>
  <cp:revision>10</cp:revision>
  <dcterms:created xsi:type="dcterms:W3CDTF">2022-01-03T06:48:47Z</dcterms:created>
  <dcterms:modified xsi:type="dcterms:W3CDTF">2022-01-03T09:45:45Z</dcterms:modified>
</cp:coreProperties>
</file>