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67" r:id="rId6"/>
    <p:sldId id="259" r:id="rId7"/>
    <p:sldId id="260" r:id="rId8"/>
    <p:sldId id="261" r:id="rId9"/>
    <p:sldId id="262" r:id="rId10"/>
    <p:sldId id="264" r:id="rId11"/>
    <p:sldId id="270" r:id="rId12"/>
    <p:sldId id="271" r:id="rId13"/>
    <p:sldId id="268" r:id="rId14"/>
    <p:sldId id="26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C5E4C67-65D2-45DA-84EE-EC36C1FF0785}" type="datetimeFigureOut">
              <a:rPr lang="en-US" smtClean="0"/>
              <a:pPr/>
              <a:t>5/25/2020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03C9C0A-7DA5-4741-B6DE-FBA943B020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5E4C67-65D2-45DA-84EE-EC36C1FF0785}"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C9C0A-7DA5-4741-B6DE-FBA943B020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5E4C67-65D2-45DA-84EE-EC36C1FF0785}"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C9C0A-7DA5-4741-B6DE-FBA943B020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5E4C67-65D2-45DA-84EE-EC36C1FF0785}"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C9C0A-7DA5-4741-B6DE-FBA943B020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5E4C67-65D2-45DA-84EE-EC36C1FF0785}" type="datetimeFigureOut">
              <a:rPr lang="en-US" smtClean="0"/>
              <a:pPr/>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C9C0A-7DA5-4741-B6DE-FBA943B020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5E4C67-65D2-45DA-84EE-EC36C1FF0785}"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C9C0A-7DA5-4741-B6DE-FBA943B020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C5E4C67-65D2-45DA-84EE-EC36C1FF0785}" type="datetimeFigureOut">
              <a:rPr lang="en-US" smtClean="0"/>
              <a:pPr/>
              <a:t>5/25/2020</a:t>
            </a:fld>
            <a:endParaRPr lang="en-US"/>
          </a:p>
        </p:txBody>
      </p:sp>
      <p:sp>
        <p:nvSpPr>
          <p:cNvPr id="27" name="Slide Number Placeholder 26"/>
          <p:cNvSpPr>
            <a:spLocks noGrp="1"/>
          </p:cNvSpPr>
          <p:nvPr>
            <p:ph type="sldNum" sz="quarter" idx="11"/>
          </p:nvPr>
        </p:nvSpPr>
        <p:spPr/>
        <p:txBody>
          <a:bodyPr rtlCol="0"/>
          <a:lstStyle/>
          <a:p>
            <a:fld id="{603C9C0A-7DA5-4741-B6DE-FBA943B02061}"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C5E4C67-65D2-45DA-84EE-EC36C1FF0785}" type="datetimeFigureOut">
              <a:rPr lang="en-US" smtClean="0"/>
              <a:pPr/>
              <a:t>5/25/2020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03C9C0A-7DA5-4741-B6DE-FBA943B020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E4C67-65D2-45DA-84EE-EC36C1FF0785}" type="datetimeFigureOut">
              <a:rPr lang="en-US" smtClean="0"/>
              <a:pPr/>
              <a:t>5/25/2020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C9C0A-7DA5-4741-B6DE-FBA943B020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5E4C67-65D2-45DA-84EE-EC36C1FF0785}"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C9C0A-7DA5-4741-B6DE-FBA943B020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5E4C67-65D2-45DA-84EE-EC36C1FF0785}" type="datetimeFigureOut">
              <a:rPr lang="en-US" smtClean="0"/>
              <a:pPr/>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C9C0A-7DA5-4741-B6DE-FBA943B020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C5E4C67-65D2-45DA-84EE-EC36C1FF0785}" type="datetimeFigureOut">
              <a:rPr lang="en-US" smtClean="0"/>
              <a:pPr/>
              <a:t>5/25/2020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03C9C0A-7DA5-4741-B6DE-FBA943B020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62840375_Moving_Object_Detection_Using_Background_Subtraction" TargetMode="External"/><Relationship Id="rId2" Type="http://schemas.openxmlformats.org/officeDocument/2006/relationships/hyperlink" Target="https://pdfs.semanticscholar.org/b8d1/b143f18a450b973c8b6ca9308c8e62e3bf66.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071547"/>
            <a:ext cx="8458200" cy="2357454"/>
          </a:xfrm>
        </p:spPr>
        <p:txBody>
          <a:bodyPr>
            <a:noAutofit/>
          </a:bodyPr>
          <a:lstStyle/>
          <a:p>
            <a:r>
              <a:rPr lang="en-US" sz="4000" dirty="0">
                <a:latin typeface="Times New Roman" pitchFamily="18" charset="0"/>
                <a:cs typeface="Times New Roman" pitchFamily="18" charset="0"/>
              </a:rPr>
              <a:t>Moving Object Tracking Distance and Velocity Determination based on Background Subtraction Algorithm</a:t>
            </a:r>
          </a:p>
        </p:txBody>
      </p:sp>
      <p:sp>
        <p:nvSpPr>
          <p:cNvPr id="4" name="Rectangle 3"/>
          <p:cNvSpPr/>
          <p:nvPr/>
        </p:nvSpPr>
        <p:spPr>
          <a:xfrm>
            <a:off x="2286000" y="4643447"/>
            <a:ext cx="6858000" cy="1200329"/>
          </a:xfrm>
          <a:prstGeom prst="rect">
            <a:avLst/>
          </a:prstGeom>
        </p:spPr>
        <p:txBody>
          <a:bodyPr wrap="square">
            <a:spAutoFit/>
          </a:bodyPr>
          <a:lstStyle/>
          <a:p>
            <a:pPr algn="r"/>
            <a:r>
              <a:rPr lang="en-US" dirty="0">
                <a:latin typeface="Times New Roman" pitchFamily="18" charset="0"/>
                <a:cs typeface="Times New Roman" pitchFamily="18" charset="0"/>
              </a:rPr>
              <a:t>By</a:t>
            </a:r>
          </a:p>
          <a:p>
            <a:pPr algn="r"/>
            <a:r>
              <a:rPr lang="en-US" dirty="0" err="1">
                <a:latin typeface="Times New Roman" pitchFamily="18" charset="0"/>
                <a:cs typeface="Times New Roman" pitchFamily="18" charset="0"/>
              </a:rPr>
              <a:t>N.Ravalika</a:t>
            </a:r>
            <a:endParaRPr lang="en-US" dirty="0">
              <a:latin typeface="Times New Roman" pitchFamily="18" charset="0"/>
              <a:cs typeface="Times New Roman" pitchFamily="18" charset="0"/>
            </a:endParaRPr>
          </a:p>
          <a:p>
            <a:pPr algn="r"/>
            <a:r>
              <a:rPr lang="en-US" dirty="0" err="1">
                <a:latin typeface="Times New Roman" pitchFamily="18" charset="0"/>
                <a:cs typeface="Times New Roman" pitchFamily="18" charset="0"/>
              </a:rPr>
              <a:t>P.Priyanka</a:t>
            </a:r>
            <a:endParaRPr lang="en-US" dirty="0">
              <a:latin typeface="Times New Roman" pitchFamily="18" charset="0"/>
              <a:cs typeface="Times New Roman" pitchFamily="18" charset="0"/>
            </a:endParaRPr>
          </a:p>
          <a:p>
            <a:pPr algn="r"/>
            <a:r>
              <a:rPr lang="en-US" dirty="0">
                <a:latin typeface="Times New Roman" pitchFamily="18" charset="0"/>
                <a:cs typeface="Times New Roman" pitchFamily="18" charset="0"/>
              </a:rPr>
              <a:t>Md. </a:t>
            </a:r>
            <a:r>
              <a:rPr lang="en-US" dirty="0" err="1">
                <a:latin typeface="Times New Roman" pitchFamily="18" charset="0"/>
                <a:cs typeface="Times New Roman" pitchFamily="18" charset="0"/>
              </a:rPr>
              <a:t>Riyazuddin</a:t>
            </a:r>
            <a:endParaRPr lang="en-US" dirty="0">
              <a:latin typeface="Times New Roman" pitchFamily="18" charset="0"/>
              <a:cs typeface="Times New Roman" pitchFamily="18" charset="0"/>
            </a:endParaRPr>
          </a:p>
        </p:txBody>
      </p:sp>
      <p:sp>
        <p:nvSpPr>
          <p:cNvPr id="5" name="Rectangle 4"/>
          <p:cNvSpPr/>
          <p:nvPr/>
        </p:nvSpPr>
        <p:spPr>
          <a:xfrm>
            <a:off x="214282" y="4643447"/>
            <a:ext cx="6643718" cy="1200329"/>
          </a:xfrm>
          <a:prstGeom prst="rect">
            <a:avLst/>
          </a:prstGeom>
        </p:spPr>
        <p:txBody>
          <a:bodyPr wrap="square">
            <a:spAutoFit/>
          </a:bodyPr>
          <a:lstStyle/>
          <a:p>
            <a:r>
              <a:rPr lang="en-US" dirty="0">
                <a:latin typeface="Times New Roman" pitchFamily="18" charset="0"/>
                <a:cs typeface="Times New Roman" pitchFamily="18" charset="0"/>
              </a:rPr>
              <a:t>Guides</a:t>
            </a:r>
          </a:p>
          <a:p>
            <a:r>
              <a:rPr lang="en-US" dirty="0" err="1">
                <a:latin typeface="Times New Roman" pitchFamily="18" charset="0"/>
                <a:cs typeface="Times New Roman" pitchFamily="18" charset="0"/>
              </a:rPr>
              <a:t>Dr.Y.Raghavender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Rao</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&amp;</a:t>
            </a:r>
          </a:p>
          <a:p>
            <a:r>
              <a:rPr lang="en-US" dirty="0" err="1">
                <a:latin typeface="Times New Roman" pitchFamily="18" charset="0"/>
                <a:cs typeface="Times New Roman" pitchFamily="18" charset="0"/>
              </a:rPr>
              <a:t>Mr</a:t>
            </a:r>
            <a:r>
              <a:rPr lang="en-US" dirty="0">
                <a:latin typeface="Times New Roman" pitchFamily="18" charset="0"/>
                <a:cs typeface="Times New Roman" pitchFamily="18" charset="0"/>
              </a:rPr>
              <a:t> T. Mohan Das</a:t>
            </a:r>
          </a:p>
        </p:txBody>
      </p:sp>
      <p:pic>
        <p:nvPicPr>
          <p:cNvPr id="6" name="Picture 5">
            <a:extLst>
              <a:ext uri="{FF2B5EF4-FFF2-40B4-BE49-F238E27FC236}">
                <a16:creationId xmlns:a16="http://schemas.microsoft.com/office/drawing/2014/main" id="{A37EE658-0282-43A7-BA72-8E3B849732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221088"/>
            <a:ext cx="2376264" cy="22386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 DIAG OF PROPOSED METHOD</a:t>
            </a:r>
          </a:p>
        </p:txBody>
      </p:sp>
      <p:sp>
        <p:nvSpPr>
          <p:cNvPr id="5" name="Content Placeholder 4">
            <a:extLst>
              <a:ext uri="{FF2B5EF4-FFF2-40B4-BE49-F238E27FC236}">
                <a16:creationId xmlns:a16="http://schemas.microsoft.com/office/drawing/2014/main" id="{5EAF8597-63E2-4693-BE1F-E28A301E001B}"/>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8185C9B-BF54-4CF6-9CF6-EAE7797024C5}"/>
              </a:ext>
            </a:extLst>
          </p:cNvPr>
          <p:cNvPicPr>
            <a:picLocks noChangeAspect="1"/>
          </p:cNvPicPr>
          <p:nvPr/>
        </p:nvPicPr>
        <p:blipFill rotWithShape="1">
          <a:blip r:embed="rId2"/>
          <a:srcRect l="35038" t="20601" r="39763" b="8000"/>
          <a:stretch/>
        </p:blipFill>
        <p:spPr>
          <a:xfrm>
            <a:off x="2555776" y="2118195"/>
            <a:ext cx="3672408" cy="45136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7235-53BB-47E6-A406-48AFB9826459}"/>
              </a:ext>
            </a:extLst>
          </p:cNvPr>
          <p:cNvSpPr>
            <a:spLocks noGrp="1"/>
          </p:cNvSpPr>
          <p:nvPr>
            <p:ph type="title"/>
          </p:nvPr>
        </p:nvSpPr>
        <p:spPr/>
        <p:txBody>
          <a:bodyPr/>
          <a:lstStyle/>
          <a:p>
            <a:r>
              <a:rPr lang="en-IN" dirty="0"/>
              <a:t>SIMULATION RESULTS</a:t>
            </a:r>
          </a:p>
        </p:txBody>
      </p:sp>
      <p:pic>
        <p:nvPicPr>
          <p:cNvPr id="4" name="Content Placeholder 3">
            <a:extLst>
              <a:ext uri="{FF2B5EF4-FFF2-40B4-BE49-F238E27FC236}">
                <a16:creationId xmlns:a16="http://schemas.microsoft.com/office/drawing/2014/main" id="{5D15B0D5-D82B-400D-9992-5D92EF766598}"/>
              </a:ext>
            </a:extLst>
          </p:cNvPr>
          <p:cNvPicPr>
            <a:picLocks noGrp="1" noChangeAspect="1"/>
          </p:cNvPicPr>
          <p:nvPr>
            <p:ph idx="1"/>
          </p:nvPr>
        </p:nvPicPr>
        <p:blipFill rotWithShape="1">
          <a:blip r:embed="rId2"/>
          <a:srcRect l="26584" t="13954" r="20027" b="4452"/>
          <a:stretch/>
        </p:blipFill>
        <p:spPr>
          <a:xfrm>
            <a:off x="107504" y="2004488"/>
            <a:ext cx="4454152" cy="4736879"/>
          </a:xfrm>
          <a:prstGeom prst="rect">
            <a:avLst/>
          </a:prstGeom>
        </p:spPr>
      </p:pic>
      <p:pic>
        <p:nvPicPr>
          <p:cNvPr id="5" name="Picture 4">
            <a:extLst>
              <a:ext uri="{FF2B5EF4-FFF2-40B4-BE49-F238E27FC236}">
                <a16:creationId xmlns:a16="http://schemas.microsoft.com/office/drawing/2014/main" id="{76348778-C45F-4EB2-9745-DA34E1C3CDB9}"/>
              </a:ext>
            </a:extLst>
          </p:cNvPr>
          <p:cNvPicPr>
            <a:picLocks noChangeAspect="1"/>
          </p:cNvPicPr>
          <p:nvPr/>
        </p:nvPicPr>
        <p:blipFill rotWithShape="1">
          <a:blip r:embed="rId3"/>
          <a:srcRect l="31100" t="19201" r="24800" b="8000"/>
          <a:stretch/>
        </p:blipFill>
        <p:spPr>
          <a:xfrm>
            <a:off x="4654352" y="1916832"/>
            <a:ext cx="4382144" cy="4941168"/>
          </a:xfrm>
          <a:prstGeom prst="rect">
            <a:avLst/>
          </a:prstGeom>
        </p:spPr>
      </p:pic>
    </p:spTree>
    <p:extLst>
      <p:ext uri="{BB962C8B-B14F-4D97-AF65-F5344CB8AC3E}">
        <p14:creationId xmlns:p14="http://schemas.microsoft.com/office/powerpoint/2010/main" val="51010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4C2D-4343-4227-95C0-1D269C1E2DF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31B0B64-4129-40F5-8D5F-B8891441F22F}"/>
              </a:ext>
            </a:extLst>
          </p:cNvPr>
          <p:cNvPicPr>
            <a:picLocks noGrp="1" noChangeAspect="1"/>
          </p:cNvPicPr>
          <p:nvPr>
            <p:ph idx="1"/>
          </p:nvPr>
        </p:nvPicPr>
        <p:blipFill rotWithShape="1">
          <a:blip r:embed="rId2"/>
          <a:srcRect l="31267" t="13954" r="27520" b="17773"/>
          <a:stretch/>
        </p:blipFill>
        <p:spPr>
          <a:xfrm>
            <a:off x="4847322" y="1484784"/>
            <a:ext cx="3973149" cy="4104456"/>
          </a:xfrm>
          <a:prstGeom prst="rect">
            <a:avLst/>
          </a:prstGeom>
        </p:spPr>
      </p:pic>
      <p:pic>
        <p:nvPicPr>
          <p:cNvPr id="4" name="Picture 3">
            <a:extLst>
              <a:ext uri="{FF2B5EF4-FFF2-40B4-BE49-F238E27FC236}">
                <a16:creationId xmlns:a16="http://schemas.microsoft.com/office/drawing/2014/main" id="{89C00EE1-3C8A-495F-AFD4-1ABFC586058A}"/>
              </a:ext>
            </a:extLst>
          </p:cNvPr>
          <p:cNvPicPr>
            <a:picLocks noChangeAspect="1"/>
          </p:cNvPicPr>
          <p:nvPr/>
        </p:nvPicPr>
        <p:blipFill rotWithShape="1">
          <a:blip r:embed="rId3"/>
          <a:srcRect l="30313" t="20600" r="27162" b="10800"/>
          <a:stretch/>
        </p:blipFill>
        <p:spPr>
          <a:xfrm>
            <a:off x="179512" y="1484784"/>
            <a:ext cx="4248472" cy="4180725"/>
          </a:xfrm>
          <a:prstGeom prst="rect">
            <a:avLst/>
          </a:prstGeom>
        </p:spPr>
      </p:pic>
    </p:spTree>
    <p:extLst>
      <p:ext uri="{BB962C8B-B14F-4D97-AF65-F5344CB8AC3E}">
        <p14:creationId xmlns:p14="http://schemas.microsoft.com/office/powerpoint/2010/main" val="120712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229600" cy="1000132"/>
          </a:xfrm>
        </p:spPr>
        <p:txBody>
          <a:bodyPr>
            <a:normAutofit/>
          </a:bodyPr>
          <a:lstStyle/>
          <a:p>
            <a:r>
              <a:rPr lang="en-US" dirty="0"/>
              <a:t>CONCLUSION</a:t>
            </a:r>
          </a:p>
        </p:txBody>
      </p:sp>
      <p:sp>
        <p:nvSpPr>
          <p:cNvPr id="3" name="Content Placeholder 2"/>
          <p:cNvSpPr>
            <a:spLocks noGrp="1"/>
          </p:cNvSpPr>
          <p:nvPr>
            <p:ph idx="1"/>
          </p:nvPr>
        </p:nvSpPr>
        <p:spPr>
          <a:xfrm>
            <a:off x="457200" y="2071678"/>
            <a:ext cx="8229600" cy="4502858"/>
          </a:xfrm>
        </p:spPr>
        <p:txBody>
          <a:bodyPr>
            <a:noAutofit/>
          </a:bodyPr>
          <a:lstStyle/>
          <a:p>
            <a:pPr algn="just"/>
            <a:r>
              <a:rPr lang="en-US" sz="2000" dirty="0">
                <a:latin typeface="Times New Roman" pitchFamily="18" charset="0"/>
                <a:cs typeface="Times New Roman" pitchFamily="18" charset="0"/>
              </a:rPr>
              <a:t>Tracking of moving object is a major application in security, surveillance and vision analysis. In this, a video is recorded using digital camera. The recorded video frames are converted into individual frames.</a:t>
            </a:r>
          </a:p>
          <a:p>
            <a:pPr algn="just"/>
            <a:r>
              <a:rPr lang="en-US" sz="2000" dirty="0">
                <a:latin typeface="Times New Roman" pitchFamily="18" charset="0"/>
                <a:cs typeface="Times New Roman" pitchFamily="18" charset="0"/>
              </a:rPr>
              <a:t> Noise is removed for the imported images using median filter and morphological filter. The filtered images are used as input for the frame difference for the separation of foreground and background objects. The background subtraction using dynamic threshold and morphological process. </a:t>
            </a:r>
          </a:p>
          <a:p>
            <a:pPr algn="just"/>
            <a:r>
              <a:rPr lang="en-US" sz="2000" dirty="0">
                <a:latin typeface="Times New Roman" pitchFamily="18" charset="0"/>
                <a:cs typeface="Times New Roman" pitchFamily="18" charset="0"/>
              </a:rPr>
              <a:t>In dynamic threshold based object detection, morphological process and filtering also used effectively for unwanted pixel removal from the background. These methods are used effectively for object detection and most of previous methods depend on the assumption that the background is static over short time periods.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WORKS</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algorithms used in this project can also be extended for the use of </a:t>
            </a:r>
            <a:r>
              <a:rPr lang="en-US" sz="2000" dirty="0" err="1">
                <a:latin typeface="Times New Roman" pitchFamily="18" charset="0"/>
                <a:cs typeface="Times New Roman" pitchFamily="18" charset="0"/>
              </a:rPr>
              <a:t>realtime</a:t>
            </a:r>
            <a:r>
              <a:rPr lang="en-US" sz="2000" dirty="0">
                <a:latin typeface="Times New Roman" pitchFamily="18" charset="0"/>
                <a:cs typeface="Times New Roman" pitchFamily="18" charset="0"/>
              </a:rPr>
              <a:t> applications and object classifications.</a:t>
            </a:r>
          </a:p>
          <a:p>
            <a:r>
              <a:rPr lang="en-US" sz="2000" dirty="0">
                <a:latin typeface="Times New Roman" pitchFamily="18" charset="0"/>
                <a:cs typeface="Times New Roman" pitchFamily="18" charset="0"/>
              </a:rPr>
              <a:t> Future work as will extensions of the algorithm to include a kinematic the smooth movement of objects, CC analysis, Object boundary box, distance and velocity determination</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hlinkClick r:id="rId2"/>
              </a:rPr>
              <a:t>https://pdfs.semanticscholar.org/b8d1/b143f18a450b973c8b6ca9308c8e62e3bf66.pdf</a:t>
            </a:r>
            <a:endParaRPr lang="en-US" sz="2000" dirty="0">
              <a:latin typeface="Times New Roman" pitchFamily="18" charset="0"/>
              <a:cs typeface="Times New Roman" pitchFamily="18" charset="0"/>
            </a:endParaRPr>
          </a:p>
          <a:p>
            <a:r>
              <a:rPr lang="en-US" sz="2000" dirty="0">
                <a:hlinkClick r:id="rId3"/>
              </a:rPr>
              <a:t>https://www.researchgate.net/publication/262840375_Moving_Object_Detection_Using_Background_Subtraction</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Introduction</a:t>
            </a:r>
          </a:p>
          <a:p>
            <a:r>
              <a:rPr lang="en-US" sz="2000" dirty="0">
                <a:latin typeface="Times New Roman" pitchFamily="18" charset="0"/>
                <a:cs typeface="Times New Roman" pitchFamily="18" charset="0"/>
              </a:rPr>
              <a:t>Aim</a:t>
            </a:r>
          </a:p>
          <a:p>
            <a:r>
              <a:rPr lang="en-US" sz="2000" dirty="0">
                <a:latin typeface="Times New Roman" pitchFamily="18" charset="0"/>
                <a:cs typeface="Times New Roman" pitchFamily="18" charset="0"/>
              </a:rPr>
              <a:t>Literature survey</a:t>
            </a:r>
          </a:p>
          <a:p>
            <a:r>
              <a:rPr lang="en-US" sz="2000" dirty="0">
                <a:latin typeface="Times New Roman" pitchFamily="18" charset="0"/>
                <a:cs typeface="Times New Roman" pitchFamily="18" charset="0"/>
              </a:rPr>
              <a:t>Background subtraction algorithm</a:t>
            </a:r>
          </a:p>
          <a:p>
            <a:r>
              <a:rPr lang="en-US" sz="2000" dirty="0">
                <a:latin typeface="Times New Roman" pitchFamily="18" charset="0"/>
                <a:cs typeface="Times New Roman" pitchFamily="18" charset="0"/>
              </a:rPr>
              <a:t>Block diagram of back ground subtraction algorithm</a:t>
            </a:r>
          </a:p>
          <a:p>
            <a:r>
              <a:rPr lang="en-US" sz="2000" dirty="0">
                <a:latin typeface="Times New Roman" pitchFamily="18" charset="0"/>
                <a:cs typeface="Times New Roman" pitchFamily="18" charset="0"/>
              </a:rPr>
              <a:t>Frame difference</a:t>
            </a:r>
          </a:p>
          <a:p>
            <a:r>
              <a:rPr lang="en-US" sz="2000" dirty="0">
                <a:latin typeface="Times New Roman" pitchFamily="18" charset="0"/>
                <a:cs typeface="Times New Roman" pitchFamily="18" charset="0"/>
              </a:rPr>
              <a:t>Velocity</a:t>
            </a:r>
          </a:p>
          <a:p>
            <a:r>
              <a:rPr lang="en-US" sz="2000" dirty="0">
                <a:latin typeface="Times New Roman" pitchFamily="18" charset="0"/>
                <a:cs typeface="Times New Roman" pitchFamily="18" charset="0"/>
              </a:rPr>
              <a:t>Block diagram of </a:t>
            </a:r>
            <a:r>
              <a:rPr lang="en-US" sz="2000" dirty="0" err="1">
                <a:latin typeface="Times New Roman" pitchFamily="18" charset="0"/>
                <a:cs typeface="Times New Roman" pitchFamily="18" charset="0"/>
              </a:rPr>
              <a:t>propsed</a:t>
            </a:r>
            <a:r>
              <a:rPr lang="en-US" sz="2000" dirty="0">
                <a:latin typeface="Times New Roman" pitchFamily="18" charset="0"/>
                <a:cs typeface="Times New Roman" pitchFamily="18" charset="0"/>
              </a:rPr>
              <a:t> system</a:t>
            </a:r>
          </a:p>
          <a:p>
            <a:r>
              <a:rPr lang="en-US" sz="2000" dirty="0" err="1">
                <a:latin typeface="Times New Roman" pitchFamily="18" charset="0"/>
                <a:cs typeface="Times New Roman" pitchFamily="18" charset="0"/>
              </a:rPr>
              <a:t>Simlulation</a:t>
            </a:r>
            <a:r>
              <a:rPr lang="en-US" sz="2000" dirty="0">
                <a:latin typeface="Times New Roman" pitchFamily="18" charset="0"/>
                <a:cs typeface="Times New Roman" pitchFamily="18" charset="0"/>
              </a:rPr>
              <a:t> results</a:t>
            </a:r>
          </a:p>
          <a:p>
            <a:r>
              <a:rPr lang="en-US" sz="2000" dirty="0">
                <a:latin typeface="Times New Roman" pitchFamily="18" charset="0"/>
                <a:cs typeface="Times New Roman" pitchFamily="18" charset="0"/>
              </a:rPr>
              <a:t>Conclusion and future scope</a:t>
            </a:r>
          </a:p>
          <a:p>
            <a:r>
              <a:rPr lang="en-US" sz="2000" dirty="0">
                <a:latin typeface="Times New Roman" pitchFamily="18" charset="0"/>
                <a:cs typeface="Times New Roman" pitchFamily="18" charset="0"/>
              </a:rPr>
              <a:t>References</a:t>
            </a:r>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Object tracking in a complex environment has long been an interesting and challenging problem.</a:t>
            </a:r>
          </a:p>
          <a:p>
            <a:r>
              <a:rPr lang="en-US" sz="2000" dirty="0">
                <a:latin typeface="Times New Roman" pitchFamily="18" charset="0"/>
                <a:cs typeface="Times New Roman" pitchFamily="18" charset="0"/>
              </a:rPr>
              <a:t> This project deals with the single object tracking, background subtraction, and object detection. </a:t>
            </a:r>
          </a:p>
          <a:p>
            <a:r>
              <a:rPr lang="en-US" sz="2000" dirty="0">
                <a:latin typeface="Times New Roman" pitchFamily="18" charset="0"/>
                <a:cs typeface="Times New Roman" pitchFamily="18" charset="0"/>
              </a:rPr>
              <a:t>Detection of moving objects is a very important task in mobile robotics and surveillance applications. </a:t>
            </a:r>
          </a:p>
          <a:p>
            <a:r>
              <a:rPr lang="en-US" sz="2000" dirty="0">
                <a:latin typeface="Times New Roman" pitchFamily="18" charset="0"/>
                <a:cs typeface="Times New Roman" pitchFamily="18" charset="0"/>
              </a:rPr>
              <a:t>Tracking can be defined as the problem of estimating the trajectory of an object as the object moves around a scene. It is necessary to know where the object is in the image at each instant in time. If the objects are continuous observable and their sizes or motion does not vary over time, then tracking is not a hard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motivation behind this project is to develop software for tracking, the major application in security, surveillance and vision analysis. The developed software must be capable of tracking any single object moving in the frame and to simulate on software. This system might be useful for extending in real-time surveillance or object classification.</a:t>
            </a:r>
          </a:p>
          <a:p>
            <a:r>
              <a:rPr lang="en-US" sz="2000" dirty="0">
                <a:latin typeface="Times New Roman" pitchFamily="18" charset="0"/>
                <a:cs typeface="Times New Roman" pitchFamily="18" charset="0"/>
              </a:rPr>
              <a:t>Goal of this project is to develop an algorithm for tracking an object and determining the frame subtraction and object detection. Algorithms can be extended for real time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There are three ways for detecting motion in image sequences</a:t>
            </a:r>
          </a:p>
          <a:p>
            <a:pPr>
              <a:buNone/>
            </a:pPr>
            <a:r>
              <a:rPr lang="en-US" sz="2000" dirty="0">
                <a:latin typeface="Times New Roman" pitchFamily="18" charset="0"/>
                <a:cs typeface="Times New Roman" pitchFamily="18" charset="0"/>
              </a:rPr>
              <a:t>		1. Temporal difference</a:t>
            </a:r>
          </a:p>
          <a:p>
            <a:pPr>
              <a:buNone/>
            </a:pPr>
            <a:r>
              <a:rPr lang="en-US" sz="2000" dirty="0">
                <a:latin typeface="Times New Roman" pitchFamily="18" charset="0"/>
                <a:cs typeface="Times New Roman" pitchFamily="18" charset="0"/>
              </a:rPr>
              <a:t>		2. Optical flow</a:t>
            </a:r>
          </a:p>
          <a:p>
            <a:pPr>
              <a:buNone/>
            </a:pPr>
            <a:r>
              <a:rPr lang="en-US" sz="2000" dirty="0">
                <a:latin typeface="Times New Roman" pitchFamily="18" charset="0"/>
                <a:cs typeface="Times New Roman" pitchFamily="18" charset="0"/>
              </a:rPr>
              <a:t>		3. Background subtraction   		</a:t>
            </a:r>
          </a:p>
          <a:p>
            <a:r>
              <a:rPr lang="en-US" sz="2000" dirty="0">
                <a:latin typeface="Times New Roman" pitchFamily="18" charset="0"/>
                <a:cs typeface="Times New Roman" pitchFamily="18" charset="0"/>
              </a:rPr>
              <a:t>Lipton et al ,proposed frame difference that use of the pixel-wise differences between two frame images to extract the moving regions.</a:t>
            </a:r>
          </a:p>
          <a:p>
            <a:r>
              <a:rPr lang="en-US" sz="2000" dirty="0">
                <a:latin typeface="Times New Roman" pitchFamily="18" charset="0"/>
                <a:cs typeface="Times New Roman" pitchFamily="18" charset="0"/>
              </a:rPr>
              <a:t>Liu et al ,proposed background subtraction to detect moving regions in an image by taking the difference between current and reference background image in a pixel-by-pixel</a:t>
            </a:r>
            <a:r>
              <a:rPr lang="en-US" sz="2000" dirty="0"/>
              <a:t>.  </a:t>
            </a: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BACKGROUND SUBTRACTION ALGORITHM</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Background subtraction is a computational vision process of extracting foreground objects in a particular scene.</a:t>
            </a:r>
          </a:p>
          <a:p>
            <a:r>
              <a:rPr lang="en-US" sz="2000" dirty="0">
                <a:latin typeface="Times New Roman" pitchFamily="18" charset="0"/>
                <a:cs typeface="Times New Roman" pitchFamily="18" charset="0"/>
              </a:rPr>
              <a:t> A foreground object can be described as an object of attention which helps in reducing the amount of data to be processed as well as provide important information to the task under consideration.</a:t>
            </a:r>
          </a:p>
          <a:p>
            <a:r>
              <a:rPr lang="en-US" sz="2000" dirty="0">
                <a:latin typeface="Times New Roman" pitchFamily="18" charset="0"/>
                <a:cs typeface="Times New Roman" pitchFamily="18" charset="0"/>
              </a:rPr>
              <a:t> Often, the foreground object can be thought of as a coherently moving object in a scene</a:t>
            </a:r>
          </a:p>
        </p:txBody>
      </p:sp>
      <p:pic>
        <p:nvPicPr>
          <p:cNvPr id="4" name="Picture 3" descr="IMG_20200302_191234 (1).jpg"/>
          <p:cNvPicPr>
            <a:picLocks noChangeAspect="1"/>
          </p:cNvPicPr>
          <p:nvPr/>
        </p:nvPicPr>
        <p:blipFill>
          <a:blip r:embed="rId2"/>
          <a:stretch>
            <a:fillRect/>
          </a:stretch>
        </p:blipFill>
        <p:spPr>
          <a:xfrm>
            <a:off x="1283970" y="4714884"/>
            <a:ext cx="6576060" cy="12144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 DIAG OF BACKGROUD SUBTRACTION ALGORITHM</a:t>
            </a:r>
          </a:p>
        </p:txBody>
      </p:sp>
      <p:pic>
        <p:nvPicPr>
          <p:cNvPr id="4" name="Content Placeholder 3" descr="IMG_20200225_130757.jpg"/>
          <p:cNvPicPr>
            <a:picLocks noGrp="1" noChangeAspect="1"/>
          </p:cNvPicPr>
          <p:nvPr>
            <p:ph idx="1"/>
          </p:nvPr>
        </p:nvPicPr>
        <p:blipFill>
          <a:blip r:embed="rId2"/>
          <a:stretch>
            <a:fillRect/>
          </a:stretch>
        </p:blipFill>
        <p:spPr>
          <a:xfrm>
            <a:off x="1928794" y="2357430"/>
            <a:ext cx="5286412" cy="407196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DIFFERENCE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Frame difference calculates the difference between two frames at every pixel position and store the absolute difference. </a:t>
            </a:r>
          </a:p>
          <a:p>
            <a:r>
              <a:rPr lang="en-US" sz="2000" dirty="0">
                <a:latin typeface="Times New Roman" pitchFamily="18" charset="0"/>
                <a:cs typeface="Times New Roman" pitchFamily="18" charset="0"/>
              </a:rPr>
              <a:t>It is used to visualize the moving objects in a sequence of frames. </a:t>
            </a:r>
          </a:p>
          <a:p>
            <a:r>
              <a:rPr lang="en-US" sz="2000" dirty="0">
                <a:latin typeface="Times New Roman" pitchFamily="18" charset="0"/>
                <a:cs typeface="Times New Roman" pitchFamily="18" charset="0"/>
              </a:rPr>
              <a:t>Let us consider an example, if we take a sequence of frames, the present frame and the next frame are taken into consideration at every calculation and the frames are shifted (after calculation the next frame becomes present frame and the frame that comes in sequence becomes next frame). </a:t>
            </a:r>
          </a:p>
        </p:txBody>
      </p:sp>
      <p:pic>
        <p:nvPicPr>
          <p:cNvPr id="4" name="Picture 3" descr="IMG_20200302_191258.jpg"/>
          <p:cNvPicPr>
            <a:picLocks noChangeAspect="1"/>
          </p:cNvPicPr>
          <p:nvPr/>
        </p:nvPicPr>
        <p:blipFill>
          <a:blip r:embed="rId2"/>
          <a:stretch>
            <a:fillRect/>
          </a:stretch>
        </p:blipFill>
        <p:spPr>
          <a:xfrm>
            <a:off x="1928794" y="4500570"/>
            <a:ext cx="4500594" cy="18573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velocity of moving object is calculated by the distance it travelled with respect to the time. Euclidean distance formula is used to calculate the distance between the sequences of frames.</a:t>
            </a:r>
          </a:p>
          <a:p>
            <a:r>
              <a:rPr lang="en-US" sz="2000" dirty="0">
                <a:latin typeface="Times New Roman" pitchFamily="18" charset="0"/>
                <a:cs typeface="Times New Roman" pitchFamily="18" charset="0"/>
              </a:rPr>
              <a:t> By using the values of distance with respect to frame rate, the velocity of the object is defined. The defined velocity is of 2-dimension (since camera is static).</a:t>
            </a:r>
          </a:p>
          <a:p>
            <a:r>
              <a:rPr lang="en-US" sz="2000" dirty="0">
                <a:latin typeface="Times New Roman" pitchFamily="18" charset="0"/>
                <a:cs typeface="Times New Roman" pitchFamily="18" charset="0"/>
              </a:rPr>
              <a:t>Velocity of moving object is determined using the distance travelled by the </a:t>
            </a:r>
            <a:r>
              <a:rPr lang="en-US" sz="2000" dirty="0" err="1">
                <a:latin typeface="Times New Roman" pitchFamily="18" charset="0"/>
                <a:cs typeface="Times New Roman" pitchFamily="18" charset="0"/>
              </a:rPr>
              <a:t>centroid</a:t>
            </a:r>
            <a:r>
              <a:rPr lang="en-US" sz="2000" dirty="0">
                <a:latin typeface="Times New Roman" pitchFamily="18" charset="0"/>
                <a:cs typeface="Times New Roman" pitchFamily="18" charset="0"/>
              </a:rPr>
              <a:t> to the frame rate of the video. </a:t>
            </a:r>
          </a:p>
          <a:p>
            <a:r>
              <a:rPr lang="en-US" sz="2000" dirty="0">
                <a:latin typeface="Times New Roman" pitchFamily="18" charset="0"/>
                <a:cs typeface="Times New Roman" pitchFamily="18" charset="0"/>
              </a:rPr>
              <a:t>The velocity of moving object in the sequence frames is defined in pixels / second.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165</TotalTime>
  <Words>848</Words>
  <Application>Microsoft Office PowerPoint</Application>
  <PresentationFormat>On-screen Show (4:3)</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Georgia</vt:lpstr>
      <vt:lpstr>Times New Roman</vt:lpstr>
      <vt:lpstr>Trebuchet MS</vt:lpstr>
      <vt:lpstr>Wingdings 2</vt:lpstr>
      <vt:lpstr>Urban</vt:lpstr>
      <vt:lpstr>Moving Object Tracking Distance and Velocity Determination based on Background Subtraction Algorithm</vt:lpstr>
      <vt:lpstr>CONTENTS</vt:lpstr>
      <vt:lpstr>INTRODUCTION</vt:lpstr>
      <vt:lpstr>AIM</vt:lpstr>
      <vt:lpstr>LITERATURE SURVEY</vt:lpstr>
      <vt:lpstr>BACKGROUND SUBTRACTION ALGORITHM</vt:lpstr>
      <vt:lpstr>BLOCK DIAG OF BACKGROUD SUBTRACTION ALGORITHM</vt:lpstr>
      <vt:lpstr>FRAME DIFFERENCE</vt:lpstr>
      <vt:lpstr>VELOCITY</vt:lpstr>
      <vt:lpstr>BLOCK DIAG OF PROPOSED METHOD</vt:lpstr>
      <vt:lpstr>SIMULATION RESULTS</vt:lpstr>
      <vt:lpstr>PowerPoint Presentation</vt:lpstr>
      <vt:lpstr>CONCLUSION</vt:lpstr>
      <vt:lpstr>FUTURE WORKS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Object Tracking Distance and Velocity Determination based on Background Subtraction Algorithm</dc:title>
  <dc:creator>welcome</dc:creator>
  <cp:lastModifiedBy>priyanka p</cp:lastModifiedBy>
  <cp:revision>14</cp:revision>
  <dcterms:created xsi:type="dcterms:W3CDTF">2020-02-25T07:13:30Z</dcterms:created>
  <dcterms:modified xsi:type="dcterms:W3CDTF">2020-05-25T07:53:06Z</dcterms:modified>
</cp:coreProperties>
</file>