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4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6.xml" ContentType="application/vnd.openxmlformats-officedocument.customXmlProperties+xml"/>
  <Override PartName="/customXml/itemProps5.xml" ContentType="application/vnd.openxmlformats-officedocument.customXmlProperties+xml"/>
  <Override PartName="/customXml/itemProps8.xml" ContentType="application/vnd.openxmlformats-officedocument.customXmlProperties+xml"/>
  <Override PartName="/customXml/itemProps7.xml" ContentType="application/vnd.openxmlformats-officedocument.customXmlProperties+xml"/>
  <Override PartName="/customXml/itemProps9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7"/>
  </p:sldMasterIdLst>
  <p:notesMasterIdLst>
    <p:notesMasterId r:id="rId13"/>
  </p:notesMasterIdLst>
  <p:handoutMasterIdLst>
    <p:handoutMasterId r:id="rId14"/>
  </p:handoutMasterIdLst>
  <p:sldIdLst>
    <p:sldId id="2147308074" r:id="rId8"/>
    <p:sldId id="2147308092" r:id="rId9"/>
    <p:sldId id="2147308085" r:id="rId10"/>
    <p:sldId id="2147308090" r:id="rId11"/>
    <p:sldId id="2147308081" r:id="rId12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3666A"/>
    <a:srgbClr val="F9F048"/>
    <a:srgbClr val="FFCD00"/>
    <a:srgbClr val="D9DF23"/>
    <a:srgbClr val="666666"/>
    <a:srgbClr val="330072"/>
    <a:srgbClr val="60249E"/>
    <a:srgbClr val="1870B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7440" autoAdjust="0"/>
  </p:normalViewPr>
  <p:slideViewPr>
    <p:cSldViewPr snapToGrid="0" snapToObjects="1" showGuides="1">
      <p:cViewPr>
        <p:scale>
          <a:sx n="95" d="100"/>
          <a:sy n="95" d="100"/>
        </p:scale>
        <p:origin x="462" y="120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110" d="100"/>
          <a:sy n="110" d="100"/>
        </p:scale>
        <p:origin x="6648" y="114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8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openxmlformats.org/officeDocument/2006/relationships/customXml" Target="../customXml/item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February 15,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15,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15,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15,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15,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SKF- KPI Daily and Weekly Report Automation</a:t>
            </a:r>
            <a:br>
              <a:rPr lang="en-US" dirty="0"/>
            </a:br>
            <a:r>
              <a:rPr lang="en-US" dirty="0"/>
              <a:t>(UCMS #16635)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E9017-AE17-44E1-925B-39CF91608780}"/>
              </a:ext>
            </a:extLst>
          </p:cNvPr>
          <p:cNvSpPr txBox="1"/>
          <p:nvPr/>
        </p:nvSpPr>
        <p:spPr>
          <a:xfrm>
            <a:off x="1168399" y="4702957"/>
            <a:ext cx="7416208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142255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9FAA-D5E4-4796-98C5-810219D4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6480"/>
            <a:ext cx="13258800" cy="710572"/>
          </a:xfrm>
        </p:spPr>
        <p:txBody>
          <a:bodyPr>
            <a:normAutofit/>
          </a:bodyPr>
          <a:lstStyle/>
          <a:p>
            <a:r>
              <a:rPr lang="en-US" sz="2800" dirty="0"/>
              <a:t>Key High-lights</a:t>
            </a:r>
            <a:endParaRPr lang="en-IN" sz="28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09671B0-9D7B-4579-9724-C0CA9E98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948530"/>
            <a:ext cx="13144501" cy="662956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+mj-lt"/>
              </a:rPr>
              <a:t>Problem Statement: </a:t>
            </a:r>
          </a:p>
          <a:p>
            <a:pPr>
              <a:lnSpc>
                <a:spcPct val="150000"/>
              </a:lnSpc>
            </a:pPr>
            <a:r>
              <a:rPr lang="en-US" sz="3700" b="0" dirty="0">
                <a:solidFill>
                  <a:srgbClr val="333333"/>
                </a:solidFill>
                <a:latin typeface="+mj-lt"/>
              </a:rPr>
              <a:t>To standardize the process SKF account has identified “KPI Daily and Weekly report generation”  process  as one of the opportunity to address through the automation.</a:t>
            </a:r>
          </a:p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Extracting ITSM data from Service Now tool</a:t>
            </a:r>
          </a:p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Validate, transform the data and build KPI daily and weekly report using VB &amp; VB scripts using power automation desktop and send the report to SME</a:t>
            </a:r>
            <a:endParaRPr lang="en-US" sz="3700" b="0" dirty="0">
              <a:solidFill>
                <a:srgbClr val="333333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4000" dirty="0">
                <a:latin typeface="+mj-lt"/>
              </a:rPr>
              <a:t>Requirements:</a:t>
            </a:r>
            <a:br>
              <a:rPr lang="en-US" sz="1400" dirty="0">
                <a:latin typeface="+mj-lt"/>
              </a:rPr>
            </a:br>
            <a:r>
              <a:rPr lang="en-US" sz="3700" b="0" dirty="0">
                <a:solidFill>
                  <a:srgbClr val="333333"/>
                </a:solidFill>
                <a:latin typeface="+mj-lt"/>
              </a:rPr>
              <a:t>The approach is to automate the process through Robotic Process Automation (RPA). Bots own the process of downloading the dump Daily, Validating &amp;Transforming data to generate KPI report.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+mj-lt"/>
              </a:rPr>
              <a:t>Business 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3700" b="0" dirty="0">
                <a:solidFill>
                  <a:srgbClr val="333333"/>
                </a:solidFill>
                <a:latin typeface="+mj-lt"/>
              </a:rPr>
              <a:t>To automate the monitoring and manage user access process, it is required to expand the solution to three separate environments for RPA Development, testing and production.</a:t>
            </a:r>
            <a:endParaRPr lang="en-US" sz="3700" b="0" dirty="0">
              <a:solidFill>
                <a:srgbClr val="333333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4000" dirty="0">
                <a:latin typeface="+mj-lt"/>
              </a:rPr>
              <a:t>Software </a:t>
            </a:r>
            <a:r>
              <a:rPr lang="es-CR" sz="4000" dirty="0">
                <a:latin typeface="+mj-lt"/>
              </a:rPr>
              <a:t>Pre-requisites and Access</a:t>
            </a:r>
            <a:endParaRPr lang="en-US" sz="4000" dirty="0">
              <a:latin typeface="+mj-lt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700" dirty="0">
                <a:solidFill>
                  <a:srgbClr val="333333"/>
                </a:solidFill>
              </a:rPr>
              <a:t>Infra to deploy the Robots(VM)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700" dirty="0">
                <a:solidFill>
                  <a:srgbClr val="333333"/>
                </a:solidFill>
              </a:rPr>
              <a:t>PowerAutomate Desktop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700" dirty="0">
                <a:solidFill>
                  <a:srgbClr val="333333"/>
                </a:solidFill>
                <a:latin typeface="+mj-lt"/>
              </a:rPr>
              <a:t>OS : Windows 10 (32 bit or 64 bit) or above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700" dirty="0">
                <a:solidFill>
                  <a:srgbClr val="333333"/>
                </a:solidFill>
                <a:latin typeface="+mj-lt"/>
              </a:rPr>
              <a:t>Process Mailbox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700" dirty="0">
                <a:solidFill>
                  <a:srgbClr val="333333"/>
                </a:solidFill>
                <a:latin typeface="+mj-lt"/>
              </a:rPr>
              <a:t>Microsoft Excel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700" dirty="0">
                <a:solidFill>
                  <a:srgbClr val="333333"/>
                </a:solidFill>
                <a:latin typeface="+mj-lt"/>
              </a:rPr>
              <a:t>ServiceNow Service ID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700" dirty="0">
                <a:solidFill>
                  <a:srgbClr val="333333"/>
                </a:solidFill>
                <a:latin typeface="+mj-lt"/>
              </a:rPr>
              <a:t>Outlook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7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85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9FAA-D5E4-4796-98C5-810219D4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8088"/>
            <a:ext cx="13258800" cy="710572"/>
          </a:xfrm>
        </p:spPr>
        <p:txBody>
          <a:bodyPr>
            <a:normAutofit/>
          </a:bodyPr>
          <a:lstStyle/>
          <a:p>
            <a:r>
              <a:rPr lang="en-US" sz="2800" dirty="0"/>
              <a:t>Process Flow</a:t>
            </a:r>
            <a:endParaRPr lang="en-IN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F35572-0FC7-4DBB-A300-CCC31C6ADECF}"/>
              </a:ext>
            </a:extLst>
          </p:cNvPr>
          <p:cNvSpPr/>
          <p:nvPr/>
        </p:nvSpPr>
        <p:spPr>
          <a:xfrm>
            <a:off x="4430502" y="4789049"/>
            <a:ext cx="1355643" cy="10146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Refresh pivots in Summary Pivot sheet to reflect the data in Incident Summary Sheet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92DE04-2C85-4D1D-A781-A9EA9E9C519E}"/>
              </a:ext>
            </a:extLst>
          </p:cNvPr>
          <p:cNvSpPr/>
          <p:nvPr/>
        </p:nvSpPr>
        <p:spPr>
          <a:xfrm>
            <a:off x="581646" y="4163663"/>
            <a:ext cx="2432894" cy="555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Tuesday to Friday data from Daily report Excel to COH-DOH, XA Sheets of Weekly report Excel 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1BDC216D-1E84-472B-BC22-EE29447B1417}"/>
              </a:ext>
            </a:extLst>
          </p:cNvPr>
          <p:cNvSpPr/>
          <p:nvPr/>
        </p:nvSpPr>
        <p:spPr>
          <a:xfrm>
            <a:off x="1102214" y="1429429"/>
            <a:ext cx="1417268" cy="1221713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 Current day is Tuesday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2EDF51-AB50-43BB-BF31-B5990044DEE1}"/>
              </a:ext>
            </a:extLst>
          </p:cNvPr>
          <p:cNvSpPr/>
          <p:nvPr/>
        </p:nvSpPr>
        <p:spPr>
          <a:xfrm>
            <a:off x="11353707" y="2774885"/>
            <a:ext cx="1069679" cy="8786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Del the max no. in Age(resolved time) col &amp; Days2 Col and clear filter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64486B-209A-45F1-950F-57A382FCEE08}"/>
              </a:ext>
            </a:extLst>
          </p:cNvPr>
          <p:cNvSpPr/>
          <p:nvPr/>
        </p:nvSpPr>
        <p:spPr>
          <a:xfrm>
            <a:off x="12726574" y="2763721"/>
            <a:ext cx="1371711" cy="9263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Filter &gt;10day on Days2 col and update it in (Days2_1) col &amp; remove filter</a:t>
            </a:r>
          </a:p>
          <a:p>
            <a:pPr algn="ctr"/>
            <a:endParaRPr lang="en-US" sz="1000" dirty="0"/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FD5F5E2B-4724-4631-A30E-7995A94C94E6}"/>
              </a:ext>
            </a:extLst>
          </p:cNvPr>
          <p:cNvSpPr/>
          <p:nvPr/>
        </p:nvSpPr>
        <p:spPr>
          <a:xfrm>
            <a:off x="9751594" y="2684067"/>
            <a:ext cx="1405591" cy="1055164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 N/A values present in Tower col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C5DEF57-D6CE-45B4-B0BA-0FFA6CB5430C}"/>
              </a:ext>
            </a:extLst>
          </p:cNvPr>
          <p:cNvSpPr/>
          <p:nvPr/>
        </p:nvSpPr>
        <p:spPr>
          <a:xfrm>
            <a:off x="12636522" y="3950102"/>
            <a:ext cx="1542671" cy="8933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With Filter condition: Region= N/A &amp; Affected item contains us, Update N/A as AMER in Region col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BB30710-F78A-45A4-B9FD-0B46C0EEB5EB}"/>
              </a:ext>
            </a:extLst>
          </p:cNvPr>
          <p:cNvSpPr/>
          <p:nvPr/>
        </p:nvSpPr>
        <p:spPr>
          <a:xfrm>
            <a:off x="12636522" y="4973849"/>
            <a:ext cx="1514819" cy="7020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Clear filter on Affected item 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1A55F-281C-60DC-4FCA-66A42AAEFB46}"/>
              </a:ext>
            </a:extLst>
          </p:cNvPr>
          <p:cNvSpPr txBox="1"/>
          <p:nvPr/>
        </p:nvSpPr>
        <p:spPr>
          <a:xfrm flipH="1">
            <a:off x="2466424" y="2958003"/>
            <a:ext cx="651590" cy="28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0E07E-5225-7074-FC72-567A57A704B3}"/>
              </a:ext>
            </a:extLst>
          </p:cNvPr>
          <p:cNvSpPr txBox="1"/>
          <p:nvPr/>
        </p:nvSpPr>
        <p:spPr>
          <a:xfrm flipH="1">
            <a:off x="1340552" y="3852954"/>
            <a:ext cx="47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CAE6DD-B190-C11E-7762-8CFB618938F1}"/>
              </a:ext>
            </a:extLst>
          </p:cNvPr>
          <p:cNvSpPr/>
          <p:nvPr/>
        </p:nvSpPr>
        <p:spPr>
          <a:xfrm>
            <a:off x="4251237" y="2797332"/>
            <a:ext cx="1006954" cy="8716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 Daily Report Template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A0717-F410-558F-C4A8-8DA08EFA9011}"/>
              </a:ext>
            </a:extLst>
          </p:cNvPr>
          <p:cNvSpPr/>
          <p:nvPr/>
        </p:nvSpPr>
        <p:spPr>
          <a:xfrm>
            <a:off x="2893267" y="2797332"/>
            <a:ext cx="1004349" cy="8716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Download in Scope ticket into an excel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7B43FD-8EDF-C2AF-C262-14867B08A104}"/>
              </a:ext>
            </a:extLst>
          </p:cNvPr>
          <p:cNvSpPr/>
          <p:nvPr/>
        </p:nvSpPr>
        <p:spPr>
          <a:xfrm>
            <a:off x="5538251" y="2772373"/>
            <a:ext cx="1208781" cy="8965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Clean the prev day data from Data Dump 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3F3B3-924D-327B-5F4F-98BC94EF5938}"/>
              </a:ext>
            </a:extLst>
          </p:cNvPr>
          <p:cNvSpPr/>
          <p:nvPr/>
        </p:nvSpPr>
        <p:spPr>
          <a:xfrm>
            <a:off x="8233171" y="2751794"/>
            <a:ext cx="1330086" cy="9171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Filter &gt;10day on Age col and update it in (Days 11) col &amp; remove filter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BCFA3-F732-687D-494F-DB67CE38FFBD}"/>
              </a:ext>
            </a:extLst>
          </p:cNvPr>
          <p:cNvSpPr/>
          <p:nvPr/>
        </p:nvSpPr>
        <p:spPr>
          <a:xfrm>
            <a:off x="7004738" y="2763193"/>
            <a:ext cx="970726" cy="9057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Fill it with new data extracted from Snow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8C8C262-7505-EE01-D5E6-2DDDDBD20DA9}"/>
              </a:ext>
            </a:extLst>
          </p:cNvPr>
          <p:cNvSpPr/>
          <p:nvPr/>
        </p:nvSpPr>
        <p:spPr>
          <a:xfrm>
            <a:off x="9903004" y="3822036"/>
            <a:ext cx="1174248" cy="5337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Send Email to SME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056D6E8-F87A-AA33-001C-EDE82ECF0F8D}"/>
              </a:ext>
            </a:extLst>
          </p:cNvPr>
          <p:cNvSpPr/>
          <p:nvPr/>
        </p:nvSpPr>
        <p:spPr>
          <a:xfrm>
            <a:off x="10744057" y="4801182"/>
            <a:ext cx="1542671" cy="10025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With Filter condition: Affected item contains america, Update N/A as AMER in Region col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4D8B4F9-8EE1-3DE0-592E-6EE2A47CEA26}"/>
              </a:ext>
            </a:extLst>
          </p:cNvPr>
          <p:cNvSpPr/>
          <p:nvPr/>
        </p:nvSpPr>
        <p:spPr>
          <a:xfrm>
            <a:off x="9903004" y="4801182"/>
            <a:ext cx="707601" cy="10025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Clear filter on Affected item Col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4D12EDC-794F-50FA-EE47-4FA519D1EE31}"/>
              </a:ext>
            </a:extLst>
          </p:cNvPr>
          <p:cNvSpPr/>
          <p:nvPr/>
        </p:nvSpPr>
        <p:spPr>
          <a:xfrm>
            <a:off x="8193673" y="4789050"/>
            <a:ext cx="1542671" cy="10025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With Filter condition: Assignment contains us, Update N/A as AMER in Region col and clear filter on Assignment col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B968FE6-B272-53FE-24AC-731BC4AB8EE0}"/>
              </a:ext>
            </a:extLst>
          </p:cNvPr>
          <p:cNvSpPr/>
          <p:nvPr/>
        </p:nvSpPr>
        <p:spPr>
          <a:xfrm>
            <a:off x="6858444" y="4775018"/>
            <a:ext cx="1152493" cy="10025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Update N/A as EMEA in Region col and clear filter on Region col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B465575-C45A-DA53-07BE-D420402D00EE}"/>
              </a:ext>
            </a:extLst>
          </p:cNvPr>
          <p:cNvSpPr/>
          <p:nvPr/>
        </p:nvSpPr>
        <p:spPr>
          <a:xfrm>
            <a:off x="6017504" y="4775017"/>
            <a:ext cx="735930" cy="10025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Apply borders &amp; Save Excel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E4C78D5-77B9-9B77-BE8F-737AB12B35A1}"/>
              </a:ext>
            </a:extLst>
          </p:cNvPr>
          <p:cNvSpPr/>
          <p:nvPr/>
        </p:nvSpPr>
        <p:spPr>
          <a:xfrm>
            <a:off x="2788761" y="1539522"/>
            <a:ext cx="1152493" cy="10025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Monday’s data Columns to COH-DOH, XA Sheets of Daily report  excel</a:t>
            </a:r>
          </a:p>
        </p:txBody>
      </p:sp>
      <p:sp>
        <p:nvSpPr>
          <p:cNvPr id="136" name="Diamond 135">
            <a:extLst>
              <a:ext uri="{FF2B5EF4-FFF2-40B4-BE49-F238E27FC236}">
                <a16:creationId xmlns:a16="http://schemas.microsoft.com/office/drawing/2014/main" id="{9513219A-4D29-E7D5-5124-251BE53797FE}"/>
              </a:ext>
            </a:extLst>
          </p:cNvPr>
          <p:cNvSpPr/>
          <p:nvPr/>
        </p:nvSpPr>
        <p:spPr>
          <a:xfrm>
            <a:off x="985343" y="2797332"/>
            <a:ext cx="1625500" cy="1221713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Current day is not Monday or Sunday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23CC2A1-B4FA-8064-B8BA-A4961182167A}"/>
              </a:ext>
            </a:extLst>
          </p:cNvPr>
          <p:cNvSpPr txBox="1"/>
          <p:nvPr/>
        </p:nvSpPr>
        <p:spPr>
          <a:xfrm flipH="1">
            <a:off x="1311427" y="2600455"/>
            <a:ext cx="651590" cy="28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C4EE485-70AA-1732-F43C-1C9400CBAB5B}"/>
              </a:ext>
            </a:extLst>
          </p:cNvPr>
          <p:cNvSpPr txBox="1"/>
          <p:nvPr/>
        </p:nvSpPr>
        <p:spPr>
          <a:xfrm flipH="1">
            <a:off x="2324337" y="1688379"/>
            <a:ext cx="651590" cy="28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FC97178-A463-4811-AE94-91500FCF588E}"/>
              </a:ext>
            </a:extLst>
          </p:cNvPr>
          <p:cNvSpPr txBox="1"/>
          <p:nvPr/>
        </p:nvSpPr>
        <p:spPr>
          <a:xfrm flipH="1">
            <a:off x="1371493" y="1281951"/>
            <a:ext cx="47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No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9A41640-1CC6-D0E4-F06B-F35F04481E5E}"/>
              </a:ext>
            </a:extLst>
          </p:cNvPr>
          <p:cNvSpPr/>
          <p:nvPr/>
        </p:nvSpPr>
        <p:spPr>
          <a:xfrm>
            <a:off x="4536942" y="1583162"/>
            <a:ext cx="1208781" cy="7783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Copy prev day data Col in COH-DOH, XA Sheets of daily report Excel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C027555-C309-EDBD-DE79-DB7C03B270DD}"/>
              </a:ext>
            </a:extLst>
          </p:cNvPr>
          <p:cNvSpPr/>
          <p:nvPr/>
        </p:nvSpPr>
        <p:spPr>
          <a:xfrm>
            <a:off x="2158276" y="4768950"/>
            <a:ext cx="2121003" cy="17486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Validate:</a:t>
            </a:r>
          </a:p>
          <a:p>
            <a:pPr algn="ctr"/>
            <a:r>
              <a:rPr lang="en-US" sz="800" dirty="0"/>
              <a:t>Validate Total Open count</a:t>
            </a:r>
          </a:p>
          <a:p>
            <a:pPr algn="ctr"/>
            <a:r>
              <a:rPr lang="en-US" sz="800" dirty="0"/>
              <a:t>validate Greater than 10 days (Overall)</a:t>
            </a:r>
          </a:p>
          <a:p>
            <a:pPr algn="ctr"/>
            <a:r>
              <a:rPr lang="en-US" sz="800" dirty="0"/>
              <a:t>Validate Greater than 8 days (Overall)</a:t>
            </a:r>
          </a:p>
          <a:p>
            <a:pPr algn="ctr"/>
            <a:r>
              <a:rPr lang="en-US" sz="800" dirty="0"/>
              <a:t>Validate DXC Open(P1+P2+P3) plus SKF Open(P1+P2+P3)</a:t>
            </a:r>
          </a:p>
          <a:p>
            <a:pPr algn="ctr"/>
            <a:r>
              <a:rPr lang="en-US" sz="800" dirty="0"/>
              <a:t>Validate DXC Open -All Priorities plus SKF Open </a:t>
            </a:r>
          </a:p>
          <a:p>
            <a:pPr algn="ctr"/>
            <a:r>
              <a:rPr lang="en-US" sz="800" dirty="0"/>
              <a:t>Validate DXC Open &gt;10days plus SKF Open &gt;10days</a:t>
            </a:r>
          </a:p>
          <a:p>
            <a:pPr algn="ctr"/>
            <a:r>
              <a:rPr lang="en-US" sz="800" dirty="0"/>
              <a:t>Validate Request for Information(RFI-Details)</a:t>
            </a:r>
          </a:p>
          <a:p>
            <a:pPr algn="ctr"/>
            <a:r>
              <a:rPr lang="en-US" sz="800" dirty="0"/>
              <a:t>Validate RFI-Details &gt;10days 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B498DFD-B301-2CF6-97A7-F77983B12A46}"/>
              </a:ext>
            </a:extLst>
          </p:cNvPr>
          <p:cNvSpPr/>
          <p:nvPr/>
        </p:nvSpPr>
        <p:spPr>
          <a:xfrm>
            <a:off x="677563" y="5371604"/>
            <a:ext cx="1305816" cy="5550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Save Excel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0394969-2A5D-A083-2BCD-AA390B260780}"/>
              </a:ext>
            </a:extLst>
          </p:cNvPr>
          <p:cNvCxnSpPr>
            <a:stCxn id="49" idx="3"/>
            <a:endCxn id="132" idx="1"/>
          </p:cNvCxnSpPr>
          <p:nvPr/>
        </p:nvCxnSpPr>
        <p:spPr>
          <a:xfrm>
            <a:off x="2519482" y="2040286"/>
            <a:ext cx="269279" cy="517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CFC0161-66B8-8CED-CCC8-EAFCCC8417F5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897616" y="3233151"/>
            <a:ext cx="353621" cy="0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3936EFC-D323-7C2B-33BD-E638E134CB70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5258191" y="3220671"/>
            <a:ext cx="280060" cy="12480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6EF0789-C699-4B83-9E2B-DD7D30979263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6747032" y="3216081"/>
            <a:ext cx="257706" cy="4590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4D1B0D1-9271-DF5D-B966-6DB2C65C509A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7975464" y="3210381"/>
            <a:ext cx="257707" cy="5700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F4F4FB7-9C2F-1261-0AFB-DCE9ABC296DC}"/>
              </a:ext>
            </a:extLst>
          </p:cNvPr>
          <p:cNvCxnSpPr>
            <a:cxnSpLocks/>
            <a:stCxn id="13" idx="3"/>
            <a:endCxn id="55" idx="1"/>
          </p:cNvCxnSpPr>
          <p:nvPr/>
        </p:nvCxnSpPr>
        <p:spPr>
          <a:xfrm>
            <a:off x="9563257" y="3210381"/>
            <a:ext cx="188337" cy="1268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6D1C546-BB2A-7054-AEB3-B3F045D4795C}"/>
              </a:ext>
            </a:extLst>
          </p:cNvPr>
          <p:cNvCxnSpPr>
            <a:cxnSpLocks/>
            <a:stCxn id="55" idx="3"/>
            <a:endCxn id="50" idx="1"/>
          </p:cNvCxnSpPr>
          <p:nvPr/>
        </p:nvCxnSpPr>
        <p:spPr>
          <a:xfrm>
            <a:off x="11157185" y="3211649"/>
            <a:ext cx="196522" cy="2545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F053EB5-7AC0-6499-DA3F-E48C7265266F}"/>
              </a:ext>
            </a:extLst>
          </p:cNvPr>
          <p:cNvCxnSpPr>
            <a:cxnSpLocks/>
            <a:stCxn id="127" idx="1"/>
            <a:endCxn id="41" idx="3"/>
          </p:cNvCxnSpPr>
          <p:nvPr/>
        </p:nvCxnSpPr>
        <p:spPr>
          <a:xfrm flipH="1">
            <a:off x="5786145" y="5276298"/>
            <a:ext cx="231359" cy="20097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7636E5D-8C1A-5188-34BB-035852F9776C}"/>
              </a:ext>
            </a:extLst>
          </p:cNvPr>
          <p:cNvCxnSpPr>
            <a:cxnSpLocks/>
            <a:stCxn id="125" idx="1"/>
            <a:endCxn id="126" idx="3"/>
          </p:cNvCxnSpPr>
          <p:nvPr/>
        </p:nvCxnSpPr>
        <p:spPr>
          <a:xfrm flipH="1" flipV="1">
            <a:off x="8010937" y="5276299"/>
            <a:ext cx="182736" cy="14032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BF5DECB-14A8-821B-EB4C-F1B4EE675AAB}"/>
              </a:ext>
            </a:extLst>
          </p:cNvPr>
          <p:cNvCxnSpPr>
            <a:cxnSpLocks/>
            <a:stCxn id="126" idx="1"/>
            <a:endCxn id="127" idx="3"/>
          </p:cNvCxnSpPr>
          <p:nvPr/>
        </p:nvCxnSpPr>
        <p:spPr>
          <a:xfrm flipH="1" flipV="1">
            <a:off x="6753434" y="5276298"/>
            <a:ext cx="105010" cy="1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42B7A9B4-E628-0E34-78E0-4772F395E0A3}"/>
              </a:ext>
            </a:extLst>
          </p:cNvPr>
          <p:cNvCxnSpPr>
            <a:cxnSpLocks/>
            <a:stCxn id="41" idx="1"/>
            <a:endCxn id="161" idx="3"/>
          </p:cNvCxnSpPr>
          <p:nvPr/>
        </p:nvCxnSpPr>
        <p:spPr>
          <a:xfrm flipH="1">
            <a:off x="4279279" y="5296395"/>
            <a:ext cx="151223" cy="346897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AC42EC3-2125-36D1-6425-AEA15B603A87}"/>
              </a:ext>
            </a:extLst>
          </p:cNvPr>
          <p:cNvCxnSpPr>
            <a:cxnSpLocks/>
            <a:stCxn id="124" idx="1"/>
            <a:endCxn id="125" idx="3"/>
          </p:cNvCxnSpPr>
          <p:nvPr/>
        </p:nvCxnSpPr>
        <p:spPr>
          <a:xfrm flipH="1" flipV="1">
            <a:off x="9736344" y="5290331"/>
            <a:ext cx="166660" cy="12132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18B5187-D4C4-FD1F-EE1B-6E37D2D1FF2E}"/>
              </a:ext>
            </a:extLst>
          </p:cNvPr>
          <p:cNvCxnSpPr>
            <a:cxnSpLocks/>
            <a:stCxn id="121" idx="1"/>
            <a:endCxn id="124" idx="3"/>
          </p:cNvCxnSpPr>
          <p:nvPr/>
        </p:nvCxnSpPr>
        <p:spPr>
          <a:xfrm flipH="1">
            <a:off x="10610605" y="5302463"/>
            <a:ext cx="133452" cy="0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999CDD9-AAFD-DE8E-82C8-E4D598E43563}"/>
              </a:ext>
            </a:extLst>
          </p:cNvPr>
          <p:cNvCxnSpPr>
            <a:cxnSpLocks/>
            <a:stCxn id="148" idx="1"/>
            <a:endCxn id="121" idx="3"/>
          </p:cNvCxnSpPr>
          <p:nvPr/>
        </p:nvCxnSpPr>
        <p:spPr>
          <a:xfrm flipH="1" flipV="1">
            <a:off x="12286728" y="5302463"/>
            <a:ext cx="349794" cy="22388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6CE9DA3-0ACA-A6BF-021E-04DF3EBE8203}"/>
              </a:ext>
            </a:extLst>
          </p:cNvPr>
          <p:cNvCxnSpPr>
            <a:cxnSpLocks/>
            <a:stCxn id="89" idx="2"/>
            <a:endCxn id="148" idx="0"/>
          </p:cNvCxnSpPr>
          <p:nvPr/>
        </p:nvCxnSpPr>
        <p:spPr>
          <a:xfrm flipH="1">
            <a:off x="13393932" y="4843486"/>
            <a:ext cx="13926" cy="130363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0485B91-4515-3B31-A0B7-0B0C70EE2A70}"/>
              </a:ext>
            </a:extLst>
          </p:cNvPr>
          <p:cNvCxnSpPr>
            <a:cxnSpLocks/>
            <a:stCxn id="51" idx="2"/>
            <a:endCxn id="89" idx="0"/>
          </p:cNvCxnSpPr>
          <p:nvPr/>
        </p:nvCxnSpPr>
        <p:spPr>
          <a:xfrm flipH="1">
            <a:off x="13407858" y="3690100"/>
            <a:ext cx="4572" cy="260002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F474C6E-19D0-C800-0ADE-40BB0201ACD7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12423386" y="3214194"/>
            <a:ext cx="303188" cy="12717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D81AD54-FB98-D7AA-FD1B-DB43F0911923}"/>
              </a:ext>
            </a:extLst>
          </p:cNvPr>
          <p:cNvCxnSpPr>
            <a:cxnSpLocks/>
            <a:stCxn id="161" idx="1"/>
            <a:endCxn id="167" idx="3"/>
          </p:cNvCxnSpPr>
          <p:nvPr/>
        </p:nvCxnSpPr>
        <p:spPr>
          <a:xfrm flipH="1">
            <a:off x="1983379" y="5643292"/>
            <a:ext cx="174897" cy="5833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1A2FB8B-EFB9-3FF7-45D6-A36237264E56}"/>
              </a:ext>
            </a:extLst>
          </p:cNvPr>
          <p:cNvSpPr/>
          <p:nvPr/>
        </p:nvSpPr>
        <p:spPr>
          <a:xfrm>
            <a:off x="685800" y="6323543"/>
            <a:ext cx="1305816" cy="5550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Send the report in email to the Team PDL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0B04C4C5-E28E-3E4A-70CF-AB2A28BCCD75}"/>
              </a:ext>
            </a:extLst>
          </p:cNvPr>
          <p:cNvCxnSpPr>
            <a:cxnSpLocks/>
            <a:stCxn id="167" idx="2"/>
            <a:endCxn id="239" idx="0"/>
          </p:cNvCxnSpPr>
          <p:nvPr/>
        </p:nvCxnSpPr>
        <p:spPr>
          <a:xfrm>
            <a:off x="1330471" y="5926645"/>
            <a:ext cx="8237" cy="396898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F1313BC-3F49-9C40-62FD-1D7571B3266B}"/>
              </a:ext>
            </a:extLst>
          </p:cNvPr>
          <p:cNvCxnSpPr>
            <a:cxnSpLocks/>
            <a:stCxn id="136" idx="0"/>
            <a:endCxn id="49" idx="2"/>
          </p:cNvCxnSpPr>
          <p:nvPr/>
        </p:nvCxnSpPr>
        <p:spPr>
          <a:xfrm flipV="1">
            <a:off x="1798093" y="2651142"/>
            <a:ext cx="12755" cy="146190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933AF273-2FDF-7B9D-809E-19D8FD540AD5}"/>
              </a:ext>
            </a:extLst>
          </p:cNvPr>
          <p:cNvCxnSpPr>
            <a:cxnSpLocks/>
            <a:stCxn id="136" idx="2"/>
            <a:endCxn id="47" idx="0"/>
          </p:cNvCxnSpPr>
          <p:nvPr/>
        </p:nvCxnSpPr>
        <p:spPr>
          <a:xfrm>
            <a:off x="1798093" y="4019045"/>
            <a:ext cx="0" cy="144618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3A66518-2CA7-637C-1B4E-4C712FFA5256}"/>
              </a:ext>
            </a:extLst>
          </p:cNvPr>
          <p:cNvCxnSpPr>
            <a:cxnSpLocks/>
            <a:stCxn id="47" idx="3"/>
            <a:endCxn id="10" idx="2"/>
          </p:cNvCxnSpPr>
          <p:nvPr/>
        </p:nvCxnSpPr>
        <p:spPr>
          <a:xfrm flipV="1">
            <a:off x="3014540" y="3668969"/>
            <a:ext cx="380902" cy="772214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A9A05DF-E675-5BEE-FA48-D348D0903FD2}"/>
              </a:ext>
            </a:extLst>
          </p:cNvPr>
          <p:cNvCxnSpPr>
            <a:cxnSpLocks/>
            <a:stCxn id="154" idx="1"/>
            <a:endCxn id="155" idx="0"/>
          </p:cNvCxnSpPr>
          <p:nvPr/>
        </p:nvCxnSpPr>
        <p:spPr>
          <a:xfrm>
            <a:off x="1841789" y="1420451"/>
            <a:ext cx="3299544" cy="162711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53EAB5B4-0CE9-41C2-7344-326F761CB406}"/>
              </a:ext>
            </a:extLst>
          </p:cNvPr>
          <p:cNvCxnSpPr>
            <a:cxnSpLocks/>
            <a:stCxn id="136" idx="3"/>
            <a:endCxn id="10" idx="1"/>
          </p:cNvCxnSpPr>
          <p:nvPr/>
        </p:nvCxnSpPr>
        <p:spPr>
          <a:xfrm flipV="1">
            <a:off x="2610843" y="3233151"/>
            <a:ext cx="282424" cy="175038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768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F301F8-B1C7-402C-BABA-FD0AA779A3A8}"/>
              </a:ext>
            </a:extLst>
          </p:cNvPr>
          <p:cNvSpPr txBox="1"/>
          <p:nvPr/>
        </p:nvSpPr>
        <p:spPr>
          <a:xfrm>
            <a:off x="986169" y="1069689"/>
            <a:ext cx="12474649" cy="382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Support and Maintenance 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After the deployment, RPA Development team could handover the BOTs “first level trouble shoot guide” to SKF team.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400" b="1" cap="al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cap="all" dirty="0">
                <a:latin typeface="Calibri" panose="020F0502020204030204" pitchFamily="34" charset="0"/>
                <a:cs typeface="Calibri" panose="020F0502020204030204" pitchFamily="34" charset="0"/>
              </a:rPr>
              <a:t>Disaster Recovery</a:t>
            </a:r>
          </a:p>
          <a:p>
            <a:pPr>
              <a:lnSpc>
                <a:spcPct val="90000"/>
              </a:lnSpc>
            </a:pPr>
            <a:endParaRPr lang="en-US" sz="2400" b="1" cap="al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/>
              <a:t>DR is out of scope for this implementation. Manual processes will continue to cover requests where RPA cannot resolve or fulfil.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20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12eab5ce-db9e-4215-a619-6650840c99b1" Revision="1" Stencil="System.MyShapes" StencilVersion="1.0"/>
</Control>
</file>

<file path=customXml/item2.xml><?xml version="1.0" encoding="utf-8"?>
<Control xmlns="http://schemas.microsoft.com/VisualStudio/2011/storyboarding/control">
  <Id Name="12eab5ce-db9e-4215-a619-6650840c99b1" Revision="1" Stencil="System.MyShapes" StencilVersion="1.0"/>
</Control>
</file>

<file path=customXml/item3.xml><?xml version="1.0" encoding="utf-8"?>
<Control xmlns="http://schemas.microsoft.com/VisualStudio/2011/storyboarding/control">
  <Id Name="12eab5ce-db9e-4215-a619-6650840c99b1" Revision="1" Stencil="System.MyShapes" StencilVersion="1.0"/>
</Control>
</file>

<file path=customXml/item4.xml><?xml version="1.0" encoding="utf-8"?>
<Control xmlns="http://schemas.microsoft.com/VisualStudio/2011/storyboarding/control">
  <Id Name="12eab5ce-db9e-4215-a619-6650840c99b1" Revision="1" Stencil="System.MyShapes" StencilVersion="1.0"/>
</Control>
</file>

<file path=customXml/item5.xml><?xml version="1.0" encoding="utf-8"?>
<Control xmlns="http://schemas.microsoft.com/VisualStudio/2011/storyboarding/control">
  <Id Name="12eab5ce-db9e-4215-a619-6650840c99b1" Revision="1" Stencil="System.MyShapes" StencilVersion="1.0"/>
</Control>
</file>

<file path=customXml/item6.xml><?xml version="1.0" encoding="utf-8"?>
<Control xmlns="http://schemas.microsoft.com/VisualStudio/2011/storyboarding/control">
  <Id Name="12eab5ce-db9e-4215-a619-6650840c99b1" Revision="1" Stencil="System.MyShapes" StencilVersion="1.0"/>
</Control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80ED3F297914AA8CD3BCA19BF2B3E" ma:contentTypeVersion="20" ma:contentTypeDescription="Create a new document." ma:contentTypeScope="" ma:versionID="77587f063f28e2a8c1f95d41aa5a9ebe">
  <xsd:schema xmlns:xsd="http://www.w3.org/2001/XMLSchema" xmlns:xs="http://www.w3.org/2001/XMLSchema" xmlns:p="http://schemas.microsoft.com/office/2006/metadata/properties" xmlns:ns2="9a7a8cd2-2fa0-4e50-af91-b9c8455322d4" xmlns:ns3="7dc700e3-2c99-4adc-961a-d526ef41b33d" xmlns:ns4="168e0357-5b39-4600-91c2-bfff6e896513" targetNamespace="http://schemas.microsoft.com/office/2006/metadata/properties" ma:root="true" ma:fieldsID="08973a25833bfac58f3dad3583b4f9ff" ns2:_="" ns3:_="" ns4:_="">
    <xsd:import namespace="9a7a8cd2-2fa0-4e50-af91-b9c8455322d4"/>
    <xsd:import namespace="7dc700e3-2c99-4adc-961a-d526ef41b33d"/>
    <xsd:import namespace="168e0357-5b39-4600-91c2-bfff6e8965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escription" minOccurs="0"/>
                <xsd:element ref="ns2:_Flow_SignoffStatus" minOccurs="0"/>
                <xsd:element ref="ns2:MediaLengthInSeconds" minOccurs="0"/>
                <xsd:element ref="ns2:MediaServiceLocation" minOccurs="0"/>
                <xsd:element ref="ns4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a8cd2-2fa0-4e50-af91-b9c845532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tion" ma:index="19" nillable="true" ma:displayName="Description" ma:description="File type and purpose " ma:format="Dropdown" ma:internalName="Description">
      <xsd:simpleType>
        <xsd:restriction base="dms:Note">
          <xsd:maxLength value="255"/>
        </xsd:restriction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18f211cb-e08d-4e65-a875-32590ca7bb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700e3-2c99-4adc-961a-d526ef41b33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e0357-5b39-4600-91c2-bfff6e89651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91458ceb-9b7d-4041-b657-1f1cae3f099a}" ma:internalName="TaxCatchAll" ma:showField="CatchAllData" ma:web="7dc700e3-2c99-4adc-961a-d526ef41b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9a7a8cd2-2fa0-4e50-af91-b9c8455322d4" xsi:nil="true"/>
    <_Flow_SignoffStatus xmlns="9a7a8cd2-2fa0-4e50-af91-b9c8455322d4" xsi:nil="true"/>
    <TaxCatchAll xmlns="168e0357-5b39-4600-91c2-bfff6e896513" xsi:nil="true"/>
    <lcf76f155ced4ddcb4097134ff3c332f xmlns="9a7a8cd2-2fa0-4e50-af91-b9c8455322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7907507-7C04-4502-A83E-F33DD5CFBC1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6D2BC8-370A-45FF-906D-60EF9BA737D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D6702EB-2ADF-44AE-ADA7-C3BA8DF36A9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ADF3CA5-9F82-48CA-BA66-3A8275565D6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2270B9D-132D-47CE-BA11-CFEA6AE1930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AAB5056-C2A6-4F9F-8154-1423A8DB8FF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0F35F6A-E56C-477F-B78D-B946BD7B3A65}"/>
</file>

<file path=customXml/itemProps8.xml><?xml version="1.0" encoding="utf-8"?>
<ds:datastoreItem xmlns:ds="http://schemas.openxmlformats.org/officeDocument/2006/customXml" ds:itemID="{2E9B62C8-F969-4EDC-9C30-9D09FC3D9E7E}"/>
</file>

<file path=customXml/itemProps9.xml><?xml version="1.0" encoding="utf-8"?>
<ds:datastoreItem xmlns:ds="http://schemas.openxmlformats.org/officeDocument/2006/customXml" ds:itemID="{CEDAE2CF-BA52-4218-93D2-4AB6D2A113B4}"/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</Template>
  <TotalTime>1272</TotalTime>
  <Words>593</Words>
  <Application>Microsoft Office PowerPoint</Application>
  <PresentationFormat>Custom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DXC</vt:lpstr>
      <vt:lpstr>SKF- KPI Daily and Weekly Report Automation (UCMS #16635)</vt:lpstr>
      <vt:lpstr>Key High-lights</vt:lpstr>
      <vt:lpstr>Process Flow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44pt,  up to three lines</dc:title>
  <dc:subject/>
  <dc:creator>Dorna, Nikitha</dc:creator>
  <cp:keywords/>
  <dc:description/>
  <cp:lastModifiedBy>Nagulavancha, Ravalika</cp:lastModifiedBy>
  <cp:revision>32</cp:revision>
  <dcterms:created xsi:type="dcterms:W3CDTF">2021-12-15T07:41:19Z</dcterms:created>
  <dcterms:modified xsi:type="dcterms:W3CDTF">2023-02-15T03:42:00Z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0x0101009BD80ED3F297914AA8CD3BCA19BF2B3E</vt:lpwstr>
  </property>
</Properties>
</file>