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2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BF92-E9A4-4411-8803-5678C4CC0E1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5E54-B4B5-4B7D-9C11-30BDE776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6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BF92-E9A4-4411-8803-5678C4CC0E1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5E54-B4B5-4B7D-9C11-30BDE776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BF92-E9A4-4411-8803-5678C4CC0E1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5E54-B4B5-4B7D-9C11-30BDE776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9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BF92-E9A4-4411-8803-5678C4CC0E1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5E54-B4B5-4B7D-9C11-30BDE776EF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4377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BF92-E9A4-4411-8803-5678C4CC0E1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5E54-B4B5-4B7D-9C11-30BDE776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68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BF92-E9A4-4411-8803-5678C4CC0E1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5E54-B4B5-4B7D-9C11-30BDE776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06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BF92-E9A4-4411-8803-5678C4CC0E1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5E54-B4B5-4B7D-9C11-30BDE776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68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BF92-E9A4-4411-8803-5678C4CC0E1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5E54-B4B5-4B7D-9C11-30BDE776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65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BF92-E9A4-4411-8803-5678C4CC0E1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5E54-B4B5-4B7D-9C11-30BDE776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1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BF92-E9A4-4411-8803-5678C4CC0E1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5E54-B4B5-4B7D-9C11-30BDE776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4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BF92-E9A4-4411-8803-5678C4CC0E1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5E54-B4B5-4B7D-9C11-30BDE776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9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BF92-E9A4-4411-8803-5678C4CC0E1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5E54-B4B5-4B7D-9C11-30BDE776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BF92-E9A4-4411-8803-5678C4CC0E1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5E54-B4B5-4B7D-9C11-30BDE776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2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BF92-E9A4-4411-8803-5678C4CC0E1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5E54-B4B5-4B7D-9C11-30BDE776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9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BF92-E9A4-4411-8803-5678C4CC0E1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5E54-B4B5-4B7D-9C11-30BDE776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3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BF92-E9A4-4411-8803-5678C4CC0E1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5E54-B4B5-4B7D-9C11-30BDE776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9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BF92-E9A4-4411-8803-5678C4CC0E1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5E54-B4B5-4B7D-9C11-30BDE776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3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199BF92-E9A4-4411-8803-5678C4CC0E1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35E54-B4B5-4B7D-9C11-30BDE776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54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6DEC9-AD73-497B-A95B-D4A489A34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Water Consumption Data Analysis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F8C86-B15B-4E5C-B19C-C3DF19962A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An in-depth exploration of water consumption patterns and predictive modeling.</a:t>
            </a:r>
          </a:p>
          <a:p>
            <a:r>
              <a:rPr lang="en-US" b="1" dirty="0" err="1"/>
              <a:t>Ravallika</a:t>
            </a:r>
            <a:r>
              <a:rPr lang="en-US" b="1" dirty="0"/>
              <a:t> </a:t>
            </a:r>
            <a:r>
              <a:rPr lang="en-US" b="1" dirty="0" err="1"/>
              <a:t>Kadiyala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3649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5211-65DC-42A4-9703-245022DC2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1003299"/>
          </a:xfrm>
        </p:spPr>
        <p:txBody>
          <a:bodyPr/>
          <a:lstStyle/>
          <a:p>
            <a:pPr algn="ctr"/>
            <a:r>
              <a:rPr lang="en-US" b="1" dirty="0"/>
              <a:t>Correlation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F83BF-5974-40E7-90CA-6FC9F8FB8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2100" y="1206500"/>
            <a:ext cx="6299200" cy="5397500"/>
          </a:xfrm>
        </p:spPr>
        <p:txBody>
          <a:bodyPr>
            <a:normAutofit/>
          </a:bodyPr>
          <a:lstStyle/>
          <a:p>
            <a:r>
              <a:rPr lang="en-US" b="1" dirty="0"/>
              <a:t>Correlation Matrix: </a:t>
            </a:r>
            <a:r>
              <a:rPr lang="en-US" dirty="0"/>
              <a:t>Visualized correlations between numerical features in the dataset. Strong correlation between Consumption (HCF) and Water &amp; Sewer Charges (0.99), and Current Charges.</a:t>
            </a:r>
          </a:p>
          <a:p>
            <a:r>
              <a:rPr lang="en-US" b="1" dirty="0"/>
              <a:t>Insights: </a:t>
            </a:r>
            <a:r>
              <a:rPr lang="en-US" dirty="0"/>
              <a:t>These features are key predictors for model performance.</a:t>
            </a:r>
          </a:p>
          <a:p>
            <a:r>
              <a:rPr lang="en-US" b="1" dirty="0"/>
              <a:t>Interpretation: </a:t>
            </a:r>
            <a:r>
              <a:rPr lang="en-US" dirty="0"/>
              <a:t>Understanding how consumption and charges are interrelated is critical for building accurate models.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629E34-622D-4BC8-8278-CBBD758A5D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012" y="1908486"/>
            <a:ext cx="4395788" cy="3993527"/>
          </a:xfrm>
        </p:spPr>
      </p:pic>
    </p:spTree>
    <p:extLst>
      <p:ext uri="{BB962C8B-B14F-4D97-AF65-F5344CB8AC3E}">
        <p14:creationId xmlns:p14="http://schemas.microsoft.com/office/powerpoint/2010/main" val="196735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902F-EB0F-4AFB-B799-7C7BC1AF7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701"/>
            <a:ext cx="10515600" cy="1117599"/>
          </a:xfrm>
        </p:spPr>
        <p:txBody>
          <a:bodyPr/>
          <a:lstStyle/>
          <a:p>
            <a:pPr algn="ctr"/>
            <a:r>
              <a:rPr lang="en-US" b="1" dirty="0"/>
              <a:t>Regression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C3F39-B94F-4D25-A7FE-BDB3552DF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7500" y="1676400"/>
            <a:ext cx="5969000" cy="5041899"/>
          </a:xfrm>
        </p:spPr>
        <p:txBody>
          <a:bodyPr/>
          <a:lstStyle/>
          <a:p>
            <a:r>
              <a:rPr lang="en-US" b="1" dirty="0"/>
              <a:t>Visualization: </a:t>
            </a:r>
            <a:r>
              <a:rPr lang="en-US" dirty="0"/>
              <a:t>Linear regression plot between Consumption (HCF) and Current Charges. Red line represents the model’s prediction.</a:t>
            </a:r>
          </a:p>
          <a:p>
            <a:r>
              <a:rPr lang="en-US" b="1" dirty="0"/>
              <a:t>Insights: </a:t>
            </a:r>
            <a:r>
              <a:rPr lang="en-US" dirty="0"/>
              <a:t>Indicates a good fit for lower values of consumption but struggles with higher values, suggesting a potential non-linear relationship.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26D1C5-F216-482E-8308-643A8D3204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75" y="1947833"/>
            <a:ext cx="4395788" cy="3527484"/>
          </a:xfrm>
        </p:spPr>
      </p:pic>
    </p:spTree>
    <p:extLst>
      <p:ext uri="{BB962C8B-B14F-4D97-AF65-F5344CB8AC3E}">
        <p14:creationId xmlns:p14="http://schemas.microsoft.com/office/powerpoint/2010/main" val="4189722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474D-06F4-4696-9C60-2D9AD6E8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501"/>
            <a:ext cx="10515600" cy="1130299"/>
          </a:xfrm>
        </p:spPr>
        <p:txBody>
          <a:bodyPr/>
          <a:lstStyle/>
          <a:p>
            <a:pPr algn="ctr"/>
            <a:r>
              <a:rPr lang="en-US" b="1" dirty="0"/>
              <a:t>Model Evaluation 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A93B61-1318-498E-A686-758E1645B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1511300"/>
            <a:ext cx="10909300" cy="5156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Linear Regression Results:</a:t>
            </a:r>
          </a:p>
          <a:p>
            <a:r>
              <a:rPr lang="en-US" dirty="0"/>
              <a:t>MAE: 3217.02, MSE: 37815205.22, RMSE: 6149.41</a:t>
            </a:r>
          </a:p>
          <a:p>
            <a:pPr marL="0" indent="0">
              <a:buNone/>
            </a:pPr>
            <a:r>
              <a:rPr lang="en-US" b="1" dirty="0"/>
              <a:t>Decision Tree Results:</a:t>
            </a:r>
          </a:p>
          <a:p>
            <a:r>
              <a:rPr lang="en-US" dirty="0"/>
              <a:t>Accuracy: 90.8%, Precision: 61.8%, AUC: 0.77</a:t>
            </a:r>
          </a:p>
          <a:p>
            <a:pPr marL="0" indent="0">
              <a:buNone/>
            </a:pPr>
            <a:r>
              <a:rPr lang="en-US" b="1" dirty="0"/>
              <a:t>Key Takeaways:</a:t>
            </a:r>
          </a:p>
          <a:p>
            <a:r>
              <a:rPr lang="en-US" dirty="0"/>
              <a:t>Linear Regression provides a baseline, but higher consumption requires advanced modeling. Decision Trees offer good classification accuracy but need tuning for precision.</a:t>
            </a:r>
          </a:p>
          <a:p>
            <a:pPr marL="0" indent="0">
              <a:buNone/>
            </a:pPr>
            <a:r>
              <a:rPr lang="en-US" b="1" dirty="0"/>
              <a:t>Future Work:</a:t>
            </a:r>
          </a:p>
          <a:p>
            <a:r>
              <a:rPr lang="en-US" dirty="0"/>
              <a:t>Explore other regression techniques for better model fit. Fine-tune decision tree for precision and recall balance.</a:t>
            </a:r>
          </a:p>
        </p:txBody>
      </p:sp>
    </p:spTree>
    <p:extLst>
      <p:ext uri="{BB962C8B-B14F-4D97-AF65-F5344CB8AC3E}">
        <p14:creationId xmlns:p14="http://schemas.microsoft.com/office/powerpoint/2010/main" val="304389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A66D7-2810-42D7-B908-CB2C3DB46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701"/>
            <a:ext cx="10515600" cy="1206499"/>
          </a:xfrm>
        </p:spPr>
        <p:txBody>
          <a:bodyPr/>
          <a:lstStyle/>
          <a:p>
            <a:pPr algn="ctr"/>
            <a:r>
              <a:rPr lang="en-US" b="1" dirty="0"/>
              <a:t>Visualizations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F95B4-EF3E-46EE-A11A-47E65C97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536700"/>
            <a:ext cx="10795000" cy="5016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Correlation Matrix:</a:t>
            </a:r>
          </a:p>
          <a:p>
            <a:r>
              <a:rPr lang="en-US" dirty="0"/>
              <a:t>Shows key relationships between features, essential for prediction.</a:t>
            </a:r>
          </a:p>
          <a:p>
            <a:pPr marL="0" indent="0">
              <a:buNone/>
            </a:pPr>
            <a:r>
              <a:rPr lang="en-US" b="1" dirty="0"/>
              <a:t>Time Series Decomposition:</a:t>
            </a:r>
          </a:p>
          <a:p>
            <a:r>
              <a:rPr lang="en-US" dirty="0"/>
              <a:t>Breaks down consumption trends and seasonal behavior, crucial for forecasting.</a:t>
            </a:r>
          </a:p>
          <a:p>
            <a:pPr marL="0" indent="0">
              <a:buNone/>
            </a:pPr>
            <a:r>
              <a:rPr lang="en-US" b="1" dirty="0"/>
              <a:t>K-Means Clustering:</a:t>
            </a:r>
          </a:p>
          <a:p>
            <a:r>
              <a:rPr lang="en-US" dirty="0"/>
              <a:t>Helps identify distinct customer behavior segments.</a:t>
            </a:r>
          </a:p>
          <a:p>
            <a:pPr marL="0" indent="0">
              <a:buNone/>
            </a:pPr>
            <a:r>
              <a:rPr lang="en-US" b="1" dirty="0"/>
              <a:t>Regression Plot:</a:t>
            </a:r>
          </a:p>
          <a:p>
            <a:r>
              <a:rPr lang="en-US" dirty="0"/>
              <a:t>Indicates areas for model improvement, especially for higher consumption values.</a:t>
            </a:r>
          </a:p>
        </p:txBody>
      </p:sp>
    </p:spTree>
    <p:extLst>
      <p:ext uri="{BB962C8B-B14F-4D97-AF65-F5344CB8AC3E}">
        <p14:creationId xmlns:p14="http://schemas.microsoft.com/office/powerpoint/2010/main" val="50653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0CE41-9719-4645-8145-C30C882EB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1104899"/>
          </a:xfrm>
        </p:spPr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CA657-2DD9-40FD-B1FF-B95440D31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473200"/>
            <a:ext cx="10922000" cy="4978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Summary:</a:t>
            </a:r>
          </a:p>
          <a:p>
            <a:r>
              <a:rPr lang="en-US" dirty="0"/>
              <a:t>Successfully built predictive models (Linear Regression and Decision Trees).</a:t>
            </a:r>
          </a:p>
          <a:p>
            <a:r>
              <a:rPr lang="en-US" dirty="0"/>
              <a:t>Used clustering for segmentation and time series analysis for trend forecasting.</a:t>
            </a:r>
          </a:p>
          <a:p>
            <a:pPr marL="0" indent="0">
              <a:buNone/>
            </a:pPr>
            <a:r>
              <a:rPr lang="en-US" b="1" dirty="0"/>
              <a:t>Impact:</a:t>
            </a:r>
          </a:p>
          <a:p>
            <a:r>
              <a:rPr lang="en-US" dirty="0"/>
              <a:t>Provides insights into consumption behavior, charges prediction, and potential optimizations.</a:t>
            </a:r>
          </a:p>
          <a:p>
            <a:r>
              <a:rPr lang="en-US" dirty="0"/>
              <a:t>Useful for smart city water management and governance.</a:t>
            </a:r>
          </a:p>
        </p:txBody>
      </p:sp>
    </p:spTree>
    <p:extLst>
      <p:ext uri="{BB962C8B-B14F-4D97-AF65-F5344CB8AC3E}">
        <p14:creationId xmlns:p14="http://schemas.microsoft.com/office/powerpoint/2010/main" val="33042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3283-837E-459B-8736-F11F96318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Overview of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FF192-FA32-4F79-92AB-051420AC1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Introduction to the Dataset:</a:t>
            </a:r>
          </a:p>
          <a:p>
            <a:r>
              <a:rPr lang="en-US" dirty="0"/>
              <a:t>Dataset on water consumption and charges from 2013 to Feb 2023.</a:t>
            </a:r>
          </a:p>
          <a:p>
            <a:r>
              <a:rPr lang="en-US" dirty="0"/>
              <a:t>Focus on predicting charges and analyzing consumption trends.</a:t>
            </a:r>
          </a:p>
          <a:p>
            <a:pPr marL="0" indent="0">
              <a:buNone/>
            </a:pPr>
            <a:r>
              <a:rPr lang="en-US" b="1" dirty="0"/>
              <a:t>Key Objectives:</a:t>
            </a:r>
          </a:p>
          <a:p>
            <a:r>
              <a:rPr lang="en-US" dirty="0"/>
              <a:t>Regression Modeling (Linear Regression)</a:t>
            </a:r>
          </a:p>
          <a:p>
            <a:r>
              <a:rPr lang="en-US" dirty="0"/>
              <a:t>Classification Modeling (Decision Tree)</a:t>
            </a:r>
          </a:p>
          <a:p>
            <a:r>
              <a:rPr lang="en-US" dirty="0"/>
              <a:t>Clustering (K-Means)</a:t>
            </a:r>
          </a:p>
          <a:p>
            <a:r>
              <a:rPr lang="en-US" dirty="0"/>
              <a:t>Time Series Analysis (ARIMA)</a:t>
            </a:r>
          </a:p>
        </p:txBody>
      </p:sp>
    </p:spTree>
    <p:extLst>
      <p:ext uri="{BB962C8B-B14F-4D97-AF65-F5344CB8AC3E}">
        <p14:creationId xmlns:p14="http://schemas.microsoft.com/office/powerpoint/2010/main" val="141734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321B-D6C8-4FAD-8C9D-A5FEF410E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101"/>
            <a:ext cx="10515600" cy="1104899"/>
          </a:xfrm>
        </p:spPr>
        <p:txBody>
          <a:bodyPr/>
          <a:lstStyle/>
          <a:p>
            <a:pPr algn="ctr"/>
            <a:r>
              <a:rPr lang="en-US" b="1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CEC00-F9D1-431E-A24B-0F6100647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5168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Load Dataset:</a:t>
            </a:r>
          </a:p>
          <a:p>
            <a:r>
              <a:rPr lang="en-US" dirty="0"/>
              <a:t>Used pandas to load data (</a:t>
            </a:r>
            <a:r>
              <a:rPr lang="en-US" dirty="0" err="1"/>
              <a:t>pd.read_csv</a:t>
            </a:r>
            <a:r>
              <a:rPr lang="en-US" dirty="0"/>
              <a:t>()).</a:t>
            </a:r>
          </a:p>
          <a:p>
            <a:pPr marL="0" indent="0">
              <a:buNone/>
            </a:pPr>
            <a:r>
              <a:rPr lang="en-US" b="1" dirty="0"/>
              <a:t>Data Cleaning:</a:t>
            </a:r>
          </a:p>
          <a:p>
            <a:r>
              <a:rPr lang="en-US" dirty="0"/>
              <a:t>Handle missing values using </a:t>
            </a:r>
            <a:r>
              <a:rPr lang="en-US" dirty="0" err="1"/>
              <a:t>dropna</a:t>
            </a:r>
            <a:r>
              <a:rPr lang="en-US" dirty="0"/>
              <a:t>().</a:t>
            </a:r>
          </a:p>
          <a:p>
            <a:r>
              <a:rPr lang="en-US" dirty="0"/>
              <a:t>Convert date columns to datetime format.</a:t>
            </a:r>
          </a:p>
          <a:p>
            <a:pPr marL="0" indent="0">
              <a:buNone/>
            </a:pPr>
            <a:r>
              <a:rPr lang="en-US" b="1" dirty="0"/>
              <a:t>Create new feature: </a:t>
            </a:r>
          </a:p>
          <a:p>
            <a:r>
              <a:rPr lang="en-US" dirty="0" err="1"/>
              <a:t>Consumption_per_day</a:t>
            </a:r>
            <a:r>
              <a:rPr lang="en-US" dirty="0"/>
              <a:t> (HCF / days).</a:t>
            </a:r>
          </a:p>
          <a:p>
            <a:pPr marL="0" indent="0">
              <a:buNone/>
            </a:pPr>
            <a:r>
              <a:rPr lang="en-US" b="1" dirty="0"/>
              <a:t>Data Transformation:</a:t>
            </a:r>
          </a:p>
          <a:p>
            <a:r>
              <a:rPr lang="en-US" dirty="0"/>
              <a:t>Encode target variable Estimated (Yes/No to 1/0).</a:t>
            </a:r>
          </a:p>
          <a:p>
            <a:r>
              <a:rPr lang="en-US" dirty="0"/>
              <a:t>Split data into features (X) and target (y).</a:t>
            </a:r>
          </a:p>
        </p:txBody>
      </p:sp>
    </p:spTree>
    <p:extLst>
      <p:ext uri="{BB962C8B-B14F-4D97-AF65-F5344CB8AC3E}">
        <p14:creationId xmlns:p14="http://schemas.microsoft.com/office/powerpoint/2010/main" val="158905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63F1-05DB-4D80-9D46-B5E0D0E8A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Feature Engineering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B6A14-3E84-415D-BE6C-E795088A4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Consumption per Day:</a:t>
            </a:r>
          </a:p>
          <a:p>
            <a:r>
              <a:rPr lang="en-US" dirty="0" err="1"/>
              <a:t>Consumption_per_day</a:t>
            </a:r>
            <a:r>
              <a:rPr lang="en-US" dirty="0"/>
              <a:t> = Consumption (HCF) / # days</a:t>
            </a:r>
          </a:p>
          <a:p>
            <a:r>
              <a:rPr lang="en-US" dirty="0"/>
              <a:t>Helps normalize consumption based on the number of days.</a:t>
            </a:r>
          </a:p>
          <a:p>
            <a:pPr marL="0" indent="0">
              <a:buNone/>
            </a:pPr>
            <a:r>
              <a:rPr lang="en-US" b="1" dirty="0"/>
              <a:t>Handling Large and Infinite Values:</a:t>
            </a:r>
          </a:p>
          <a:p>
            <a:r>
              <a:rPr lang="en-US" dirty="0"/>
              <a:t>Replaced infinite values with </a:t>
            </a:r>
            <a:r>
              <a:rPr lang="en-US" dirty="0" err="1"/>
              <a:t>NaN</a:t>
            </a:r>
            <a:r>
              <a:rPr lang="en-US" dirty="0"/>
              <a:t> and dropped them.</a:t>
            </a:r>
          </a:p>
        </p:txBody>
      </p:sp>
    </p:spTree>
    <p:extLst>
      <p:ext uri="{BB962C8B-B14F-4D97-AF65-F5344CB8AC3E}">
        <p14:creationId xmlns:p14="http://schemas.microsoft.com/office/powerpoint/2010/main" val="469597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42A77-9CCA-41B5-9704-41AAD2BA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Train-Test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C8532-D662-4371-8419-D6F960B82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Split Dataset:</a:t>
            </a:r>
          </a:p>
          <a:p>
            <a:r>
              <a:rPr lang="en-US" dirty="0"/>
              <a:t>80% for training and 20% for testing.</a:t>
            </a:r>
          </a:p>
          <a:p>
            <a:r>
              <a:rPr lang="en-US" dirty="0"/>
              <a:t>Used </a:t>
            </a:r>
            <a:r>
              <a:rPr lang="en-US" dirty="0" err="1"/>
              <a:t>train_test_split</a:t>
            </a:r>
            <a:r>
              <a:rPr lang="en-US" dirty="0"/>
              <a:t> from </a:t>
            </a:r>
            <a:r>
              <a:rPr lang="en-US" dirty="0" err="1"/>
              <a:t>sklearn</a:t>
            </a:r>
            <a:r>
              <a:rPr lang="en-US" dirty="0"/>
              <a:t> to ensure model validation.</a:t>
            </a:r>
          </a:p>
        </p:txBody>
      </p:sp>
    </p:spTree>
    <p:extLst>
      <p:ext uri="{BB962C8B-B14F-4D97-AF65-F5344CB8AC3E}">
        <p14:creationId xmlns:p14="http://schemas.microsoft.com/office/powerpoint/2010/main" val="358426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D728-EBA1-43D5-8A12-F4F5996CD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601"/>
            <a:ext cx="10515600" cy="1104899"/>
          </a:xfrm>
        </p:spPr>
        <p:txBody>
          <a:bodyPr/>
          <a:lstStyle/>
          <a:p>
            <a:pPr algn="ctr"/>
            <a:r>
              <a:rPr lang="en-US" b="1" dirty="0"/>
              <a:t>Linear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7EA4-5A4A-4F32-A449-543208F3F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10744200" cy="5118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Model Overview:</a:t>
            </a:r>
          </a:p>
          <a:p>
            <a:r>
              <a:rPr lang="en-US" dirty="0"/>
              <a:t>Predicting Current Charges using Consumption (HCF).</a:t>
            </a:r>
          </a:p>
          <a:p>
            <a:r>
              <a:rPr lang="en-US" dirty="0"/>
              <a:t>Fitted linear regression model using </a:t>
            </a:r>
            <a:r>
              <a:rPr lang="en-US" dirty="0" err="1"/>
              <a:t>LinearRegression</a:t>
            </a:r>
            <a:r>
              <a:rPr lang="en-US" dirty="0"/>
              <a:t>() from </a:t>
            </a:r>
            <a:r>
              <a:rPr lang="en-US" dirty="0" err="1"/>
              <a:t>sklearn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Evaluation Metrics:</a:t>
            </a:r>
          </a:p>
          <a:p>
            <a:r>
              <a:rPr lang="en-US" dirty="0"/>
              <a:t>Mean Absolute Error (MAE): 3217.02</a:t>
            </a:r>
          </a:p>
          <a:p>
            <a:r>
              <a:rPr lang="en-US" dirty="0"/>
              <a:t>Mean Squared Error (MSE): 37815205.22</a:t>
            </a:r>
          </a:p>
          <a:p>
            <a:r>
              <a:rPr lang="en-US" dirty="0"/>
              <a:t>Root Mean Squared Error (RMSE): 6149.41</a:t>
            </a:r>
          </a:p>
          <a:p>
            <a:pPr marL="0" indent="0">
              <a:buNone/>
            </a:pPr>
            <a:r>
              <a:rPr lang="en-US" b="1" dirty="0"/>
              <a:t>Insights:</a:t>
            </a:r>
          </a:p>
          <a:p>
            <a:r>
              <a:rPr lang="en-US" dirty="0"/>
              <a:t>Linear model performs well, but higher consumption values indicate potential issues with model fit at extremes.</a:t>
            </a:r>
          </a:p>
        </p:txBody>
      </p:sp>
    </p:spTree>
    <p:extLst>
      <p:ext uri="{BB962C8B-B14F-4D97-AF65-F5344CB8AC3E}">
        <p14:creationId xmlns:p14="http://schemas.microsoft.com/office/powerpoint/2010/main" val="75377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A088-48D9-4862-8CF2-003B97C69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101"/>
            <a:ext cx="10515600" cy="1092199"/>
          </a:xfrm>
        </p:spPr>
        <p:txBody>
          <a:bodyPr/>
          <a:lstStyle/>
          <a:p>
            <a:pPr algn="ctr"/>
            <a:r>
              <a:rPr lang="en-US" b="1" dirty="0"/>
              <a:t>Decision Tree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E7505-F544-4C2A-81C6-4AE6554B4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397000"/>
            <a:ext cx="10769600" cy="5295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Model Overview:</a:t>
            </a:r>
          </a:p>
          <a:p>
            <a:r>
              <a:rPr lang="en-US" dirty="0"/>
              <a:t>Classifying whether a bill is Estimated (Y/N).</a:t>
            </a:r>
          </a:p>
          <a:p>
            <a:r>
              <a:rPr lang="en-US" dirty="0"/>
              <a:t>Decision Tree Classifier using </a:t>
            </a:r>
            <a:r>
              <a:rPr lang="en-US" dirty="0" err="1"/>
              <a:t>DecisionTreeClassifier</a:t>
            </a:r>
            <a:r>
              <a:rPr lang="en-US" dirty="0"/>
              <a:t>().</a:t>
            </a:r>
          </a:p>
          <a:p>
            <a:pPr marL="0" indent="0">
              <a:buNone/>
            </a:pPr>
            <a:r>
              <a:rPr lang="en-US" b="1" dirty="0"/>
              <a:t>Model Performance:</a:t>
            </a:r>
          </a:p>
          <a:p>
            <a:r>
              <a:rPr lang="en-US" dirty="0"/>
              <a:t>Accuracy: 90.8%</a:t>
            </a:r>
          </a:p>
          <a:p>
            <a:r>
              <a:rPr lang="en-US" dirty="0"/>
              <a:t>Precision: 61.8%</a:t>
            </a:r>
          </a:p>
          <a:p>
            <a:r>
              <a:rPr lang="en-US" dirty="0"/>
              <a:t>AUC: 0.77</a:t>
            </a:r>
          </a:p>
          <a:p>
            <a:pPr marL="0" indent="0">
              <a:buNone/>
            </a:pPr>
            <a:r>
              <a:rPr lang="en-US" b="1" dirty="0"/>
              <a:t>Insights:</a:t>
            </a:r>
          </a:p>
          <a:p>
            <a:r>
              <a:rPr lang="en-US" dirty="0"/>
              <a:t>The decision tree has high accuracy but could benefit from further tuning for better precision and recall balance.</a:t>
            </a:r>
          </a:p>
        </p:txBody>
      </p:sp>
    </p:spTree>
    <p:extLst>
      <p:ext uri="{BB962C8B-B14F-4D97-AF65-F5344CB8AC3E}">
        <p14:creationId xmlns:p14="http://schemas.microsoft.com/office/powerpoint/2010/main" val="2281663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0B15-5113-4BDD-B0C0-A02230AB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0"/>
            <a:ext cx="10515600" cy="1117600"/>
          </a:xfrm>
        </p:spPr>
        <p:txBody>
          <a:bodyPr/>
          <a:lstStyle/>
          <a:p>
            <a:pPr algn="ctr"/>
            <a:r>
              <a:rPr lang="en-US" b="1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0F675-5948-466D-84B3-952524ED8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358900"/>
            <a:ext cx="6197600" cy="5257800"/>
          </a:xfrm>
        </p:spPr>
        <p:txBody>
          <a:bodyPr>
            <a:normAutofit/>
          </a:bodyPr>
          <a:lstStyle/>
          <a:p>
            <a:r>
              <a:rPr lang="en-US" b="1" dirty="0"/>
              <a:t>Clustering Overview: </a:t>
            </a:r>
            <a:r>
              <a:rPr lang="en-US" dirty="0"/>
              <a:t>Applied K-Means clustering to segment the data into 3 clusters.</a:t>
            </a:r>
          </a:p>
          <a:p>
            <a:r>
              <a:rPr lang="en-US" b="1" dirty="0"/>
              <a:t>Features used: </a:t>
            </a:r>
            <a:r>
              <a:rPr lang="en-US" dirty="0"/>
              <a:t>Consumption (HCF) and Current Charges.</a:t>
            </a:r>
          </a:p>
          <a:p>
            <a:r>
              <a:rPr lang="en-US" b="1" dirty="0"/>
              <a:t>Visualizing Clusters: </a:t>
            </a:r>
            <a:r>
              <a:rPr lang="en-US" dirty="0"/>
              <a:t>Scatter plot of clusters showing consumption vs charges.</a:t>
            </a:r>
          </a:p>
          <a:p>
            <a:r>
              <a:rPr lang="en-US" b="1" dirty="0"/>
              <a:t>Insights: </a:t>
            </a:r>
            <a:r>
              <a:rPr lang="en-US" dirty="0"/>
              <a:t>Most data points cluster in one region, but outliers are also visible.</a:t>
            </a:r>
          </a:p>
          <a:p>
            <a:r>
              <a:rPr lang="en-US" b="1" dirty="0"/>
              <a:t>Clustering Insights: </a:t>
            </a:r>
            <a:r>
              <a:rPr lang="en-US" dirty="0"/>
              <a:t>Clusters help identify distinct customer types based on consumption patterns.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50DF2B-9754-4809-9D5D-F5032A8447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837014"/>
            <a:ext cx="4184650" cy="3183972"/>
          </a:xfrm>
        </p:spPr>
      </p:pic>
    </p:spTree>
    <p:extLst>
      <p:ext uri="{BB962C8B-B14F-4D97-AF65-F5344CB8AC3E}">
        <p14:creationId xmlns:p14="http://schemas.microsoft.com/office/powerpoint/2010/main" val="36458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2955-08BB-4945-9B9A-4A15DE1A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1"/>
            <a:ext cx="10515600" cy="1079500"/>
          </a:xfrm>
        </p:spPr>
        <p:txBody>
          <a:bodyPr/>
          <a:lstStyle/>
          <a:p>
            <a:pPr algn="ctr"/>
            <a:r>
              <a:rPr lang="en-US" b="1" dirty="0"/>
              <a:t>Time Series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7A57F-625A-47F3-BA48-397F45E103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1409700"/>
            <a:ext cx="6400800" cy="5181600"/>
          </a:xfrm>
        </p:spPr>
        <p:txBody>
          <a:bodyPr>
            <a:normAutofit/>
          </a:bodyPr>
          <a:lstStyle/>
          <a:p>
            <a:r>
              <a:rPr lang="en-US" b="1" dirty="0" err="1"/>
              <a:t>Overview:</a:t>
            </a:r>
            <a:r>
              <a:rPr lang="en-US" dirty="0" err="1"/>
              <a:t>Analyzing</a:t>
            </a:r>
            <a:r>
              <a:rPr lang="en-US" dirty="0"/>
              <a:t> Consumption (HCF) over time to detect trends and seasonal </a:t>
            </a:r>
            <a:r>
              <a:rPr lang="en-US" dirty="0" err="1"/>
              <a:t>patterns.Grouped</a:t>
            </a:r>
            <a:r>
              <a:rPr lang="en-US" dirty="0"/>
              <a:t> data by Revenue Month and performed time series decomposition.</a:t>
            </a:r>
          </a:p>
          <a:p>
            <a:r>
              <a:rPr lang="en-US" b="1" dirty="0"/>
              <a:t>Trend: </a:t>
            </a:r>
            <a:r>
              <a:rPr lang="en-US" dirty="0"/>
              <a:t>Shows long-term consumption patterns.</a:t>
            </a:r>
          </a:p>
          <a:p>
            <a:r>
              <a:rPr lang="en-US" b="1" dirty="0"/>
              <a:t>Seasonal: </a:t>
            </a:r>
            <a:r>
              <a:rPr lang="en-US" dirty="0"/>
              <a:t>Captures periodic fluctuations (e.g., higher consumption in certain months).</a:t>
            </a:r>
          </a:p>
          <a:p>
            <a:r>
              <a:rPr lang="en-US" b="1" dirty="0"/>
              <a:t>Residual: </a:t>
            </a:r>
            <a:r>
              <a:rPr lang="en-US" dirty="0"/>
              <a:t>Represents random fluctuations (noise).</a:t>
            </a:r>
          </a:p>
          <a:p>
            <a:r>
              <a:rPr lang="en-US" b="1" dirty="0"/>
              <a:t>ARIMA </a:t>
            </a:r>
            <a:r>
              <a:rPr lang="en-US" b="1" dirty="0" err="1"/>
              <a:t>Model:</a:t>
            </a:r>
            <a:r>
              <a:rPr lang="en-US" dirty="0" err="1"/>
              <a:t>Model</a:t>
            </a:r>
            <a:r>
              <a:rPr lang="en-US" dirty="0"/>
              <a:t> summary from ARIMA(1, 1, 1) for future consumption forecasting.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CC8993-5185-49D5-821D-DD5D4932CA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400" y="1868059"/>
            <a:ext cx="4184650" cy="3121882"/>
          </a:xfrm>
        </p:spPr>
      </p:pic>
    </p:spTree>
    <p:extLst>
      <p:ext uri="{BB962C8B-B14F-4D97-AF65-F5344CB8AC3E}">
        <p14:creationId xmlns:p14="http://schemas.microsoft.com/office/powerpoint/2010/main" val="1768402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792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Water Consumption Data Analysis Using Machine Learning</vt:lpstr>
      <vt:lpstr>Overview of the Analysis</vt:lpstr>
      <vt:lpstr>Data Preprocessing</vt:lpstr>
      <vt:lpstr>Feature Engineering and Cleaning</vt:lpstr>
      <vt:lpstr>Train-Test Split</vt:lpstr>
      <vt:lpstr>Linear Regression Model</vt:lpstr>
      <vt:lpstr>Decision Tree Classification</vt:lpstr>
      <vt:lpstr>K-Means Clustering</vt:lpstr>
      <vt:lpstr>Time Series Analysis</vt:lpstr>
      <vt:lpstr>Correlation Analysis</vt:lpstr>
      <vt:lpstr>Regression Plot</vt:lpstr>
      <vt:lpstr>Model Evaluation Summary</vt:lpstr>
      <vt:lpstr>Visualizations Summary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Consumption Data Analysis Using Machine Learning</dc:title>
  <dc:creator>Bill Ochieng</dc:creator>
  <cp:lastModifiedBy>Bill Ochieng</cp:lastModifiedBy>
  <cp:revision>4</cp:revision>
  <dcterms:created xsi:type="dcterms:W3CDTF">2024-12-13T17:20:38Z</dcterms:created>
  <dcterms:modified xsi:type="dcterms:W3CDTF">2024-12-13T17:46:50Z</dcterms:modified>
</cp:coreProperties>
</file>