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51F200-1C3F-09EC-4F95-285F4ADA6852}" v="296" dt="2024-10-05T20:34:54.6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10/5/2024</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3543059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10/5/2024</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375284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10/5/2024</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10732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10/5/2024</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9024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10/5/2024</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569861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10/5/2024</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848862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10/5/2024</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684615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10/5/2024</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936632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10/5/2024</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926434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10/5/2024</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034866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10/5/2024</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013263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10/5/2024</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04656585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02194C-5C32-4FF0-898E-D9B65F71BB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12647" y="980123"/>
            <a:ext cx="3176721" cy="1216111"/>
          </a:xfrm>
        </p:spPr>
        <p:txBody>
          <a:bodyPr anchor="t">
            <a:noAutofit/>
          </a:bodyPr>
          <a:lstStyle/>
          <a:p>
            <a:r>
              <a:rPr lang="en-US" sz="3600" dirty="0">
                <a:ea typeface="+mj-lt"/>
                <a:cs typeface="+mj-lt"/>
              </a:rPr>
              <a:t>Interpolation Search</a:t>
            </a:r>
            <a:endParaRPr lang="en-US" sz="3600"/>
          </a:p>
        </p:txBody>
      </p:sp>
      <p:sp>
        <p:nvSpPr>
          <p:cNvPr id="3" name="Subtitle 2"/>
          <p:cNvSpPr>
            <a:spLocks noGrp="1"/>
          </p:cNvSpPr>
          <p:nvPr>
            <p:ph type="subTitle" idx="1"/>
          </p:nvPr>
        </p:nvSpPr>
        <p:spPr>
          <a:xfrm>
            <a:off x="224298" y="2970838"/>
            <a:ext cx="5011153" cy="3112374"/>
          </a:xfrm>
        </p:spPr>
        <p:txBody>
          <a:bodyPr vert="horz" lIns="91440" tIns="45720" rIns="91440" bIns="45720" rtlCol="0" anchor="b">
            <a:noAutofit/>
          </a:bodyPr>
          <a:lstStyle/>
          <a:p>
            <a:pPr>
              <a:lnSpc>
                <a:spcPct val="110000"/>
              </a:lnSpc>
            </a:pPr>
            <a:r>
              <a:rPr lang="en-US" sz="2200" dirty="0">
                <a:ea typeface="+mn-lt"/>
                <a:cs typeface="+mn-lt"/>
              </a:rPr>
              <a:t>Bu </a:t>
            </a:r>
            <a:r>
              <a:rPr lang="en-US" sz="2200" dirty="0" err="1">
                <a:ea typeface="+mn-lt"/>
                <a:cs typeface="+mn-lt"/>
              </a:rPr>
              <a:t>xüsusi</a:t>
            </a:r>
            <a:r>
              <a:rPr lang="en-US" sz="2200" dirty="0">
                <a:ea typeface="+mn-lt"/>
                <a:cs typeface="+mn-lt"/>
              </a:rPr>
              <a:t> </a:t>
            </a:r>
            <a:r>
              <a:rPr lang="en-US" sz="2200" dirty="0" err="1">
                <a:ea typeface="+mn-lt"/>
                <a:cs typeface="+mn-lt"/>
              </a:rPr>
              <a:t>bir</a:t>
            </a:r>
            <a:r>
              <a:rPr lang="en-US" sz="2200" dirty="0">
                <a:ea typeface="+mn-lt"/>
                <a:cs typeface="+mn-lt"/>
              </a:rPr>
              <a:t> </a:t>
            </a:r>
            <a:r>
              <a:rPr lang="en-US" sz="2200" dirty="0" err="1">
                <a:ea typeface="+mn-lt"/>
                <a:cs typeface="+mn-lt"/>
              </a:rPr>
              <a:t>axtarış</a:t>
            </a:r>
            <a:r>
              <a:rPr lang="en-US" sz="2200" dirty="0">
                <a:ea typeface="+mn-lt"/>
                <a:cs typeface="+mn-lt"/>
              </a:rPr>
              <a:t> </a:t>
            </a:r>
            <a:r>
              <a:rPr lang="en-US" sz="2200" dirty="0" err="1">
                <a:ea typeface="+mn-lt"/>
                <a:cs typeface="+mn-lt"/>
              </a:rPr>
              <a:t>alqoritmidir</a:t>
            </a:r>
            <a:r>
              <a:rPr lang="en-US" sz="2200" dirty="0">
                <a:ea typeface="+mn-lt"/>
                <a:cs typeface="+mn-lt"/>
              </a:rPr>
              <a:t> </a:t>
            </a:r>
            <a:r>
              <a:rPr lang="en-US" sz="2200" dirty="0" err="1">
                <a:ea typeface="+mn-lt"/>
                <a:cs typeface="+mn-lt"/>
              </a:rPr>
              <a:t>və</a:t>
            </a:r>
            <a:r>
              <a:rPr lang="en-US" sz="2200" dirty="0">
                <a:ea typeface="+mn-lt"/>
                <a:cs typeface="+mn-lt"/>
              </a:rPr>
              <a:t> </a:t>
            </a:r>
            <a:r>
              <a:rPr lang="en-US" sz="2200" b="1" dirty="0">
                <a:ea typeface="+mn-lt"/>
                <a:cs typeface="+mn-lt"/>
              </a:rPr>
              <a:t>binary search</a:t>
            </a:r>
            <a:r>
              <a:rPr lang="en-US" sz="2200" dirty="0">
                <a:ea typeface="+mn-lt"/>
                <a:cs typeface="+mn-lt"/>
              </a:rPr>
              <a:t>-ə </a:t>
            </a:r>
            <a:r>
              <a:rPr lang="en-US" sz="2200" dirty="0" err="1">
                <a:ea typeface="+mn-lt"/>
                <a:cs typeface="+mn-lt"/>
              </a:rPr>
              <a:t>bənzəyir</a:t>
            </a:r>
            <a:r>
              <a:rPr lang="en-US" sz="2200" dirty="0">
                <a:ea typeface="+mn-lt"/>
                <a:cs typeface="+mn-lt"/>
              </a:rPr>
              <a:t>, </a:t>
            </a:r>
            <a:r>
              <a:rPr lang="en-US" sz="2200" dirty="0" err="1">
                <a:ea typeface="+mn-lt"/>
                <a:cs typeface="+mn-lt"/>
              </a:rPr>
              <a:t>lakin</a:t>
            </a:r>
            <a:r>
              <a:rPr lang="en-US" sz="2200" dirty="0">
                <a:ea typeface="+mn-lt"/>
                <a:cs typeface="+mn-lt"/>
              </a:rPr>
              <a:t> </a:t>
            </a:r>
            <a:r>
              <a:rPr lang="en-US" sz="2200" dirty="0" err="1">
                <a:ea typeface="+mn-lt"/>
                <a:cs typeface="+mn-lt"/>
              </a:rPr>
              <a:t>bu</a:t>
            </a:r>
            <a:r>
              <a:rPr lang="en-US" sz="2200" dirty="0">
                <a:ea typeface="+mn-lt"/>
                <a:cs typeface="+mn-lt"/>
              </a:rPr>
              <a:t> </a:t>
            </a:r>
            <a:r>
              <a:rPr lang="en-US" sz="2200" dirty="0" err="1">
                <a:ea typeface="+mn-lt"/>
                <a:cs typeface="+mn-lt"/>
              </a:rPr>
              <a:t>alqoritm</a:t>
            </a:r>
            <a:r>
              <a:rPr lang="en-US" sz="2200" dirty="0">
                <a:ea typeface="+mn-lt"/>
                <a:cs typeface="+mn-lt"/>
              </a:rPr>
              <a:t> </a:t>
            </a:r>
            <a:r>
              <a:rPr lang="en-US" sz="2200" dirty="0" err="1">
                <a:ea typeface="+mn-lt"/>
                <a:cs typeface="+mn-lt"/>
              </a:rPr>
              <a:t>axtarış</a:t>
            </a:r>
            <a:r>
              <a:rPr lang="en-US" sz="2200" dirty="0">
                <a:ea typeface="+mn-lt"/>
                <a:cs typeface="+mn-lt"/>
              </a:rPr>
              <a:t> </a:t>
            </a:r>
            <a:r>
              <a:rPr lang="en-US" sz="2200" dirty="0" err="1">
                <a:ea typeface="+mn-lt"/>
                <a:cs typeface="+mn-lt"/>
              </a:rPr>
              <a:t>intervalını</a:t>
            </a:r>
            <a:r>
              <a:rPr lang="en-US" sz="2200" dirty="0">
                <a:ea typeface="+mn-lt"/>
                <a:cs typeface="+mn-lt"/>
              </a:rPr>
              <a:t> </a:t>
            </a:r>
            <a:r>
              <a:rPr lang="en-US" sz="2200" dirty="0" err="1">
                <a:ea typeface="+mn-lt"/>
                <a:cs typeface="+mn-lt"/>
              </a:rPr>
              <a:t>qiymətləndirərək</a:t>
            </a:r>
            <a:r>
              <a:rPr lang="en-US" sz="2200" dirty="0">
                <a:ea typeface="+mn-lt"/>
                <a:cs typeface="+mn-lt"/>
              </a:rPr>
              <a:t> </a:t>
            </a:r>
            <a:r>
              <a:rPr lang="en-US" sz="2200" dirty="0" err="1">
                <a:ea typeface="+mn-lt"/>
                <a:cs typeface="+mn-lt"/>
              </a:rPr>
              <a:t>daha</a:t>
            </a:r>
            <a:r>
              <a:rPr lang="en-US" sz="2200" dirty="0">
                <a:ea typeface="+mn-lt"/>
                <a:cs typeface="+mn-lt"/>
              </a:rPr>
              <a:t> </a:t>
            </a:r>
            <a:r>
              <a:rPr lang="en-US" sz="2200" dirty="0" err="1">
                <a:ea typeface="+mn-lt"/>
                <a:cs typeface="+mn-lt"/>
              </a:rPr>
              <a:t>səmərəli</a:t>
            </a:r>
            <a:r>
              <a:rPr lang="en-US" sz="2200" dirty="0">
                <a:ea typeface="+mn-lt"/>
                <a:cs typeface="+mn-lt"/>
              </a:rPr>
              <a:t> </a:t>
            </a:r>
            <a:r>
              <a:rPr lang="en-US" sz="2200" dirty="0" err="1">
                <a:ea typeface="+mn-lt"/>
                <a:cs typeface="+mn-lt"/>
              </a:rPr>
              <a:t>axtarış</a:t>
            </a:r>
            <a:r>
              <a:rPr lang="en-US" sz="2200" dirty="0">
                <a:ea typeface="+mn-lt"/>
                <a:cs typeface="+mn-lt"/>
              </a:rPr>
              <a:t> </a:t>
            </a:r>
            <a:r>
              <a:rPr lang="en-US" sz="2200" dirty="0" err="1">
                <a:ea typeface="+mn-lt"/>
                <a:cs typeface="+mn-lt"/>
              </a:rPr>
              <a:t>etməyə</a:t>
            </a:r>
            <a:r>
              <a:rPr lang="en-US" sz="2200" dirty="0">
                <a:ea typeface="+mn-lt"/>
                <a:cs typeface="+mn-lt"/>
              </a:rPr>
              <a:t> </a:t>
            </a:r>
            <a:r>
              <a:rPr lang="en-US" sz="2200" dirty="0" err="1">
                <a:ea typeface="+mn-lt"/>
                <a:cs typeface="+mn-lt"/>
              </a:rPr>
              <a:t>çalışır</a:t>
            </a:r>
            <a:r>
              <a:rPr lang="en-US" sz="2200" dirty="0">
                <a:ea typeface="+mn-lt"/>
                <a:cs typeface="+mn-lt"/>
              </a:rPr>
              <a:t>. Bu </a:t>
            </a:r>
            <a:r>
              <a:rPr lang="en-US" sz="2200" dirty="0" err="1">
                <a:ea typeface="+mn-lt"/>
                <a:cs typeface="+mn-lt"/>
              </a:rPr>
              <a:t>alqoritm</a:t>
            </a:r>
            <a:r>
              <a:rPr lang="en-US" sz="2200" dirty="0">
                <a:ea typeface="+mn-lt"/>
                <a:cs typeface="+mn-lt"/>
              </a:rPr>
              <a:t> </a:t>
            </a:r>
            <a:r>
              <a:rPr lang="en-US" sz="2200" dirty="0" err="1">
                <a:ea typeface="+mn-lt"/>
                <a:cs typeface="+mn-lt"/>
              </a:rPr>
              <a:t>yalnız</a:t>
            </a:r>
            <a:r>
              <a:rPr lang="en-US" sz="2200" dirty="0">
                <a:ea typeface="+mn-lt"/>
                <a:cs typeface="+mn-lt"/>
              </a:rPr>
              <a:t> </a:t>
            </a:r>
            <a:r>
              <a:rPr lang="en-US" sz="2200" dirty="0" err="1">
                <a:ea typeface="+mn-lt"/>
                <a:cs typeface="+mn-lt"/>
              </a:rPr>
              <a:t>sıralanmış</a:t>
            </a:r>
            <a:r>
              <a:rPr lang="en-US" sz="2200" dirty="0">
                <a:ea typeface="+mn-lt"/>
                <a:cs typeface="+mn-lt"/>
              </a:rPr>
              <a:t> </a:t>
            </a:r>
            <a:r>
              <a:rPr lang="en-US" sz="2200" dirty="0" err="1">
                <a:ea typeface="+mn-lt"/>
                <a:cs typeface="+mn-lt"/>
              </a:rPr>
              <a:t>və</a:t>
            </a:r>
            <a:r>
              <a:rPr lang="en-US" sz="2200" dirty="0">
                <a:ea typeface="+mn-lt"/>
                <a:cs typeface="+mn-lt"/>
              </a:rPr>
              <a:t> </a:t>
            </a:r>
            <a:r>
              <a:rPr lang="en-US" sz="2200" dirty="0" err="1">
                <a:ea typeface="+mn-lt"/>
                <a:cs typeface="+mn-lt"/>
              </a:rPr>
              <a:t>təqribən</a:t>
            </a:r>
            <a:r>
              <a:rPr lang="en-US" sz="2200" dirty="0">
                <a:ea typeface="+mn-lt"/>
                <a:cs typeface="+mn-lt"/>
              </a:rPr>
              <a:t> </a:t>
            </a:r>
            <a:r>
              <a:rPr lang="en-US" sz="2200" dirty="0" err="1">
                <a:ea typeface="+mn-lt"/>
                <a:cs typeface="+mn-lt"/>
              </a:rPr>
              <a:t>bərabər</a:t>
            </a:r>
            <a:r>
              <a:rPr lang="en-US" sz="2200" dirty="0">
                <a:ea typeface="+mn-lt"/>
                <a:cs typeface="+mn-lt"/>
              </a:rPr>
              <a:t> </a:t>
            </a:r>
            <a:r>
              <a:rPr lang="en-US" sz="2200" dirty="0" err="1">
                <a:ea typeface="+mn-lt"/>
                <a:cs typeface="+mn-lt"/>
              </a:rPr>
              <a:t>bölüşdürülmüş</a:t>
            </a:r>
            <a:r>
              <a:rPr lang="en-US" sz="2200" dirty="0">
                <a:ea typeface="+mn-lt"/>
                <a:cs typeface="+mn-lt"/>
              </a:rPr>
              <a:t> </a:t>
            </a:r>
            <a:r>
              <a:rPr lang="en-US" sz="2200" dirty="0" err="1">
                <a:ea typeface="+mn-lt"/>
                <a:cs typeface="+mn-lt"/>
              </a:rPr>
              <a:t>verilənlər</a:t>
            </a:r>
            <a:r>
              <a:rPr lang="en-US" sz="2200" dirty="0">
                <a:ea typeface="+mn-lt"/>
                <a:cs typeface="+mn-lt"/>
              </a:rPr>
              <a:t> </a:t>
            </a:r>
            <a:r>
              <a:rPr lang="en-US" sz="2200" dirty="0" err="1">
                <a:ea typeface="+mn-lt"/>
                <a:cs typeface="+mn-lt"/>
              </a:rPr>
              <a:t>üzərində</a:t>
            </a:r>
            <a:r>
              <a:rPr lang="en-US" sz="2200" dirty="0">
                <a:ea typeface="+mn-lt"/>
                <a:cs typeface="+mn-lt"/>
              </a:rPr>
              <a:t> </a:t>
            </a:r>
            <a:r>
              <a:rPr lang="en-US" sz="2200" dirty="0" err="1">
                <a:ea typeface="+mn-lt"/>
                <a:cs typeface="+mn-lt"/>
              </a:rPr>
              <a:t>effektiv</a:t>
            </a:r>
            <a:r>
              <a:rPr lang="en-US" sz="2200" dirty="0">
                <a:ea typeface="+mn-lt"/>
                <a:cs typeface="+mn-lt"/>
              </a:rPr>
              <a:t> </a:t>
            </a:r>
            <a:r>
              <a:rPr lang="en-US" sz="2200" dirty="0" err="1">
                <a:ea typeface="+mn-lt"/>
                <a:cs typeface="+mn-lt"/>
              </a:rPr>
              <a:t>işləyir</a:t>
            </a:r>
            <a:r>
              <a:rPr lang="en-US" sz="2200" dirty="0">
                <a:ea typeface="+mn-lt"/>
                <a:cs typeface="+mn-lt"/>
              </a:rPr>
              <a:t>.</a:t>
            </a:r>
            <a:endParaRPr lang="en-US" sz="2200"/>
          </a:p>
        </p:txBody>
      </p:sp>
      <p:sp>
        <p:nvSpPr>
          <p:cNvPr id="11" name="Freeform: Shape 10">
            <a:extLst>
              <a:ext uri="{FF2B5EF4-FFF2-40B4-BE49-F238E27FC236}">
                <a16:creationId xmlns:a16="http://schemas.microsoft.com/office/drawing/2014/main" id="{71776ED6-F0C9-44DC-8CB5-8EC765E62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097" y="0"/>
            <a:ext cx="6967702" cy="6858000"/>
          </a:xfrm>
          <a:custGeom>
            <a:avLst/>
            <a:gdLst>
              <a:gd name="connsiteX0" fmla="*/ 0 w 6967702"/>
              <a:gd name="connsiteY0" fmla="*/ 0 h 6858000"/>
              <a:gd name="connsiteX1" fmla="*/ 6967702 w 6967702"/>
              <a:gd name="connsiteY1" fmla="*/ 0 h 6858000"/>
              <a:gd name="connsiteX2" fmla="*/ 6609336 w 6967702"/>
              <a:gd name="connsiteY2" fmla="*/ 8919 h 6858000"/>
              <a:gd name="connsiteX3" fmla="*/ 0 w 69677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967702" h="6858000">
                <a:moveTo>
                  <a:pt x="0" y="0"/>
                </a:moveTo>
                <a:lnTo>
                  <a:pt x="6967702" y="0"/>
                </a:lnTo>
                <a:lnTo>
                  <a:pt x="6609336" y="8919"/>
                </a:lnTo>
                <a:cubicBezTo>
                  <a:pt x="2927707" y="192598"/>
                  <a:pt x="0" y="3188792"/>
                  <a:pt x="0" y="685800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Magnifying glass and question mark">
            <a:extLst>
              <a:ext uri="{FF2B5EF4-FFF2-40B4-BE49-F238E27FC236}">
                <a16:creationId xmlns:a16="http://schemas.microsoft.com/office/drawing/2014/main" id="{C0AA3B97-9E81-4286-9013-9568947E6716}"/>
              </a:ext>
            </a:extLst>
          </p:cNvPr>
          <p:cNvPicPr>
            <a:picLocks noChangeAspect="1"/>
          </p:cNvPicPr>
          <p:nvPr/>
        </p:nvPicPr>
        <p:blipFill>
          <a:blip r:embed="rId2"/>
          <a:srcRect l="22828" r="20019" b="-2"/>
          <a:stretch/>
        </p:blipFill>
        <p:spPr>
          <a:xfrm>
            <a:off x="5224099" y="2"/>
            <a:ext cx="6967903" cy="6858005"/>
          </a:xfrm>
          <a:custGeom>
            <a:avLst/>
            <a:gdLst/>
            <a:ahLst/>
            <a:cxnLst/>
            <a:rect l="l" t="t" r="r" b="b"/>
            <a:pathLst>
              <a:path w="6967903" h="6858005">
                <a:moveTo>
                  <a:pt x="6967903" y="0"/>
                </a:moveTo>
                <a:lnTo>
                  <a:pt x="6967903" y="6858005"/>
                </a:lnTo>
                <a:lnTo>
                  <a:pt x="0" y="6858005"/>
                </a:lnTo>
                <a:cubicBezTo>
                  <a:pt x="0" y="3070435"/>
                  <a:pt x="3119637" y="0"/>
                  <a:pt x="6967903" y="0"/>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6362EDFF-7BE1-4149-A745-FFD7211E6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graph&#10;&#10;Description automatically generated">
            <a:extLst>
              <a:ext uri="{FF2B5EF4-FFF2-40B4-BE49-F238E27FC236}">
                <a16:creationId xmlns:a16="http://schemas.microsoft.com/office/drawing/2014/main" id="{DE9012D6-B0DA-956E-C748-042AD04D0A42}"/>
              </a:ext>
            </a:extLst>
          </p:cNvPr>
          <p:cNvPicPr>
            <a:picLocks noGrp="1" noChangeAspect="1"/>
          </p:cNvPicPr>
          <p:nvPr>
            <p:ph idx="1"/>
          </p:nvPr>
        </p:nvPicPr>
        <p:blipFill>
          <a:blip r:embed="rId2"/>
          <a:srcRect l="893" r="441"/>
          <a:stretch/>
        </p:blipFill>
        <p:spPr>
          <a:xfrm>
            <a:off x="20" y="10"/>
            <a:ext cx="12191980" cy="6857990"/>
          </a:xfrm>
          <a:prstGeom prst="rect">
            <a:avLst/>
          </a:prstGeom>
        </p:spPr>
      </p:pic>
    </p:spTree>
    <p:extLst>
      <p:ext uri="{BB962C8B-B14F-4D97-AF65-F5344CB8AC3E}">
        <p14:creationId xmlns:p14="http://schemas.microsoft.com/office/powerpoint/2010/main" val="87106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12960-04FA-2386-24C6-B51B1D143619}"/>
              </a:ext>
            </a:extLst>
          </p:cNvPr>
          <p:cNvSpPr>
            <a:spLocks noGrp="1"/>
          </p:cNvSpPr>
          <p:nvPr>
            <p:ph type="title"/>
          </p:nvPr>
        </p:nvSpPr>
        <p:spPr>
          <a:xfrm>
            <a:off x="-324" y="2146464"/>
            <a:ext cx="9721503" cy="4707775"/>
          </a:xfrm>
        </p:spPr>
        <p:txBody>
          <a:bodyPr vert="horz" lIns="91440" tIns="45720" rIns="91440" bIns="45720" rtlCol="0" anchor="b">
            <a:noAutofit/>
          </a:bodyPr>
          <a:lstStyle/>
          <a:p>
            <a:r>
              <a:rPr lang="en-US" sz="2000" err="1"/>
              <a:t>Ən</a:t>
            </a:r>
            <a:r>
              <a:rPr lang="en-US" sz="2000" dirty="0"/>
              <a:t> </a:t>
            </a:r>
            <a:r>
              <a:rPr lang="en-US" sz="2000" err="1"/>
              <a:t>Yaxşı</a:t>
            </a:r>
            <a:r>
              <a:rPr lang="en-US" sz="2000" dirty="0"/>
              <a:t> Hal (Best Case)</a:t>
            </a:r>
          </a:p>
          <a:p>
            <a:pPr marL="285750" indent="-285750">
              <a:buFont typeface="Arial"/>
              <a:buChar char="•"/>
            </a:pPr>
            <a:r>
              <a:rPr lang="en-US" sz="2000" dirty="0">
                <a:ea typeface="+mj-lt"/>
                <a:cs typeface="+mj-lt"/>
              </a:rPr>
              <a:t>Zaman </a:t>
            </a:r>
            <a:r>
              <a:rPr lang="en-US" sz="2000" err="1">
                <a:ea typeface="+mj-lt"/>
                <a:cs typeface="+mj-lt"/>
              </a:rPr>
              <a:t>mürəkkəbliyi</a:t>
            </a:r>
            <a:r>
              <a:rPr lang="en-US" sz="2000" dirty="0">
                <a:ea typeface="+mj-lt"/>
                <a:cs typeface="+mj-lt"/>
              </a:rPr>
              <a:t>:</a:t>
            </a:r>
            <a:r>
              <a:rPr lang="en-US" sz="2000" b="0" dirty="0">
                <a:ea typeface="+mj-lt"/>
                <a:cs typeface="+mj-lt"/>
              </a:rPr>
              <a:t> </a:t>
            </a:r>
            <a:r>
              <a:rPr lang="en-US" sz="2000" dirty="0">
                <a:ea typeface="+mj-lt"/>
                <a:cs typeface="+mj-lt"/>
              </a:rPr>
              <a:t>O(log </a:t>
            </a:r>
            <a:r>
              <a:rPr lang="en-US" sz="2000" err="1">
                <a:ea typeface="+mj-lt"/>
                <a:cs typeface="+mj-lt"/>
              </a:rPr>
              <a:t>log</a:t>
            </a:r>
            <a:r>
              <a:rPr lang="en-US" sz="2000" dirty="0">
                <a:ea typeface="+mj-lt"/>
                <a:cs typeface="+mj-lt"/>
              </a:rPr>
              <a:t> n)</a:t>
            </a:r>
            <a:endParaRPr lang="en-US" sz="2000" dirty="0"/>
          </a:p>
          <a:p>
            <a:r>
              <a:rPr lang="en-US" sz="2000" err="1"/>
              <a:t>Şərtlər</a:t>
            </a:r>
            <a:r>
              <a:rPr lang="en-US" sz="2000" dirty="0"/>
              <a:t>:</a:t>
            </a:r>
          </a:p>
          <a:p>
            <a:pPr marL="285750" indent="-285750">
              <a:buFont typeface="Arial"/>
              <a:buChar char="•"/>
            </a:pPr>
            <a:r>
              <a:rPr lang="en-US" sz="2000" dirty="0" err="1">
                <a:ea typeface="+mj-lt"/>
                <a:cs typeface="+mj-lt"/>
              </a:rPr>
              <a:t>Bərabər</a:t>
            </a:r>
            <a:r>
              <a:rPr lang="en-US" sz="2000" dirty="0">
                <a:ea typeface="+mj-lt"/>
                <a:cs typeface="+mj-lt"/>
              </a:rPr>
              <a:t> </a:t>
            </a:r>
            <a:r>
              <a:rPr lang="en-US" sz="2000" dirty="0" err="1">
                <a:ea typeface="+mj-lt"/>
                <a:cs typeface="+mj-lt"/>
              </a:rPr>
              <a:t>paylanmış</a:t>
            </a:r>
            <a:r>
              <a:rPr lang="en-US" sz="2000" dirty="0">
                <a:ea typeface="+mj-lt"/>
                <a:cs typeface="+mj-lt"/>
              </a:rPr>
              <a:t> </a:t>
            </a:r>
            <a:r>
              <a:rPr lang="en-US" sz="2000" dirty="0" err="1">
                <a:ea typeface="+mj-lt"/>
                <a:cs typeface="+mj-lt"/>
              </a:rPr>
              <a:t>verilənlər</a:t>
            </a:r>
            <a:r>
              <a:rPr lang="en-US" sz="2000" dirty="0">
                <a:ea typeface="+mj-lt"/>
                <a:cs typeface="+mj-lt"/>
              </a:rPr>
              <a:t> </a:t>
            </a:r>
            <a:r>
              <a:rPr lang="en-US" sz="2000" dirty="0" err="1">
                <a:ea typeface="+mj-lt"/>
                <a:cs typeface="+mj-lt"/>
              </a:rPr>
              <a:t>olduqda</a:t>
            </a:r>
            <a:r>
              <a:rPr lang="en-US" sz="2000" b="0" dirty="0">
                <a:ea typeface="+mj-lt"/>
                <a:cs typeface="+mj-lt"/>
              </a:rPr>
              <a:t>.</a:t>
            </a:r>
            <a:endParaRPr lang="en-US" sz="2000" dirty="0"/>
          </a:p>
          <a:p>
            <a:pPr marL="285750" lvl="1" indent="-285750">
              <a:buFont typeface="Arial"/>
              <a:buChar char="•"/>
            </a:pPr>
            <a:r>
              <a:rPr lang="en-US" sz="2000" err="1">
                <a:latin typeface="+mj-lt"/>
                <a:ea typeface="+mj-lt"/>
                <a:cs typeface="+mj-lt"/>
              </a:rPr>
              <a:t>Yəni</a:t>
            </a:r>
            <a:r>
              <a:rPr lang="en-US" sz="2000" dirty="0">
                <a:latin typeface="+mj-lt"/>
                <a:ea typeface="+mj-lt"/>
                <a:cs typeface="+mj-lt"/>
              </a:rPr>
              <a:t>, </a:t>
            </a:r>
            <a:r>
              <a:rPr lang="en-US" sz="2000" err="1">
                <a:latin typeface="+mj-lt"/>
                <a:ea typeface="+mj-lt"/>
                <a:cs typeface="+mj-lt"/>
              </a:rPr>
              <a:t>verilənlər</a:t>
            </a:r>
            <a:r>
              <a:rPr lang="en-US" sz="2000" dirty="0">
                <a:latin typeface="+mj-lt"/>
                <a:ea typeface="+mj-lt"/>
                <a:cs typeface="+mj-lt"/>
              </a:rPr>
              <a:t> </a:t>
            </a:r>
            <a:r>
              <a:rPr lang="en-US" sz="2000" err="1">
                <a:latin typeface="+mj-lt"/>
                <a:ea typeface="+mj-lt"/>
                <a:cs typeface="+mj-lt"/>
              </a:rPr>
              <a:t>massivindəki</a:t>
            </a:r>
            <a:r>
              <a:rPr lang="en-US" sz="2000" dirty="0">
                <a:latin typeface="+mj-lt"/>
                <a:ea typeface="+mj-lt"/>
                <a:cs typeface="+mj-lt"/>
              </a:rPr>
              <a:t> </a:t>
            </a:r>
            <a:r>
              <a:rPr lang="en-US" sz="2000" err="1">
                <a:latin typeface="+mj-lt"/>
                <a:ea typeface="+mj-lt"/>
                <a:cs typeface="+mj-lt"/>
              </a:rPr>
              <a:t>elementlər</a:t>
            </a:r>
            <a:r>
              <a:rPr lang="en-US" sz="2000" dirty="0">
                <a:latin typeface="+mj-lt"/>
                <a:ea typeface="+mj-lt"/>
                <a:cs typeface="+mj-lt"/>
              </a:rPr>
              <a:t> </a:t>
            </a:r>
            <a:r>
              <a:rPr lang="en-US" sz="2000" err="1">
                <a:latin typeface="+mj-lt"/>
                <a:ea typeface="+mj-lt"/>
                <a:cs typeface="+mj-lt"/>
              </a:rPr>
              <a:t>arasında</a:t>
            </a:r>
            <a:r>
              <a:rPr lang="en-US" sz="2000" dirty="0">
                <a:latin typeface="+mj-lt"/>
                <a:ea typeface="+mj-lt"/>
                <a:cs typeface="+mj-lt"/>
              </a:rPr>
              <a:t> </a:t>
            </a:r>
            <a:r>
              <a:rPr lang="en-US" sz="2000" err="1">
                <a:latin typeface="+mj-lt"/>
                <a:ea typeface="+mj-lt"/>
                <a:cs typeface="+mj-lt"/>
              </a:rPr>
              <a:t>təxminən</a:t>
            </a:r>
            <a:r>
              <a:rPr lang="en-US" sz="2000" dirty="0">
                <a:latin typeface="+mj-lt"/>
                <a:ea typeface="+mj-lt"/>
                <a:cs typeface="+mj-lt"/>
              </a:rPr>
              <a:t> </a:t>
            </a:r>
            <a:r>
              <a:rPr lang="en-US" sz="2000" err="1">
                <a:latin typeface="+mj-lt"/>
                <a:ea typeface="+mj-lt"/>
                <a:cs typeface="+mj-lt"/>
              </a:rPr>
              <a:t>eyni</a:t>
            </a:r>
            <a:r>
              <a:rPr lang="en-US" sz="2000" dirty="0">
                <a:latin typeface="+mj-lt"/>
                <a:ea typeface="+mj-lt"/>
                <a:cs typeface="+mj-lt"/>
              </a:rPr>
              <a:t> </a:t>
            </a:r>
            <a:r>
              <a:rPr lang="en-US" sz="2000" err="1">
                <a:latin typeface="+mj-lt"/>
                <a:ea typeface="+mj-lt"/>
                <a:cs typeface="+mj-lt"/>
              </a:rPr>
              <a:t>fərq</a:t>
            </a:r>
            <a:r>
              <a:rPr lang="en-US" sz="2000" dirty="0">
                <a:latin typeface="+mj-lt"/>
                <a:ea typeface="+mj-lt"/>
                <a:cs typeface="+mj-lt"/>
              </a:rPr>
              <a:t> </a:t>
            </a:r>
            <a:r>
              <a:rPr lang="en-US" sz="2000" err="1">
                <a:latin typeface="+mj-lt"/>
                <a:ea typeface="+mj-lt"/>
                <a:cs typeface="+mj-lt"/>
              </a:rPr>
              <a:t>varsa</a:t>
            </a:r>
            <a:r>
              <a:rPr lang="en-US" sz="2000" dirty="0">
                <a:latin typeface="+mj-lt"/>
                <a:ea typeface="+mj-lt"/>
                <a:cs typeface="+mj-lt"/>
              </a:rPr>
              <a:t> (</a:t>
            </a:r>
            <a:r>
              <a:rPr lang="en-US" sz="2000" err="1">
                <a:latin typeface="+mj-lt"/>
                <a:ea typeface="+mj-lt"/>
                <a:cs typeface="+mj-lt"/>
              </a:rPr>
              <a:t>məsələn</a:t>
            </a:r>
            <a:r>
              <a:rPr lang="en-US" sz="2000" dirty="0">
                <a:latin typeface="+mj-lt"/>
                <a:ea typeface="+mj-lt"/>
                <a:cs typeface="+mj-lt"/>
              </a:rPr>
              <a:t>, [10, 20, 30, 40, 50]).</a:t>
            </a:r>
            <a:endParaRPr lang="en-US" sz="2000"/>
          </a:p>
          <a:p>
            <a:pPr marL="285750" lvl="1" indent="-285750">
              <a:buFont typeface="Arial"/>
              <a:buChar char="•"/>
            </a:pPr>
            <a:r>
              <a:rPr lang="en-US" sz="2000" dirty="0">
                <a:latin typeface="+mj-lt"/>
                <a:ea typeface="+mj-lt"/>
                <a:cs typeface="+mj-lt"/>
              </a:rPr>
              <a:t>Bu </a:t>
            </a:r>
            <a:r>
              <a:rPr lang="en-US" sz="2000" err="1">
                <a:latin typeface="+mj-lt"/>
                <a:ea typeface="+mj-lt"/>
                <a:cs typeface="+mj-lt"/>
              </a:rPr>
              <a:t>halda</a:t>
            </a:r>
            <a:r>
              <a:rPr lang="en-US" sz="2000" dirty="0">
                <a:latin typeface="+mj-lt"/>
                <a:ea typeface="+mj-lt"/>
                <a:cs typeface="+mj-lt"/>
              </a:rPr>
              <a:t>, </a:t>
            </a:r>
            <a:r>
              <a:rPr lang="en-US" sz="2000" err="1">
                <a:latin typeface="+mj-lt"/>
                <a:ea typeface="+mj-lt"/>
                <a:cs typeface="+mj-lt"/>
              </a:rPr>
              <a:t>alqoritm</a:t>
            </a:r>
            <a:r>
              <a:rPr lang="en-US" sz="2000" dirty="0">
                <a:latin typeface="+mj-lt"/>
                <a:ea typeface="+mj-lt"/>
                <a:cs typeface="+mj-lt"/>
              </a:rPr>
              <a:t> </a:t>
            </a:r>
            <a:r>
              <a:rPr lang="en-US" sz="2000" err="1">
                <a:latin typeface="+mj-lt"/>
                <a:ea typeface="+mj-lt"/>
                <a:cs typeface="+mj-lt"/>
              </a:rPr>
              <a:t>hər</a:t>
            </a:r>
            <a:r>
              <a:rPr lang="en-US" sz="2000" dirty="0">
                <a:latin typeface="+mj-lt"/>
                <a:ea typeface="+mj-lt"/>
                <a:cs typeface="+mj-lt"/>
              </a:rPr>
              <a:t> </a:t>
            </a:r>
            <a:r>
              <a:rPr lang="en-US" sz="2000" err="1">
                <a:latin typeface="+mj-lt"/>
                <a:ea typeface="+mj-lt"/>
                <a:cs typeface="+mj-lt"/>
              </a:rPr>
              <a:t>addımda</a:t>
            </a:r>
            <a:r>
              <a:rPr lang="en-US" sz="2000" dirty="0">
                <a:latin typeface="+mj-lt"/>
                <a:ea typeface="+mj-lt"/>
                <a:cs typeface="+mj-lt"/>
              </a:rPr>
              <a:t> </a:t>
            </a:r>
            <a:r>
              <a:rPr lang="en-US" sz="2000" err="1">
                <a:latin typeface="+mj-lt"/>
                <a:ea typeface="+mj-lt"/>
                <a:cs typeface="+mj-lt"/>
              </a:rPr>
              <a:t>doğru</a:t>
            </a:r>
            <a:r>
              <a:rPr lang="en-US" sz="2000" dirty="0">
                <a:latin typeface="+mj-lt"/>
                <a:ea typeface="+mj-lt"/>
                <a:cs typeface="+mj-lt"/>
              </a:rPr>
              <a:t> </a:t>
            </a:r>
            <a:r>
              <a:rPr lang="en-US" sz="2000" err="1">
                <a:latin typeface="+mj-lt"/>
                <a:ea typeface="+mj-lt"/>
                <a:cs typeface="+mj-lt"/>
              </a:rPr>
              <a:t>təxmin</a:t>
            </a:r>
            <a:r>
              <a:rPr lang="en-US" sz="2000" dirty="0">
                <a:latin typeface="+mj-lt"/>
                <a:ea typeface="+mj-lt"/>
                <a:cs typeface="+mj-lt"/>
              </a:rPr>
              <a:t> </a:t>
            </a:r>
            <a:r>
              <a:rPr lang="en-US" sz="2000" err="1">
                <a:latin typeface="+mj-lt"/>
                <a:ea typeface="+mj-lt"/>
                <a:cs typeface="+mj-lt"/>
              </a:rPr>
              <a:t>edir</a:t>
            </a:r>
            <a:r>
              <a:rPr lang="en-US" sz="2000" dirty="0">
                <a:latin typeface="+mj-lt"/>
                <a:ea typeface="+mj-lt"/>
                <a:cs typeface="+mj-lt"/>
              </a:rPr>
              <a:t> </a:t>
            </a:r>
            <a:r>
              <a:rPr lang="en-US" sz="2000" err="1">
                <a:latin typeface="+mj-lt"/>
                <a:ea typeface="+mj-lt"/>
                <a:cs typeface="+mj-lt"/>
              </a:rPr>
              <a:t>və</a:t>
            </a:r>
            <a:r>
              <a:rPr lang="en-US" sz="2000" dirty="0">
                <a:latin typeface="+mj-lt"/>
                <a:ea typeface="+mj-lt"/>
                <a:cs typeface="+mj-lt"/>
              </a:rPr>
              <a:t> </a:t>
            </a:r>
            <a:r>
              <a:rPr lang="en-US" sz="2000" err="1">
                <a:latin typeface="+mj-lt"/>
                <a:ea typeface="+mj-lt"/>
                <a:cs typeface="+mj-lt"/>
              </a:rPr>
              <a:t>elementləri</a:t>
            </a:r>
            <a:r>
              <a:rPr lang="en-US" sz="2000" dirty="0">
                <a:latin typeface="+mj-lt"/>
                <a:ea typeface="+mj-lt"/>
                <a:cs typeface="+mj-lt"/>
              </a:rPr>
              <a:t> </a:t>
            </a:r>
            <a:r>
              <a:rPr lang="en-US" sz="2000" err="1">
                <a:latin typeface="+mj-lt"/>
                <a:ea typeface="+mj-lt"/>
                <a:cs typeface="+mj-lt"/>
              </a:rPr>
              <a:t>daha</a:t>
            </a:r>
            <a:r>
              <a:rPr lang="en-US" sz="2000" dirty="0">
                <a:latin typeface="+mj-lt"/>
                <a:ea typeface="+mj-lt"/>
                <a:cs typeface="+mj-lt"/>
              </a:rPr>
              <a:t> </a:t>
            </a:r>
            <a:r>
              <a:rPr lang="en-US" sz="2000" err="1">
                <a:latin typeface="+mj-lt"/>
                <a:ea typeface="+mj-lt"/>
                <a:cs typeface="+mj-lt"/>
              </a:rPr>
              <a:t>az</a:t>
            </a:r>
            <a:r>
              <a:rPr lang="en-US" sz="2000" dirty="0">
                <a:latin typeface="+mj-lt"/>
                <a:ea typeface="+mj-lt"/>
                <a:cs typeface="+mj-lt"/>
              </a:rPr>
              <a:t> </a:t>
            </a:r>
            <a:r>
              <a:rPr lang="en-US" sz="2000" err="1">
                <a:latin typeface="+mj-lt"/>
                <a:ea typeface="+mj-lt"/>
                <a:cs typeface="+mj-lt"/>
              </a:rPr>
              <a:t>addımda</a:t>
            </a:r>
            <a:r>
              <a:rPr lang="en-US" sz="2000" dirty="0">
                <a:latin typeface="+mj-lt"/>
                <a:ea typeface="+mj-lt"/>
                <a:cs typeface="+mj-lt"/>
              </a:rPr>
              <a:t> tapa </a:t>
            </a:r>
            <a:r>
              <a:rPr lang="en-US" sz="2000" err="1">
                <a:latin typeface="+mj-lt"/>
                <a:ea typeface="+mj-lt"/>
                <a:cs typeface="+mj-lt"/>
              </a:rPr>
              <a:t>bilir</a:t>
            </a:r>
            <a:r>
              <a:rPr lang="en-US" sz="2000" dirty="0">
                <a:latin typeface="+mj-lt"/>
                <a:ea typeface="+mj-lt"/>
                <a:cs typeface="+mj-lt"/>
              </a:rPr>
              <a:t>.</a:t>
            </a:r>
            <a:endParaRPr lang="en-US" sz="2000"/>
          </a:p>
          <a:p>
            <a:pPr marL="285750" indent="-285750">
              <a:buFont typeface="Arial"/>
              <a:buChar char="•"/>
            </a:pPr>
            <a:r>
              <a:rPr lang="en-US" sz="2000" err="1">
                <a:ea typeface="+mj-lt"/>
                <a:cs typeface="+mj-lt"/>
              </a:rPr>
              <a:t>Axtarılan</a:t>
            </a:r>
            <a:r>
              <a:rPr lang="en-US" sz="2000" dirty="0">
                <a:ea typeface="+mj-lt"/>
                <a:cs typeface="+mj-lt"/>
              </a:rPr>
              <a:t> element </a:t>
            </a:r>
            <a:r>
              <a:rPr lang="en-US" sz="2000" err="1">
                <a:ea typeface="+mj-lt"/>
                <a:cs typeface="+mj-lt"/>
              </a:rPr>
              <a:t>mərkəzə</a:t>
            </a:r>
            <a:r>
              <a:rPr lang="en-US" sz="2000" dirty="0">
                <a:ea typeface="+mj-lt"/>
                <a:cs typeface="+mj-lt"/>
              </a:rPr>
              <a:t> </a:t>
            </a:r>
            <a:r>
              <a:rPr lang="en-US" sz="2000" err="1">
                <a:ea typeface="+mj-lt"/>
                <a:cs typeface="+mj-lt"/>
              </a:rPr>
              <a:t>yaxın</a:t>
            </a:r>
            <a:r>
              <a:rPr lang="en-US" sz="2000" dirty="0">
                <a:ea typeface="+mj-lt"/>
                <a:cs typeface="+mj-lt"/>
              </a:rPr>
              <a:t> </a:t>
            </a:r>
            <a:r>
              <a:rPr lang="en-US" sz="2000" err="1">
                <a:ea typeface="+mj-lt"/>
                <a:cs typeface="+mj-lt"/>
              </a:rPr>
              <a:t>olduqda</a:t>
            </a:r>
            <a:r>
              <a:rPr lang="en-US" sz="2000" dirty="0">
                <a:ea typeface="+mj-lt"/>
                <a:cs typeface="+mj-lt"/>
              </a:rPr>
              <a:t>.</a:t>
            </a:r>
            <a:endParaRPr lang="en-US" sz="2000" dirty="0"/>
          </a:p>
          <a:p>
            <a:pPr marL="285750" lvl="1" indent="-285750">
              <a:buFont typeface="Arial"/>
              <a:buChar char="•"/>
            </a:pPr>
            <a:r>
              <a:rPr lang="en-US" sz="2000" err="1">
                <a:latin typeface="+mj-lt"/>
                <a:ea typeface="+mj-lt"/>
                <a:cs typeface="+mj-lt"/>
              </a:rPr>
              <a:t>Axtarılan</a:t>
            </a:r>
            <a:r>
              <a:rPr lang="en-US" sz="2000" dirty="0">
                <a:latin typeface="+mj-lt"/>
                <a:ea typeface="+mj-lt"/>
                <a:cs typeface="+mj-lt"/>
              </a:rPr>
              <a:t> element </a:t>
            </a:r>
            <a:r>
              <a:rPr lang="en-US" sz="2000" err="1">
                <a:latin typeface="+mj-lt"/>
                <a:ea typeface="+mj-lt"/>
                <a:cs typeface="+mj-lt"/>
              </a:rPr>
              <a:t>massivdəki</a:t>
            </a:r>
            <a:r>
              <a:rPr lang="en-US" sz="2000" dirty="0">
                <a:latin typeface="+mj-lt"/>
                <a:ea typeface="+mj-lt"/>
                <a:cs typeface="+mj-lt"/>
              </a:rPr>
              <a:t> </a:t>
            </a:r>
            <a:r>
              <a:rPr lang="en-US" sz="2000" err="1">
                <a:latin typeface="+mj-lt"/>
                <a:ea typeface="+mj-lt"/>
                <a:cs typeface="+mj-lt"/>
              </a:rPr>
              <a:t>elementlərin</a:t>
            </a:r>
            <a:r>
              <a:rPr lang="en-US" sz="2000" dirty="0">
                <a:latin typeface="+mj-lt"/>
                <a:ea typeface="+mj-lt"/>
                <a:cs typeface="+mj-lt"/>
              </a:rPr>
              <a:t> </a:t>
            </a:r>
            <a:r>
              <a:rPr lang="en-US" sz="2000" err="1">
                <a:latin typeface="+mj-lt"/>
                <a:ea typeface="+mj-lt"/>
                <a:cs typeface="+mj-lt"/>
              </a:rPr>
              <a:t>ortalarına</a:t>
            </a:r>
            <a:r>
              <a:rPr lang="en-US" sz="2000" dirty="0">
                <a:latin typeface="+mj-lt"/>
                <a:ea typeface="+mj-lt"/>
                <a:cs typeface="+mj-lt"/>
              </a:rPr>
              <a:t> </a:t>
            </a:r>
            <a:r>
              <a:rPr lang="en-US" sz="2000" err="1">
                <a:latin typeface="+mj-lt"/>
                <a:ea typeface="+mj-lt"/>
                <a:cs typeface="+mj-lt"/>
              </a:rPr>
              <a:t>yaxın</a:t>
            </a:r>
            <a:r>
              <a:rPr lang="en-US" sz="2000" dirty="0">
                <a:latin typeface="+mj-lt"/>
                <a:ea typeface="+mj-lt"/>
                <a:cs typeface="+mj-lt"/>
              </a:rPr>
              <a:t> </a:t>
            </a:r>
            <a:r>
              <a:rPr lang="en-US" sz="2000" err="1">
                <a:latin typeface="+mj-lt"/>
                <a:ea typeface="+mj-lt"/>
                <a:cs typeface="+mj-lt"/>
              </a:rPr>
              <a:t>olduqda</a:t>
            </a:r>
            <a:r>
              <a:rPr lang="en-US" sz="2000" dirty="0">
                <a:latin typeface="+mj-lt"/>
                <a:ea typeface="+mj-lt"/>
                <a:cs typeface="+mj-lt"/>
              </a:rPr>
              <a:t>, </a:t>
            </a:r>
            <a:r>
              <a:rPr lang="en-US" sz="2000" err="1">
                <a:latin typeface="+mj-lt"/>
                <a:ea typeface="+mj-lt"/>
                <a:cs typeface="+mj-lt"/>
              </a:rPr>
              <a:t>axtarış</a:t>
            </a:r>
            <a:r>
              <a:rPr lang="en-US" sz="2000" dirty="0">
                <a:latin typeface="+mj-lt"/>
                <a:ea typeface="+mj-lt"/>
                <a:cs typeface="+mj-lt"/>
              </a:rPr>
              <a:t> </a:t>
            </a:r>
            <a:r>
              <a:rPr lang="en-US" sz="2000" err="1">
                <a:latin typeface="+mj-lt"/>
                <a:ea typeface="+mj-lt"/>
                <a:cs typeface="+mj-lt"/>
              </a:rPr>
              <a:t>çox</a:t>
            </a:r>
            <a:r>
              <a:rPr lang="en-US" sz="2000" dirty="0">
                <a:latin typeface="+mj-lt"/>
                <a:ea typeface="+mj-lt"/>
                <a:cs typeface="+mj-lt"/>
              </a:rPr>
              <a:t> </a:t>
            </a:r>
            <a:r>
              <a:rPr lang="en-US" sz="2000" err="1">
                <a:latin typeface="+mj-lt"/>
                <a:ea typeface="+mj-lt"/>
                <a:cs typeface="+mj-lt"/>
              </a:rPr>
              <a:t>tez</a:t>
            </a:r>
            <a:r>
              <a:rPr lang="en-US" sz="2000" dirty="0">
                <a:latin typeface="+mj-lt"/>
                <a:ea typeface="+mj-lt"/>
                <a:cs typeface="+mj-lt"/>
              </a:rPr>
              <a:t> </a:t>
            </a:r>
            <a:r>
              <a:rPr lang="en-US" sz="2000" err="1">
                <a:latin typeface="+mj-lt"/>
                <a:ea typeface="+mj-lt"/>
                <a:cs typeface="+mj-lt"/>
              </a:rPr>
              <a:t>nəticələnir</a:t>
            </a:r>
            <a:r>
              <a:rPr lang="en-US" sz="2000" dirty="0">
                <a:latin typeface="+mj-lt"/>
                <a:ea typeface="+mj-lt"/>
                <a:cs typeface="+mj-lt"/>
              </a:rPr>
              <a:t>, </a:t>
            </a:r>
            <a:r>
              <a:rPr lang="en-US" sz="2000" err="1">
                <a:latin typeface="+mj-lt"/>
                <a:ea typeface="+mj-lt"/>
                <a:cs typeface="+mj-lt"/>
              </a:rPr>
              <a:t>çünki</a:t>
            </a:r>
            <a:r>
              <a:rPr lang="en-US" sz="2000" dirty="0">
                <a:latin typeface="+mj-lt"/>
                <a:ea typeface="+mj-lt"/>
                <a:cs typeface="+mj-lt"/>
              </a:rPr>
              <a:t> </a:t>
            </a:r>
            <a:r>
              <a:rPr lang="en-US" sz="2000" err="1">
                <a:latin typeface="+mj-lt"/>
                <a:ea typeface="+mj-lt"/>
                <a:cs typeface="+mj-lt"/>
              </a:rPr>
              <a:t>interpolasiya</a:t>
            </a:r>
            <a:r>
              <a:rPr lang="en-US" sz="2000" dirty="0">
                <a:latin typeface="+mj-lt"/>
                <a:ea typeface="+mj-lt"/>
                <a:cs typeface="+mj-lt"/>
              </a:rPr>
              <a:t> </a:t>
            </a:r>
            <a:r>
              <a:rPr lang="en-US" sz="2000" err="1">
                <a:latin typeface="+mj-lt"/>
                <a:ea typeface="+mj-lt"/>
                <a:cs typeface="+mj-lt"/>
              </a:rPr>
              <a:t>daha</a:t>
            </a:r>
            <a:r>
              <a:rPr lang="en-US" sz="2000" dirty="0">
                <a:latin typeface="+mj-lt"/>
                <a:ea typeface="+mj-lt"/>
                <a:cs typeface="+mj-lt"/>
              </a:rPr>
              <a:t> </a:t>
            </a:r>
            <a:r>
              <a:rPr lang="en-US" sz="2000" err="1">
                <a:latin typeface="+mj-lt"/>
                <a:ea typeface="+mj-lt"/>
                <a:cs typeface="+mj-lt"/>
              </a:rPr>
              <a:t>dəqiq</a:t>
            </a:r>
            <a:r>
              <a:rPr lang="en-US" sz="2000" dirty="0">
                <a:latin typeface="+mj-lt"/>
                <a:ea typeface="+mj-lt"/>
                <a:cs typeface="+mj-lt"/>
              </a:rPr>
              <a:t> </a:t>
            </a:r>
            <a:r>
              <a:rPr lang="en-US" sz="2000" err="1">
                <a:latin typeface="+mj-lt"/>
                <a:ea typeface="+mj-lt"/>
                <a:cs typeface="+mj-lt"/>
              </a:rPr>
              <a:t>olur</a:t>
            </a:r>
            <a:r>
              <a:rPr lang="en-US" sz="2000" dirty="0">
                <a:latin typeface="+mj-lt"/>
                <a:ea typeface="+mj-lt"/>
                <a:cs typeface="+mj-lt"/>
              </a:rPr>
              <a:t>.</a:t>
            </a:r>
            <a:endParaRPr lang="en-US" sz="2000"/>
          </a:p>
          <a:p>
            <a:endParaRPr lang="en-US" sz="2000" dirty="0">
              <a:latin typeface="Avenir Next LT Pro"/>
            </a:endParaRPr>
          </a:p>
        </p:txBody>
      </p:sp>
      <p:pic>
        <p:nvPicPr>
          <p:cNvPr id="4" name="Content Placeholder 3" descr="A purple background with yellow letters&#10;&#10;Description automatically generated">
            <a:extLst>
              <a:ext uri="{FF2B5EF4-FFF2-40B4-BE49-F238E27FC236}">
                <a16:creationId xmlns:a16="http://schemas.microsoft.com/office/drawing/2014/main" id="{0FBE891A-D900-8732-E544-B81F86209435}"/>
              </a:ext>
            </a:extLst>
          </p:cNvPr>
          <p:cNvPicPr>
            <a:picLocks noGrp="1" noChangeAspect="1"/>
          </p:cNvPicPr>
          <p:nvPr>
            <p:ph idx="1"/>
          </p:nvPr>
        </p:nvPicPr>
        <p:blipFill>
          <a:blip r:embed="rId2"/>
          <a:stretch>
            <a:fillRect/>
          </a:stretch>
        </p:blipFill>
        <p:spPr>
          <a:xfrm>
            <a:off x="-44" y="238445"/>
            <a:ext cx="12191999" cy="684910"/>
          </a:xfrm>
        </p:spPr>
      </p:pic>
      <p:pic>
        <p:nvPicPr>
          <p:cNvPr id="5" name="Picture 4" descr="A white rectangular object with black text&#10;&#10;Description automatically generated">
            <a:extLst>
              <a:ext uri="{FF2B5EF4-FFF2-40B4-BE49-F238E27FC236}">
                <a16:creationId xmlns:a16="http://schemas.microsoft.com/office/drawing/2014/main" id="{1AB00B08-C776-68E9-13E5-3BC49FDEC881}"/>
              </a:ext>
            </a:extLst>
          </p:cNvPr>
          <p:cNvPicPr>
            <a:picLocks noChangeAspect="1"/>
          </p:cNvPicPr>
          <p:nvPr/>
        </p:nvPicPr>
        <p:blipFill>
          <a:blip r:embed="rId3"/>
          <a:stretch>
            <a:fillRect/>
          </a:stretch>
        </p:blipFill>
        <p:spPr>
          <a:xfrm>
            <a:off x="0" y="913852"/>
            <a:ext cx="12192000" cy="1019792"/>
          </a:xfrm>
          <a:prstGeom prst="rect">
            <a:avLst/>
          </a:prstGeom>
        </p:spPr>
      </p:pic>
    </p:spTree>
    <p:extLst>
      <p:ext uri="{BB962C8B-B14F-4D97-AF65-F5344CB8AC3E}">
        <p14:creationId xmlns:p14="http://schemas.microsoft.com/office/powerpoint/2010/main" val="2711616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1AB0F-2EED-FBF4-3C45-F4BA2BFC7708}"/>
              </a:ext>
            </a:extLst>
          </p:cNvPr>
          <p:cNvSpPr>
            <a:spLocks noGrp="1"/>
          </p:cNvSpPr>
          <p:nvPr>
            <p:ph type="title"/>
          </p:nvPr>
        </p:nvSpPr>
        <p:spPr>
          <a:xfrm>
            <a:off x="108533" y="1917863"/>
            <a:ext cx="9950103" cy="4936376"/>
          </a:xfrm>
        </p:spPr>
        <p:txBody>
          <a:bodyPr/>
          <a:lstStyle/>
          <a:p>
            <a:r>
              <a:rPr lang="en-US" sz="2000" err="1"/>
              <a:t>Ən</a:t>
            </a:r>
            <a:r>
              <a:rPr lang="en-US" sz="2000" dirty="0"/>
              <a:t> Pis Hal (Worst Case)</a:t>
            </a:r>
          </a:p>
          <a:p>
            <a:pPr marL="285750" indent="-285750">
              <a:buFont typeface="Arial"/>
              <a:buChar char="•"/>
            </a:pPr>
            <a:r>
              <a:rPr lang="en-US" sz="2000" dirty="0">
                <a:ea typeface="+mj-lt"/>
                <a:cs typeface="+mj-lt"/>
              </a:rPr>
              <a:t>Zaman </a:t>
            </a:r>
            <a:r>
              <a:rPr lang="en-US" sz="2000" dirty="0" err="1">
                <a:ea typeface="+mj-lt"/>
                <a:cs typeface="+mj-lt"/>
              </a:rPr>
              <a:t>mürəkkəbliyi</a:t>
            </a:r>
            <a:r>
              <a:rPr lang="en-US" sz="2000" dirty="0">
                <a:ea typeface="+mj-lt"/>
                <a:cs typeface="+mj-lt"/>
              </a:rPr>
              <a:t>:</a:t>
            </a:r>
            <a:r>
              <a:rPr lang="en-US" sz="2000" b="0" dirty="0">
                <a:ea typeface="+mj-lt"/>
                <a:cs typeface="+mj-lt"/>
              </a:rPr>
              <a:t> </a:t>
            </a:r>
            <a:r>
              <a:rPr lang="en-US" sz="2000" dirty="0">
                <a:ea typeface="+mj-lt"/>
                <a:cs typeface="+mj-lt"/>
              </a:rPr>
              <a:t>O(n)</a:t>
            </a:r>
            <a:endParaRPr lang="en-US" sz="2000" dirty="0"/>
          </a:p>
          <a:p>
            <a:r>
              <a:rPr lang="en-US" sz="2000" err="1"/>
              <a:t>Şərtlər</a:t>
            </a:r>
            <a:r>
              <a:rPr lang="en-US" sz="2000" dirty="0"/>
              <a:t>:</a:t>
            </a:r>
          </a:p>
          <a:p>
            <a:pPr marL="285750" indent="-285750">
              <a:buFont typeface="Arial"/>
              <a:buChar char="•"/>
            </a:pPr>
            <a:r>
              <a:rPr lang="en-US" sz="2000" dirty="0" err="1">
                <a:ea typeface="+mj-lt"/>
                <a:cs typeface="+mj-lt"/>
              </a:rPr>
              <a:t>Verilənlər</a:t>
            </a:r>
            <a:r>
              <a:rPr lang="en-US" sz="2000" dirty="0">
                <a:ea typeface="+mj-lt"/>
                <a:cs typeface="+mj-lt"/>
              </a:rPr>
              <a:t> </a:t>
            </a:r>
            <a:r>
              <a:rPr lang="en-US" sz="2000" dirty="0" err="1">
                <a:ea typeface="+mj-lt"/>
                <a:cs typeface="+mj-lt"/>
              </a:rPr>
              <a:t>bərabər</a:t>
            </a:r>
            <a:r>
              <a:rPr lang="en-US" sz="2000" dirty="0">
                <a:ea typeface="+mj-lt"/>
                <a:cs typeface="+mj-lt"/>
              </a:rPr>
              <a:t> </a:t>
            </a:r>
            <a:r>
              <a:rPr lang="en-US" sz="2000" dirty="0" err="1">
                <a:ea typeface="+mj-lt"/>
                <a:cs typeface="+mj-lt"/>
              </a:rPr>
              <a:t>paylanmamışdır</a:t>
            </a:r>
            <a:r>
              <a:rPr lang="en-US" sz="2000" dirty="0">
                <a:ea typeface="+mj-lt"/>
                <a:cs typeface="+mj-lt"/>
              </a:rPr>
              <a:t>.</a:t>
            </a:r>
            <a:endParaRPr lang="en-US" sz="2000" dirty="0"/>
          </a:p>
          <a:p>
            <a:pPr marL="285750" lvl="1" indent="-285750">
              <a:buFont typeface="Arial"/>
              <a:buChar char="•"/>
            </a:pPr>
            <a:r>
              <a:rPr lang="en-US" sz="2000" err="1">
                <a:latin typeface="+mj-lt"/>
                <a:ea typeface="+mj-lt"/>
                <a:cs typeface="+mj-lt"/>
              </a:rPr>
              <a:t>Əgər</a:t>
            </a:r>
            <a:r>
              <a:rPr lang="en-US" sz="2000" dirty="0">
                <a:latin typeface="+mj-lt"/>
                <a:ea typeface="+mj-lt"/>
                <a:cs typeface="+mj-lt"/>
              </a:rPr>
              <a:t> </a:t>
            </a:r>
            <a:r>
              <a:rPr lang="en-US" sz="2000" err="1">
                <a:latin typeface="+mj-lt"/>
                <a:ea typeface="+mj-lt"/>
                <a:cs typeface="+mj-lt"/>
              </a:rPr>
              <a:t>verilənlər</a:t>
            </a:r>
            <a:r>
              <a:rPr lang="en-US" sz="2000" dirty="0">
                <a:latin typeface="+mj-lt"/>
                <a:ea typeface="+mj-lt"/>
                <a:cs typeface="+mj-lt"/>
              </a:rPr>
              <a:t> </a:t>
            </a:r>
            <a:r>
              <a:rPr lang="en-US" sz="2000" err="1">
                <a:latin typeface="+mj-lt"/>
                <a:ea typeface="+mj-lt"/>
                <a:cs typeface="+mj-lt"/>
              </a:rPr>
              <a:t>arasında</a:t>
            </a:r>
            <a:r>
              <a:rPr lang="en-US" sz="2000" dirty="0">
                <a:latin typeface="+mj-lt"/>
                <a:ea typeface="+mj-lt"/>
                <a:cs typeface="+mj-lt"/>
              </a:rPr>
              <a:t> </a:t>
            </a:r>
            <a:r>
              <a:rPr lang="en-US" sz="2000" err="1">
                <a:latin typeface="+mj-lt"/>
                <a:ea typeface="+mj-lt"/>
                <a:cs typeface="+mj-lt"/>
              </a:rPr>
              <a:t>böyük</a:t>
            </a:r>
            <a:r>
              <a:rPr lang="en-US" sz="2000" dirty="0">
                <a:latin typeface="+mj-lt"/>
                <a:ea typeface="+mj-lt"/>
                <a:cs typeface="+mj-lt"/>
              </a:rPr>
              <a:t> </a:t>
            </a:r>
            <a:r>
              <a:rPr lang="en-US" sz="2000" err="1">
                <a:latin typeface="+mj-lt"/>
                <a:ea typeface="+mj-lt"/>
                <a:cs typeface="+mj-lt"/>
              </a:rPr>
              <a:t>fərqlər</a:t>
            </a:r>
            <a:r>
              <a:rPr lang="en-US" sz="2000" dirty="0">
                <a:latin typeface="+mj-lt"/>
                <a:ea typeface="+mj-lt"/>
                <a:cs typeface="+mj-lt"/>
              </a:rPr>
              <a:t> </a:t>
            </a:r>
            <a:r>
              <a:rPr lang="en-US" sz="2000" err="1">
                <a:latin typeface="+mj-lt"/>
                <a:ea typeface="+mj-lt"/>
                <a:cs typeface="+mj-lt"/>
              </a:rPr>
              <a:t>varsa</a:t>
            </a:r>
            <a:r>
              <a:rPr lang="en-US" sz="2000" dirty="0">
                <a:latin typeface="+mj-lt"/>
                <a:ea typeface="+mj-lt"/>
                <a:cs typeface="+mj-lt"/>
              </a:rPr>
              <a:t> (</a:t>
            </a:r>
            <a:r>
              <a:rPr lang="en-US" sz="2000" err="1">
                <a:latin typeface="+mj-lt"/>
                <a:ea typeface="+mj-lt"/>
                <a:cs typeface="+mj-lt"/>
              </a:rPr>
              <a:t>məsələn</a:t>
            </a:r>
            <a:r>
              <a:rPr lang="en-US" sz="2000" dirty="0">
                <a:latin typeface="+mj-lt"/>
                <a:ea typeface="+mj-lt"/>
                <a:cs typeface="+mj-lt"/>
              </a:rPr>
              <a:t>, [10, 20, 30, 1000, 5000, 10000]), </a:t>
            </a:r>
            <a:r>
              <a:rPr lang="en-US" sz="2000" err="1">
                <a:latin typeface="+mj-lt"/>
                <a:ea typeface="+mj-lt"/>
                <a:cs typeface="+mj-lt"/>
              </a:rPr>
              <a:t>interpolasiya</a:t>
            </a:r>
            <a:r>
              <a:rPr lang="en-US" sz="2000" dirty="0">
                <a:latin typeface="+mj-lt"/>
                <a:ea typeface="+mj-lt"/>
                <a:cs typeface="+mj-lt"/>
              </a:rPr>
              <a:t> </a:t>
            </a:r>
            <a:r>
              <a:rPr lang="en-US" sz="2000" err="1">
                <a:latin typeface="+mj-lt"/>
                <a:ea typeface="+mj-lt"/>
                <a:cs typeface="+mj-lt"/>
              </a:rPr>
              <a:t>doğru</a:t>
            </a:r>
            <a:r>
              <a:rPr lang="en-US" sz="2000" dirty="0">
                <a:latin typeface="+mj-lt"/>
                <a:ea typeface="+mj-lt"/>
                <a:cs typeface="+mj-lt"/>
              </a:rPr>
              <a:t> </a:t>
            </a:r>
            <a:r>
              <a:rPr lang="en-US" sz="2000" err="1">
                <a:latin typeface="+mj-lt"/>
                <a:ea typeface="+mj-lt"/>
                <a:cs typeface="+mj-lt"/>
              </a:rPr>
              <a:t>təxmin</a:t>
            </a:r>
            <a:r>
              <a:rPr lang="en-US" sz="2000" dirty="0">
                <a:latin typeface="+mj-lt"/>
                <a:ea typeface="+mj-lt"/>
                <a:cs typeface="+mj-lt"/>
              </a:rPr>
              <a:t> </a:t>
            </a:r>
            <a:r>
              <a:rPr lang="en-US" sz="2000" err="1">
                <a:latin typeface="+mj-lt"/>
                <a:ea typeface="+mj-lt"/>
                <a:cs typeface="+mj-lt"/>
              </a:rPr>
              <a:t>edə</a:t>
            </a:r>
            <a:r>
              <a:rPr lang="en-US" sz="2000" dirty="0">
                <a:latin typeface="+mj-lt"/>
                <a:ea typeface="+mj-lt"/>
                <a:cs typeface="+mj-lt"/>
              </a:rPr>
              <a:t> </a:t>
            </a:r>
            <a:r>
              <a:rPr lang="en-US" sz="2000" err="1">
                <a:latin typeface="+mj-lt"/>
                <a:ea typeface="+mj-lt"/>
                <a:cs typeface="+mj-lt"/>
              </a:rPr>
              <a:t>bilmir</a:t>
            </a:r>
            <a:r>
              <a:rPr lang="en-US" sz="2000" dirty="0">
                <a:latin typeface="+mj-lt"/>
                <a:ea typeface="+mj-lt"/>
                <a:cs typeface="+mj-lt"/>
              </a:rPr>
              <a:t>.</a:t>
            </a:r>
            <a:endParaRPr lang="en-US" sz="2000" dirty="0"/>
          </a:p>
          <a:p>
            <a:pPr marL="285750" lvl="1" indent="-285750">
              <a:buFont typeface="Arial"/>
              <a:buChar char="•"/>
            </a:pPr>
            <a:r>
              <a:rPr lang="en-US" sz="2000" err="1">
                <a:latin typeface="+mj-lt"/>
                <a:ea typeface="+mj-lt"/>
                <a:cs typeface="+mj-lt"/>
              </a:rPr>
              <a:t>Alqoritm</a:t>
            </a:r>
            <a:r>
              <a:rPr lang="en-US" sz="2000" dirty="0">
                <a:latin typeface="+mj-lt"/>
                <a:ea typeface="+mj-lt"/>
                <a:cs typeface="+mj-lt"/>
              </a:rPr>
              <a:t> </a:t>
            </a:r>
            <a:r>
              <a:rPr lang="en-US" sz="2000" err="1">
                <a:latin typeface="+mj-lt"/>
                <a:ea typeface="+mj-lt"/>
                <a:cs typeface="+mj-lt"/>
              </a:rPr>
              <a:t>səhv</a:t>
            </a:r>
            <a:r>
              <a:rPr lang="en-US" sz="2000" dirty="0">
                <a:latin typeface="+mj-lt"/>
                <a:ea typeface="+mj-lt"/>
                <a:cs typeface="+mj-lt"/>
              </a:rPr>
              <a:t> </a:t>
            </a:r>
            <a:r>
              <a:rPr lang="en-US" sz="2000" err="1">
                <a:latin typeface="+mj-lt"/>
                <a:ea typeface="+mj-lt"/>
                <a:cs typeface="+mj-lt"/>
              </a:rPr>
              <a:t>təxmin</a:t>
            </a:r>
            <a:r>
              <a:rPr lang="en-US" sz="2000" dirty="0">
                <a:latin typeface="+mj-lt"/>
                <a:ea typeface="+mj-lt"/>
                <a:cs typeface="+mj-lt"/>
              </a:rPr>
              <a:t> </a:t>
            </a:r>
            <a:r>
              <a:rPr lang="en-US" sz="2000" err="1">
                <a:latin typeface="+mj-lt"/>
                <a:ea typeface="+mj-lt"/>
                <a:cs typeface="+mj-lt"/>
              </a:rPr>
              <a:t>edərək</a:t>
            </a:r>
            <a:r>
              <a:rPr lang="en-US" sz="2000" dirty="0">
                <a:latin typeface="+mj-lt"/>
                <a:ea typeface="+mj-lt"/>
                <a:cs typeface="+mj-lt"/>
              </a:rPr>
              <a:t>, </a:t>
            </a:r>
            <a:r>
              <a:rPr lang="en-US" sz="2000" err="1">
                <a:latin typeface="+mj-lt"/>
                <a:ea typeface="+mj-lt"/>
                <a:cs typeface="+mj-lt"/>
              </a:rPr>
              <a:t>doğru</a:t>
            </a:r>
            <a:r>
              <a:rPr lang="en-US" sz="2000" dirty="0">
                <a:latin typeface="+mj-lt"/>
                <a:ea typeface="+mj-lt"/>
                <a:cs typeface="+mj-lt"/>
              </a:rPr>
              <a:t> </a:t>
            </a:r>
            <a:r>
              <a:rPr lang="en-US" sz="2000" err="1">
                <a:latin typeface="+mj-lt"/>
                <a:ea typeface="+mj-lt"/>
                <a:cs typeface="+mj-lt"/>
              </a:rPr>
              <a:t>elementə</a:t>
            </a:r>
            <a:r>
              <a:rPr lang="en-US" sz="2000" dirty="0">
                <a:latin typeface="+mj-lt"/>
                <a:ea typeface="+mj-lt"/>
                <a:cs typeface="+mj-lt"/>
              </a:rPr>
              <a:t> </a:t>
            </a:r>
            <a:r>
              <a:rPr lang="en-US" sz="2000" err="1">
                <a:latin typeface="+mj-lt"/>
                <a:ea typeface="+mj-lt"/>
                <a:cs typeface="+mj-lt"/>
              </a:rPr>
              <a:t>çatmaq</a:t>
            </a:r>
            <a:r>
              <a:rPr lang="en-US" sz="2000" dirty="0">
                <a:latin typeface="+mj-lt"/>
                <a:ea typeface="+mj-lt"/>
                <a:cs typeface="+mj-lt"/>
              </a:rPr>
              <a:t> </a:t>
            </a:r>
            <a:r>
              <a:rPr lang="en-US" sz="2000" err="1">
                <a:latin typeface="+mj-lt"/>
                <a:ea typeface="+mj-lt"/>
                <a:cs typeface="+mj-lt"/>
              </a:rPr>
              <a:t>üçün</a:t>
            </a:r>
            <a:r>
              <a:rPr lang="en-US" sz="2000" dirty="0">
                <a:latin typeface="+mj-lt"/>
                <a:ea typeface="+mj-lt"/>
                <a:cs typeface="+mj-lt"/>
              </a:rPr>
              <a:t> </a:t>
            </a:r>
            <a:r>
              <a:rPr lang="en-US" sz="2000" err="1">
                <a:latin typeface="+mj-lt"/>
                <a:ea typeface="+mj-lt"/>
                <a:cs typeface="+mj-lt"/>
              </a:rPr>
              <a:t>daha</a:t>
            </a:r>
            <a:r>
              <a:rPr lang="en-US" sz="2000" dirty="0">
                <a:latin typeface="+mj-lt"/>
                <a:ea typeface="+mj-lt"/>
                <a:cs typeface="+mj-lt"/>
              </a:rPr>
              <a:t> </a:t>
            </a:r>
            <a:r>
              <a:rPr lang="en-US" sz="2000" err="1">
                <a:latin typeface="+mj-lt"/>
                <a:ea typeface="+mj-lt"/>
                <a:cs typeface="+mj-lt"/>
              </a:rPr>
              <a:t>çox</a:t>
            </a:r>
            <a:r>
              <a:rPr lang="en-US" sz="2000" dirty="0">
                <a:latin typeface="+mj-lt"/>
                <a:ea typeface="+mj-lt"/>
                <a:cs typeface="+mj-lt"/>
              </a:rPr>
              <a:t> </a:t>
            </a:r>
            <a:r>
              <a:rPr lang="en-US" sz="2000" err="1">
                <a:latin typeface="+mj-lt"/>
                <a:ea typeface="+mj-lt"/>
                <a:cs typeface="+mj-lt"/>
              </a:rPr>
              <a:t>addım</a:t>
            </a:r>
            <a:r>
              <a:rPr lang="en-US" sz="2000" dirty="0">
                <a:latin typeface="+mj-lt"/>
                <a:ea typeface="+mj-lt"/>
                <a:cs typeface="+mj-lt"/>
              </a:rPr>
              <a:t> </a:t>
            </a:r>
            <a:r>
              <a:rPr lang="en-US" sz="2000" err="1">
                <a:latin typeface="+mj-lt"/>
                <a:ea typeface="+mj-lt"/>
                <a:cs typeface="+mj-lt"/>
              </a:rPr>
              <a:t>atmalı</a:t>
            </a:r>
            <a:r>
              <a:rPr lang="en-US" sz="2000" dirty="0">
                <a:latin typeface="+mj-lt"/>
                <a:ea typeface="+mj-lt"/>
                <a:cs typeface="+mj-lt"/>
              </a:rPr>
              <a:t> </a:t>
            </a:r>
            <a:r>
              <a:rPr lang="en-US" sz="2000" err="1">
                <a:latin typeface="+mj-lt"/>
                <a:ea typeface="+mj-lt"/>
                <a:cs typeface="+mj-lt"/>
              </a:rPr>
              <a:t>olur</a:t>
            </a:r>
            <a:r>
              <a:rPr lang="en-US" sz="2000" dirty="0">
                <a:latin typeface="+mj-lt"/>
                <a:ea typeface="+mj-lt"/>
                <a:cs typeface="+mj-lt"/>
              </a:rPr>
              <a:t>.</a:t>
            </a:r>
            <a:endParaRPr lang="en-US" sz="2000" dirty="0"/>
          </a:p>
          <a:p>
            <a:pPr marL="285750" indent="-285750">
              <a:buFont typeface="Arial"/>
              <a:buChar char="•"/>
            </a:pPr>
            <a:r>
              <a:rPr lang="en-US" sz="2000" dirty="0" err="1">
                <a:ea typeface="+mj-lt"/>
                <a:cs typeface="+mj-lt"/>
              </a:rPr>
              <a:t>Axtarılan</a:t>
            </a:r>
            <a:r>
              <a:rPr lang="en-US" sz="2000" dirty="0">
                <a:ea typeface="+mj-lt"/>
                <a:cs typeface="+mj-lt"/>
              </a:rPr>
              <a:t> element </a:t>
            </a:r>
            <a:r>
              <a:rPr lang="en-US" sz="2000" dirty="0" err="1">
                <a:ea typeface="+mj-lt"/>
                <a:cs typeface="+mj-lt"/>
              </a:rPr>
              <a:t>massivdə</a:t>
            </a:r>
            <a:r>
              <a:rPr lang="en-US" sz="2000" dirty="0">
                <a:ea typeface="+mj-lt"/>
                <a:cs typeface="+mj-lt"/>
              </a:rPr>
              <a:t> </a:t>
            </a:r>
            <a:r>
              <a:rPr lang="en-US" sz="2000" dirty="0" err="1">
                <a:ea typeface="+mj-lt"/>
                <a:cs typeface="+mj-lt"/>
              </a:rPr>
              <a:t>yoxdur</a:t>
            </a:r>
            <a:r>
              <a:rPr lang="en-US" sz="2000" dirty="0">
                <a:ea typeface="+mj-lt"/>
                <a:cs typeface="+mj-lt"/>
              </a:rPr>
              <a:t>.</a:t>
            </a:r>
            <a:endParaRPr lang="en-US" sz="2000" dirty="0"/>
          </a:p>
          <a:p>
            <a:pPr marL="285750" lvl="1" indent="-285750">
              <a:buFont typeface="Arial"/>
              <a:buChar char="•"/>
            </a:pPr>
            <a:r>
              <a:rPr lang="en-US" sz="2000" err="1">
                <a:latin typeface="+mj-lt"/>
                <a:ea typeface="+mj-lt"/>
                <a:cs typeface="+mj-lt"/>
              </a:rPr>
              <a:t>Axtarılan</a:t>
            </a:r>
            <a:r>
              <a:rPr lang="en-US" sz="2000" dirty="0">
                <a:latin typeface="+mj-lt"/>
                <a:ea typeface="+mj-lt"/>
                <a:cs typeface="+mj-lt"/>
              </a:rPr>
              <a:t> element </a:t>
            </a:r>
            <a:r>
              <a:rPr lang="en-US" sz="2000" err="1">
                <a:latin typeface="+mj-lt"/>
                <a:ea typeface="+mj-lt"/>
                <a:cs typeface="+mj-lt"/>
              </a:rPr>
              <a:t>massivdə</a:t>
            </a:r>
            <a:r>
              <a:rPr lang="en-US" sz="2000" dirty="0">
                <a:latin typeface="+mj-lt"/>
                <a:ea typeface="+mj-lt"/>
                <a:cs typeface="+mj-lt"/>
              </a:rPr>
              <a:t> </a:t>
            </a:r>
            <a:r>
              <a:rPr lang="en-US" sz="2000" err="1">
                <a:latin typeface="+mj-lt"/>
                <a:ea typeface="+mj-lt"/>
                <a:cs typeface="+mj-lt"/>
              </a:rPr>
              <a:t>yoxdursa</a:t>
            </a:r>
            <a:r>
              <a:rPr lang="en-US" sz="2000" dirty="0">
                <a:latin typeface="+mj-lt"/>
                <a:ea typeface="+mj-lt"/>
                <a:cs typeface="+mj-lt"/>
              </a:rPr>
              <a:t> </a:t>
            </a:r>
            <a:r>
              <a:rPr lang="en-US" sz="2000" err="1">
                <a:latin typeface="+mj-lt"/>
                <a:ea typeface="+mj-lt"/>
                <a:cs typeface="+mj-lt"/>
              </a:rPr>
              <a:t>və</a:t>
            </a:r>
            <a:r>
              <a:rPr lang="en-US" sz="2000" dirty="0">
                <a:latin typeface="+mj-lt"/>
                <a:ea typeface="+mj-lt"/>
                <a:cs typeface="+mj-lt"/>
              </a:rPr>
              <a:t> </a:t>
            </a:r>
            <a:r>
              <a:rPr lang="en-US" sz="2000" err="1">
                <a:latin typeface="+mj-lt"/>
                <a:ea typeface="+mj-lt"/>
                <a:cs typeface="+mj-lt"/>
              </a:rPr>
              <a:t>verilənlər</a:t>
            </a:r>
            <a:r>
              <a:rPr lang="en-US" sz="2000" dirty="0">
                <a:latin typeface="+mj-lt"/>
                <a:ea typeface="+mj-lt"/>
                <a:cs typeface="+mj-lt"/>
              </a:rPr>
              <a:t> </a:t>
            </a:r>
            <a:r>
              <a:rPr lang="en-US" sz="2000" err="1">
                <a:latin typeface="+mj-lt"/>
                <a:ea typeface="+mj-lt"/>
                <a:cs typeface="+mj-lt"/>
              </a:rPr>
              <a:t>qeyri-bərabər</a:t>
            </a:r>
            <a:r>
              <a:rPr lang="en-US" sz="2000" dirty="0">
                <a:latin typeface="+mj-lt"/>
                <a:ea typeface="+mj-lt"/>
                <a:cs typeface="+mj-lt"/>
              </a:rPr>
              <a:t> </a:t>
            </a:r>
            <a:r>
              <a:rPr lang="en-US" sz="2000" err="1">
                <a:latin typeface="+mj-lt"/>
                <a:ea typeface="+mj-lt"/>
                <a:cs typeface="+mj-lt"/>
              </a:rPr>
              <a:t>paylanıbsa</a:t>
            </a:r>
            <a:r>
              <a:rPr lang="en-US" sz="2000" dirty="0">
                <a:latin typeface="+mj-lt"/>
                <a:ea typeface="+mj-lt"/>
                <a:cs typeface="+mj-lt"/>
              </a:rPr>
              <a:t>, </a:t>
            </a:r>
            <a:r>
              <a:rPr lang="en-US" sz="2000" err="1">
                <a:latin typeface="+mj-lt"/>
                <a:ea typeface="+mj-lt"/>
                <a:cs typeface="+mj-lt"/>
              </a:rPr>
              <a:t>alqoritm</a:t>
            </a:r>
            <a:r>
              <a:rPr lang="en-US" sz="2000" dirty="0">
                <a:latin typeface="+mj-lt"/>
                <a:ea typeface="+mj-lt"/>
                <a:cs typeface="+mj-lt"/>
              </a:rPr>
              <a:t> </a:t>
            </a:r>
            <a:r>
              <a:rPr lang="en-US" sz="2000" err="1">
                <a:latin typeface="+mj-lt"/>
                <a:ea typeface="+mj-lt"/>
                <a:cs typeface="+mj-lt"/>
              </a:rPr>
              <a:t>tamamilə</a:t>
            </a:r>
            <a:r>
              <a:rPr lang="en-US" sz="2000" dirty="0">
                <a:latin typeface="+mj-lt"/>
                <a:ea typeface="+mj-lt"/>
                <a:cs typeface="+mj-lt"/>
              </a:rPr>
              <a:t> </a:t>
            </a:r>
            <a:r>
              <a:rPr lang="en-US" sz="2000" err="1">
                <a:latin typeface="+mj-lt"/>
                <a:ea typeface="+mj-lt"/>
                <a:cs typeface="+mj-lt"/>
              </a:rPr>
              <a:t>bütün</a:t>
            </a:r>
            <a:r>
              <a:rPr lang="en-US" sz="2000" dirty="0">
                <a:latin typeface="+mj-lt"/>
                <a:ea typeface="+mj-lt"/>
                <a:cs typeface="+mj-lt"/>
              </a:rPr>
              <a:t> </a:t>
            </a:r>
            <a:r>
              <a:rPr lang="en-US" sz="2000" err="1">
                <a:latin typeface="+mj-lt"/>
                <a:ea typeface="+mj-lt"/>
                <a:cs typeface="+mj-lt"/>
              </a:rPr>
              <a:t>elementləri</a:t>
            </a:r>
            <a:r>
              <a:rPr lang="en-US" sz="2000" dirty="0">
                <a:latin typeface="+mj-lt"/>
                <a:ea typeface="+mj-lt"/>
                <a:cs typeface="+mj-lt"/>
              </a:rPr>
              <a:t> </a:t>
            </a:r>
            <a:r>
              <a:rPr lang="en-US" sz="2000" err="1">
                <a:latin typeface="+mj-lt"/>
                <a:ea typeface="+mj-lt"/>
                <a:cs typeface="+mj-lt"/>
              </a:rPr>
              <a:t>yoxlamağa</a:t>
            </a:r>
            <a:r>
              <a:rPr lang="en-US" sz="2000" dirty="0">
                <a:latin typeface="+mj-lt"/>
                <a:ea typeface="+mj-lt"/>
                <a:cs typeface="+mj-lt"/>
              </a:rPr>
              <a:t> </a:t>
            </a:r>
            <a:r>
              <a:rPr lang="en-US" sz="2000" err="1">
                <a:latin typeface="+mj-lt"/>
                <a:ea typeface="+mj-lt"/>
                <a:cs typeface="+mj-lt"/>
              </a:rPr>
              <a:t>məcbur</a:t>
            </a:r>
            <a:r>
              <a:rPr lang="en-US" sz="2000" dirty="0">
                <a:latin typeface="+mj-lt"/>
                <a:ea typeface="+mj-lt"/>
                <a:cs typeface="+mj-lt"/>
              </a:rPr>
              <a:t> ola </a:t>
            </a:r>
            <a:r>
              <a:rPr lang="en-US" sz="2000" err="1">
                <a:latin typeface="+mj-lt"/>
                <a:ea typeface="+mj-lt"/>
                <a:cs typeface="+mj-lt"/>
              </a:rPr>
              <a:t>bilər</a:t>
            </a:r>
            <a:r>
              <a:rPr lang="en-US" sz="2000" dirty="0">
                <a:latin typeface="+mj-lt"/>
                <a:ea typeface="+mj-lt"/>
                <a:cs typeface="+mj-lt"/>
              </a:rPr>
              <a:t>, </a:t>
            </a:r>
            <a:r>
              <a:rPr lang="en-US" sz="2000" err="1">
                <a:latin typeface="+mj-lt"/>
                <a:ea typeface="+mj-lt"/>
                <a:cs typeface="+mj-lt"/>
              </a:rPr>
              <a:t>bu</a:t>
            </a:r>
            <a:r>
              <a:rPr lang="en-US" sz="2000" dirty="0">
                <a:latin typeface="+mj-lt"/>
                <a:ea typeface="+mj-lt"/>
                <a:cs typeface="+mj-lt"/>
              </a:rPr>
              <a:t> da </a:t>
            </a:r>
            <a:r>
              <a:rPr lang="en-US" sz="2000" err="1">
                <a:latin typeface="+mj-lt"/>
                <a:ea typeface="+mj-lt"/>
                <a:cs typeface="+mj-lt"/>
              </a:rPr>
              <a:t>performansı</a:t>
            </a:r>
            <a:r>
              <a:rPr lang="en-US" sz="2000" dirty="0">
                <a:latin typeface="+mj-lt"/>
                <a:ea typeface="+mj-lt"/>
                <a:cs typeface="+mj-lt"/>
              </a:rPr>
              <a:t> </a:t>
            </a:r>
            <a:r>
              <a:rPr lang="en-US" sz="2000" err="1">
                <a:latin typeface="+mj-lt"/>
                <a:ea typeface="+mj-lt"/>
                <a:cs typeface="+mj-lt"/>
              </a:rPr>
              <a:t>daha</a:t>
            </a:r>
            <a:r>
              <a:rPr lang="en-US" sz="2000" dirty="0">
                <a:latin typeface="+mj-lt"/>
                <a:ea typeface="+mj-lt"/>
                <a:cs typeface="+mj-lt"/>
              </a:rPr>
              <a:t> da </a:t>
            </a:r>
            <a:r>
              <a:rPr lang="en-US" sz="2000" err="1">
                <a:latin typeface="+mj-lt"/>
                <a:ea typeface="+mj-lt"/>
                <a:cs typeface="+mj-lt"/>
              </a:rPr>
              <a:t>pisləşdirir</a:t>
            </a:r>
            <a:r>
              <a:rPr lang="en-US" sz="2000" dirty="0">
                <a:latin typeface="+mj-lt"/>
                <a:ea typeface="+mj-lt"/>
                <a:cs typeface="+mj-lt"/>
              </a:rPr>
              <a:t>.</a:t>
            </a:r>
            <a:endParaRPr lang="en-US" sz="2000" dirty="0"/>
          </a:p>
          <a:p>
            <a:endParaRPr lang="en-US" sz="2000" dirty="0"/>
          </a:p>
        </p:txBody>
      </p:sp>
      <p:pic>
        <p:nvPicPr>
          <p:cNvPr id="4" name="Content Placeholder 3" descr="A purple background with yellow letters&#10;&#10;Description automatically generated">
            <a:extLst>
              <a:ext uri="{FF2B5EF4-FFF2-40B4-BE49-F238E27FC236}">
                <a16:creationId xmlns:a16="http://schemas.microsoft.com/office/drawing/2014/main" id="{CF5C0D65-3036-6143-7AB5-BB3B969227FF}"/>
              </a:ext>
            </a:extLst>
          </p:cNvPr>
          <p:cNvPicPr>
            <a:picLocks noGrp="1" noChangeAspect="1"/>
          </p:cNvPicPr>
          <p:nvPr>
            <p:ph idx="1"/>
          </p:nvPr>
        </p:nvPicPr>
        <p:blipFill>
          <a:blip r:embed="rId2"/>
          <a:stretch>
            <a:fillRect/>
          </a:stretch>
        </p:blipFill>
        <p:spPr>
          <a:xfrm>
            <a:off x="-4455" y="189607"/>
            <a:ext cx="12200823" cy="639014"/>
          </a:xfrm>
        </p:spPr>
      </p:pic>
      <p:pic>
        <p:nvPicPr>
          <p:cNvPr id="5" name="Picture 4" descr="A white rectangular object with black text&#10;&#10;Description automatically generated">
            <a:extLst>
              <a:ext uri="{FF2B5EF4-FFF2-40B4-BE49-F238E27FC236}">
                <a16:creationId xmlns:a16="http://schemas.microsoft.com/office/drawing/2014/main" id="{655B957C-1E01-7654-62D3-946A20FADA72}"/>
              </a:ext>
            </a:extLst>
          </p:cNvPr>
          <p:cNvPicPr>
            <a:picLocks noChangeAspect="1"/>
          </p:cNvPicPr>
          <p:nvPr/>
        </p:nvPicPr>
        <p:blipFill>
          <a:blip r:embed="rId3"/>
          <a:stretch>
            <a:fillRect/>
          </a:stretch>
        </p:blipFill>
        <p:spPr>
          <a:xfrm>
            <a:off x="1032" y="824560"/>
            <a:ext cx="12190526" cy="1090990"/>
          </a:xfrm>
          <a:prstGeom prst="rect">
            <a:avLst/>
          </a:prstGeom>
        </p:spPr>
      </p:pic>
    </p:spTree>
    <p:extLst>
      <p:ext uri="{BB962C8B-B14F-4D97-AF65-F5344CB8AC3E}">
        <p14:creationId xmlns:p14="http://schemas.microsoft.com/office/powerpoint/2010/main" val="1024974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9DEDF-186C-176B-1ACE-D2FB50B6A5C3}"/>
              </a:ext>
            </a:extLst>
          </p:cNvPr>
          <p:cNvSpPr>
            <a:spLocks noGrp="1"/>
          </p:cNvSpPr>
          <p:nvPr>
            <p:ph type="title"/>
          </p:nvPr>
        </p:nvSpPr>
        <p:spPr>
          <a:xfrm>
            <a:off x="1122186" y="260993"/>
            <a:ext cx="9950103" cy="633318"/>
          </a:xfrm>
        </p:spPr>
        <p:txBody>
          <a:bodyPr/>
          <a:lstStyle/>
          <a:p>
            <a:r>
              <a:rPr lang="en-US" dirty="0"/>
              <a:t>Quick Sort</a:t>
            </a:r>
          </a:p>
        </p:txBody>
      </p:sp>
      <p:sp>
        <p:nvSpPr>
          <p:cNvPr id="3" name="Content Placeholder 2">
            <a:extLst>
              <a:ext uri="{FF2B5EF4-FFF2-40B4-BE49-F238E27FC236}">
                <a16:creationId xmlns:a16="http://schemas.microsoft.com/office/drawing/2014/main" id="{E209E24F-5BDB-2FD9-7A76-C8490B6B396B}"/>
              </a:ext>
            </a:extLst>
          </p:cNvPr>
          <p:cNvSpPr>
            <a:spLocks noGrp="1"/>
          </p:cNvSpPr>
          <p:nvPr>
            <p:ph idx="1"/>
          </p:nvPr>
        </p:nvSpPr>
        <p:spPr>
          <a:xfrm>
            <a:off x="1122186" y="2284062"/>
            <a:ext cx="9950103" cy="2566164"/>
          </a:xfrm>
        </p:spPr>
        <p:txBody>
          <a:bodyPr vert="horz" lIns="91440" tIns="45720" rIns="91440" bIns="45720" rtlCol="0" anchor="t">
            <a:normAutofit/>
          </a:bodyPr>
          <a:lstStyle/>
          <a:p>
            <a:r>
              <a:rPr lang="en-US" sz="2400" dirty="0">
                <a:ea typeface="+mn-lt"/>
                <a:cs typeface="+mn-lt"/>
              </a:rPr>
              <a:t>C#-da Quick Sort </a:t>
            </a:r>
            <a:r>
              <a:rPr lang="en-US" sz="2400" err="1">
                <a:ea typeface="+mn-lt"/>
                <a:cs typeface="+mn-lt"/>
              </a:rPr>
              <a:t>alqoritmi</a:t>
            </a:r>
            <a:r>
              <a:rPr lang="en-US" sz="2400" dirty="0">
                <a:ea typeface="+mn-lt"/>
                <a:cs typeface="+mn-lt"/>
              </a:rPr>
              <a:t>, </a:t>
            </a:r>
            <a:r>
              <a:rPr lang="en-US" sz="2400" err="1">
                <a:ea typeface="+mn-lt"/>
                <a:cs typeface="+mn-lt"/>
              </a:rPr>
              <a:t>elementləri</a:t>
            </a:r>
            <a:r>
              <a:rPr lang="en-US" sz="2400" dirty="0">
                <a:ea typeface="+mn-lt"/>
                <a:cs typeface="+mn-lt"/>
              </a:rPr>
              <a:t> </a:t>
            </a:r>
            <a:r>
              <a:rPr lang="en-US" sz="2400" err="1">
                <a:ea typeface="+mn-lt"/>
                <a:cs typeface="+mn-lt"/>
              </a:rPr>
              <a:t>bir</a:t>
            </a:r>
            <a:r>
              <a:rPr lang="en-US" sz="2400" dirty="0">
                <a:ea typeface="+mn-lt"/>
                <a:cs typeface="+mn-lt"/>
              </a:rPr>
              <a:t> pivot (</a:t>
            </a:r>
            <a:r>
              <a:rPr lang="en-US" sz="2400" err="1">
                <a:ea typeface="+mn-lt"/>
                <a:cs typeface="+mn-lt"/>
              </a:rPr>
              <a:t>dayaq</a:t>
            </a:r>
            <a:r>
              <a:rPr lang="en-US" sz="2400" dirty="0">
                <a:ea typeface="+mn-lt"/>
                <a:cs typeface="+mn-lt"/>
              </a:rPr>
              <a:t>) </a:t>
            </a:r>
            <a:r>
              <a:rPr lang="en-US" sz="2400" err="1">
                <a:ea typeface="+mn-lt"/>
                <a:cs typeface="+mn-lt"/>
              </a:rPr>
              <a:t>seçərək</a:t>
            </a:r>
            <a:r>
              <a:rPr lang="en-US" sz="2400" dirty="0">
                <a:ea typeface="+mn-lt"/>
                <a:cs typeface="+mn-lt"/>
              </a:rPr>
              <a:t>, </a:t>
            </a:r>
            <a:r>
              <a:rPr lang="en-US" sz="2400" err="1">
                <a:ea typeface="+mn-lt"/>
                <a:cs typeface="+mn-lt"/>
              </a:rPr>
              <a:t>onun</a:t>
            </a:r>
            <a:r>
              <a:rPr lang="en-US" sz="2400" dirty="0">
                <a:ea typeface="+mn-lt"/>
                <a:cs typeface="+mn-lt"/>
              </a:rPr>
              <a:t> </a:t>
            </a:r>
            <a:r>
              <a:rPr lang="en-US" sz="2400" err="1">
                <a:ea typeface="+mn-lt"/>
                <a:cs typeface="+mn-lt"/>
              </a:rPr>
              <a:t>ətrafında</a:t>
            </a:r>
            <a:r>
              <a:rPr lang="en-US" sz="2400" dirty="0">
                <a:ea typeface="+mn-lt"/>
                <a:cs typeface="+mn-lt"/>
              </a:rPr>
              <a:t> </a:t>
            </a:r>
            <a:r>
              <a:rPr lang="en-US" sz="2400" err="1">
                <a:ea typeface="+mn-lt"/>
                <a:cs typeface="+mn-lt"/>
              </a:rPr>
              <a:t>sıraya</a:t>
            </a:r>
            <a:r>
              <a:rPr lang="en-US" sz="2400" dirty="0">
                <a:ea typeface="+mn-lt"/>
                <a:cs typeface="+mn-lt"/>
              </a:rPr>
              <a:t> </a:t>
            </a:r>
            <a:r>
              <a:rPr lang="en-US" sz="2400" err="1">
                <a:ea typeface="+mn-lt"/>
                <a:cs typeface="+mn-lt"/>
              </a:rPr>
              <a:t>qoymaqla</a:t>
            </a:r>
            <a:r>
              <a:rPr lang="en-US" sz="2400" dirty="0">
                <a:ea typeface="+mn-lt"/>
                <a:cs typeface="+mn-lt"/>
              </a:rPr>
              <a:t> </a:t>
            </a:r>
            <a:r>
              <a:rPr lang="en-US" sz="2400" err="1">
                <a:ea typeface="+mn-lt"/>
                <a:cs typeface="+mn-lt"/>
              </a:rPr>
              <a:t>işləyir</a:t>
            </a:r>
            <a:r>
              <a:rPr lang="en-US" sz="2400" dirty="0">
                <a:ea typeface="+mn-lt"/>
                <a:cs typeface="+mn-lt"/>
              </a:rPr>
              <a:t>. Pivot-dan </a:t>
            </a:r>
            <a:r>
              <a:rPr lang="en-US" sz="2400" err="1">
                <a:ea typeface="+mn-lt"/>
                <a:cs typeface="+mn-lt"/>
              </a:rPr>
              <a:t>kiçik</a:t>
            </a:r>
            <a:r>
              <a:rPr lang="en-US" sz="2400" dirty="0">
                <a:ea typeface="+mn-lt"/>
                <a:cs typeface="+mn-lt"/>
              </a:rPr>
              <a:t> </a:t>
            </a:r>
            <a:r>
              <a:rPr lang="en-US" sz="2400" err="1">
                <a:ea typeface="+mn-lt"/>
                <a:cs typeface="+mn-lt"/>
              </a:rPr>
              <a:t>elementlər</a:t>
            </a:r>
            <a:r>
              <a:rPr lang="en-US" sz="2400" dirty="0">
                <a:ea typeface="+mn-lt"/>
                <a:cs typeface="+mn-lt"/>
              </a:rPr>
              <a:t> </a:t>
            </a:r>
            <a:r>
              <a:rPr lang="en-US" sz="2400" err="1">
                <a:ea typeface="+mn-lt"/>
                <a:cs typeface="+mn-lt"/>
              </a:rPr>
              <a:t>solda</a:t>
            </a:r>
            <a:r>
              <a:rPr lang="en-US" sz="2400" dirty="0">
                <a:ea typeface="+mn-lt"/>
                <a:cs typeface="+mn-lt"/>
              </a:rPr>
              <a:t>, </a:t>
            </a:r>
            <a:r>
              <a:rPr lang="en-US" sz="2400" err="1">
                <a:ea typeface="+mn-lt"/>
                <a:cs typeface="+mn-lt"/>
              </a:rPr>
              <a:t>böyük</a:t>
            </a:r>
            <a:r>
              <a:rPr lang="en-US" sz="2400" dirty="0">
                <a:ea typeface="+mn-lt"/>
                <a:cs typeface="+mn-lt"/>
              </a:rPr>
              <a:t> </a:t>
            </a:r>
            <a:r>
              <a:rPr lang="en-US" sz="2400" err="1">
                <a:ea typeface="+mn-lt"/>
                <a:cs typeface="+mn-lt"/>
              </a:rPr>
              <a:t>elementlər</a:t>
            </a:r>
            <a:r>
              <a:rPr lang="en-US" sz="2400" dirty="0">
                <a:ea typeface="+mn-lt"/>
                <a:cs typeface="+mn-lt"/>
              </a:rPr>
              <a:t> </a:t>
            </a:r>
            <a:r>
              <a:rPr lang="en-US" sz="2400" err="1">
                <a:ea typeface="+mn-lt"/>
                <a:cs typeface="+mn-lt"/>
              </a:rPr>
              <a:t>isə</a:t>
            </a:r>
            <a:r>
              <a:rPr lang="en-US" sz="2400" dirty="0">
                <a:ea typeface="+mn-lt"/>
                <a:cs typeface="+mn-lt"/>
              </a:rPr>
              <a:t> </a:t>
            </a:r>
            <a:r>
              <a:rPr lang="en-US" sz="2400" err="1">
                <a:ea typeface="+mn-lt"/>
                <a:cs typeface="+mn-lt"/>
              </a:rPr>
              <a:t>sağda</a:t>
            </a:r>
            <a:r>
              <a:rPr lang="en-US" sz="2400" dirty="0">
                <a:ea typeface="+mn-lt"/>
                <a:cs typeface="+mn-lt"/>
              </a:rPr>
              <a:t> </a:t>
            </a:r>
            <a:r>
              <a:rPr lang="en-US" sz="2400" err="1">
                <a:ea typeface="+mn-lt"/>
                <a:cs typeface="+mn-lt"/>
              </a:rPr>
              <a:t>yerləşdirilir</a:t>
            </a:r>
            <a:r>
              <a:rPr lang="en-US" sz="2400" dirty="0">
                <a:ea typeface="+mn-lt"/>
                <a:cs typeface="+mn-lt"/>
              </a:rPr>
              <a:t>. Sonra sol </a:t>
            </a:r>
            <a:r>
              <a:rPr lang="en-US" sz="2400" err="1">
                <a:ea typeface="+mn-lt"/>
                <a:cs typeface="+mn-lt"/>
              </a:rPr>
              <a:t>və</a:t>
            </a:r>
            <a:r>
              <a:rPr lang="en-US" sz="2400" dirty="0">
                <a:ea typeface="+mn-lt"/>
                <a:cs typeface="+mn-lt"/>
              </a:rPr>
              <a:t> </a:t>
            </a:r>
            <a:r>
              <a:rPr lang="en-US" sz="2400" err="1">
                <a:ea typeface="+mn-lt"/>
                <a:cs typeface="+mn-lt"/>
              </a:rPr>
              <a:t>sağ</a:t>
            </a:r>
            <a:r>
              <a:rPr lang="en-US" sz="2400" dirty="0">
                <a:ea typeface="+mn-lt"/>
                <a:cs typeface="+mn-lt"/>
              </a:rPr>
              <a:t> </a:t>
            </a:r>
            <a:r>
              <a:rPr lang="en-US" sz="2400" err="1">
                <a:ea typeface="+mn-lt"/>
                <a:cs typeface="+mn-lt"/>
              </a:rPr>
              <a:t>hissələr</a:t>
            </a:r>
            <a:r>
              <a:rPr lang="en-US" sz="2400" dirty="0">
                <a:ea typeface="+mn-lt"/>
                <a:cs typeface="+mn-lt"/>
              </a:rPr>
              <a:t> </a:t>
            </a:r>
            <a:r>
              <a:rPr lang="en-US" sz="2400" err="1">
                <a:ea typeface="+mn-lt"/>
                <a:cs typeface="+mn-lt"/>
              </a:rPr>
              <a:t>üçün</a:t>
            </a:r>
            <a:r>
              <a:rPr lang="en-US" sz="2400" dirty="0">
                <a:ea typeface="+mn-lt"/>
                <a:cs typeface="+mn-lt"/>
              </a:rPr>
              <a:t> </a:t>
            </a:r>
            <a:r>
              <a:rPr lang="en-US" sz="2400" err="1">
                <a:ea typeface="+mn-lt"/>
                <a:cs typeface="+mn-lt"/>
              </a:rPr>
              <a:t>eyni</a:t>
            </a:r>
            <a:r>
              <a:rPr lang="en-US" sz="2400" dirty="0">
                <a:ea typeface="+mn-lt"/>
                <a:cs typeface="+mn-lt"/>
              </a:rPr>
              <a:t> </a:t>
            </a:r>
            <a:r>
              <a:rPr lang="en-US" sz="2400" err="1">
                <a:ea typeface="+mn-lt"/>
                <a:cs typeface="+mn-lt"/>
              </a:rPr>
              <a:t>qayda</a:t>
            </a:r>
            <a:r>
              <a:rPr lang="en-US" sz="2400" dirty="0">
                <a:ea typeface="+mn-lt"/>
                <a:cs typeface="+mn-lt"/>
              </a:rPr>
              <a:t> </a:t>
            </a:r>
            <a:r>
              <a:rPr lang="en-US" sz="2400" err="1">
                <a:ea typeface="+mn-lt"/>
                <a:cs typeface="+mn-lt"/>
              </a:rPr>
              <a:t>ilə</a:t>
            </a:r>
            <a:r>
              <a:rPr lang="en-US" sz="2400" dirty="0">
                <a:ea typeface="+mn-lt"/>
                <a:cs typeface="+mn-lt"/>
              </a:rPr>
              <a:t> </a:t>
            </a:r>
            <a:r>
              <a:rPr lang="en-US" sz="2400" err="1">
                <a:ea typeface="+mn-lt"/>
                <a:cs typeface="+mn-lt"/>
              </a:rPr>
              <a:t>təkrarlanır</a:t>
            </a:r>
            <a:r>
              <a:rPr lang="en-US" sz="2400" dirty="0">
                <a:ea typeface="+mn-lt"/>
                <a:cs typeface="+mn-lt"/>
              </a:rPr>
              <a:t>.</a:t>
            </a:r>
            <a:endParaRPr lang="en-US" sz="2400" dirty="0"/>
          </a:p>
        </p:txBody>
      </p:sp>
    </p:spTree>
    <p:extLst>
      <p:ext uri="{BB962C8B-B14F-4D97-AF65-F5344CB8AC3E}">
        <p14:creationId xmlns:p14="http://schemas.microsoft.com/office/powerpoint/2010/main" val="4014347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6362EDFF-7BE1-4149-A745-FFD7211E6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diagram of a quick sort algorithm&#10;&#10;Description automatically generated">
            <a:extLst>
              <a:ext uri="{FF2B5EF4-FFF2-40B4-BE49-F238E27FC236}">
                <a16:creationId xmlns:a16="http://schemas.microsoft.com/office/drawing/2014/main" id="{3507AB5A-E0DB-28B5-600E-9E6B812773AC}"/>
              </a:ext>
            </a:extLst>
          </p:cNvPr>
          <p:cNvPicPr>
            <a:picLocks noGrp="1" noChangeAspect="1"/>
          </p:cNvPicPr>
          <p:nvPr>
            <p:ph idx="1"/>
          </p:nvPr>
        </p:nvPicPr>
        <p:blipFill>
          <a:blip r:embed="rId2"/>
          <a:srcRect r="11111"/>
          <a:stretch/>
        </p:blipFill>
        <p:spPr>
          <a:xfrm>
            <a:off x="20" y="10"/>
            <a:ext cx="12191980" cy="6857990"/>
          </a:xfrm>
          <a:prstGeom prst="rect">
            <a:avLst/>
          </a:prstGeom>
        </p:spPr>
      </p:pic>
    </p:spTree>
    <p:extLst>
      <p:ext uri="{BB962C8B-B14F-4D97-AF65-F5344CB8AC3E}">
        <p14:creationId xmlns:p14="http://schemas.microsoft.com/office/powerpoint/2010/main" val="3304980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205D-58A8-F420-3B98-02DA20AE8870}"/>
              </a:ext>
            </a:extLst>
          </p:cNvPr>
          <p:cNvSpPr>
            <a:spLocks noGrp="1"/>
          </p:cNvSpPr>
          <p:nvPr>
            <p:ph type="title"/>
          </p:nvPr>
        </p:nvSpPr>
        <p:spPr>
          <a:xfrm>
            <a:off x="-323" y="2777834"/>
            <a:ext cx="11604731" cy="3640976"/>
          </a:xfrm>
        </p:spPr>
        <p:txBody>
          <a:bodyPr>
            <a:normAutofit/>
          </a:bodyPr>
          <a:lstStyle/>
          <a:p>
            <a:r>
              <a:rPr lang="en-US" sz="1800" dirty="0" err="1"/>
              <a:t>Ən</a:t>
            </a:r>
            <a:r>
              <a:rPr lang="en-US" sz="1800" dirty="0"/>
              <a:t> </a:t>
            </a:r>
            <a:r>
              <a:rPr lang="en-US" sz="1800" dirty="0" err="1"/>
              <a:t>yaxşı</a:t>
            </a:r>
            <a:r>
              <a:rPr lang="en-US" sz="1800" dirty="0"/>
              <a:t> </a:t>
            </a:r>
            <a:r>
              <a:rPr lang="en-US" sz="1800" dirty="0" err="1"/>
              <a:t>hal</a:t>
            </a:r>
            <a:r>
              <a:rPr lang="en-US" sz="1800" dirty="0"/>
              <a:t> (Best case):</a:t>
            </a:r>
          </a:p>
          <a:p>
            <a:pPr marL="285750" indent="-285750">
              <a:buFont typeface="Arial"/>
              <a:buChar char="•"/>
            </a:pPr>
            <a:r>
              <a:rPr lang="en-US" sz="1800" dirty="0" err="1">
                <a:ea typeface="+mj-lt"/>
                <a:cs typeface="+mj-lt"/>
              </a:rPr>
              <a:t>Vaxt</a:t>
            </a:r>
            <a:r>
              <a:rPr lang="en-US" sz="1800" dirty="0">
                <a:ea typeface="+mj-lt"/>
                <a:cs typeface="+mj-lt"/>
              </a:rPr>
              <a:t> </a:t>
            </a:r>
            <a:r>
              <a:rPr lang="en-US" sz="1800" dirty="0" err="1">
                <a:ea typeface="+mj-lt"/>
                <a:cs typeface="+mj-lt"/>
              </a:rPr>
              <a:t>mürəkkəbliyi</a:t>
            </a:r>
            <a:r>
              <a:rPr lang="en-US" sz="1800" dirty="0">
                <a:ea typeface="+mj-lt"/>
                <a:cs typeface="+mj-lt"/>
              </a:rPr>
              <a:t>:</a:t>
            </a:r>
            <a:r>
              <a:rPr lang="en-US" sz="1800" b="0" dirty="0">
                <a:ea typeface="+mj-lt"/>
                <a:cs typeface="+mj-lt"/>
              </a:rPr>
              <a:t> </a:t>
            </a:r>
            <a:r>
              <a:rPr lang="en-US" sz="1800" b="0" dirty="0">
                <a:latin typeface="Consolas"/>
              </a:rPr>
              <a:t>O(n log n)</a:t>
            </a:r>
            <a:endParaRPr lang="en-US" sz="1800" dirty="0"/>
          </a:p>
          <a:p>
            <a:pPr marL="285750" indent="-285750">
              <a:buFont typeface="Arial"/>
              <a:buChar char="•"/>
            </a:pPr>
            <a:r>
              <a:rPr lang="en-US" sz="1800" b="0" dirty="0">
                <a:ea typeface="+mj-lt"/>
                <a:cs typeface="+mj-lt"/>
              </a:rPr>
              <a:t>Bu </a:t>
            </a:r>
            <a:r>
              <a:rPr lang="en-US" sz="1800" b="0" err="1">
                <a:ea typeface="+mj-lt"/>
                <a:cs typeface="+mj-lt"/>
              </a:rPr>
              <a:t>hal</a:t>
            </a:r>
            <a:r>
              <a:rPr lang="en-US" sz="1800" b="0" dirty="0">
                <a:ea typeface="+mj-lt"/>
                <a:cs typeface="+mj-lt"/>
              </a:rPr>
              <a:t> o zaman </a:t>
            </a:r>
            <a:r>
              <a:rPr lang="en-US" sz="1800" b="0" err="1">
                <a:ea typeface="+mj-lt"/>
                <a:cs typeface="+mj-lt"/>
              </a:rPr>
              <a:t>baş</a:t>
            </a:r>
            <a:r>
              <a:rPr lang="en-US" sz="1800" b="0" dirty="0">
                <a:ea typeface="+mj-lt"/>
                <a:cs typeface="+mj-lt"/>
              </a:rPr>
              <a:t> </a:t>
            </a:r>
            <a:r>
              <a:rPr lang="en-US" sz="1800" b="0" err="1">
                <a:ea typeface="+mj-lt"/>
                <a:cs typeface="+mj-lt"/>
              </a:rPr>
              <a:t>verir</a:t>
            </a:r>
            <a:r>
              <a:rPr lang="en-US" sz="1800" b="0" dirty="0">
                <a:ea typeface="+mj-lt"/>
                <a:cs typeface="+mj-lt"/>
              </a:rPr>
              <a:t> ki, pivot </a:t>
            </a:r>
            <a:r>
              <a:rPr lang="en-US" sz="1800" b="0" err="1">
                <a:ea typeface="+mj-lt"/>
                <a:cs typeface="+mj-lt"/>
              </a:rPr>
              <a:t>hər</a:t>
            </a:r>
            <a:r>
              <a:rPr lang="en-US" sz="1800" b="0" dirty="0">
                <a:ea typeface="+mj-lt"/>
                <a:cs typeface="+mj-lt"/>
              </a:rPr>
              <a:t> </a:t>
            </a:r>
            <a:r>
              <a:rPr lang="en-US" sz="1800" b="0" err="1">
                <a:ea typeface="+mj-lt"/>
                <a:cs typeface="+mj-lt"/>
              </a:rPr>
              <a:t>dəfə</a:t>
            </a:r>
            <a:r>
              <a:rPr lang="en-US" sz="1800" b="0" dirty="0">
                <a:ea typeface="+mj-lt"/>
                <a:cs typeface="+mj-lt"/>
              </a:rPr>
              <a:t> </a:t>
            </a:r>
            <a:r>
              <a:rPr lang="en-US" sz="1800" b="0" err="1">
                <a:ea typeface="+mj-lt"/>
                <a:cs typeface="+mj-lt"/>
              </a:rPr>
              <a:t>siyahını</a:t>
            </a:r>
            <a:r>
              <a:rPr lang="en-US" sz="1800" b="0" dirty="0">
                <a:ea typeface="+mj-lt"/>
                <a:cs typeface="+mj-lt"/>
              </a:rPr>
              <a:t> </a:t>
            </a:r>
            <a:r>
              <a:rPr lang="en-US" sz="1800" b="0" err="1">
                <a:ea typeface="+mj-lt"/>
                <a:cs typeface="+mj-lt"/>
              </a:rPr>
              <a:t>təxminən</a:t>
            </a:r>
            <a:r>
              <a:rPr lang="en-US" sz="1800" b="0" dirty="0">
                <a:ea typeface="+mj-lt"/>
                <a:cs typeface="+mj-lt"/>
              </a:rPr>
              <a:t> </a:t>
            </a:r>
            <a:r>
              <a:rPr lang="en-US" sz="1800" b="0" err="1">
                <a:ea typeface="+mj-lt"/>
                <a:cs typeface="+mj-lt"/>
              </a:rPr>
              <a:t>iki</a:t>
            </a:r>
            <a:r>
              <a:rPr lang="en-US" sz="1800" b="0" dirty="0">
                <a:ea typeface="+mj-lt"/>
                <a:cs typeface="+mj-lt"/>
              </a:rPr>
              <a:t> </a:t>
            </a:r>
            <a:r>
              <a:rPr lang="en-US" sz="1800" b="0" err="1">
                <a:ea typeface="+mj-lt"/>
                <a:cs typeface="+mj-lt"/>
              </a:rPr>
              <a:t>bərabər</a:t>
            </a:r>
            <a:r>
              <a:rPr lang="en-US" sz="1800" b="0" dirty="0">
                <a:ea typeface="+mj-lt"/>
                <a:cs typeface="+mj-lt"/>
              </a:rPr>
              <a:t> </a:t>
            </a:r>
            <a:r>
              <a:rPr lang="en-US" sz="1800" b="0" err="1">
                <a:ea typeface="+mj-lt"/>
                <a:cs typeface="+mj-lt"/>
              </a:rPr>
              <a:t>hissəyə</a:t>
            </a:r>
            <a:r>
              <a:rPr lang="en-US" sz="1800" b="0" dirty="0">
                <a:ea typeface="+mj-lt"/>
                <a:cs typeface="+mj-lt"/>
              </a:rPr>
              <a:t> </a:t>
            </a:r>
            <a:r>
              <a:rPr lang="en-US" sz="1800" b="0" err="1">
                <a:ea typeface="+mj-lt"/>
                <a:cs typeface="+mj-lt"/>
              </a:rPr>
              <a:t>bölür</a:t>
            </a:r>
            <a:r>
              <a:rPr lang="en-US" sz="1800" b="0" dirty="0">
                <a:ea typeface="+mj-lt"/>
                <a:cs typeface="+mj-lt"/>
              </a:rPr>
              <a:t>. </a:t>
            </a:r>
            <a:r>
              <a:rPr lang="en-US" sz="1800" b="0" err="1">
                <a:ea typeface="+mj-lt"/>
                <a:cs typeface="+mj-lt"/>
              </a:rPr>
              <a:t>Siyahının</a:t>
            </a:r>
            <a:r>
              <a:rPr lang="en-US" sz="1800" b="0" dirty="0">
                <a:ea typeface="+mj-lt"/>
                <a:cs typeface="+mj-lt"/>
              </a:rPr>
              <a:t> </a:t>
            </a:r>
            <a:r>
              <a:rPr lang="en-US" sz="1800" b="0" err="1">
                <a:ea typeface="+mj-lt"/>
                <a:cs typeface="+mj-lt"/>
              </a:rPr>
              <a:t>hər</a:t>
            </a:r>
            <a:r>
              <a:rPr lang="en-US" sz="1800" b="0" dirty="0">
                <a:ea typeface="+mj-lt"/>
                <a:cs typeface="+mj-lt"/>
              </a:rPr>
              <a:t> </a:t>
            </a:r>
            <a:r>
              <a:rPr lang="en-US" sz="1800" b="0" err="1">
                <a:ea typeface="+mj-lt"/>
                <a:cs typeface="+mj-lt"/>
              </a:rPr>
              <a:t>dəfə</a:t>
            </a:r>
            <a:r>
              <a:rPr lang="en-US" sz="1800" b="0" dirty="0">
                <a:ea typeface="+mj-lt"/>
                <a:cs typeface="+mj-lt"/>
              </a:rPr>
              <a:t> </a:t>
            </a:r>
            <a:r>
              <a:rPr lang="en-US" sz="1800" b="0" err="1">
                <a:ea typeface="+mj-lt"/>
                <a:cs typeface="+mj-lt"/>
              </a:rPr>
              <a:t>yarıya</a:t>
            </a:r>
            <a:r>
              <a:rPr lang="en-US" sz="1800" b="0" dirty="0">
                <a:ea typeface="+mj-lt"/>
                <a:cs typeface="+mj-lt"/>
              </a:rPr>
              <a:t> </a:t>
            </a:r>
            <a:r>
              <a:rPr lang="en-US" sz="1800" b="0" err="1">
                <a:ea typeface="+mj-lt"/>
                <a:cs typeface="+mj-lt"/>
              </a:rPr>
              <a:t>bölünməsi</a:t>
            </a:r>
            <a:r>
              <a:rPr lang="en-US" sz="1800" b="0" dirty="0">
                <a:ea typeface="+mj-lt"/>
                <a:cs typeface="+mj-lt"/>
              </a:rPr>
              <a:t> </a:t>
            </a:r>
            <a:r>
              <a:rPr lang="en-US" sz="1800" b="0" err="1">
                <a:ea typeface="+mj-lt"/>
                <a:cs typeface="+mj-lt"/>
              </a:rPr>
              <a:t>alqoritmin</a:t>
            </a:r>
            <a:r>
              <a:rPr lang="en-US" sz="1800" b="0" dirty="0">
                <a:ea typeface="+mj-lt"/>
                <a:cs typeface="+mj-lt"/>
              </a:rPr>
              <a:t> </a:t>
            </a:r>
            <a:r>
              <a:rPr lang="en-US" sz="1800" b="0" err="1">
                <a:ea typeface="+mj-lt"/>
                <a:cs typeface="+mj-lt"/>
              </a:rPr>
              <a:t>sürətini</a:t>
            </a:r>
            <a:r>
              <a:rPr lang="en-US" sz="1800" b="0" dirty="0">
                <a:ea typeface="+mj-lt"/>
                <a:cs typeface="+mj-lt"/>
              </a:rPr>
              <a:t> </a:t>
            </a:r>
            <a:r>
              <a:rPr lang="en-US" sz="1800" b="0" err="1">
                <a:ea typeface="+mj-lt"/>
                <a:cs typeface="+mj-lt"/>
              </a:rPr>
              <a:t>artırır</a:t>
            </a:r>
            <a:r>
              <a:rPr lang="en-US" sz="1800" b="0" dirty="0">
                <a:ea typeface="+mj-lt"/>
                <a:cs typeface="+mj-lt"/>
              </a:rPr>
              <a:t>.</a:t>
            </a:r>
            <a:endParaRPr lang="en-US" sz="1800" dirty="0"/>
          </a:p>
          <a:p>
            <a:pPr>
              <a:buFont typeface="Arial"/>
              <a:buChar char="•"/>
            </a:pPr>
            <a:r>
              <a:rPr lang="en-US" sz="1800" b="0" dirty="0" err="1">
                <a:ea typeface="+mj-lt"/>
                <a:cs typeface="+mj-lt"/>
              </a:rPr>
              <a:t>Məsələn</a:t>
            </a:r>
            <a:r>
              <a:rPr lang="en-US" sz="1800" b="0" dirty="0">
                <a:ea typeface="+mj-lt"/>
                <a:cs typeface="+mj-lt"/>
              </a:rPr>
              <a:t>, </a:t>
            </a:r>
            <a:r>
              <a:rPr lang="en-US" sz="1800" b="0" dirty="0" err="1">
                <a:ea typeface="+mj-lt"/>
                <a:cs typeface="+mj-lt"/>
              </a:rPr>
              <a:t>əgər</a:t>
            </a:r>
            <a:r>
              <a:rPr lang="en-US" sz="1800" b="0" dirty="0">
                <a:ea typeface="+mj-lt"/>
                <a:cs typeface="+mj-lt"/>
              </a:rPr>
              <a:t> </a:t>
            </a:r>
            <a:r>
              <a:rPr lang="en-US" sz="1800" b="0" dirty="0" err="1">
                <a:ea typeface="+mj-lt"/>
                <a:cs typeface="+mj-lt"/>
              </a:rPr>
              <a:t>siyahı</a:t>
            </a:r>
            <a:r>
              <a:rPr lang="en-US" sz="1800" b="0" dirty="0">
                <a:ea typeface="+mj-lt"/>
                <a:cs typeface="+mj-lt"/>
              </a:rPr>
              <a:t> </a:t>
            </a:r>
            <a:r>
              <a:rPr lang="en-US" sz="1800" b="0" dirty="0" err="1">
                <a:ea typeface="+mj-lt"/>
                <a:cs typeface="+mj-lt"/>
              </a:rPr>
              <a:t>həmişə</a:t>
            </a:r>
            <a:r>
              <a:rPr lang="en-US" sz="1800" b="0" dirty="0">
                <a:ea typeface="+mj-lt"/>
                <a:cs typeface="+mj-lt"/>
              </a:rPr>
              <a:t> </a:t>
            </a:r>
            <a:r>
              <a:rPr lang="en-US" sz="1800" b="0" dirty="0" err="1">
                <a:ea typeface="+mj-lt"/>
                <a:cs typeface="+mj-lt"/>
              </a:rPr>
              <a:t>yarıya</a:t>
            </a:r>
            <a:r>
              <a:rPr lang="en-US" sz="1800" b="0" dirty="0">
                <a:ea typeface="+mj-lt"/>
                <a:cs typeface="+mj-lt"/>
              </a:rPr>
              <a:t> </a:t>
            </a:r>
            <a:r>
              <a:rPr lang="en-US" sz="1800" b="0" dirty="0" err="1">
                <a:ea typeface="+mj-lt"/>
                <a:cs typeface="+mj-lt"/>
              </a:rPr>
              <a:t>bölünsə</a:t>
            </a:r>
            <a:r>
              <a:rPr lang="en-US" sz="1800" b="0" dirty="0">
                <a:ea typeface="+mj-lt"/>
                <a:cs typeface="+mj-lt"/>
              </a:rPr>
              <a:t>, </a:t>
            </a:r>
            <a:r>
              <a:rPr lang="en-US" sz="1800" b="0" dirty="0" err="1">
                <a:ea typeface="+mj-lt"/>
                <a:cs typeface="+mj-lt"/>
              </a:rPr>
              <a:t>hər</a:t>
            </a:r>
            <a:r>
              <a:rPr lang="en-US" sz="1800" b="0" dirty="0">
                <a:ea typeface="+mj-lt"/>
                <a:cs typeface="+mj-lt"/>
              </a:rPr>
              <a:t> </a:t>
            </a:r>
            <a:r>
              <a:rPr lang="en-US" sz="1800" b="0" dirty="0" err="1">
                <a:ea typeface="+mj-lt"/>
                <a:cs typeface="+mj-lt"/>
              </a:rPr>
              <a:t>səviyyədə</a:t>
            </a:r>
            <a:r>
              <a:rPr lang="en-US" sz="1800" b="0" dirty="0">
                <a:ea typeface="+mj-lt"/>
                <a:cs typeface="+mj-lt"/>
              </a:rPr>
              <a:t> </a:t>
            </a:r>
            <a:r>
              <a:rPr lang="en-US" sz="1800" b="0" dirty="0" err="1">
                <a:ea typeface="+mj-lt"/>
                <a:cs typeface="+mj-lt"/>
              </a:rPr>
              <a:t>təxminən</a:t>
            </a:r>
            <a:r>
              <a:rPr lang="en-US" sz="1800" b="0" dirty="0">
                <a:ea typeface="+mj-lt"/>
                <a:cs typeface="+mj-lt"/>
              </a:rPr>
              <a:t> </a:t>
            </a:r>
            <a:r>
              <a:rPr lang="en-US" sz="1800" b="0" dirty="0">
                <a:latin typeface="Consolas"/>
              </a:rPr>
              <a:t>log n</a:t>
            </a:r>
            <a:r>
              <a:rPr lang="en-US" sz="1800" b="0" dirty="0">
                <a:ea typeface="+mj-lt"/>
                <a:cs typeface="+mj-lt"/>
              </a:rPr>
              <a:t> </a:t>
            </a:r>
            <a:r>
              <a:rPr lang="en-US" sz="1800" b="0" dirty="0" err="1">
                <a:ea typeface="+mj-lt"/>
                <a:cs typeface="+mj-lt"/>
              </a:rPr>
              <a:t>dərinliyində</a:t>
            </a:r>
            <a:r>
              <a:rPr lang="en-US" sz="1800" b="0" dirty="0">
                <a:ea typeface="+mj-lt"/>
                <a:cs typeface="+mj-lt"/>
              </a:rPr>
              <a:t> </a:t>
            </a:r>
            <a:r>
              <a:rPr lang="en-US" sz="1800" b="0" dirty="0" err="1">
                <a:ea typeface="+mj-lt"/>
                <a:cs typeface="+mj-lt"/>
              </a:rPr>
              <a:t>bölmələr</a:t>
            </a:r>
            <a:r>
              <a:rPr lang="en-US" sz="1800" b="0" dirty="0">
                <a:ea typeface="+mj-lt"/>
                <a:cs typeface="+mj-lt"/>
              </a:rPr>
              <a:t> </a:t>
            </a:r>
            <a:r>
              <a:rPr lang="en-US" sz="1800" b="0" dirty="0" err="1">
                <a:ea typeface="+mj-lt"/>
                <a:cs typeface="+mj-lt"/>
              </a:rPr>
              <a:t>aparılacaq</a:t>
            </a:r>
            <a:r>
              <a:rPr lang="en-US" sz="1800" b="0" dirty="0">
                <a:ea typeface="+mj-lt"/>
                <a:cs typeface="+mj-lt"/>
              </a:rPr>
              <a:t>, </a:t>
            </a:r>
            <a:r>
              <a:rPr lang="en-US" sz="1800" b="0" dirty="0" err="1">
                <a:ea typeface="+mj-lt"/>
                <a:cs typeface="+mj-lt"/>
              </a:rPr>
              <a:t>və</a:t>
            </a:r>
            <a:r>
              <a:rPr lang="en-US" sz="1800" b="0" dirty="0">
                <a:ea typeface="+mj-lt"/>
                <a:cs typeface="+mj-lt"/>
              </a:rPr>
              <a:t> </a:t>
            </a:r>
            <a:r>
              <a:rPr lang="en-US" sz="1800" b="0" dirty="0" err="1">
                <a:ea typeface="+mj-lt"/>
                <a:cs typeface="+mj-lt"/>
              </a:rPr>
              <a:t>hər</a:t>
            </a:r>
            <a:r>
              <a:rPr lang="en-US" sz="1800" b="0" dirty="0">
                <a:ea typeface="+mj-lt"/>
                <a:cs typeface="+mj-lt"/>
              </a:rPr>
              <a:t> </a:t>
            </a:r>
            <a:r>
              <a:rPr lang="en-US" sz="1800" b="0" dirty="0" err="1">
                <a:ea typeface="+mj-lt"/>
                <a:cs typeface="+mj-lt"/>
              </a:rPr>
              <a:t>səviyyədə</a:t>
            </a:r>
            <a:r>
              <a:rPr lang="en-US" sz="1800" b="0" dirty="0">
                <a:ea typeface="+mj-lt"/>
                <a:cs typeface="+mj-lt"/>
              </a:rPr>
              <a:t> </a:t>
            </a:r>
            <a:r>
              <a:rPr lang="en-US" sz="1800" b="0" dirty="0" err="1">
                <a:ea typeface="+mj-lt"/>
                <a:cs typeface="+mj-lt"/>
              </a:rPr>
              <a:t>təxminən</a:t>
            </a:r>
            <a:r>
              <a:rPr lang="en-US" sz="1800" b="0" dirty="0">
                <a:ea typeface="+mj-lt"/>
                <a:cs typeface="+mj-lt"/>
              </a:rPr>
              <a:t> </a:t>
            </a:r>
            <a:r>
              <a:rPr lang="en-US" sz="1800" b="0" dirty="0">
                <a:latin typeface="Consolas"/>
              </a:rPr>
              <a:t>n</a:t>
            </a:r>
            <a:r>
              <a:rPr lang="en-US" sz="1800" b="0" dirty="0">
                <a:ea typeface="+mj-lt"/>
                <a:cs typeface="+mj-lt"/>
              </a:rPr>
              <a:t> </a:t>
            </a:r>
            <a:r>
              <a:rPr lang="en-US" sz="1800" b="0" dirty="0" err="1">
                <a:ea typeface="+mj-lt"/>
                <a:cs typeface="+mj-lt"/>
              </a:rPr>
              <a:t>əməliyyat</a:t>
            </a:r>
            <a:r>
              <a:rPr lang="en-US" sz="1800" b="0" dirty="0">
                <a:ea typeface="+mj-lt"/>
                <a:cs typeface="+mj-lt"/>
              </a:rPr>
              <a:t> </a:t>
            </a:r>
            <a:r>
              <a:rPr lang="en-US" sz="1800" b="0" dirty="0" err="1">
                <a:ea typeface="+mj-lt"/>
                <a:cs typeface="+mj-lt"/>
              </a:rPr>
              <a:t>yerinə</a:t>
            </a:r>
            <a:r>
              <a:rPr lang="en-US" sz="1800" b="0" dirty="0">
                <a:ea typeface="+mj-lt"/>
                <a:cs typeface="+mj-lt"/>
              </a:rPr>
              <a:t> </a:t>
            </a:r>
            <a:r>
              <a:rPr lang="en-US" sz="1800" b="0" dirty="0" err="1">
                <a:ea typeface="+mj-lt"/>
                <a:cs typeface="+mj-lt"/>
              </a:rPr>
              <a:t>yetiriləcək</a:t>
            </a:r>
            <a:r>
              <a:rPr lang="en-US" sz="1800" b="0" dirty="0">
                <a:ea typeface="+mj-lt"/>
                <a:cs typeface="+mj-lt"/>
              </a:rPr>
              <a:t>.</a:t>
            </a:r>
            <a:br>
              <a:rPr lang="en-US" sz="1800" b="0" dirty="0">
                <a:ea typeface="+mj-lt"/>
                <a:cs typeface="+mj-lt"/>
              </a:rPr>
            </a:br>
            <a:br>
              <a:rPr lang="en-US" sz="1800" b="0" dirty="0">
                <a:ea typeface="+mj-lt"/>
                <a:cs typeface="+mj-lt"/>
              </a:rPr>
            </a:br>
            <a:r>
              <a:rPr lang="en-US" sz="1800" dirty="0"/>
              <a:t>Orta </a:t>
            </a:r>
            <a:r>
              <a:rPr lang="en-US" sz="1800" dirty="0" err="1"/>
              <a:t>hal</a:t>
            </a:r>
            <a:r>
              <a:rPr lang="en-US" sz="1800" dirty="0"/>
              <a:t> (Average case):</a:t>
            </a:r>
          </a:p>
          <a:p>
            <a:pPr>
              <a:buFont typeface="Arial"/>
              <a:buChar char="•"/>
            </a:pPr>
            <a:r>
              <a:rPr lang="en-US" sz="1800" dirty="0" err="1">
                <a:ea typeface="+mj-lt"/>
                <a:cs typeface="+mj-lt"/>
              </a:rPr>
              <a:t>Vaxt</a:t>
            </a:r>
            <a:r>
              <a:rPr lang="en-US" sz="1800" dirty="0">
                <a:ea typeface="+mj-lt"/>
                <a:cs typeface="+mj-lt"/>
              </a:rPr>
              <a:t> </a:t>
            </a:r>
            <a:r>
              <a:rPr lang="en-US" sz="1800" dirty="0" err="1">
                <a:ea typeface="+mj-lt"/>
                <a:cs typeface="+mj-lt"/>
              </a:rPr>
              <a:t>mürəkkəbliyi</a:t>
            </a:r>
            <a:r>
              <a:rPr lang="en-US" sz="1800" dirty="0">
                <a:ea typeface="+mj-lt"/>
                <a:cs typeface="+mj-lt"/>
              </a:rPr>
              <a:t>:</a:t>
            </a:r>
            <a:r>
              <a:rPr lang="en-US" sz="1800" b="0" dirty="0">
                <a:ea typeface="+mj-lt"/>
                <a:cs typeface="+mj-lt"/>
              </a:rPr>
              <a:t> </a:t>
            </a:r>
            <a:r>
              <a:rPr lang="en-US" sz="1800" b="0" dirty="0">
                <a:latin typeface="Consolas"/>
              </a:rPr>
              <a:t>O(n log n)</a:t>
            </a:r>
            <a:endParaRPr lang="en-US" sz="1800" dirty="0"/>
          </a:p>
          <a:p>
            <a:pPr>
              <a:buFont typeface="Arial"/>
              <a:buChar char="•"/>
            </a:pPr>
            <a:r>
              <a:rPr lang="en-US" sz="1800" b="0" dirty="0">
                <a:ea typeface="+mj-lt"/>
                <a:cs typeface="+mj-lt"/>
              </a:rPr>
              <a:t>Pivot </a:t>
            </a:r>
            <a:r>
              <a:rPr lang="en-US" sz="1800" b="0" dirty="0" err="1">
                <a:ea typeface="+mj-lt"/>
                <a:cs typeface="+mj-lt"/>
              </a:rPr>
              <a:t>təsadüfi</a:t>
            </a:r>
            <a:r>
              <a:rPr lang="en-US" sz="1800" b="0" dirty="0">
                <a:ea typeface="+mj-lt"/>
                <a:cs typeface="+mj-lt"/>
              </a:rPr>
              <a:t> </a:t>
            </a:r>
            <a:r>
              <a:rPr lang="en-US" sz="1800" b="0" dirty="0" err="1">
                <a:ea typeface="+mj-lt"/>
                <a:cs typeface="+mj-lt"/>
              </a:rPr>
              <a:t>seçilirsə</a:t>
            </a:r>
            <a:r>
              <a:rPr lang="en-US" sz="1800" b="0" dirty="0">
                <a:ea typeface="+mj-lt"/>
                <a:cs typeface="+mj-lt"/>
              </a:rPr>
              <a:t> </a:t>
            </a:r>
            <a:r>
              <a:rPr lang="en-US" sz="1800" b="0" dirty="0" err="1">
                <a:ea typeface="+mj-lt"/>
                <a:cs typeface="+mj-lt"/>
              </a:rPr>
              <a:t>və</a:t>
            </a:r>
            <a:r>
              <a:rPr lang="en-US" sz="1800" b="0" dirty="0">
                <a:ea typeface="+mj-lt"/>
                <a:cs typeface="+mj-lt"/>
              </a:rPr>
              <a:t> </a:t>
            </a:r>
            <a:r>
              <a:rPr lang="en-US" sz="1800" b="0" dirty="0" err="1">
                <a:ea typeface="+mj-lt"/>
                <a:cs typeface="+mj-lt"/>
              </a:rPr>
              <a:t>orta</a:t>
            </a:r>
            <a:r>
              <a:rPr lang="en-US" sz="1800" b="0" dirty="0">
                <a:ea typeface="+mj-lt"/>
                <a:cs typeface="+mj-lt"/>
              </a:rPr>
              <a:t> </a:t>
            </a:r>
            <a:r>
              <a:rPr lang="en-US" sz="1800" b="0" dirty="0" err="1">
                <a:ea typeface="+mj-lt"/>
                <a:cs typeface="+mj-lt"/>
              </a:rPr>
              <a:t>hesabla</a:t>
            </a:r>
            <a:r>
              <a:rPr lang="en-US" sz="1800" b="0" dirty="0">
                <a:ea typeface="+mj-lt"/>
                <a:cs typeface="+mj-lt"/>
              </a:rPr>
              <a:t> </a:t>
            </a:r>
            <a:r>
              <a:rPr lang="en-US" sz="1800" b="0" dirty="0" err="1">
                <a:ea typeface="+mj-lt"/>
                <a:cs typeface="+mj-lt"/>
              </a:rPr>
              <a:t>siyahı</a:t>
            </a:r>
            <a:r>
              <a:rPr lang="en-US" sz="1800" b="0" dirty="0">
                <a:ea typeface="+mj-lt"/>
                <a:cs typeface="+mj-lt"/>
              </a:rPr>
              <a:t> </a:t>
            </a:r>
            <a:r>
              <a:rPr lang="en-US" sz="1800" b="0" dirty="0" err="1">
                <a:ea typeface="+mj-lt"/>
                <a:cs typeface="+mj-lt"/>
              </a:rPr>
              <a:t>balanslı</a:t>
            </a:r>
            <a:r>
              <a:rPr lang="en-US" sz="1800" b="0" dirty="0">
                <a:ea typeface="+mj-lt"/>
                <a:cs typeface="+mj-lt"/>
              </a:rPr>
              <a:t> </a:t>
            </a:r>
            <a:r>
              <a:rPr lang="en-US" sz="1800" b="0" dirty="0" err="1">
                <a:ea typeface="+mj-lt"/>
                <a:cs typeface="+mj-lt"/>
              </a:rPr>
              <a:t>şəkildə</a:t>
            </a:r>
            <a:r>
              <a:rPr lang="en-US" sz="1800" b="0" dirty="0">
                <a:ea typeface="+mj-lt"/>
                <a:cs typeface="+mj-lt"/>
              </a:rPr>
              <a:t> </a:t>
            </a:r>
            <a:r>
              <a:rPr lang="en-US" sz="1800" b="0" dirty="0" err="1">
                <a:ea typeface="+mj-lt"/>
                <a:cs typeface="+mj-lt"/>
              </a:rPr>
              <a:t>bölünürsə</a:t>
            </a:r>
            <a:r>
              <a:rPr lang="en-US" sz="1800" b="0" dirty="0">
                <a:ea typeface="+mj-lt"/>
                <a:cs typeface="+mj-lt"/>
              </a:rPr>
              <a:t>, </a:t>
            </a:r>
            <a:r>
              <a:rPr lang="en-US" sz="1800" b="0" dirty="0" err="1">
                <a:ea typeface="+mj-lt"/>
                <a:cs typeface="+mj-lt"/>
              </a:rPr>
              <a:t>orta</a:t>
            </a:r>
            <a:r>
              <a:rPr lang="en-US" sz="1800" b="0" dirty="0">
                <a:ea typeface="+mj-lt"/>
                <a:cs typeface="+mj-lt"/>
              </a:rPr>
              <a:t> </a:t>
            </a:r>
            <a:r>
              <a:rPr lang="en-US" sz="1800" b="0" dirty="0" err="1">
                <a:ea typeface="+mj-lt"/>
                <a:cs typeface="+mj-lt"/>
              </a:rPr>
              <a:t>mürəkkəblik</a:t>
            </a:r>
            <a:r>
              <a:rPr lang="en-US" sz="1800" b="0" dirty="0">
                <a:ea typeface="+mj-lt"/>
                <a:cs typeface="+mj-lt"/>
              </a:rPr>
              <a:t> </a:t>
            </a:r>
            <a:r>
              <a:rPr lang="en-US" sz="1800" b="0" dirty="0" err="1">
                <a:ea typeface="+mj-lt"/>
                <a:cs typeface="+mj-lt"/>
              </a:rPr>
              <a:t>də</a:t>
            </a:r>
            <a:r>
              <a:rPr lang="en-US" sz="1800" b="0" dirty="0">
                <a:ea typeface="+mj-lt"/>
                <a:cs typeface="+mj-lt"/>
              </a:rPr>
              <a:t> </a:t>
            </a:r>
            <a:r>
              <a:rPr lang="en-US" sz="1800" b="0" dirty="0" err="1">
                <a:ea typeface="+mj-lt"/>
                <a:cs typeface="+mj-lt"/>
              </a:rPr>
              <a:t>ən</a:t>
            </a:r>
            <a:r>
              <a:rPr lang="en-US" sz="1800" b="0" dirty="0">
                <a:ea typeface="+mj-lt"/>
                <a:cs typeface="+mj-lt"/>
              </a:rPr>
              <a:t> </a:t>
            </a:r>
            <a:r>
              <a:rPr lang="en-US" sz="1800" b="0" dirty="0" err="1">
                <a:ea typeface="+mj-lt"/>
                <a:cs typeface="+mj-lt"/>
              </a:rPr>
              <a:t>yaxşı</a:t>
            </a:r>
            <a:r>
              <a:rPr lang="en-US" sz="1800" b="0" dirty="0">
                <a:ea typeface="+mj-lt"/>
                <a:cs typeface="+mj-lt"/>
              </a:rPr>
              <a:t> </a:t>
            </a:r>
            <a:r>
              <a:rPr lang="en-US" sz="1800" b="0" dirty="0" err="1">
                <a:ea typeface="+mj-lt"/>
                <a:cs typeface="+mj-lt"/>
              </a:rPr>
              <a:t>hal</a:t>
            </a:r>
            <a:r>
              <a:rPr lang="en-US" sz="1800" b="0" dirty="0">
                <a:ea typeface="+mj-lt"/>
                <a:cs typeface="+mj-lt"/>
              </a:rPr>
              <a:t> </a:t>
            </a:r>
            <a:r>
              <a:rPr lang="en-US" sz="1800" b="0" dirty="0" err="1">
                <a:ea typeface="+mj-lt"/>
                <a:cs typeface="+mj-lt"/>
              </a:rPr>
              <a:t>kimi</a:t>
            </a:r>
            <a:r>
              <a:rPr lang="en-US" sz="1800" b="0" dirty="0">
                <a:ea typeface="+mj-lt"/>
                <a:cs typeface="+mj-lt"/>
              </a:rPr>
              <a:t> </a:t>
            </a:r>
            <a:r>
              <a:rPr lang="en-US" sz="1800" b="0" dirty="0">
                <a:latin typeface="Consolas"/>
              </a:rPr>
              <a:t>O(n log n)</a:t>
            </a:r>
            <a:r>
              <a:rPr lang="en-US" sz="1800" b="0" dirty="0">
                <a:ea typeface="+mj-lt"/>
                <a:cs typeface="+mj-lt"/>
              </a:rPr>
              <a:t> </a:t>
            </a:r>
            <a:r>
              <a:rPr lang="en-US" sz="1800" b="0" dirty="0" err="1">
                <a:ea typeface="+mj-lt"/>
                <a:cs typeface="+mj-lt"/>
              </a:rPr>
              <a:t>olur</a:t>
            </a:r>
            <a:r>
              <a:rPr lang="en-US" sz="1800" b="0" dirty="0">
                <a:ea typeface="+mj-lt"/>
                <a:cs typeface="+mj-lt"/>
              </a:rPr>
              <a:t>.</a:t>
            </a:r>
            <a:endParaRPr lang="en-US" sz="1800" dirty="0"/>
          </a:p>
          <a:p>
            <a:pPr marL="285750" indent="-285750">
              <a:buFont typeface="Arial"/>
              <a:buChar char="•"/>
            </a:pPr>
            <a:endParaRPr lang="en-US" sz="1800" b="0" dirty="0">
              <a:ea typeface="+mj-lt"/>
              <a:cs typeface="+mj-lt"/>
            </a:endParaRPr>
          </a:p>
        </p:txBody>
      </p:sp>
      <p:pic>
        <p:nvPicPr>
          <p:cNvPr id="14" name="Content Placeholder 13" descr="A blue and white table with text&#10;&#10;Description automatically generated">
            <a:extLst>
              <a:ext uri="{FF2B5EF4-FFF2-40B4-BE49-F238E27FC236}">
                <a16:creationId xmlns:a16="http://schemas.microsoft.com/office/drawing/2014/main" id="{717D3FFA-C690-8E1A-6BD6-04A5B738FB4D}"/>
              </a:ext>
            </a:extLst>
          </p:cNvPr>
          <p:cNvPicPr>
            <a:picLocks noGrp="1" noChangeAspect="1"/>
          </p:cNvPicPr>
          <p:nvPr>
            <p:ph idx="1"/>
          </p:nvPr>
        </p:nvPicPr>
        <p:blipFill>
          <a:blip r:embed="rId2"/>
          <a:stretch>
            <a:fillRect/>
          </a:stretch>
        </p:blipFill>
        <p:spPr>
          <a:xfrm>
            <a:off x="2818677" y="150235"/>
            <a:ext cx="6815816" cy="2624817"/>
          </a:xfrm>
        </p:spPr>
      </p:pic>
    </p:spTree>
    <p:extLst>
      <p:ext uri="{BB962C8B-B14F-4D97-AF65-F5344CB8AC3E}">
        <p14:creationId xmlns:p14="http://schemas.microsoft.com/office/powerpoint/2010/main" val="2328299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6350C-ED39-ACF4-E16C-5497230ADB92}"/>
              </a:ext>
            </a:extLst>
          </p:cNvPr>
          <p:cNvSpPr>
            <a:spLocks noGrp="1"/>
          </p:cNvSpPr>
          <p:nvPr>
            <p:ph type="title"/>
          </p:nvPr>
        </p:nvSpPr>
        <p:spPr>
          <a:xfrm>
            <a:off x="6738" y="2695162"/>
            <a:ext cx="10835670" cy="4164077"/>
          </a:xfrm>
        </p:spPr>
        <p:txBody>
          <a:bodyPr vert="horz" lIns="91440" tIns="45720" rIns="91440" bIns="45720" rtlCol="0" anchor="b">
            <a:noAutofit/>
          </a:bodyPr>
          <a:lstStyle/>
          <a:p>
            <a:r>
              <a:rPr lang="en-US" sz="2000" err="1"/>
              <a:t>Ən</a:t>
            </a:r>
            <a:r>
              <a:rPr lang="en-US" sz="2000" dirty="0"/>
              <a:t> </a:t>
            </a:r>
            <a:r>
              <a:rPr lang="en-US" sz="2000" err="1"/>
              <a:t>pis</a:t>
            </a:r>
            <a:r>
              <a:rPr lang="en-US" sz="2000" dirty="0"/>
              <a:t> </a:t>
            </a:r>
            <a:r>
              <a:rPr lang="en-US" sz="2000" err="1"/>
              <a:t>hal</a:t>
            </a:r>
            <a:r>
              <a:rPr lang="en-US" sz="2000"/>
              <a:t> (Worst case):</a:t>
            </a:r>
            <a:endParaRPr lang="en-US" sz="2000" dirty="0"/>
          </a:p>
          <a:p>
            <a:pPr marL="285750" indent="-285750">
              <a:buFont typeface="Arial"/>
              <a:buChar char="•"/>
            </a:pPr>
            <a:r>
              <a:rPr lang="en-US" sz="2000" err="1">
                <a:ea typeface="+mj-lt"/>
                <a:cs typeface="+mj-lt"/>
              </a:rPr>
              <a:t>Vaxt</a:t>
            </a:r>
            <a:r>
              <a:rPr lang="en-US" sz="2000" dirty="0">
                <a:ea typeface="+mj-lt"/>
                <a:cs typeface="+mj-lt"/>
              </a:rPr>
              <a:t> </a:t>
            </a:r>
            <a:r>
              <a:rPr lang="en-US" sz="2000" err="1">
                <a:ea typeface="+mj-lt"/>
                <a:cs typeface="+mj-lt"/>
              </a:rPr>
              <a:t>mürəkkəbliyi</a:t>
            </a:r>
            <a:r>
              <a:rPr lang="en-US" sz="2000" dirty="0">
                <a:ea typeface="+mj-lt"/>
                <a:cs typeface="+mj-lt"/>
              </a:rPr>
              <a:t>:</a:t>
            </a:r>
            <a:r>
              <a:rPr lang="en-US" sz="2000" b="0" dirty="0">
                <a:ea typeface="+mj-lt"/>
                <a:cs typeface="+mj-lt"/>
              </a:rPr>
              <a:t> </a:t>
            </a:r>
            <a:r>
              <a:rPr lang="en-US" sz="2000" b="0" dirty="0">
                <a:latin typeface="Consolas"/>
              </a:rPr>
              <a:t>O(n^2)</a:t>
            </a:r>
            <a:endParaRPr lang="en-US" sz="2000" dirty="0"/>
          </a:p>
          <a:p>
            <a:pPr marL="285750" indent="-285750">
              <a:buFont typeface="Arial"/>
              <a:buChar char="•"/>
            </a:pPr>
            <a:r>
              <a:rPr lang="en-US" sz="2000" b="0" dirty="0">
                <a:ea typeface="+mj-lt"/>
                <a:cs typeface="+mj-lt"/>
              </a:rPr>
              <a:t>Bu </a:t>
            </a:r>
            <a:r>
              <a:rPr lang="en-US" sz="2000" b="0" err="1">
                <a:ea typeface="+mj-lt"/>
                <a:cs typeface="+mj-lt"/>
              </a:rPr>
              <a:t>hal</a:t>
            </a:r>
            <a:r>
              <a:rPr lang="en-US" sz="2000" b="0" dirty="0">
                <a:ea typeface="+mj-lt"/>
                <a:cs typeface="+mj-lt"/>
              </a:rPr>
              <a:t> o zaman </a:t>
            </a:r>
            <a:r>
              <a:rPr lang="en-US" sz="2000" b="0" err="1">
                <a:ea typeface="+mj-lt"/>
                <a:cs typeface="+mj-lt"/>
              </a:rPr>
              <a:t>baş</a:t>
            </a:r>
            <a:r>
              <a:rPr lang="en-US" sz="2000" b="0" dirty="0">
                <a:ea typeface="+mj-lt"/>
                <a:cs typeface="+mj-lt"/>
              </a:rPr>
              <a:t> </a:t>
            </a:r>
            <a:r>
              <a:rPr lang="en-US" sz="2000" b="0" err="1">
                <a:ea typeface="+mj-lt"/>
                <a:cs typeface="+mj-lt"/>
              </a:rPr>
              <a:t>verir</a:t>
            </a:r>
            <a:r>
              <a:rPr lang="en-US" sz="2000" b="0" dirty="0">
                <a:ea typeface="+mj-lt"/>
                <a:cs typeface="+mj-lt"/>
              </a:rPr>
              <a:t> ki, pivot </a:t>
            </a:r>
            <a:r>
              <a:rPr lang="en-US" sz="2000" b="0" err="1">
                <a:ea typeface="+mj-lt"/>
                <a:cs typeface="+mj-lt"/>
              </a:rPr>
              <a:t>ən</a:t>
            </a:r>
            <a:r>
              <a:rPr lang="en-US" sz="2000" b="0" dirty="0">
                <a:ea typeface="+mj-lt"/>
                <a:cs typeface="+mj-lt"/>
              </a:rPr>
              <a:t> </a:t>
            </a:r>
            <a:r>
              <a:rPr lang="en-US" sz="2000" b="0" err="1">
                <a:ea typeface="+mj-lt"/>
                <a:cs typeface="+mj-lt"/>
              </a:rPr>
              <a:t>pis</a:t>
            </a:r>
            <a:r>
              <a:rPr lang="en-US" sz="2000" b="0" dirty="0">
                <a:ea typeface="+mj-lt"/>
                <a:cs typeface="+mj-lt"/>
              </a:rPr>
              <a:t> </a:t>
            </a:r>
            <a:r>
              <a:rPr lang="en-US" sz="2000" b="0" err="1">
                <a:ea typeface="+mj-lt"/>
                <a:cs typeface="+mj-lt"/>
              </a:rPr>
              <a:t>şəkildə</a:t>
            </a:r>
            <a:r>
              <a:rPr lang="en-US" sz="2000" b="0" dirty="0">
                <a:ea typeface="+mj-lt"/>
                <a:cs typeface="+mj-lt"/>
              </a:rPr>
              <a:t> </a:t>
            </a:r>
            <a:r>
              <a:rPr lang="en-US" sz="2000" b="0" err="1">
                <a:ea typeface="+mj-lt"/>
                <a:cs typeface="+mj-lt"/>
              </a:rPr>
              <a:t>seçilir</a:t>
            </a:r>
            <a:r>
              <a:rPr lang="en-US" sz="2000" b="0" dirty="0">
                <a:ea typeface="+mj-lt"/>
                <a:cs typeface="+mj-lt"/>
              </a:rPr>
              <a:t>, </a:t>
            </a:r>
            <a:r>
              <a:rPr lang="en-US" sz="2000" b="0" err="1">
                <a:ea typeface="+mj-lt"/>
                <a:cs typeface="+mj-lt"/>
              </a:rPr>
              <a:t>yəni</a:t>
            </a:r>
            <a:r>
              <a:rPr lang="en-US" sz="2000" b="0" dirty="0">
                <a:ea typeface="+mj-lt"/>
                <a:cs typeface="+mj-lt"/>
              </a:rPr>
              <a:t> pivot </a:t>
            </a:r>
            <a:r>
              <a:rPr lang="en-US" sz="2000" b="0" err="1">
                <a:ea typeface="+mj-lt"/>
                <a:cs typeface="+mj-lt"/>
              </a:rPr>
              <a:t>siyahının</a:t>
            </a:r>
            <a:r>
              <a:rPr lang="en-US" sz="2000" b="0" dirty="0">
                <a:ea typeface="+mj-lt"/>
                <a:cs typeface="+mj-lt"/>
              </a:rPr>
              <a:t> </a:t>
            </a:r>
            <a:r>
              <a:rPr lang="en-US" sz="2000" b="0" err="1">
                <a:ea typeface="+mj-lt"/>
                <a:cs typeface="+mj-lt"/>
              </a:rPr>
              <a:t>ən</a:t>
            </a:r>
            <a:r>
              <a:rPr lang="en-US" sz="2000" b="0" dirty="0">
                <a:ea typeface="+mj-lt"/>
                <a:cs typeface="+mj-lt"/>
              </a:rPr>
              <a:t> </a:t>
            </a:r>
            <a:r>
              <a:rPr lang="en-US" sz="2000" b="0" err="1">
                <a:ea typeface="+mj-lt"/>
                <a:cs typeface="+mj-lt"/>
              </a:rPr>
              <a:t>kiçik</a:t>
            </a:r>
            <a:r>
              <a:rPr lang="en-US" sz="2000" b="0" dirty="0">
                <a:ea typeface="+mj-lt"/>
                <a:cs typeface="+mj-lt"/>
              </a:rPr>
              <a:t> </a:t>
            </a:r>
            <a:r>
              <a:rPr lang="en-US" sz="2000" b="0" err="1">
                <a:ea typeface="+mj-lt"/>
                <a:cs typeface="+mj-lt"/>
              </a:rPr>
              <a:t>və</a:t>
            </a:r>
            <a:r>
              <a:rPr lang="en-US" sz="2000" b="0" dirty="0">
                <a:ea typeface="+mj-lt"/>
                <a:cs typeface="+mj-lt"/>
              </a:rPr>
              <a:t> </a:t>
            </a:r>
            <a:r>
              <a:rPr lang="en-US" sz="2000" b="0" err="1">
                <a:ea typeface="+mj-lt"/>
                <a:cs typeface="+mj-lt"/>
              </a:rPr>
              <a:t>ya</a:t>
            </a:r>
            <a:r>
              <a:rPr lang="en-US" sz="2000" b="0" dirty="0">
                <a:ea typeface="+mj-lt"/>
                <a:cs typeface="+mj-lt"/>
              </a:rPr>
              <a:t> </a:t>
            </a:r>
            <a:r>
              <a:rPr lang="en-US" sz="2000" b="0" err="1">
                <a:ea typeface="+mj-lt"/>
                <a:cs typeface="+mj-lt"/>
              </a:rPr>
              <a:t>ən</a:t>
            </a:r>
            <a:r>
              <a:rPr lang="en-US" sz="2000" b="0" dirty="0">
                <a:ea typeface="+mj-lt"/>
                <a:cs typeface="+mj-lt"/>
              </a:rPr>
              <a:t> </a:t>
            </a:r>
            <a:r>
              <a:rPr lang="en-US" sz="2000" b="0" err="1">
                <a:ea typeface="+mj-lt"/>
                <a:cs typeface="+mj-lt"/>
              </a:rPr>
              <a:t>böyük</a:t>
            </a:r>
            <a:r>
              <a:rPr lang="en-US" sz="2000" b="0" dirty="0">
                <a:ea typeface="+mj-lt"/>
                <a:cs typeface="+mj-lt"/>
              </a:rPr>
              <a:t> </a:t>
            </a:r>
            <a:r>
              <a:rPr lang="en-US" sz="2000" b="0" err="1">
                <a:ea typeface="+mj-lt"/>
                <a:cs typeface="+mj-lt"/>
              </a:rPr>
              <a:t>elementi</a:t>
            </a:r>
            <a:r>
              <a:rPr lang="en-US" sz="2000" b="0" dirty="0">
                <a:ea typeface="+mj-lt"/>
                <a:cs typeface="+mj-lt"/>
              </a:rPr>
              <a:t> </a:t>
            </a:r>
            <a:r>
              <a:rPr lang="en-US" sz="2000" b="0" err="1">
                <a:ea typeface="+mj-lt"/>
                <a:cs typeface="+mj-lt"/>
              </a:rPr>
              <a:t>olur</a:t>
            </a:r>
            <a:r>
              <a:rPr lang="en-US" sz="2000" b="0" dirty="0">
                <a:ea typeface="+mj-lt"/>
                <a:cs typeface="+mj-lt"/>
              </a:rPr>
              <a:t>. Bu </a:t>
            </a:r>
            <a:r>
              <a:rPr lang="en-US" sz="2000" b="0" err="1">
                <a:ea typeface="+mj-lt"/>
                <a:cs typeface="+mj-lt"/>
              </a:rPr>
              <a:t>halda</a:t>
            </a:r>
            <a:r>
              <a:rPr lang="en-US" sz="2000" b="0" dirty="0">
                <a:ea typeface="+mj-lt"/>
                <a:cs typeface="+mj-lt"/>
              </a:rPr>
              <a:t>, </a:t>
            </a:r>
            <a:r>
              <a:rPr lang="en-US" sz="2000" b="0" err="1">
                <a:ea typeface="+mj-lt"/>
                <a:cs typeface="+mj-lt"/>
              </a:rPr>
              <a:t>siyahı</a:t>
            </a:r>
            <a:r>
              <a:rPr lang="en-US" sz="2000" b="0" dirty="0">
                <a:ea typeface="+mj-lt"/>
                <a:cs typeface="+mj-lt"/>
              </a:rPr>
              <a:t> </a:t>
            </a:r>
            <a:r>
              <a:rPr lang="en-US" sz="2000" b="0" err="1">
                <a:ea typeface="+mj-lt"/>
                <a:cs typeface="+mj-lt"/>
              </a:rPr>
              <a:t>hər</a:t>
            </a:r>
            <a:r>
              <a:rPr lang="en-US" sz="2000" b="0" dirty="0">
                <a:ea typeface="+mj-lt"/>
                <a:cs typeface="+mj-lt"/>
              </a:rPr>
              <a:t> </a:t>
            </a:r>
            <a:r>
              <a:rPr lang="en-US" sz="2000" b="0" err="1">
                <a:ea typeface="+mj-lt"/>
                <a:cs typeface="+mj-lt"/>
              </a:rPr>
              <a:t>dəfə</a:t>
            </a:r>
            <a:r>
              <a:rPr lang="en-US" sz="2000" b="0" dirty="0">
                <a:ea typeface="+mj-lt"/>
                <a:cs typeface="+mj-lt"/>
              </a:rPr>
              <a:t> </a:t>
            </a:r>
            <a:r>
              <a:rPr lang="en-US" sz="2000" b="0" err="1">
                <a:ea typeface="+mj-lt"/>
                <a:cs typeface="+mj-lt"/>
              </a:rPr>
              <a:t>yalnız</a:t>
            </a:r>
            <a:r>
              <a:rPr lang="en-US" sz="2000" b="0" dirty="0">
                <a:ea typeface="+mj-lt"/>
                <a:cs typeface="+mj-lt"/>
              </a:rPr>
              <a:t> </a:t>
            </a:r>
            <a:r>
              <a:rPr lang="en-US" sz="2000" b="0" err="1">
                <a:ea typeface="+mj-lt"/>
                <a:cs typeface="+mj-lt"/>
              </a:rPr>
              <a:t>bir</a:t>
            </a:r>
            <a:r>
              <a:rPr lang="en-US" sz="2000" b="0" dirty="0">
                <a:ea typeface="+mj-lt"/>
                <a:cs typeface="+mj-lt"/>
              </a:rPr>
              <a:t> </a:t>
            </a:r>
            <a:r>
              <a:rPr lang="en-US" sz="2000" b="0" err="1">
                <a:ea typeface="+mj-lt"/>
                <a:cs typeface="+mj-lt"/>
              </a:rPr>
              <a:t>elementlə</a:t>
            </a:r>
            <a:r>
              <a:rPr lang="en-US" sz="2000" b="0" dirty="0">
                <a:ea typeface="+mj-lt"/>
                <a:cs typeface="+mj-lt"/>
              </a:rPr>
              <a:t> </a:t>
            </a:r>
            <a:r>
              <a:rPr lang="en-US" sz="2000" b="0" err="1">
                <a:ea typeface="+mj-lt"/>
                <a:cs typeface="+mj-lt"/>
              </a:rPr>
              <a:t>bölünür</a:t>
            </a:r>
            <a:r>
              <a:rPr lang="en-US" sz="2000" b="0" dirty="0">
                <a:ea typeface="+mj-lt"/>
                <a:cs typeface="+mj-lt"/>
              </a:rPr>
              <a:t>, </a:t>
            </a:r>
            <a:r>
              <a:rPr lang="en-US" sz="2000" b="0" err="1">
                <a:ea typeface="+mj-lt"/>
                <a:cs typeface="+mj-lt"/>
              </a:rPr>
              <a:t>və</a:t>
            </a:r>
            <a:r>
              <a:rPr lang="en-US" sz="2000" b="0" dirty="0">
                <a:ea typeface="+mj-lt"/>
                <a:cs typeface="+mj-lt"/>
              </a:rPr>
              <a:t> </a:t>
            </a:r>
            <a:r>
              <a:rPr lang="en-US" sz="2000" b="0" err="1">
                <a:ea typeface="+mj-lt"/>
                <a:cs typeface="+mj-lt"/>
              </a:rPr>
              <a:t>hər</a:t>
            </a:r>
            <a:r>
              <a:rPr lang="en-US" sz="2000" b="0" dirty="0">
                <a:ea typeface="+mj-lt"/>
                <a:cs typeface="+mj-lt"/>
              </a:rPr>
              <a:t> </a:t>
            </a:r>
            <a:r>
              <a:rPr lang="en-US" sz="2000" b="0" err="1">
                <a:ea typeface="+mj-lt"/>
                <a:cs typeface="+mj-lt"/>
              </a:rPr>
              <a:t>bölünmədə</a:t>
            </a:r>
            <a:r>
              <a:rPr lang="en-US" sz="2000" b="0" dirty="0">
                <a:ea typeface="+mj-lt"/>
                <a:cs typeface="+mj-lt"/>
              </a:rPr>
              <a:t> </a:t>
            </a:r>
            <a:r>
              <a:rPr lang="en-US" sz="2000" b="0" dirty="0">
                <a:latin typeface="Consolas"/>
              </a:rPr>
              <a:t>n</a:t>
            </a:r>
            <a:r>
              <a:rPr lang="en-US" sz="2000" b="0" dirty="0">
                <a:ea typeface="+mj-lt"/>
                <a:cs typeface="+mj-lt"/>
              </a:rPr>
              <a:t> </a:t>
            </a:r>
            <a:r>
              <a:rPr lang="en-US" sz="2000" b="0" err="1">
                <a:ea typeface="+mj-lt"/>
                <a:cs typeface="+mj-lt"/>
              </a:rPr>
              <a:t>əməliyyat</a:t>
            </a:r>
            <a:r>
              <a:rPr lang="en-US" sz="2000" b="0" dirty="0">
                <a:ea typeface="+mj-lt"/>
                <a:cs typeface="+mj-lt"/>
              </a:rPr>
              <a:t> </a:t>
            </a:r>
            <a:r>
              <a:rPr lang="en-US" sz="2000" b="0" err="1">
                <a:ea typeface="+mj-lt"/>
                <a:cs typeface="+mj-lt"/>
              </a:rPr>
              <a:t>aparılır</a:t>
            </a:r>
            <a:r>
              <a:rPr lang="en-US" sz="2000" b="0" dirty="0">
                <a:ea typeface="+mj-lt"/>
                <a:cs typeface="+mj-lt"/>
              </a:rPr>
              <a:t>.</a:t>
            </a:r>
            <a:endParaRPr lang="en-US" sz="2000" dirty="0"/>
          </a:p>
          <a:p>
            <a:pPr marL="285750" indent="-285750">
              <a:buFont typeface="Arial"/>
              <a:buChar char="•"/>
            </a:pPr>
            <a:r>
              <a:rPr lang="en-US" sz="2000" b="0" err="1">
                <a:ea typeface="+mj-lt"/>
                <a:cs typeface="+mj-lt"/>
              </a:rPr>
              <a:t>Ən</a:t>
            </a:r>
            <a:r>
              <a:rPr lang="en-US" sz="2000" b="0" dirty="0">
                <a:ea typeface="+mj-lt"/>
                <a:cs typeface="+mj-lt"/>
              </a:rPr>
              <a:t> </a:t>
            </a:r>
            <a:r>
              <a:rPr lang="en-US" sz="2000" b="0" err="1">
                <a:ea typeface="+mj-lt"/>
                <a:cs typeface="+mj-lt"/>
              </a:rPr>
              <a:t>pis</a:t>
            </a:r>
            <a:r>
              <a:rPr lang="en-US" sz="2000" b="0" dirty="0">
                <a:ea typeface="+mj-lt"/>
                <a:cs typeface="+mj-lt"/>
              </a:rPr>
              <a:t> </a:t>
            </a:r>
            <a:r>
              <a:rPr lang="en-US" sz="2000" b="0" err="1">
                <a:ea typeface="+mj-lt"/>
                <a:cs typeface="+mj-lt"/>
              </a:rPr>
              <a:t>hal</a:t>
            </a:r>
            <a:r>
              <a:rPr lang="en-US" sz="2000" b="0" dirty="0">
                <a:ea typeface="+mj-lt"/>
                <a:cs typeface="+mj-lt"/>
              </a:rPr>
              <a:t> </a:t>
            </a:r>
            <a:r>
              <a:rPr lang="en-US" sz="2000" b="0" err="1">
                <a:ea typeface="+mj-lt"/>
                <a:cs typeface="+mj-lt"/>
              </a:rPr>
              <a:t>sıraya</a:t>
            </a:r>
            <a:r>
              <a:rPr lang="en-US" sz="2000" b="0" dirty="0">
                <a:ea typeface="+mj-lt"/>
                <a:cs typeface="+mj-lt"/>
              </a:rPr>
              <a:t> </a:t>
            </a:r>
            <a:r>
              <a:rPr lang="en-US" sz="2000" b="0" err="1">
                <a:ea typeface="+mj-lt"/>
                <a:cs typeface="+mj-lt"/>
              </a:rPr>
              <a:t>qoyulmuş</a:t>
            </a:r>
            <a:r>
              <a:rPr lang="en-US" sz="2000" b="0" dirty="0">
                <a:ea typeface="+mj-lt"/>
                <a:cs typeface="+mj-lt"/>
              </a:rPr>
              <a:t> (</a:t>
            </a:r>
            <a:r>
              <a:rPr lang="en-US" sz="2000" b="0" err="1">
                <a:ea typeface="+mj-lt"/>
                <a:cs typeface="+mj-lt"/>
              </a:rPr>
              <a:t>və</a:t>
            </a:r>
            <a:r>
              <a:rPr lang="en-US" sz="2000" b="0" dirty="0">
                <a:ea typeface="+mj-lt"/>
                <a:cs typeface="+mj-lt"/>
              </a:rPr>
              <a:t> </a:t>
            </a:r>
            <a:r>
              <a:rPr lang="en-US" sz="2000" b="0" err="1">
                <a:ea typeface="+mj-lt"/>
                <a:cs typeface="+mj-lt"/>
              </a:rPr>
              <a:t>ya</a:t>
            </a:r>
            <a:r>
              <a:rPr lang="en-US" sz="2000" b="0" dirty="0">
                <a:ea typeface="+mj-lt"/>
                <a:cs typeface="+mj-lt"/>
              </a:rPr>
              <a:t> </a:t>
            </a:r>
            <a:r>
              <a:rPr lang="en-US" sz="2000" b="0" err="1">
                <a:ea typeface="+mj-lt"/>
                <a:cs typeface="+mj-lt"/>
              </a:rPr>
              <a:t>tərs</a:t>
            </a:r>
            <a:r>
              <a:rPr lang="en-US" sz="2000" b="0" dirty="0">
                <a:ea typeface="+mj-lt"/>
                <a:cs typeface="+mj-lt"/>
              </a:rPr>
              <a:t> </a:t>
            </a:r>
            <a:r>
              <a:rPr lang="en-US" sz="2000" b="0" err="1">
                <a:ea typeface="+mj-lt"/>
                <a:cs typeface="+mj-lt"/>
              </a:rPr>
              <a:t>sıraya</a:t>
            </a:r>
            <a:r>
              <a:rPr lang="en-US" sz="2000" b="0" dirty="0">
                <a:ea typeface="+mj-lt"/>
                <a:cs typeface="+mj-lt"/>
              </a:rPr>
              <a:t> </a:t>
            </a:r>
            <a:r>
              <a:rPr lang="en-US" sz="2000" b="0" err="1">
                <a:ea typeface="+mj-lt"/>
                <a:cs typeface="+mj-lt"/>
              </a:rPr>
              <a:t>qoyulmuş</a:t>
            </a:r>
            <a:r>
              <a:rPr lang="en-US" sz="2000" b="0" dirty="0">
                <a:ea typeface="+mj-lt"/>
                <a:cs typeface="+mj-lt"/>
              </a:rPr>
              <a:t>) </a:t>
            </a:r>
            <a:r>
              <a:rPr lang="en-US" sz="2000" b="0" err="1">
                <a:ea typeface="+mj-lt"/>
                <a:cs typeface="+mj-lt"/>
              </a:rPr>
              <a:t>massivlə</a:t>
            </a:r>
            <a:r>
              <a:rPr lang="en-US" sz="2000" b="0" dirty="0">
                <a:ea typeface="+mj-lt"/>
                <a:cs typeface="+mj-lt"/>
              </a:rPr>
              <a:t> </a:t>
            </a:r>
            <a:r>
              <a:rPr lang="en-US" sz="2000" b="0" err="1">
                <a:ea typeface="+mj-lt"/>
                <a:cs typeface="+mj-lt"/>
              </a:rPr>
              <a:t>işlənildikdə</a:t>
            </a:r>
            <a:r>
              <a:rPr lang="en-US" sz="2000" b="0" dirty="0">
                <a:ea typeface="+mj-lt"/>
                <a:cs typeface="+mj-lt"/>
              </a:rPr>
              <a:t> </a:t>
            </a:r>
            <a:r>
              <a:rPr lang="en-US" sz="2000" b="0" err="1">
                <a:ea typeface="+mj-lt"/>
                <a:cs typeface="+mj-lt"/>
              </a:rPr>
              <a:t>baş</a:t>
            </a:r>
            <a:r>
              <a:rPr lang="en-US" sz="2000" b="0" dirty="0">
                <a:ea typeface="+mj-lt"/>
                <a:cs typeface="+mj-lt"/>
              </a:rPr>
              <a:t> </a:t>
            </a:r>
            <a:r>
              <a:rPr lang="en-US" sz="2000" b="0" err="1">
                <a:ea typeface="+mj-lt"/>
                <a:cs typeface="+mj-lt"/>
              </a:rPr>
              <a:t>verə</a:t>
            </a:r>
            <a:r>
              <a:rPr lang="en-US" sz="2000" b="0" dirty="0">
                <a:ea typeface="+mj-lt"/>
                <a:cs typeface="+mj-lt"/>
              </a:rPr>
              <a:t> </a:t>
            </a:r>
            <a:r>
              <a:rPr lang="en-US" sz="2000" b="0" err="1">
                <a:ea typeface="+mj-lt"/>
                <a:cs typeface="+mj-lt"/>
              </a:rPr>
              <a:t>bilər</a:t>
            </a:r>
            <a:r>
              <a:rPr lang="en-US" sz="2000" b="0" dirty="0">
                <a:ea typeface="+mj-lt"/>
                <a:cs typeface="+mj-lt"/>
              </a:rPr>
              <a:t>, </a:t>
            </a:r>
            <a:r>
              <a:rPr lang="en-US" sz="2000" b="0" err="1">
                <a:ea typeface="+mj-lt"/>
                <a:cs typeface="+mj-lt"/>
              </a:rPr>
              <a:t>çünki</a:t>
            </a:r>
            <a:r>
              <a:rPr lang="en-US" sz="2000" b="0" dirty="0">
                <a:ea typeface="+mj-lt"/>
                <a:cs typeface="+mj-lt"/>
              </a:rPr>
              <a:t> pivot </a:t>
            </a:r>
            <a:r>
              <a:rPr lang="en-US" sz="2000" b="0" err="1">
                <a:ea typeface="+mj-lt"/>
                <a:cs typeface="+mj-lt"/>
              </a:rPr>
              <a:t>siyahının</a:t>
            </a:r>
            <a:r>
              <a:rPr lang="en-US" sz="2000" b="0" dirty="0">
                <a:ea typeface="+mj-lt"/>
                <a:cs typeface="+mj-lt"/>
              </a:rPr>
              <a:t> </a:t>
            </a:r>
            <a:r>
              <a:rPr lang="en-US" sz="2000" b="0" err="1">
                <a:ea typeface="+mj-lt"/>
                <a:cs typeface="+mj-lt"/>
              </a:rPr>
              <a:t>bir</a:t>
            </a:r>
            <a:r>
              <a:rPr lang="en-US" sz="2000" b="0" dirty="0">
                <a:ea typeface="+mj-lt"/>
                <a:cs typeface="+mj-lt"/>
              </a:rPr>
              <a:t> </a:t>
            </a:r>
            <a:r>
              <a:rPr lang="en-US" sz="2000" b="0" err="1">
                <a:ea typeface="+mj-lt"/>
                <a:cs typeface="+mj-lt"/>
              </a:rPr>
              <a:t>ucunu</a:t>
            </a:r>
            <a:r>
              <a:rPr lang="en-US" sz="2000" b="0" dirty="0">
                <a:ea typeface="+mj-lt"/>
                <a:cs typeface="+mj-lt"/>
              </a:rPr>
              <a:t> </a:t>
            </a:r>
            <a:r>
              <a:rPr lang="en-US" sz="2000" b="0" err="1">
                <a:ea typeface="+mj-lt"/>
                <a:cs typeface="+mj-lt"/>
              </a:rPr>
              <a:t>təmsil</a:t>
            </a:r>
            <a:r>
              <a:rPr lang="en-US" sz="2000" b="0" dirty="0">
                <a:ea typeface="+mj-lt"/>
                <a:cs typeface="+mj-lt"/>
              </a:rPr>
              <a:t> </a:t>
            </a:r>
            <a:r>
              <a:rPr lang="en-US" sz="2000" b="0" err="1">
                <a:ea typeface="+mj-lt"/>
                <a:cs typeface="+mj-lt"/>
              </a:rPr>
              <a:t>edir</a:t>
            </a:r>
            <a:r>
              <a:rPr lang="en-US" sz="2000" b="0" dirty="0">
                <a:ea typeface="+mj-lt"/>
                <a:cs typeface="+mj-lt"/>
              </a:rPr>
              <a:t> </a:t>
            </a:r>
            <a:r>
              <a:rPr lang="en-US" sz="2000" b="0" err="1">
                <a:ea typeface="+mj-lt"/>
                <a:cs typeface="+mj-lt"/>
              </a:rPr>
              <a:t>və</a:t>
            </a:r>
            <a:r>
              <a:rPr lang="en-US" sz="2000" b="0" dirty="0">
                <a:ea typeface="+mj-lt"/>
                <a:cs typeface="+mj-lt"/>
              </a:rPr>
              <a:t> </a:t>
            </a:r>
            <a:r>
              <a:rPr lang="en-US" sz="2000" b="0" err="1">
                <a:ea typeface="+mj-lt"/>
                <a:cs typeface="+mj-lt"/>
              </a:rPr>
              <a:t>effektiv</a:t>
            </a:r>
            <a:r>
              <a:rPr lang="en-US" sz="2000" b="0" dirty="0">
                <a:ea typeface="+mj-lt"/>
                <a:cs typeface="+mj-lt"/>
              </a:rPr>
              <a:t> </a:t>
            </a:r>
            <a:r>
              <a:rPr lang="en-US" sz="2000" b="0" err="1">
                <a:ea typeface="+mj-lt"/>
                <a:cs typeface="+mj-lt"/>
              </a:rPr>
              <a:t>bölünmə</a:t>
            </a:r>
            <a:r>
              <a:rPr lang="en-US" sz="2000" b="0" dirty="0">
                <a:ea typeface="+mj-lt"/>
                <a:cs typeface="+mj-lt"/>
              </a:rPr>
              <a:t> </a:t>
            </a:r>
            <a:r>
              <a:rPr lang="en-US" sz="2000" b="0" err="1">
                <a:ea typeface="+mj-lt"/>
                <a:cs typeface="+mj-lt"/>
              </a:rPr>
              <a:t>baş</a:t>
            </a:r>
            <a:r>
              <a:rPr lang="en-US" sz="2000" b="0" dirty="0">
                <a:ea typeface="+mj-lt"/>
                <a:cs typeface="+mj-lt"/>
              </a:rPr>
              <a:t> </a:t>
            </a:r>
            <a:r>
              <a:rPr lang="en-US" sz="2000" b="0" err="1">
                <a:ea typeface="+mj-lt"/>
                <a:cs typeface="+mj-lt"/>
              </a:rPr>
              <a:t>vermir</a:t>
            </a:r>
            <a:r>
              <a:rPr lang="en-US" sz="2000" b="0" dirty="0">
                <a:ea typeface="+mj-lt"/>
                <a:cs typeface="+mj-lt"/>
              </a:rPr>
              <a:t>.</a:t>
            </a:r>
            <a:endParaRPr lang="en-US" sz="2000" dirty="0"/>
          </a:p>
          <a:p>
            <a:r>
              <a:rPr lang="en-US" sz="2000" dirty="0"/>
              <a:t>Pivot </a:t>
            </a:r>
            <a:r>
              <a:rPr lang="en-US" sz="2000" err="1"/>
              <a:t>seçimi</a:t>
            </a:r>
            <a:r>
              <a:rPr lang="en-US" sz="2000" dirty="0"/>
              <a:t>:</a:t>
            </a:r>
          </a:p>
          <a:p>
            <a:pPr marL="285750" indent="-285750">
              <a:buFont typeface="Arial"/>
              <a:buChar char="•"/>
            </a:pPr>
            <a:r>
              <a:rPr lang="en-US" sz="2000" b="0" err="1">
                <a:ea typeface="+mj-lt"/>
                <a:cs typeface="+mj-lt"/>
              </a:rPr>
              <a:t>Ən</a:t>
            </a:r>
            <a:r>
              <a:rPr lang="en-US" sz="2000" b="0" dirty="0">
                <a:ea typeface="+mj-lt"/>
                <a:cs typeface="+mj-lt"/>
              </a:rPr>
              <a:t> </a:t>
            </a:r>
            <a:r>
              <a:rPr lang="en-US" sz="2000" b="0" err="1">
                <a:ea typeface="+mj-lt"/>
                <a:cs typeface="+mj-lt"/>
              </a:rPr>
              <a:t>pis</a:t>
            </a:r>
            <a:r>
              <a:rPr lang="en-US" sz="2000" b="0" dirty="0">
                <a:ea typeface="+mj-lt"/>
                <a:cs typeface="+mj-lt"/>
              </a:rPr>
              <a:t> </a:t>
            </a:r>
            <a:r>
              <a:rPr lang="en-US" sz="2000" b="0" err="1">
                <a:ea typeface="+mj-lt"/>
                <a:cs typeface="+mj-lt"/>
              </a:rPr>
              <a:t>halın</a:t>
            </a:r>
            <a:r>
              <a:rPr lang="en-US" sz="2000" b="0" dirty="0">
                <a:ea typeface="+mj-lt"/>
                <a:cs typeface="+mj-lt"/>
              </a:rPr>
              <a:t> </a:t>
            </a:r>
            <a:r>
              <a:rPr lang="en-US" sz="2000" b="0" err="1">
                <a:ea typeface="+mj-lt"/>
                <a:cs typeface="+mj-lt"/>
              </a:rPr>
              <a:t>qarşısını</a:t>
            </a:r>
            <a:r>
              <a:rPr lang="en-US" sz="2000" b="0" dirty="0">
                <a:ea typeface="+mj-lt"/>
                <a:cs typeface="+mj-lt"/>
              </a:rPr>
              <a:t> </a:t>
            </a:r>
            <a:r>
              <a:rPr lang="en-US" sz="2000" b="0" err="1">
                <a:ea typeface="+mj-lt"/>
                <a:cs typeface="+mj-lt"/>
              </a:rPr>
              <a:t>almaq</a:t>
            </a:r>
            <a:r>
              <a:rPr lang="en-US" sz="2000" b="0" dirty="0">
                <a:ea typeface="+mj-lt"/>
                <a:cs typeface="+mj-lt"/>
              </a:rPr>
              <a:t> </a:t>
            </a:r>
            <a:r>
              <a:rPr lang="en-US" sz="2000" b="0" err="1">
                <a:ea typeface="+mj-lt"/>
                <a:cs typeface="+mj-lt"/>
              </a:rPr>
              <a:t>üçün</a:t>
            </a:r>
            <a:r>
              <a:rPr lang="en-US" sz="2000" b="0" dirty="0">
                <a:ea typeface="+mj-lt"/>
                <a:cs typeface="+mj-lt"/>
              </a:rPr>
              <a:t>, </a:t>
            </a:r>
            <a:r>
              <a:rPr lang="en-US" sz="2000" b="0" err="1">
                <a:ea typeface="+mj-lt"/>
                <a:cs typeface="+mj-lt"/>
              </a:rPr>
              <a:t>pivotun</a:t>
            </a:r>
            <a:r>
              <a:rPr lang="en-US" sz="2000" b="0" dirty="0">
                <a:ea typeface="+mj-lt"/>
                <a:cs typeface="+mj-lt"/>
              </a:rPr>
              <a:t> </a:t>
            </a:r>
            <a:r>
              <a:rPr lang="en-US" sz="2000" b="0" err="1">
                <a:ea typeface="+mj-lt"/>
                <a:cs typeface="+mj-lt"/>
              </a:rPr>
              <a:t>seçimi</a:t>
            </a:r>
            <a:r>
              <a:rPr lang="en-US" sz="2000" b="0" dirty="0">
                <a:ea typeface="+mj-lt"/>
                <a:cs typeface="+mj-lt"/>
              </a:rPr>
              <a:t> </a:t>
            </a:r>
            <a:r>
              <a:rPr lang="en-US" sz="2000" b="0" err="1">
                <a:ea typeface="+mj-lt"/>
                <a:cs typeface="+mj-lt"/>
              </a:rPr>
              <a:t>çox</a:t>
            </a:r>
            <a:r>
              <a:rPr lang="en-US" sz="2000" b="0" dirty="0">
                <a:ea typeface="+mj-lt"/>
                <a:cs typeface="+mj-lt"/>
              </a:rPr>
              <a:t> </a:t>
            </a:r>
            <a:r>
              <a:rPr lang="en-US" sz="2000" b="0" err="1">
                <a:ea typeface="+mj-lt"/>
                <a:cs typeface="+mj-lt"/>
              </a:rPr>
              <a:t>vacibdir</a:t>
            </a:r>
            <a:r>
              <a:rPr lang="en-US" sz="2000" b="0" dirty="0">
                <a:ea typeface="+mj-lt"/>
                <a:cs typeface="+mj-lt"/>
              </a:rPr>
              <a:t>. Tez-</a:t>
            </a:r>
            <a:r>
              <a:rPr lang="en-US" sz="2000" b="0" err="1">
                <a:ea typeface="+mj-lt"/>
                <a:cs typeface="+mj-lt"/>
              </a:rPr>
              <a:t>tez</a:t>
            </a:r>
            <a:r>
              <a:rPr lang="en-US" sz="2000" b="0" dirty="0">
                <a:ea typeface="+mj-lt"/>
                <a:cs typeface="+mj-lt"/>
              </a:rPr>
              <a:t> pivot </a:t>
            </a:r>
            <a:r>
              <a:rPr lang="en-US" sz="2000" b="0" err="1">
                <a:ea typeface="+mj-lt"/>
                <a:cs typeface="+mj-lt"/>
              </a:rPr>
              <a:t>kimi</a:t>
            </a:r>
            <a:r>
              <a:rPr lang="en-US" sz="2000" b="0" dirty="0">
                <a:ea typeface="+mj-lt"/>
                <a:cs typeface="+mj-lt"/>
              </a:rPr>
              <a:t> </a:t>
            </a:r>
            <a:r>
              <a:rPr lang="en-US" sz="2000" b="0" err="1">
                <a:ea typeface="+mj-lt"/>
                <a:cs typeface="+mj-lt"/>
              </a:rPr>
              <a:t>ortanca</a:t>
            </a:r>
            <a:r>
              <a:rPr lang="en-US" sz="2000" b="0" dirty="0">
                <a:ea typeface="+mj-lt"/>
                <a:cs typeface="+mj-lt"/>
              </a:rPr>
              <a:t> </a:t>
            </a:r>
            <a:r>
              <a:rPr lang="en-US" sz="2000" b="0" err="1">
                <a:ea typeface="+mj-lt"/>
                <a:cs typeface="+mj-lt"/>
              </a:rPr>
              <a:t>elementi</a:t>
            </a:r>
            <a:r>
              <a:rPr lang="en-US" sz="2000" b="0" dirty="0">
                <a:ea typeface="+mj-lt"/>
                <a:cs typeface="+mj-lt"/>
              </a:rPr>
              <a:t> </a:t>
            </a:r>
            <a:r>
              <a:rPr lang="en-US" sz="2000" b="0" err="1">
                <a:ea typeface="+mj-lt"/>
                <a:cs typeface="+mj-lt"/>
              </a:rPr>
              <a:t>və</a:t>
            </a:r>
            <a:r>
              <a:rPr lang="en-US" sz="2000" b="0" dirty="0">
                <a:ea typeface="+mj-lt"/>
                <a:cs typeface="+mj-lt"/>
              </a:rPr>
              <a:t> </a:t>
            </a:r>
            <a:r>
              <a:rPr lang="en-US" sz="2000" b="0" err="1">
                <a:ea typeface="+mj-lt"/>
                <a:cs typeface="+mj-lt"/>
              </a:rPr>
              <a:t>ya</a:t>
            </a:r>
            <a:r>
              <a:rPr lang="en-US" sz="2000" b="0" dirty="0">
                <a:ea typeface="+mj-lt"/>
                <a:cs typeface="+mj-lt"/>
              </a:rPr>
              <a:t> </a:t>
            </a:r>
            <a:r>
              <a:rPr lang="en-US" sz="2000" b="0" err="1">
                <a:ea typeface="+mj-lt"/>
                <a:cs typeface="+mj-lt"/>
              </a:rPr>
              <a:t>təsadüfi</a:t>
            </a:r>
            <a:r>
              <a:rPr lang="en-US" sz="2000" b="0" dirty="0">
                <a:ea typeface="+mj-lt"/>
                <a:cs typeface="+mj-lt"/>
              </a:rPr>
              <a:t> </a:t>
            </a:r>
            <a:r>
              <a:rPr lang="en-US" sz="2000" b="0" err="1">
                <a:ea typeface="+mj-lt"/>
                <a:cs typeface="+mj-lt"/>
              </a:rPr>
              <a:t>bir</a:t>
            </a:r>
            <a:r>
              <a:rPr lang="en-US" sz="2000" b="0" dirty="0">
                <a:ea typeface="+mj-lt"/>
                <a:cs typeface="+mj-lt"/>
              </a:rPr>
              <a:t> </a:t>
            </a:r>
            <a:r>
              <a:rPr lang="en-US" sz="2000" b="0" err="1">
                <a:ea typeface="+mj-lt"/>
                <a:cs typeface="+mj-lt"/>
              </a:rPr>
              <a:t>elementi</a:t>
            </a:r>
            <a:r>
              <a:rPr lang="en-US" sz="2000" b="0" dirty="0">
                <a:ea typeface="+mj-lt"/>
                <a:cs typeface="+mj-lt"/>
              </a:rPr>
              <a:t> </a:t>
            </a:r>
            <a:r>
              <a:rPr lang="en-US" sz="2000" b="0" err="1">
                <a:ea typeface="+mj-lt"/>
                <a:cs typeface="+mj-lt"/>
              </a:rPr>
              <a:t>seçmək</a:t>
            </a:r>
            <a:r>
              <a:rPr lang="en-US" sz="2000" b="0" dirty="0">
                <a:ea typeface="+mj-lt"/>
                <a:cs typeface="+mj-lt"/>
              </a:rPr>
              <a:t> </a:t>
            </a:r>
            <a:r>
              <a:rPr lang="en-US" sz="2000" b="0" err="1">
                <a:ea typeface="+mj-lt"/>
                <a:cs typeface="+mj-lt"/>
              </a:rPr>
              <a:t>alqoritmin</a:t>
            </a:r>
            <a:r>
              <a:rPr lang="en-US" sz="2000" b="0" dirty="0">
                <a:ea typeface="+mj-lt"/>
                <a:cs typeface="+mj-lt"/>
              </a:rPr>
              <a:t> </a:t>
            </a:r>
            <a:r>
              <a:rPr lang="en-US" sz="2000" b="0" err="1">
                <a:ea typeface="+mj-lt"/>
                <a:cs typeface="+mj-lt"/>
              </a:rPr>
              <a:t>performansını</a:t>
            </a:r>
            <a:r>
              <a:rPr lang="en-US" sz="2000" b="0" dirty="0">
                <a:ea typeface="+mj-lt"/>
                <a:cs typeface="+mj-lt"/>
              </a:rPr>
              <a:t> </a:t>
            </a:r>
            <a:r>
              <a:rPr lang="en-US" sz="2000" b="0" err="1">
                <a:ea typeface="+mj-lt"/>
                <a:cs typeface="+mj-lt"/>
              </a:rPr>
              <a:t>yaxşılaşdırır</a:t>
            </a:r>
            <a:r>
              <a:rPr lang="en-US" sz="2000" b="0" dirty="0">
                <a:ea typeface="+mj-lt"/>
                <a:cs typeface="+mj-lt"/>
              </a:rPr>
              <a:t>.</a:t>
            </a:r>
            <a:endParaRPr lang="en-US" sz="2000" dirty="0"/>
          </a:p>
          <a:p>
            <a:endParaRPr lang="en-US" sz="2000" dirty="0"/>
          </a:p>
        </p:txBody>
      </p:sp>
      <p:pic>
        <p:nvPicPr>
          <p:cNvPr id="6" name="Content Placeholder 5" descr="A blue and white table with text&#10;&#10;Description automatically generated">
            <a:extLst>
              <a:ext uri="{FF2B5EF4-FFF2-40B4-BE49-F238E27FC236}">
                <a16:creationId xmlns:a16="http://schemas.microsoft.com/office/drawing/2014/main" id="{0E551406-D869-DF27-9A5B-52E2EC0A4AA0}"/>
              </a:ext>
            </a:extLst>
          </p:cNvPr>
          <p:cNvPicPr>
            <a:picLocks noGrp="1" noChangeAspect="1"/>
          </p:cNvPicPr>
          <p:nvPr>
            <p:ph idx="1"/>
          </p:nvPr>
        </p:nvPicPr>
        <p:blipFill>
          <a:blip r:embed="rId2"/>
          <a:stretch>
            <a:fillRect/>
          </a:stretch>
        </p:blipFill>
        <p:spPr>
          <a:xfrm>
            <a:off x="2894877" y="193778"/>
            <a:ext cx="6042930" cy="2505075"/>
          </a:xfrm>
        </p:spPr>
      </p:pic>
    </p:spTree>
    <p:extLst>
      <p:ext uri="{BB962C8B-B14F-4D97-AF65-F5344CB8AC3E}">
        <p14:creationId xmlns:p14="http://schemas.microsoft.com/office/powerpoint/2010/main" val="2416663942"/>
      </p:ext>
    </p:extLst>
  </p:cSld>
  <p:clrMapOvr>
    <a:masterClrMapping/>
  </p:clrMapOvr>
</p:sld>
</file>

<file path=ppt/theme/theme1.xml><?xml version="1.0" encoding="utf-8"?>
<a:theme xmlns:a="http://schemas.openxmlformats.org/drawingml/2006/main" name="BlocksVTI">
  <a:themeElements>
    <a:clrScheme name="AnalogousFromDarkSeedLeftStep">
      <a:dk1>
        <a:srgbClr val="000000"/>
      </a:dk1>
      <a:lt1>
        <a:srgbClr val="FFFFFF"/>
      </a:lt1>
      <a:dk2>
        <a:srgbClr val="181634"/>
      </a:dk2>
      <a:lt2>
        <a:srgbClr val="F0F3F1"/>
      </a:lt2>
      <a:accent1>
        <a:srgbClr val="C94794"/>
      </a:accent1>
      <a:accent2>
        <a:srgbClr val="B635B7"/>
      </a:accent2>
      <a:accent3>
        <a:srgbClr val="9247C9"/>
      </a:accent3>
      <a:accent4>
        <a:srgbClr val="4A35B7"/>
      </a:accent4>
      <a:accent5>
        <a:srgbClr val="4769C9"/>
      </a:accent5>
      <a:accent6>
        <a:srgbClr val="358DB7"/>
      </a:accent6>
      <a:hlink>
        <a:srgbClr val="505BC4"/>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BlocksVTI</vt:lpstr>
      <vt:lpstr>Interpolation Search</vt:lpstr>
      <vt:lpstr>PowerPoint Presentation</vt:lpstr>
      <vt:lpstr>Ən Yaxşı Hal (Best Case) Zaman mürəkkəbliyi: O(log log n) Şərtlər: Bərabər paylanmış verilənlər olduqda. Yəni, verilənlər massivindəki elementlər arasında təxminən eyni fərq varsa (məsələn, [10, 20, 30, 40, 50]). Bu halda, alqoritm hər addımda doğru təxmin edir və elementləri daha az addımda tapa bilir. Axtarılan element mərkəzə yaxın olduqda. Axtarılan element massivdəki elementlərin ortalarına yaxın olduqda, axtarış çox tez nəticələnir, çünki interpolasiya daha dəqiq olur. </vt:lpstr>
      <vt:lpstr>Ən Pis Hal (Worst Case) Zaman mürəkkəbliyi: O(n) Şərtlər: Verilənlər bərabər paylanmamışdır. Əgər verilənlər arasında böyük fərqlər varsa (məsələn, [10, 20, 30, 1000, 5000, 10000]), interpolasiya doğru təxmin edə bilmir. Alqoritm səhv təxmin edərək, doğru elementə çatmaq üçün daha çox addım atmalı olur. Axtarılan element massivdə yoxdur. Axtarılan element massivdə yoxdursa və verilənlər qeyri-bərabər paylanıbsa, alqoritm tamamilə bütün elementləri yoxlamağa məcbur ola bilər, bu da performansı daha da pisləşdirir. </vt:lpstr>
      <vt:lpstr>Quick Sort</vt:lpstr>
      <vt:lpstr>PowerPoint Presentation</vt:lpstr>
      <vt:lpstr>Ən yaxşı hal (Best case): Vaxt mürəkkəbliyi: O(n log n) Bu hal o zaman baş verir ki, pivot hər dəfə siyahını təxminən iki bərabər hissəyə bölür. Siyahının hər dəfə yarıya bölünməsi alqoritmin sürətini artırır. Məsələn, əgər siyahı həmişə yarıya bölünsə, hər səviyyədə təxminən log n dərinliyində bölmələr aparılacaq, və hər səviyyədə təxminən n əməliyyat yerinə yetiriləcək.  Orta hal (Average case): Vaxt mürəkkəbliyi: O(n log n) Pivot təsadüfi seçilirsə və orta hesabla siyahı balanslı şəkildə bölünürsə, orta mürəkkəblik də ən yaxşı hal kimi O(n log n) olur. </vt:lpstr>
      <vt:lpstr>Ən pis hal (Worst case): Vaxt mürəkkəbliyi: O(n^2) Bu hal o zaman baş verir ki, pivot ən pis şəkildə seçilir, yəni pivot siyahının ən kiçik və ya ən böyük elementi olur. Bu halda, siyahı hər dəfə yalnız bir elementlə bölünür, və hər bölünmədə n əməliyyat aparılır. Ən pis hal sıraya qoyulmuş (və ya tərs sıraya qoyulmuş) massivlə işlənildikdə baş verə bilər, çünki pivot siyahının bir ucunu təmsil edir və effektiv bölünmə baş vermir. Pivot seçimi: Ən pis halın qarşısını almaq üçün, pivotun seçimi çox vacibdir. Tez-tez pivot kimi ortanca elementi və ya təsadüfi bir elementi seçmək alqoritmin performansını yaxşılaşdırır.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162</cp:revision>
  <dcterms:created xsi:type="dcterms:W3CDTF">2024-10-05T08:46:30Z</dcterms:created>
  <dcterms:modified xsi:type="dcterms:W3CDTF">2024-10-05T20:35:33Z</dcterms:modified>
</cp:coreProperties>
</file>