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3" r:id="rId9"/>
    <p:sldId id="264" r:id="rId10"/>
    <p:sldId id="278" r:id="rId11"/>
    <p:sldId id="279" r:id="rId12"/>
    <p:sldId id="280" r:id="rId13"/>
    <p:sldId id="281" r:id="rId14"/>
    <p:sldId id="266" r:id="rId15"/>
    <p:sldId id="267" r:id="rId16"/>
    <p:sldId id="269" r:id="rId17"/>
    <p:sldId id="270" r:id="rId18"/>
    <p:sldId id="268" r:id="rId19"/>
    <p:sldId id="283" r:id="rId20"/>
    <p:sldId id="282" r:id="rId21"/>
    <p:sldId id="284" r:id="rId22"/>
    <p:sldId id="285" r:id="rId23"/>
    <p:sldId id="286" r:id="rId24"/>
    <p:sldId id="274" r:id="rId25"/>
    <p:sldId id="275" r:id="rId26"/>
    <p:sldId id="276" r:id="rId27"/>
    <p:sldId id="277" r:id="rId28"/>
    <p:sldId id="271"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1F219-0EF4-47D8-A922-5AECE126049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34597AC-5478-4ED2-9075-BB60A1D2E402}">
      <dgm:prSet/>
      <dgm:spPr/>
      <dgm:t>
        <a:bodyPr/>
        <a:lstStyle/>
        <a:p>
          <a:r>
            <a:rPr lang="en-US" b="1"/>
            <a:t>What is Sort Algorithm?</a:t>
          </a:r>
          <a:endParaRPr lang="en-US"/>
        </a:p>
      </dgm:t>
    </dgm:pt>
    <dgm:pt modelId="{1CA25D52-A858-4B2F-9318-A582A28D027B}" type="parTrans" cxnId="{73946485-FDC1-430A-B0B8-8EA0E1877C96}">
      <dgm:prSet/>
      <dgm:spPr/>
      <dgm:t>
        <a:bodyPr/>
        <a:lstStyle/>
        <a:p>
          <a:endParaRPr lang="en-US"/>
        </a:p>
      </dgm:t>
    </dgm:pt>
    <dgm:pt modelId="{F381065C-B5E2-491C-A2FC-4D5DBA3B15FD}" type="sibTrans" cxnId="{73946485-FDC1-430A-B0B8-8EA0E1877C96}">
      <dgm:prSet/>
      <dgm:spPr/>
      <dgm:t>
        <a:bodyPr/>
        <a:lstStyle/>
        <a:p>
          <a:endParaRPr lang="en-US"/>
        </a:p>
      </dgm:t>
    </dgm:pt>
    <dgm:pt modelId="{0138020B-2589-4E7A-8996-91092CF8ECA3}">
      <dgm:prSet/>
      <dgm:spPr/>
      <dgm:t>
        <a:bodyPr/>
        <a:lstStyle/>
        <a:p>
          <a:r>
            <a:rPr lang="en-US" b="1" i="0"/>
            <a:t>Selection Sort</a:t>
          </a:r>
          <a:endParaRPr lang="en-US"/>
        </a:p>
      </dgm:t>
    </dgm:pt>
    <dgm:pt modelId="{2A7983BE-72FF-4BC7-814C-3AECE80534D6}" type="parTrans" cxnId="{70C582C7-23AD-46A8-A346-CC39678B66E2}">
      <dgm:prSet/>
      <dgm:spPr/>
      <dgm:t>
        <a:bodyPr/>
        <a:lstStyle/>
        <a:p>
          <a:endParaRPr lang="en-US"/>
        </a:p>
      </dgm:t>
    </dgm:pt>
    <dgm:pt modelId="{7AF22A97-D0AD-4BC5-B6A4-C0C51FC47899}" type="sibTrans" cxnId="{70C582C7-23AD-46A8-A346-CC39678B66E2}">
      <dgm:prSet/>
      <dgm:spPr/>
      <dgm:t>
        <a:bodyPr/>
        <a:lstStyle/>
        <a:p>
          <a:endParaRPr lang="en-US"/>
        </a:p>
      </dgm:t>
    </dgm:pt>
    <dgm:pt modelId="{578F09AD-A81D-40E3-A2B3-13B032E19491}">
      <dgm:prSet/>
      <dgm:spPr/>
      <dgm:t>
        <a:bodyPr/>
        <a:lstStyle/>
        <a:p>
          <a:r>
            <a:rPr lang="en-US" b="1" i="0"/>
            <a:t>Bubble Sort</a:t>
          </a:r>
          <a:endParaRPr lang="en-US"/>
        </a:p>
      </dgm:t>
    </dgm:pt>
    <dgm:pt modelId="{79070730-44D2-4D55-A83B-D0E23E8FDBF0}" type="parTrans" cxnId="{100AB8CA-C86C-4B9E-B6E6-30272FBB8CF8}">
      <dgm:prSet/>
      <dgm:spPr/>
      <dgm:t>
        <a:bodyPr/>
        <a:lstStyle/>
        <a:p>
          <a:endParaRPr lang="en-US"/>
        </a:p>
      </dgm:t>
    </dgm:pt>
    <dgm:pt modelId="{1D6728CF-8922-4E93-B60E-E476DFF8C3F5}" type="sibTrans" cxnId="{100AB8CA-C86C-4B9E-B6E6-30272FBB8CF8}">
      <dgm:prSet/>
      <dgm:spPr/>
      <dgm:t>
        <a:bodyPr/>
        <a:lstStyle/>
        <a:p>
          <a:endParaRPr lang="en-US"/>
        </a:p>
      </dgm:t>
    </dgm:pt>
    <dgm:pt modelId="{531A92D2-1C39-43ED-92CB-182759CC46FD}">
      <dgm:prSet/>
      <dgm:spPr/>
      <dgm:t>
        <a:bodyPr/>
        <a:lstStyle/>
        <a:p>
          <a:r>
            <a:rPr lang="en-US" b="1" i="0"/>
            <a:t>Insertion Sort</a:t>
          </a:r>
          <a:endParaRPr lang="en-US"/>
        </a:p>
      </dgm:t>
    </dgm:pt>
    <dgm:pt modelId="{97265CBE-EB0D-4DE0-9EAA-2B1D49A2E114}" type="parTrans" cxnId="{2082A83C-A6A7-4E28-AE7B-2A4815F3D9F0}">
      <dgm:prSet/>
      <dgm:spPr/>
      <dgm:t>
        <a:bodyPr/>
        <a:lstStyle/>
        <a:p>
          <a:endParaRPr lang="en-US"/>
        </a:p>
      </dgm:t>
    </dgm:pt>
    <dgm:pt modelId="{AA8475CE-B5A6-4CB0-84E1-AA5183B4F864}" type="sibTrans" cxnId="{2082A83C-A6A7-4E28-AE7B-2A4815F3D9F0}">
      <dgm:prSet/>
      <dgm:spPr/>
      <dgm:t>
        <a:bodyPr/>
        <a:lstStyle/>
        <a:p>
          <a:endParaRPr lang="en-US"/>
        </a:p>
      </dgm:t>
    </dgm:pt>
    <dgm:pt modelId="{996CE35D-D00E-425F-B2BF-5A27E58C3C5B}">
      <dgm:prSet/>
      <dgm:spPr/>
      <dgm:t>
        <a:bodyPr/>
        <a:lstStyle/>
        <a:p>
          <a:r>
            <a:rPr lang="en-US" b="1" i="0"/>
            <a:t>Merge Sort</a:t>
          </a:r>
          <a:endParaRPr lang="en-US"/>
        </a:p>
      </dgm:t>
    </dgm:pt>
    <dgm:pt modelId="{0905B3BA-C0B7-430A-893A-B938B2AC8D54}" type="parTrans" cxnId="{4CD81AB5-8E9B-48CF-8FEE-38346F440D64}">
      <dgm:prSet/>
      <dgm:spPr/>
      <dgm:t>
        <a:bodyPr/>
        <a:lstStyle/>
        <a:p>
          <a:endParaRPr lang="en-US"/>
        </a:p>
      </dgm:t>
    </dgm:pt>
    <dgm:pt modelId="{F68180DB-406A-4F37-B918-7D200025E088}" type="sibTrans" cxnId="{4CD81AB5-8E9B-48CF-8FEE-38346F440D64}">
      <dgm:prSet/>
      <dgm:spPr/>
      <dgm:t>
        <a:bodyPr/>
        <a:lstStyle/>
        <a:p>
          <a:endParaRPr lang="en-US"/>
        </a:p>
      </dgm:t>
    </dgm:pt>
    <dgm:pt modelId="{956F1B5C-098A-4958-9990-ADC455EB7503}">
      <dgm:prSet/>
      <dgm:spPr/>
      <dgm:t>
        <a:bodyPr/>
        <a:lstStyle/>
        <a:p>
          <a:r>
            <a:rPr lang="en-US" b="1" i="0"/>
            <a:t>Quick Sort</a:t>
          </a:r>
          <a:endParaRPr lang="en-US"/>
        </a:p>
      </dgm:t>
    </dgm:pt>
    <dgm:pt modelId="{900591BF-E976-4F15-B8B9-6A2F23840D8B}" type="parTrans" cxnId="{920BE920-9AA7-4C9C-A0BB-8BAE72984231}">
      <dgm:prSet/>
      <dgm:spPr/>
      <dgm:t>
        <a:bodyPr/>
        <a:lstStyle/>
        <a:p>
          <a:endParaRPr lang="en-US"/>
        </a:p>
      </dgm:t>
    </dgm:pt>
    <dgm:pt modelId="{25F52325-36C0-48BC-8985-87174CCDB7CE}" type="sibTrans" cxnId="{920BE920-9AA7-4C9C-A0BB-8BAE72984231}">
      <dgm:prSet/>
      <dgm:spPr/>
      <dgm:t>
        <a:bodyPr/>
        <a:lstStyle/>
        <a:p>
          <a:endParaRPr lang="en-US"/>
        </a:p>
      </dgm:t>
    </dgm:pt>
    <dgm:pt modelId="{A461DC02-4726-420A-9943-CF738E1D74F9}">
      <dgm:prSet/>
      <dgm:spPr/>
      <dgm:t>
        <a:bodyPr/>
        <a:lstStyle/>
        <a:p>
          <a:r>
            <a:rPr lang="en-US" b="1" i="0"/>
            <a:t>Heap Sort</a:t>
          </a:r>
          <a:endParaRPr lang="en-US"/>
        </a:p>
      </dgm:t>
    </dgm:pt>
    <dgm:pt modelId="{11E7FBE7-FC57-4AD4-A701-E8B185FF8B47}" type="parTrans" cxnId="{486B7E41-07B6-4FC3-A949-642A667DDC2D}">
      <dgm:prSet/>
      <dgm:spPr/>
      <dgm:t>
        <a:bodyPr/>
        <a:lstStyle/>
        <a:p>
          <a:endParaRPr lang="en-US"/>
        </a:p>
      </dgm:t>
    </dgm:pt>
    <dgm:pt modelId="{AE00594A-4350-47AD-9B86-0C5C558DD657}" type="sibTrans" cxnId="{486B7E41-07B6-4FC3-A949-642A667DDC2D}">
      <dgm:prSet/>
      <dgm:spPr/>
      <dgm:t>
        <a:bodyPr/>
        <a:lstStyle/>
        <a:p>
          <a:endParaRPr lang="en-US"/>
        </a:p>
      </dgm:t>
    </dgm:pt>
    <dgm:pt modelId="{3F382233-E737-4C45-91AF-9F9AAF501BF8}" type="pres">
      <dgm:prSet presAssocID="{3931F219-0EF4-47D8-A922-5AECE1260492}" presName="vert0" presStyleCnt="0">
        <dgm:presLayoutVars>
          <dgm:dir/>
          <dgm:animOne val="branch"/>
          <dgm:animLvl val="lvl"/>
        </dgm:presLayoutVars>
      </dgm:prSet>
      <dgm:spPr/>
    </dgm:pt>
    <dgm:pt modelId="{051B6CE9-12B3-4CC5-879F-C1438FB4EA1A}" type="pres">
      <dgm:prSet presAssocID="{034597AC-5478-4ED2-9075-BB60A1D2E402}" presName="thickLine" presStyleLbl="alignNode1" presStyleIdx="0" presStyleCnt="7"/>
      <dgm:spPr/>
    </dgm:pt>
    <dgm:pt modelId="{72DE4495-0A78-4CDB-82E5-1AB201346648}" type="pres">
      <dgm:prSet presAssocID="{034597AC-5478-4ED2-9075-BB60A1D2E402}" presName="horz1" presStyleCnt="0"/>
      <dgm:spPr/>
    </dgm:pt>
    <dgm:pt modelId="{367C4133-C029-43D4-AB48-3FCDD226C729}" type="pres">
      <dgm:prSet presAssocID="{034597AC-5478-4ED2-9075-BB60A1D2E402}" presName="tx1" presStyleLbl="revTx" presStyleIdx="0" presStyleCnt="7"/>
      <dgm:spPr/>
    </dgm:pt>
    <dgm:pt modelId="{B1A4B981-AA7F-4C7C-AEFA-7B0C4D3DEF02}" type="pres">
      <dgm:prSet presAssocID="{034597AC-5478-4ED2-9075-BB60A1D2E402}" presName="vert1" presStyleCnt="0"/>
      <dgm:spPr/>
    </dgm:pt>
    <dgm:pt modelId="{BDB325DA-6DDC-44E2-9FE6-8A3448702631}" type="pres">
      <dgm:prSet presAssocID="{0138020B-2589-4E7A-8996-91092CF8ECA3}" presName="thickLine" presStyleLbl="alignNode1" presStyleIdx="1" presStyleCnt="7"/>
      <dgm:spPr/>
    </dgm:pt>
    <dgm:pt modelId="{A1C54287-4147-483D-8947-43F966854008}" type="pres">
      <dgm:prSet presAssocID="{0138020B-2589-4E7A-8996-91092CF8ECA3}" presName="horz1" presStyleCnt="0"/>
      <dgm:spPr/>
    </dgm:pt>
    <dgm:pt modelId="{B47C2EEF-1E9B-434B-9C34-49C64629177D}" type="pres">
      <dgm:prSet presAssocID="{0138020B-2589-4E7A-8996-91092CF8ECA3}" presName="tx1" presStyleLbl="revTx" presStyleIdx="1" presStyleCnt="7"/>
      <dgm:spPr/>
    </dgm:pt>
    <dgm:pt modelId="{B42F5334-01DD-4406-879F-271F640CDDEE}" type="pres">
      <dgm:prSet presAssocID="{0138020B-2589-4E7A-8996-91092CF8ECA3}" presName="vert1" presStyleCnt="0"/>
      <dgm:spPr/>
    </dgm:pt>
    <dgm:pt modelId="{D652657B-1E85-4F75-89E0-ADC1F577E76E}" type="pres">
      <dgm:prSet presAssocID="{578F09AD-A81D-40E3-A2B3-13B032E19491}" presName="thickLine" presStyleLbl="alignNode1" presStyleIdx="2" presStyleCnt="7"/>
      <dgm:spPr/>
    </dgm:pt>
    <dgm:pt modelId="{FDE8A04B-694F-4206-986B-C54A181C4DFD}" type="pres">
      <dgm:prSet presAssocID="{578F09AD-A81D-40E3-A2B3-13B032E19491}" presName="horz1" presStyleCnt="0"/>
      <dgm:spPr/>
    </dgm:pt>
    <dgm:pt modelId="{ABF1C212-49E8-48D4-ACB6-C5A741F3BEA1}" type="pres">
      <dgm:prSet presAssocID="{578F09AD-A81D-40E3-A2B3-13B032E19491}" presName="tx1" presStyleLbl="revTx" presStyleIdx="2" presStyleCnt="7"/>
      <dgm:spPr/>
    </dgm:pt>
    <dgm:pt modelId="{9D9C384A-22D6-4D36-B1EB-5887E842014A}" type="pres">
      <dgm:prSet presAssocID="{578F09AD-A81D-40E3-A2B3-13B032E19491}" presName="vert1" presStyleCnt="0"/>
      <dgm:spPr/>
    </dgm:pt>
    <dgm:pt modelId="{754478C0-CAF5-4188-9BB3-F3F074E09CDC}" type="pres">
      <dgm:prSet presAssocID="{531A92D2-1C39-43ED-92CB-182759CC46FD}" presName="thickLine" presStyleLbl="alignNode1" presStyleIdx="3" presStyleCnt="7"/>
      <dgm:spPr/>
    </dgm:pt>
    <dgm:pt modelId="{F0F859B7-C970-461B-9FB9-C58FF22292B3}" type="pres">
      <dgm:prSet presAssocID="{531A92D2-1C39-43ED-92CB-182759CC46FD}" presName="horz1" presStyleCnt="0"/>
      <dgm:spPr/>
    </dgm:pt>
    <dgm:pt modelId="{540E4050-DF2C-4CAF-A779-76DAC2E07F15}" type="pres">
      <dgm:prSet presAssocID="{531A92D2-1C39-43ED-92CB-182759CC46FD}" presName="tx1" presStyleLbl="revTx" presStyleIdx="3" presStyleCnt="7"/>
      <dgm:spPr/>
    </dgm:pt>
    <dgm:pt modelId="{27103299-AB1D-454E-80FF-C0EC69E31F45}" type="pres">
      <dgm:prSet presAssocID="{531A92D2-1C39-43ED-92CB-182759CC46FD}" presName="vert1" presStyleCnt="0"/>
      <dgm:spPr/>
    </dgm:pt>
    <dgm:pt modelId="{1132FF74-879A-4C9E-BAD6-B824C5C948A3}" type="pres">
      <dgm:prSet presAssocID="{996CE35D-D00E-425F-B2BF-5A27E58C3C5B}" presName="thickLine" presStyleLbl="alignNode1" presStyleIdx="4" presStyleCnt="7"/>
      <dgm:spPr/>
    </dgm:pt>
    <dgm:pt modelId="{268AF996-89CD-4354-91BE-6A7912C1251B}" type="pres">
      <dgm:prSet presAssocID="{996CE35D-D00E-425F-B2BF-5A27E58C3C5B}" presName="horz1" presStyleCnt="0"/>
      <dgm:spPr/>
    </dgm:pt>
    <dgm:pt modelId="{A8FD45CE-0910-4C9D-99C5-F8BA534E4EB6}" type="pres">
      <dgm:prSet presAssocID="{996CE35D-D00E-425F-B2BF-5A27E58C3C5B}" presName="tx1" presStyleLbl="revTx" presStyleIdx="4" presStyleCnt="7"/>
      <dgm:spPr/>
    </dgm:pt>
    <dgm:pt modelId="{43A15DA4-EAC8-4ACD-BC7E-5650095D99EA}" type="pres">
      <dgm:prSet presAssocID="{996CE35D-D00E-425F-B2BF-5A27E58C3C5B}" presName="vert1" presStyleCnt="0"/>
      <dgm:spPr/>
    </dgm:pt>
    <dgm:pt modelId="{21FC148F-59C8-42BC-8203-28E2AF584D78}" type="pres">
      <dgm:prSet presAssocID="{956F1B5C-098A-4958-9990-ADC455EB7503}" presName="thickLine" presStyleLbl="alignNode1" presStyleIdx="5" presStyleCnt="7"/>
      <dgm:spPr/>
    </dgm:pt>
    <dgm:pt modelId="{FD51971E-4C6A-40F9-A765-AD66B094B985}" type="pres">
      <dgm:prSet presAssocID="{956F1B5C-098A-4958-9990-ADC455EB7503}" presName="horz1" presStyleCnt="0"/>
      <dgm:spPr/>
    </dgm:pt>
    <dgm:pt modelId="{F254D40F-243A-43ED-8F0C-86573A5D93DD}" type="pres">
      <dgm:prSet presAssocID="{956F1B5C-098A-4958-9990-ADC455EB7503}" presName="tx1" presStyleLbl="revTx" presStyleIdx="5" presStyleCnt="7"/>
      <dgm:spPr/>
    </dgm:pt>
    <dgm:pt modelId="{C511A2A7-1A06-465A-B644-D2889B1D6702}" type="pres">
      <dgm:prSet presAssocID="{956F1B5C-098A-4958-9990-ADC455EB7503}" presName="vert1" presStyleCnt="0"/>
      <dgm:spPr/>
    </dgm:pt>
    <dgm:pt modelId="{97C9A619-7699-4A70-BAFA-8AEAD9724097}" type="pres">
      <dgm:prSet presAssocID="{A461DC02-4726-420A-9943-CF738E1D74F9}" presName="thickLine" presStyleLbl="alignNode1" presStyleIdx="6" presStyleCnt="7"/>
      <dgm:spPr/>
    </dgm:pt>
    <dgm:pt modelId="{BB04FA06-2B01-4FF3-A41E-1B5F8A5130A0}" type="pres">
      <dgm:prSet presAssocID="{A461DC02-4726-420A-9943-CF738E1D74F9}" presName="horz1" presStyleCnt="0"/>
      <dgm:spPr/>
    </dgm:pt>
    <dgm:pt modelId="{C510B488-F936-47C8-9D56-D88AC4A503CF}" type="pres">
      <dgm:prSet presAssocID="{A461DC02-4726-420A-9943-CF738E1D74F9}" presName="tx1" presStyleLbl="revTx" presStyleIdx="6" presStyleCnt="7"/>
      <dgm:spPr/>
    </dgm:pt>
    <dgm:pt modelId="{545C2A0F-EB8C-4E35-A9A1-BBE8639D9CD7}" type="pres">
      <dgm:prSet presAssocID="{A461DC02-4726-420A-9943-CF738E1D74F9}" presName="vert1" presStyleCnt="0"/>
      <dgm:spPr/>
    </dgm:pt>
  </dgm:ptLst>
  <dgm:cxnLst>
    <dgm:cxn modelId="{920BE920-9AA7-4C9C-A0BB-8BAE72984231}" srcId="{3931F219-0EF4-47D8-A922-5AECE1260492}" destId="{956F1B5C-098A-4958-9990-ADC455EB7503}" srcOrd="5" destOrd="0" parTransId="{900591BF-E976-4F15-B8B9-6A2F23840D8B}" sibTransId="{25F52325-36C0-48BC-8985-87174CCDB7CE}"/>
    <dgm:cxn modelId="{EFF0B727-ED9C-4D05-BB52-4B625999E624}" type="presOf" srcId="{531A92D2-1C39-43ED-92CB-182759CC46FD}" destId="{540E4050-DF2C-4CAF-A779-76DAC2E07F15}" srcOrd="0" destOrd="0" presId="urn:microsoft.com/office/officeart/2008/layout/LinedList"/>
    <dgm:cxn modelId="{F05A8839-9241-4434-B276-744699B8B5FA}" type="presOf" srcId="{996CE35D-D00E-425F-B2BF-5A27E58C3C5B}" destId="{A8FD45CE-0910-4C9D-99C5-F8BA534E4EB6}" srcOrd="0" destOrd="0" presId="urn:microsoft.com/office/officeart/2008/layout/LinedList"/>
    <dgm:cxn modelId="{2082A83C-A6A7-4E28-AE7B-2A4815F3D9F0}" srcId="{3931F219-0EF4-47D8-A922-5AECE1260492}" destId="{531A92D2-1C39-43ED-92CB-182759CC46FD}" srcOrd="3" destOrd="0" parTransId="{97265CBE-EB0D-4DE0-9EAA-2B1D49A2E114}" sibTransId="{AA8475CE-B5A6-4CB0-84E1-AA5183B4F864}"/>
    <dgm:cxn modelId="{44CABC5E-F846-4E29-B997-8FD180D84761}" type="presOf" srcId="{034597AC-5478-4ED2-9075-BB60A1D2E402}" destId="{367C4133-C029-43D4-AB48-3FCDD226C729}" srcOrd="0" destOrd="0" presId="urn:microsoft.com/office/officeart/2008/layout/LinedList"/>
    <dgm:cxn modelId="{486B7E41-07B6-4FC3-A949-642A667DDC2D}" srcId="{3931F219-0EF4-47D8-A922-5AECE1260492}" destId="{A461DC02-4726-420A-9943-CF738E1D74F9}" srcOrd="6" destOrd="0" parTransId="{11E7FBE7-FC57-4AD4-A701-E8B185FF8B47}" sibTransId="{AE00594A-4350-47AD-9B86-0C5C558DD657}"/>
    <dgm:cxn modelId="{1BB51C75-E608-430E-8F03-FE3DF40979E5}" type="presOf" srcId="{578F09AD-A81D-40E3-A2B3-13B032E19491}" destId="{ABF1C212-49E8-48D4-ACB6-C5A741F3BEA1}" srcOrd="0" destOrd="0" presId="urn:microsoft.com/office/officeart/2008/layout/LinedList"/>
    <dgm:cxn modelId="{73946485-FDC1-430A-B0B8-8EA0E1877C96}" srcId="{3931F219-0EF4-47D8-A922-5AECE1260492}" destId="{034597AC-5478-4ED2-9075-BB60A1D2E402}" srcOrd="0" destOrd="0" parTransId="{1CA25D52-A858-4B2F-9318-A582A28D027B}" sibTransId="{F381065C-B5E2-491C-A2FC-4D5DBA3B15FD}"/>
    <dgm:cxn modelId="{BFF6BA9C-5191-4C4F-8355-63CAB67A5C37}" type="presOf" srcId="{956F1B5C-098A-4958-9990-ADC455EB7503}" destId="{F254D40F-243A-43ED-8F0C-86573A5D93DD}" srcOrd="0" destOrd="0" presId="urn:microsoft.com/office/officeart/2008/layout/LinedList"/>
    <dgm:cxn modelId="{4CD81AB5-8E9B-48CF-8FEE-38346F440D64}" srcId="{3931F219-0EF4-47D8-A922-5AECE1260492}" destId="{996CE35D-D00E-425F-B2BF-5A27E58C3C5B}" srcOrd="4" destOrd="0" parTransId="{0905B3BA-C0B7-430A-893A-B938B2AC8D54}" sibTransId="{F68180DB-406A-4F37-B918-7D200025E088}"/>
    <dgm:cxn modelId="{70C582C7-23AD-46A8-A346-CC39678B66E2}" srcId="{3931F219-0EF4-47D8-A922-5AECE1260492}" destId="{0138020B-2589-4E7A-8996-91092CF8ECA3}" srcOrd="1" destOrd="0" parTransId="{2A7983BE-72FF-4BC7-814C-3AECE80534D6}" sibTransId="{7AF22A97-D0AD-4BC5-B6A4-C0C51FC47899}"/>
    <dgm:cxn modelId="{F0D607C9-3BE7-439D-899A-B61B850979BF}" type="presOf" srcId="{A461DC02-4726-420A-9943-CF738E1D74F9}" destId="{C510B488-F936-47C8-9D56-D88AC4A503CF}" srcOrd="0" destOrd="0" presId="urn:microsoft.com/office/officeart/2008/layout/LinedList"/>
    <dgm:cxn modelId="{100AB8CA-C86C-4B9E-B6E6-30272FBB8CF8}" srcId="{3931F219-0EF4-47D8-A922-5AECE1260492}" destId="{578F09AD-A81D-40E3-A2B3-13B032E19491}" srcOrd="2" destOrd="0" parTransId="{79070730-44D2-4D55-A83B-D0E23E8FDBF0}" sibTransId="{1D6728CF-8922-4E93-B60E-E476DFF8C3F5}"/>
    <dgm:cxn modelId="{1B46ECE2-8B4A-4111-9825-8EDADB814F4D}" type="presOf" srcId="{0138020B-2589-4E7A-8996-91092CF8ECA3}" destId="{B47C2EEF-1E9B-434B-9C34-49C64629177D}" srcOrd="0" destOrd="0" presId="urn:microsoft.com/office/officeart/2008/layout/LinedList"/>
    <dgm:cxn modelId="{EAFFACFD-9E01-4AF2-9B00-F4303528284D}" type="presOf" srcId="{3931F219-0EF4-47D8-A922-5AECE1260492}" destId="{3F382233-E737-4C45-91AF-9F9AAF501BF8}" srcOrd="0" destOrd="0" presId="urn:microsoft.com/office/officeart/2008/layout/LinedList"/>
    <dgm:cxn modelId="{301BD7E4-F5D6-4B67-86BA-3CD02848D3B5}" type="presParOf" srcId="{3F382233-E737-4C45-91AF-9F9AAF501BF8}" destId="{051B6CE9-12B3-4CC5-879F-C1438FB4EA1A}" srcOrd="0" destOrd="0" presId="urn:microsoft.com/office/officeart/2008/layout/LinedList"/>
    <dgm:cxn modelId="{56A431D9-9D02-41C9-B6D5-D92E01F0F9CD}" type="presParOf" srcId="{3F382233-E737-4C45-91AF-9F9AAF501BF8}" destId="{72DE4495-0A78-4CDB-82E5-1AB201346648}" srcOrd="1" destOrd="0" presId="urn:microsoft.com/office/officeart/2008/layout/LinedList"/>
    <dgm:cxn modelId="{6BF8CB07-F73F-490F-9940-101ED86C6809}" type="presParOf" srcId="{72DE4495-0A78-4CDB-82E5-1AB201346648}" destId="{367C4133-C029-43D4-AB48-3FCDD226C729}" srcOrd="0" destOrd="0" presId="urn:microsoft.com/office/officeart/2008/layout/LinedList"/>
    <dgm:cxn modelId="{626120F5-9FFB-4156-8CA6-A94EF61D7163}" type="presParOf" srcId="{72DE4495-0A78-4CDB-82E5-1AB201346648}" destId="{B1A4B981-AA7F-4C7C-AEFA-7B0C4D3DEF02}" srcOrd="1" destOrd="0" presId="urn:microsoft.com/office/officeart/2008/layout/LinedList"/>
    <dgm:cxn modelId="{6C20D380-2097-4407-9F8A-C29393210938}" type="presParOf" srcId="{3F382233-E737-4C45-91AF-9F9AAF501BF8}" destId="{BDB325DA-6DDC-44E2-9FE6-8A3448702631}" srcOrd="2" destOrd="0" presId="urn:microsoft.com/office/officeart/2008/layout/LinedList"/>
    <dgm:cxn modelId="{6BCDCE30-4423-43B3-A9E0-9CF391D524D0}" type="presParOf" srcId="{3F382233-E737-4C45-91AF-9F9AAF501BF8}" destId="{A1C54287-4147-483D-8947-43F966854008}" srcOrd="3" destOrd="0" presId="urn:microsoft.com/office/officeart/2008/layout/LinedList"/>
    <dgm:cxn modelId="{ABA1E304-47AC-45A1-8C0D-860B3F65B98D}" type="presParOf" srcId="{A1C54287-4147-483D-8947-43F966854008}" destId="{B47C2EEF-1E9B-434B-9C34-49C64629177D}" srcOrd="0" destOrd="0" presId="urn:microsoft.com/office/officeart/2008/layout/LinedList"/>
    <dgm:cxn modelId="{C073B048-26E1-40FE-8576-71D586129CBC}" type="presParOf" srcId="{A1C54287-4147-483D-8947-43F966854008}" destId="{B42F5334-01DD-4406-879F-271F640CDDEE}" srcOrd="1" destOrd="0" presId="urn:microsoft.com/office/officeart/2008/layout/LinedList"/>
    <dgm:cxn modelId="{E5F1EE6E-63E8-419D-9B36-E94F2B2DEF63}" type="presParOf" srcId="{3F382233-E737-4C45-91AF-9F9AAF501BF8}" destId="{D652657B-1E85-4F75-89E0-ADC1F577E76E}" srcOrd="4" destOrd="0" presId="urn:microsoft.com/office/officeart/2008/layout/LinedList"/>
    <dgm:cxn modelId="{0162688B-D660-4F0B-A414-9203DCF8E8BF}" type="presParOf" srcId="{3F382233-E737-4C45-91AF-9F9AAF501BF8}" destId="{FDE8A04B-694F-4206-986B-C54A181C4DFD}" srcOrd="5" destOrd="0" presId="urn:microsoft.com/office/officeart/2008/layout/LinedList"/>
    <dgm:cxn modelId="{63F36D54-CDD5-4DFA-A417-A59C55EDB6E5}" type="presParOf" srcId="{FDE8A04B-694F-4206-986B-C54A181C4DFD}" destId="{ABF1C212-49E8-48D4-ACB6-C5A741F3BEA1}" srcOrd="0" destOrd="0" presId="urn:microsoft.com/office/officeart/2008/layout/LinedList"/>
    <dgm:cxn modelId="{C59F88DA-A725-4397-84DB-F8DD36475EAE}" type="presParOf" srcId="{FDE8A04B-694F-4206-986B-C54A181C4DFD}" destId="{9D9C384A-22D6-4D36-B1EB-5887E842014A}" srcOrd="1" destOrd="0" presId="urn:microsoft.com/office/officeart/2008/layout/LinedList"/>
    <dgm:cxn modelId="{08DEAD46-8CCC-48B9-823F-C4375BE5CAB0}" type="presParOf" srcId="{3F382233-E737-4C45-91AF-9F9AAF501BF8}" destId="{754478C0-CAF5-4188-9BB3-F3F074E09CDC}" srcOrd="6" destOrd="0" presId="urn:microsoft.com/office/officeart/2008/layout/LinedList"/>
    <dgm:cxn modelId="{2F8D3DAF-C982-4C4A-B473-2E59B8EDB3E6}" type="presParOf" srcId="{3F382233-E737-4C45-91AF-9F9AAF501BF8}" destId="{F0F859B7-C970-461B-9FB9-C58FF22292B3}" srcOrd="7" destOrd="0" presId="urn:microsoft.com/office/officeart/2008/layout/LinedList"/>
    <dgm:cxn modelId="{03B75634-F3A3-4E5D-A667-77A3A1551BA1}" type="presParOf" srcId="{F0F859B7-C970-461B-9FB9-C58FF22292B3}" destId="{540E4050-DF2C-4CAF-A779-76DAC2E07F15}" srcOrd="0" destOrd="0" presId="urn:microsoft.com/office/officeart/2008/layout/LinedList"/>
    <dgm:cxn modelId="{254A7164-5A07-43D0-84CD-CC0A9E17C3E6}" type="presParOf" srcId="{F0F859B7-C970-461B-9FB9-C58FF22292B3}" destId="{27103299-AB1D-454E-80FF-C0EC69E31F45}" srcOrd="1" destOrd="0" presId="urn:microsoft.com/office/officeart/2008/layout/LinedList"/>
    <dgm:cxn modelId="{E0F5387F-8E01-4B4F-8FE1-D9B7C00EC88B}" type="presParOf" srcId="{3F382233-E737-4C45-91AF-9F9AAF501BF8}" destId="{1132FF74-879A-4C9E-BAD6-B824C5C948A3}" srcOrd="8" destOrd="0" presId="urn:microsoft.com/office/officeart/2008/layout/LinedList"/>
    <dgm:cxn modelId="{6710AA56-F693-4E07-B61F-C772541A0C75}" type="presParOf" srcId="{3F382233-E737-4C45-91AF-9F9AAF501BF8}" destId="{268AF996-89CD-4354-91BE-6A7912C1251B}" srcOrd="9" destOrd="0" presId="urn:microsoft.com/office/officeart/2008/layout/LinedList"/>
    <dgm:cxn modelId="{0131E7C6-BFF8-424F-858F-F004064FE263}" type="presParOf" srcId="{268AF996-89CD-4354-91BE-6A7912C1251B}" destId="{A8FD45CE-0910-4C9D-99C5-F8BA534E4EB6}" srcOrd="0" destOrd="0" presId="urn:microsoft.com/office/officeart/2008/layout/LinedList"/>
    <dgm:cxn modelId="{5BC80F69-208A-41FD-9502-EDC2519691D2}" type="presParOf" srcId="{268AF996-89CD-4354-91BE-6A7912C1251B}" destId="{43A15DA4-EAC8-4ACD-BC7E-5650095D99EA}" srcOrd="1" destOrd="0" presId="urn:microsoft.com/office/officeart/2008/layout/LinedList"/>
    <dgm:cxn modelId="{FF35E687-2132-4B56-AE81-C47C071D9244}" type="presParOf" srcId="{3F382233-E737-4C45-91AF-9F9AAF501BF8}" destId="{21FC148F-59C8-42BC-8203-28E2AF584D78}" srcOrd="10" destOrd="0" presId="urn:microsoft.com/office/officeart/2008/layout/LinedList"/>
    <dgm:cxn modelId="{1DD9729B-8BC9-40E6-AC0A-B92D36688C9B}" type="presParOf" srcId="{3F382233-E737-4C45-91AF-9F9AAF501BF8}" destId="{FD51971E-4C6A-40F9-A765-AD66B094B985}" srcOrd="11" destOrd="0" presId="urn:microsoft.com/office/officeart/2008/layout/LinedList"/>
    <dgm:cxn modelId="{8AFA0366-5933-42BD-BAA8-1E198DCAECD8}" type="presParOf" srcId="{FD51971E-4C6A-40F9-A765-AD66B094B985}" destId="{F254D40F-243A-43ED-8F0C-86573A5D93DD}" srcOrd="0" destOrd="0" presId="urn:microsoft.com/office/officeart/2008/layout/LinedList"/>
    <dgm:cxn modelId="{2A4D6F45-6A17-425F-A623-2502C282962D}" type="presParOf" srcId="{FD51971E-4C6A-40F9-A765-AD66B094B985}" destId="{C511A2A7-1A06-465A-B644-D2889B1D6702}" srcOrd="1" destOrd="0" presId="urn:microsoft.com/office/officeart/2008/layout/LinedList"/>
    <dgm:cxn modelId="{A060BF89-A7EF-49F1-B623-1B6410231EB5}" type="presParOf" srcId="{3F382233-E737-4C45-91AF-9F9AAF501BF8}" destId="{97C9A619-7699-4A70-BAFA-8AEAD9724097}" srcOrd="12" destOrd="0" presId="urn:microsoft.com/office/officeart/2008/layout/LinedList"/>
    <dgm:cxn modelId="{475FEE7A-365F-4E68-A404-8A77A06A9977}" type="presParOf" srcId="{3F382233-E737-4C45-91AF-9F9AAF501BF8}" destId="{BB04FA06-2B01-4FF3-A41E-1B5F8A5130A0}" srcOrd="13" destOrd="0" presId="urn:microsoft.com/office/officeart/2008/layout/LinedList"/>
    <dgm:cxn modelId="{EBDF939F-8169-4BC4-A080-262086C6480C}" type="presParOf" srcId="{BB04FA06-2B01-4FF3-A41E-1B5F8A5130A0}" destId="{C510B488-F936-47C8-9D56-D88AC4A503CF}" srcOrd="0" destOrd="0" presId="urn:microsoft.com/office/officeart/2008/layout/LinedList"/>
    <dgm:cxn modelId="{129690DD-36B7-4E05-85A6-483239A07060}" type="presParOf" srcId="{BB04FA06-2B01-4FF3-A41E-1B5F8A5130A0}" destId="{545C2A0F-EB8C-4E35-A9A1-BBE8639D9C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A066D9-B395-4307-B4B0-EC2CA7CCBA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4C90B2-A3D2-457B-A0AF-FE5E834FE392}">
      <dgm:prSet/>
      <dgm:spPr/>
      <dgm:t>
        <a:bodyPr/>
        <a:lstStyle/>
        <a:p>
          <a:r>
            <a:rPr lang="en-US" b="0" i="0" dirty="0"/>
            <a:t>Selection Sort </a:t>
          </a:r>
          <a:r>
            <a:rPr lang="en-US" b="0" i="0" dirty="0" err="1"/>
            <a:t>alqoritminin</a:t>
          </a:r>
          <a:r>
            <a:rPr lang="en-US" b="0" i="0" dirty="0"/>
            <a:t> </a:t>
          </a:r>
          <a:r>
            <a:rPr lang="en-US" b="0" i="0" dirty="0" err="1"/>
            <a:t>addımları</a:t>
          </a:r>
          <a:r>
            <a:rPr lang="en-US" b="0" i="0" dirty="0"/>
            <a:t>:</a:t>
          </a:r>
          <a:endParaRPr lang="en-US" dirty="0"/>
        </a:p>
      </dgm:t>
    </dgm:pt>
    <dgm:pt modelId="{02F4DF14-DE15-48A5-9137-F3EF245EDBA5}" type="parTrans" cxnId="{FBBC4869-C632-4E8B-B1F0-BFCB31B544B7}">
      <dgm:prSet/>
      <dgm:spPr/>
      <dgm:t>
        <a:bodyPr/>
        <a:lstStyle/>
        <a:p>
          <a:endParaRPr lang="en-US"/>
        </a:p>
      </dgm:t>
    </dgm:pt>
    <dgm:pt modelId="{0CE191A9-AB71-4FA9-AAE5-0F1D9660DDBF}" type="sibTrans" cxnId="{FBBC4869-C632-4E8B-B1F0-BFCB31B544B7}">
      <dgm:prSet/>
      <dgm:spPr/>
      <dgm:t>
        <a:bodyPr/>
        <a:lstStyle/>
        <a:p>
          <a:endParaRPr lang="en-US"/>
        </a:p>
      </dgm:t>
    </dgm:pt>
    <dgm:pt modelId="{FD3B2552-14F4-4A54-A7E6-A696CF75C1C5}">
      <dgm:prSet/>
      <dgm:spPr/>
      <dgm:t>
        <a:bodyPr/>
        <a:lstStyle/>
        <a:p>
          <a:r>
            <a:rPr lang="en-US" b="0" i="0" dirty="0" err="1"/>
            <a:t>İlkin</a:t>
          </a:r>
          <a:r>
            <a:rPr lang="en-US" b="0" i="0" dirty="0"/>
            <a:t> </a:t>
          </a:r>
          <a:r>
            <a:rPr lang="en-US" b="0" i="0" dirty="0" err="1"/>
            <a:t>mövqe</a:t>
          </a:r>
          <a:r>
            <a:rPr lang="en-US" b="0" i="0" dirty="0"/>
            <a:t> </a:t>
          </a:r>
          <a:r>
            <a:rPr lang="en-US" b="0" i="0" dirty="0" err="1"/>
            <a:t>kimi</a:t>
          </a:r>
          <a:r>
            <a:rPr lang="en-US" b="0" i="0" dirty="0"/>
            <a:t> ilk </a:t>
          </a:r>
          <a:r>
            <a:rPr lang="en-US" b="0" i="0" dirty="0" err="1"/>
            <a:t>elementdən</a:t>
          </a:r>
          <a:r>
            <a:rPr lang="en-US" b="0" i="0" dirty="0"/>
            <a:t> </a:t>
          </a:r>
          <a:r>
            <a:rPr lang="en-US" b="0" i="0" dirty="0" err="1"/>
            <a:t>başlayın</a:t>
          </a:r>
          <a:r>
            <a:rPr lang="en-US" b="0" i="0" dirty="0"/>
            <a:t>.</a:t>
          </a:r>
          <a:endParaRPr lang="en-US" dirty="0"/>
        </a:p>
      </dgm:t>
    </dgm:pt>
    <dgm:pt modelId="{F9252B81-07C9-4A91-B49B-266FCFA3DD1E}" type="parTrans" cxnId="{C3B94D63-BAD5-486C-8611-50C0F84CA6DE}">
      <dgm:prSet/>
      <dgm:spPr/>
      <dgm:t>
        <a:bodyPr/>
        <a:lstStyle/>
        <a:p>
          <a:endParaRPr lang="en-US"/>
        </a:p>
      </dgm:t>
    </dgm:pt>
    <dgm:pt modelId="{B2343897-0B17-49D5-81E7-C8E8BB1BEB74}" type="sibTrans" cxnId="{C3B94D63-BAD5-486C-8611-50C0F84CA6DE}">
      <dgm:prSet/>
      <dgm:spPr/>
      <dgm:t>
        <a:bodyPr/>
        <a:lstStyle/>
        <a:p>
          <a:endParaRPr lang="en-US"/>
        </a:p>
      </dgm:t>
    </dgm:pt>
    <dgm:pt modelId="{F5D61D36-C1F4-4F0D-9572-A5EDAB1C18F3}">
      <dgm:prSet/>
      <dgm:spPr/>
      <dgm:t>
        <a:bodyPr/>
        <a:lstStyle/>
        <a:p>
          <a:r>
            <a:rPr lang="en-US" b="0" i="0" dirty="0" err="1"/>
            <a:t>Massivin</a:t>
          </a:r>
          <a:r>
            <a:rPr lang="en-US" b="0" i="0" dirty="0"/>
            <a:t> </a:t>
          </a:r>
          <a:r>
            <a:rPr lang="en-US" b="0" i="0" dirty="0" err="1"/>
            <a:t>çeşidlənməmiş</a:t>
          </a:r>
          <a:r>
            <a:rPr lang="en-US" b="0" i="0" dirty="0"/>
            <a:t> </a:t>
          </a:r>
          <a:r>
            <a:rPr lang="en-US" b="0" i="0" dirty="0" err="1"/>
            <a:t>hissəsində</a:t>
          </a:r>
          <a:r>
            <a:rPr lang="en-US" b="0" i="0" dirty="0"/>
            <a:t> </a:t>
          </a:r>
          <a:r>
            <a:rPr lang="en-US" b="0" i="0" dirty="0" err="1"/>
            <a:t>ən</a:t>
          </a:r>
          <a:r>
            <a:rPr lang="en-US" b="0" i="0" dirty="0"/>
            <a:t> </a:t>
          </a:r>
          <a:r>
            <a:rPr lang="en-US" b="0" i="0" dirty="0" err="1"/>
            <a:t>kiçik</a:t>
          </a:r>
          <a:r>
            <a:rPr lang="en-US" b="0" i="0" dirty="0"/>
            <a:t> </a:t>
          </a:r>
          <a:r>
            <a:rPr lang="en-US" b="0" i="0" dirty="0" err="1"/>
            <a:t>elementi</a:t>
          </a:r>
          <a:r>
            <a:rPr lang="en-US" b="0" i="0" dirty="0"/>
            <a:t> </a:t>
          </a:r>
          <a:r>
            <a:rPr lang="en-US" b="0" i="0" dirty="0" err="1"/>
            <a:t>tapın</a:t>
          </a:r>
          <a:r>
            <a:rPr lang="en-US" b="0" i="0" dirty="0"/>
            <a:t>.</a:t>
          </a:r>
          <a:endParaRPr lang="en-US" dirty="0"/>
        </a:p>
      </dgm:t>
    </dgm:pt>
    <dgm:pt modelId="{35138849-CA87-4A74-BD0E-A1C2C88B77C7}" type="parTrans" cxnId="{236B255F-0446-4EFA-966A-C517EABE769C}">
      <dgm:prSet/>
      <dgm:spPr/>
      <dgm:t>
        <a:bodyPr/>
        <a:lstStyle/>
        <a:p>
          <a:endParaRPr lang="en-US"/>
        </a:p>
      </dgm:t>
    </dgm:pt>
    <dgm:pt modelId="{7B95A53A-170D-4F0F-B4A7-480108815280}" type="sibTrans" cxnId="{236B255F-0446-4EFA-966A-C517EABE769C}">
      <dgm:prSet/>
      <dgm:spPr/>
      <dgm:t>
        <a:bodyPr/>
        <a:lstStyle/>
        <a:p>
          <a:endParaRPr lang="en-US"/>
        </a:p>
      </dgm:t>
    </dgm:pt>
    <dgm:pt modelId="{988DE12E-3005-4A60-809F-211F3643EC26}">
      <dgm:prSet/>
      <dgm:spPr/>
      <dgm:t>
        <a:bodyPr/>
        <a:lstStyle/>
        <a:p>
          <a:r>
            <a:rPr lang="en-US" b="0" i="0" dirty="0"/>
            <a:t>Bu </a:t>
          </a:r>
          <a:r>
            <a:rPr lang="en-US" b="0" i="0" dirty="0" err="1"/>
            <a:t>ən</a:t>
          </a:r>
          <a:r>
            <a:rPr lang="en-US" b="0" i="0" dirty="0"/>
            <a:t> </a:t>
          </a:r>
          <a:r>
            <a:rPr lang="en-US" b="0" i="0" dirty="0" err="1"/>
            <a:t>kiçik</a:t>
          </a:r>
          <a:r>
            <a:rPr lang="en-US" b="0" i="0" dirty="0"/>
            <a:t> </a:t>
          </a:r>
          <a:r>
            <a:rPr lang="en-US" b="0" i="0" dirty="0" err="1"/>
            <a:t>elementi</a:t>
          </a:r>
          <a:r>
            <a:rPr lang="en-US" b="0" i="0" dirty="0"/>
            <a:t> ilk </a:t>
          </a:r>
          <a:r>
            <a:rPr lang="en-US" b="0" i="0" dirty="0" err="1"/>
            <a:t>çeşidlənməmiş</a:t>
          </a:r>
          <a:r>
            <a:rPr lang="en-US" b="0" i="0" dirty="0"/>
            <a:t> </a:t>
          </a:r>
          <a:r>
            <a:rPr lang="en-US" b="0" i="0" dirty="0" err="1"/>
            <a:t>elementlə</a:t>
          </a:r>
          <a:r>
            <a:rPr lang="en-US" b="0" i="0" dirty="0"/>
            <a:t> </a:t>
          </a:r>
          <a:r>
            <a:rPr lang="en-US" b="0" i="0" dirty="0" err="1"/>
            <a:t>dəyişdirin</a:t>
          </a:r>
          <a:r>
            <a:rPr lang="en-US" b="0" i="0" dirty="0"/>
            <a:t>.</a:t>
          </a:r>
          <a:endParaRPr lang="en-US" dirty="0"/>
        </a:p>
      </dgm:t>
    </dgm:pt>
    <dgm:pt modelId="{6B33230E-E982-483D-BBD7-B88725CADA67}" type="parTrans" cxnId="{7DC50A83-436A-4EC8-908D-252E3485337F}">
      <dgm:prSet/>
      <dgm:spPr/>
      <dgm:t>
        <a:bodyPr/>
        <a:lstStyle/>
        <a:p>
          <a:endParaRPr lang="en-US"/>
        </a:p>
      </dgm:t>
    </dgm:pt>
    <dgm:pt modelId="{5A421868-14FB-4E41-9177-03B5A3FFCA98}" type="sibTrans" cxnId="{7DC50A83-436A-4EC8-908D-252E3485337F}">
      <dgm:prSet/>
      <dgm:spPr/>
      <dgm:t>
        <a:bodyPr/>
        <a:lstStyle/>
        <a:p>
          <a:endParaRPr lang="en-US"/>
        </a:p>
      </dgm:t>
    </dgm:pt>
    <dgm:pt modelId="{018B4DB1-7081-4F2A-855A-828830C47A09}">
      <dgm:prSet/>
      <dgm:spPr/>
      <dgm:t>
        <a:bodyPr/>
        <a:lstStyle/>
        <a:p>
          <a:r>
            <a:rPr lang="en-US" b="0" i="0" dirty="0" err="1"/>
            <a:t>Sıralanmış</a:t>
          </a:r>
          <a:r>
            <a:rPr lang="en-US" b="0" i="0" dirty="0"/>
            <a:t> </a:t>
          </a:r>
          <a:r>
            <a:rPr lang="en-US" b="0" i="0" dirty="0" err="1"/>
            <a:t>hissənin</a:t>
          </a:r>
          <a:r>
            <a:rPr lang="en-US" b="0" i="0" dirty="0"/>
            <a:t> </a:t>
          </a:r>
          <a:r>
            <a:rPr lang="en-US" b="0" i="0" dirty="0" err="1"/>
            <a:t>sərhədini</a:t>
          </a:r>
          <a:r>
            <a:rPr lang="en-US" b="0" i="0" dirty="0"/>
            <a:t> </a:t>
          </a:r>
          <a:r>
            <a:rPr lang="en-US" b="0" i="0" dirty="0" err="1"/>
            <a:t>bir</a:t>
          </a:r>
          <a:r>
            <a:rPr lang="en-US" b="0" i="0" dirty="0"/>
            <a:t> element </a:t>
          </a:r>
          <a:r>
            <a:rPr lang="en-US" b="0" i="0" dirty="0" err="1"/>
            <a:t>irəli</a:t>
          </a:r>
          <a:r>
            <a:rPr lang="en-US" b="0" i="0" dirty="0"/>
            <a:t> </a:t>
          </a:r>
          <a:r>
            <a:rPr lang="en-US" b="0" i="0" dirty="0" err="1"/>
            <a:t>aparın</a:t>
          </a:r>
          <a:r>
            <a:rPr lang="en-US" b="0" i="0" dirty="0"/>
            <a:t>.</a:t>
          </a:r>
          <a:endParaRPr lang="en-US" dirty="0"/>
        </a:p>
      </dgm:t>
    </dgm:pt>
    <dgm:pt modelId="{104F418D-968E-4A3A-8DFF-5FEDF78363FE}" type="parTrans" cxnId="{B08CEE56-E166-48E1-AD3A-8CD794B3C867}">
      <dgm:prSet/>
      <dgm:spPr/>
      <dgm:t>
        <a:bodyPr/>
        <a:lstStyle/>
        <a:p>
          <a:endParaRPr lang="en-US"/>
        </a:p>
      </dgm:t>
    </dgm:pt>
    <dgm:pt modelId="{26E03161-E04F-469E-9255-AEC5C2AEE1B2}" type="sibTrans" cxnId="{B08CEE56-E166-48E1-AD3A-8CD794B3C867}">
      <dgm:prSet/>
      <dgm:spPr/>
      <dgm:t>
        <a:bodyPr/>
        <a:lstStyle/>
        <a:p>
          <a:endParaRPr lang="en-US"/>
        </a:p>
      </dgm:t>
    </dgm:pt>
    <dgm:pt modelId="{22E567EC-2A73-4F59-A84A-DAD13ED3BC0B}">
      <dgm:prSet/>
      <dgm:spPr/>
      <dgm:t>
        <a:bodyPr/>
        <a:lstStyle/>
        <a:p>
          <a:r>
            <a:rPr lang="en-US" b="0" i="0" dirty="0" err="1"/>
            <a:t>Bütün</a:t>
          </a:r>
          <a:r>
            <a:rPr lang="en-US" b="0" i="0" dirty="0"/>
            <a:t> </a:t>
          </a:r>
          <a:r>
            <a:rPr lang="en-US" b="0" i="0" dirty="0" err="1"/>
            <a:t>massiv</a:t>
          </a:r>
          <a:r>
            <a:rPr lang="en-US" b="0" i="0" dirty="0"/>
            <a:t> </a:t>
          </a:r>
          <a:r>
            <a:rPr lang="en-US" b="0" i="0" dirty="0" err="1"/>
            <a:t>çeşidlənənə</a:t>
          </a:r>
          <a:r>
            <a:rPr lang="en-US" b="0" i="0" dirty="0"/>
            <a:t> </a:t>
          </a:r>
          <a:r>
            <a:rPr lang="en-US" b="0" i="0" dirty="0" err="1"/>
            <a:t>qədər</a:t>
          </a:r>
          <a:r>
            <a:rPr lang="en-US" b="0" i="0" dirty="0"/>
            <a:t> </a:t>
          </a:r>
          <a:r>
            <a:rPr lang="en-US" b="0" i="0" dirty="0" err="1"/>
            <a:t>qalan</a:t>
          </a:r>
          <a:r>
            <a:rPr lang="en-US" b="0" i="0" dirty="0"/>
            <a:t> </a:t>
          </a:r>
          <a:r>
            <a:rPr lang="en-US" b="0" i="0" dirty="0" err="1"/>
            <a:t>çeşidlənməmiş</a:t>
          </a:r>
          <a:r>
            <a:rPr lang="en-US" b="0" i="0" dirty="0"/>
            <a:t> </a:t>
          </a:r>
          <a:r>
            <a:rPr lang="en-US" b="0" i="0" dirty="0" err="1"/>
            <a:t>elementlər</a:t>
          </a:r>
          <a:r>
            <a:rPr lang="en-US" b="0" i="0" dirty="0"/>
            <a:t> </a:t>
          </a:r>
          <a:r>
            <a:rPr lang="en-US" b="0" i="0" dirty="0" err="1"/>
            <a:t>üçün</a:t>
          </a:r>
          <a:r>
            <a:rPr lang="en-US" b="0" i="0" dirty="0"/>
            <a:t> 2-4 </a:t>
          </a:r>
          <a:r>
            <a:rPr lang="en-US" b="0" i="0" dirty="0" err="1"/>
            <a:t>addımları</a:t>
          </a:r>
          <a:r>
            <a:rPr lang="en-US" b="0" i="0" dirty="0"/>
            <a:t> </a:t>
          </a:r>
          <a:r>
            <a:rPr lang="en-US" b="0" i="0" dirty="0" err="1"/>
            <a:t>təkrarlayın</a:t>
          </a:r>
          <a:r>
            <a:rPr lang="en-US" b="0" i="0" dirty="0"/>
            <a:t>.</a:t>
          </a:r>
          <a:endParaRPr lang="en-US" dirty="0"/>
        </a:p>
      </dgm:t>
    </dgm:pt>
    <dgm:pt modelId="{76560908-CF06-4254-AB3C-2D6ABBF249E9}" type="parTrans" cxnId="{588CFB02-6253-46B6-A694-582D304FDE84}">
      <dgm:prSet/>
      <dgm:spPr/>
      <dgm:t>
        <a:bodyPr/>
        <a:lstStyle/>
        <a:p>
          <a:endParaRPr lang="en-US"/>
        </a:p>
      </dgm:t>
    </dgm:pt>
    <dgm:pt modelId="{6884160E-F4C6-414D-A67C-C4EE13A0D4AB}" type="sibTrans" cxnId="{588CFB02-6253-46B6-A694-582D304FDE84}">
      <dgm:prSet/>
      <dgm:spPr/>
      <dgm:t>
        <a:bodyPr/>
        <a:lstStyle/>
        <a:p>
          <a:endParaRPr lang="en-US"/>
        </a:p>
      </dgm:t>
    </dgm:pt>
    <dgm:pt modelId="{91020C9F-20C6-4427-84EE-7004828F3E24}" type="pres">
      <dgm:prSet presAssocID="{E9A066D9-B395-4307-B4B0-EC2CA7CCBAC0}" presName="linear" presStyleCnt="0">
        <dgm:presLayoutVars>
          <dgm:animLvl val="lvl"/>
          <dgm:resizeHandles val="exact"/>
        </dgm:presLayoutVars>
      </dgm:prSet>
      <dgm:spPr/>
    </dgm:pt>
    <dgm:pt modelId="{1A48A352-F05A-4D7B-87D8-C636F5F78760}" type="pres">
      <dgm:prSet presAssocID="{DA4C90B2-A3D2-457B-A0AF-FE5E834FE392}" presName="parentText" presStyleLbl="node1" presStyleIdx="0" presStyleCnt="6">
        <dgm:presLayoutVars>
          <dgm:chMax val="0"/>
          <dgm:bulletEnabled val="1"/>
        </dgm:presLayoutVars>
      </dgm:prSet>
      <dgm:spPr/>
    </dgm:pt>
    <dgm:pt modelId="{544F6320-76D9-4ABB-9F29-5F48552ABE6D}" type="pres">
      <dgm:prSet presAssocID="{0CE191A9-AB71-4FA9-AAE5-0F1D9660DDBF}" presName="spacer" presStyleCnt="0"/>
      <dgm:spPr/>
    </dgm:pt>
    <dgm:pt modelId="{3DBF7E50-A9E3-436E-A6DC-AD714B5529ED}" type="pres">
      <dgm:prSet presAssocID="{FD3B2552-14F4-4A54-A7E6-A696CF75C1C5}" presName="parentText" presStyleLbl="node1" presStyleIdx="1" presStyleCnt="6">
        <dgm:presLayoutVars>
          <dgm:chMax val="0"/>
          <dgm:bulletEnabled val="1"/>
        </dgm:presLayoutVars>
      </dgm:prSet>
      <dgm:spPr/>
    </dgm:pt>
    <dgm:pt modelId="{7B6D1BAB-36B4-4E8E-9C3F-4760FE736D4C}" type="pres">
      <dgm:prSet presAssocID="{B2343897-0B17-49D5-81E7-C8E8BB1BEB74}" presName="spacer" presStyleCnt="0"/>
      <dgm:spPr/>
    </dgm:pt>
    <dgm:pt modelId="{1D45C0AB-4653-49A5-BBCC-2DED93BDA551}" type="pres">
      <dgm:prSet presAssocID="{F5D61D36-C1F4-4F0D-9572-A5EDAB1C18F3}" presName="parentText" presStyleLbl="node1" presStyleIdx="2" presStyleCnt="6">
        <dgm:presLayoutVars>
          <dgm:chMax val="0"/>
          <dgm:bulletEnabled val="1"/>
        </dgm:presLayoutVars>
      </dgm:prSet>
      <dgm:spPr/>
    </dgm:pt>
    <dgm:pt modelId="{2251F61A-B821-4D02-9024-326E320347F4}" type="pres">
      <dgm:prSet presAssocID="{7B95A53A-170D-4F0F-B4A7-480108815280}" presName="spacer" presStyleCnt="0"/>
      <dgm:spPr/>
    </dgm:pt>
    <dgm:pt modelId="{4F3EA030-E741-45F3-80EF-1323BC560F66}" type="pres">
      <dgm:prSet presAssocID="{988DE12E-3005-4A60-809F-211F3643EC26}" presName="parentText" presStyleLbl="node1" presStyleIdx="3" presStyleCnt="6">
        <dgm:presLayoutVars>
          <dgm:chMax val="0"/>
          <dgm:bulletEnabled val="1"/>
        </dgm:presLayoutVars>
      </dgm:prSet>
      <dgm:spPr/>
    </dgm:pt>
    <dgm:pt modelId="{F989EF1F-CF01-4761-B25C-04CD6E77B405}" type="pres">
      <dgm:prSet presAssocID="{5A421868-14FB-4E41-9177-03B5A3FFCA98}" presName="spacer" presStyleCnt="0"/>
      <dgm:spPr/>
    </dgm:pt>
    <dgm:pt modelId="{84153EC7-3F94-4C9C-9C59-B0879F042900}" type="pres">
      <dgm:prSet presAssocID="{018B4DB1-7081-4F2A-855A-828830C47A09}" presName="parentText" presStyleLbl="node1" presStyleIdx="4" presStyleCnt="6">
        <dgm:presLayoutVars>
          <dgm:chMax val="0"/>
          <dgm:bulletEnabled val="1"/>
        </dgm:presLayoutVars>
      </dgm:prSet>
      <dgm:spPr/>
    </dgm:pt>
    <dgm:pt modelId="{27545822-53ED-4A21-9885-9D3C50AAFE4E}" type="pres">
      <dgm:prSet presAssocID="{26E03161-E04F-469E-9255-AEC5C2AEE1B2}" presName="spacer" presStyleCnt="0"/>
      <dgm:spPr/>
    </dgm:pt>
    <dgm:pt modelId="{73CA29DE-37BE-4F22-AD73-37561670146E}" type="pres">
      <dgm:prSet presAssocID="{22E567EC-2A73-4F59-A84A-DAD13ED3BC0B}" presName="parentText" presStyleLbl="node1" presStyleIdx="5" presStyleCnt="6">
        <dgm:presLayoutVars>
          <dgm:chMax val="0"/>
          <dgm:bulletEnabled val="1"/>
        </dgm:presLayoutVars>
      </dgm:prSet>
      <dgm:spPr/>
    </dgm:pt>
  </dgm:ptLst>
  <dgm:cxnLst>
    <dgm:cxn modelId="{588CFB02-6253-46B6-A694-582D304FDE84}" srcId="{E9A066D9-B395-4307-B4B0-EC2CA7CCBAC0}" destId="{22E567EC-2A73-4F59-A84A-DAD13ED3BC0B}" srcOrd="5" destOrd="0" parTransId="{76560908-CF06-4254-AB3C-2D6ABBF249E9}" sibTransId="{6884160E-F4C6-414D-A67C-C4EE13A0D4AB}"/>
    <dgm:cxn modelId="{BA8AC91B-0FDC-44DB-A2CF-06F98355C464}" type="presOf" srcId="{E9A066D9-B395-4307-B4B0-EC2CA7CCBAC0}" destId="{91020C9F-20C6-4427-84EE-7004828F3E24}" srcOrd="0" destOrd="0" presId="urn:microsoft.com/office/officeart/2005/8/layout/vList2"/>
    <dgm:cxn modelId="{42D78B2E-23CA-4C14-9286-49FAB9CF0DDA}" type="presOf" srcId="{DA4C90B2-A3D2-457B-A0AF-FE5E834FE392}" destId="{1A48A352-F05A-4D7B-87D8-C636F5F78760}" srcOrd="0" destOrd="0" presId="urn:microsoft.com/office/officeart/2005/8/layout/vList2"/>
    <dgm:cxn modelId="{6049AB3F-B69C-422E-A07C-F6AAA159A6AD}" type="presOf" srcId="{018B4DB1-7081-4F2A-855A-828830C47A09}" destId="{84153EC7-3F94-4C9C-9C59-B0879F042900}" srcOrd="0" destOrd="0" presId="urn:microsoft.com/office/officeart/2005/8/layout/vList2"/>
    <dgm:cxn modelId="{236B255F-0446-4EFA-966A-C517EABE769C}" srcId="{E9A066D9-B395-4307-B4B0-EC2CA7CCBAC0}" destId="{F5D61D36-C1F4-4F0D-9572-A5EDAB1C18F3}" srcOrd="2" destOrd="0" parTransId="{35138849-CA87-4A74-BD0E-A1C2C88B77C7}" sibTransId="{7B95A53A-170D-4F0F-B4A7-480108815280}"/>
    <dgm:cxn modelId="{C3B94D63-BAD5-486C-8611-50C0F84CA6DE}" srcId="{E9A066D9-B395-4307-B4B0-EC2CA7CCBAC0}" destId="{FD3B2552-14F4-4A54-A7E6-A696CF75C1C5}" srcOrd="1" destOrd="0" parTransId="{F9252B81-07C9-4A91-B49B-266FCFA3DD1E}" sibTransId="{B2343897-0B17-49D5-81E7-C8E8BB1BEB74}"/>
    <dgm:cxn modelId="{30DCF163-01B6-4704-A490-946B56625F4E}" type="presOf" srcId="{988DE12E-3005-4A60-809F-211F3643EC26}" destId="{4F3EA030-E741-45F3-80EF-1323BC560F66}" srcOrd="0" destOrd="0" presId="urn:microsoft.com/office/officeart/2005/8/layout/vList2"/>
    <dgm:cxn modelId="{FBBC4869-C632-4E8B-B1F0-BFCB31B544B7}" srcId="{E9A066D9-B395-4307-B4B0-EC2CA7CCBAC0}" destId="{DA4C90B2-A3D2-457B-A0AF-FE5E834FE392}" srcOrd="0" destOrd="0" parTransId="{02F4DF14-DE15-48A5-9137-F3EF245EDBA5}" sibTransId="{0CE191A9-AB71-4FA9-AAE5-0F1D9660DDBF}"/>
    <dgm:cxn modelId="{4603B54A-E3D6-44D9-9FCB-D2690793B6B5}" type="presOf" srcId="{F5D61D36-C1F4-4F0D-9572-A5EDAB1C18F3}" destId="{1D45C0AB-4653-49A5-BBCC-2DED93BDA551}" srcOrd="0" destOrd="0" presId="urn:microsoft.com/office/officeart/2005/8/layout/vList2"/>
    <dgm:cxn modelId="{DE19CF54-B78D-4FF2-A131-CE148F96136D}" type="presOf" srcId="{22E567EC-2A73-4F59-A84A-DAD13ED3BC0B}" destId="{73CA29DE-37BE-4F22-AD73-37561670146E}" srcOrd="0" destOrd="0" presId="urn:microsoft.com/office/officeart/2005/8/layout/vList2"/>
    <dgm:cxn modelId="{B08CEE56-E166-48E1-AD3A-8CD794B3C867}" srcId="{E9A066D9-B395-4307-B4B0-EC2CA7CCBAC0}" destId="{018B4DB1-7081-4F2A-855A-828830C47A09}" srcOrd="4" destOrd="0" parTransId="{104F418D-968E-4A3A-8DFF-5FEDF78363FE}" sibTransId="{26E03161-E04F-469E-9255-AEC5C2AEE1B2}"/>
    <dgm:cxn modelId="{7DC50A83-436A-4EC8-908D-252E3485337F}" srcId="{E9A066D9-B395-4307-B4B0-EC2CA7CCBAC0}" destId="{988DE12E-3005-4A60-809F-211F3643EC26}" srcOrd="3" destOrd="0" parTransId="{6B33230E-E982-483D-BBD7-B88725CADA67}" sibTransId="{5A421868-14FB-4E41-9177-03B5A3FFCA98}"/>
    <dgm:cxn modelId="{A4A4E8E1-743E-4014-A52A-3D0BA531B03E}" type="presOf" srcId="{FD3B2552-14F4-4A54-A7E6-A696CF75C1C5}" destId="{3DBF7E50-A9E3-436E-A6DC-AD714B5529ED}" srcOrd="0" destOrd="0" presId="urn:microsoft.com/office/officeart/2005/8/layout/vList2"/>
    <dgm:cxn modelId="{2560B982-5168-48AE-8923-13528FCC9CC9}" type="presParOf" srcId="{91020C9F-20C6-4427-84EE-7004828F3E24}" destId="{1A48A352-F05A-4D7B-87D8-C636F5F78760}" srcOrd="0" destOrd="0" presId="urn:microsoft.com/office/officeart/2005/8/layout/vList2"/>
    <dgm:cxn modelId="{C4DC7EC7-B7D0-4F7A-A6D2-F8A7F378D330}" type="presParOf" srcId="{91020C9F-20C6-4427-84EE-7004828F3E24}" destId="{544F6320-76D9-4ABB-9F29-5F48552ABE6D}" srcOrd="1" destOrd="0" presId="urn:microsoft.com/office/officeart/2005/8/layout/vList2"/>
    <dgm:cxn modelId="{63D74416-4031-4E41-BD65-6499DB1B590C}" type="presParOf" srcId="{91020C9F-20C6-4427-84EE-7004828F3E24}" destId="{3DBF7E50-A9E3-436E-A6DC-AD714B5529ED}" srcOrd="2" destOrd="0" presId="urn:microsoft.com/office/officeart/2005/8/layout/vList2"/>
    <dgm:cxn modelId="{28884893-EE4B-4A6E-B1F8-F69F75447811}" type="presParOf" srcId="{91020C9F-20C6-4427-84EE-7004828F3E24}" destId="{7B6D1BAB-36B4-4E8E-9C3F-4760FE736D4C}" srcOrd="3" destOrd="0" presId="urn:microsoft.com/office/officeart/2005/8/layout/vList2"/>
    <dgm:cxn modelId="{CC2A01AC-EF0F-430F-8EC6-954255A69018}" type="presParOf" srcId="{91020C9F-20C6-4427-84EE-7004828F3E24}" destId="{1D45C0AB-4653-49A5-BBCC-2DED93BDA551}" srcOrd="4" destOrd="0" presId="urn:microsoft.com/office/officeart/2005/8/layout/vList2"/>
    <dgm:cxn modelId="{2FEC3763-53A5-4082-95C7-36C671AAEA30}" type="presParOf" srcId="{91020C9F-20C6-4427-84EE-7004828F3E24}" destId="{2251F61A-B821-4D02-9024-326E320347F4}" srcOrd="5" destOrd="0" presId="urn:microsoft.com/office/officeart/2005/8/layout/vList2"/>
    <dgm:cxn modelId="{F1533DCB-E7F1-4C8D-B144-7BB2FC07CDEA}" type="presParOf" srcId="{91020C9F-20C6-4427-84EE-7004828F3E24}" destId="{4F3EA030-E741-45F3-80EF-1323BC560F66}" srcOrd="6" destOrd="0" presId="urn:microsoft.com/office/officeart/2005/8/layout/vList2"/>
    <dgm:cxn modelId="{7352D9E7-F582-4381-8CE6-DC094DAC177D}" type="presParOf" srcId="{91020C9F-20C6-4427-84EE-7004828F3E24}" destId="{F989EF1F-CF01-4761-B25C-04CD6E77B405}" srcOrd="7" destOrd="0" presId="urn:microsoft.com/office/officeart/2005/8/layout/vList2"/>
    <dgm:cxn modelId="{030EB0CD-05C2-4B74-B710-A9522DD58DA8}" type="presParOf" srcId="{91020C9F-20C6-4427-84EE-7004828F3E24}" destId="{84153EC7-3F94-4C9C-9C59-B0879F042900}" srcOrd="8" destOrd="0" presId="urn:microsoft.com/office/officeart/2005/8/layout/vList2"/>
    <dgm:cxn modelId="{4E05E5F7-8936-4758-997F-CB42CE756FA4}" type="presParOf" srcId="{91020C9F-20C6-4427-84EE-7004828F3E24}" destId="{27545822-53ED-4A21-9885-9D3C50AAFE4E}" srcOrd="9" destOrd="0" presId="urn:microsoft.com/office/officeart/2005/8/layout/vList2"/>
    <dgm:cxn modelId="{1874E804-7D75-4F7A-94A9-F85CF6951891}" type="presParOf" srcId="{91020C9F-20C6-4427-84EE-7004828F3E24}" destId="{73CA29DE-37BE-4F22-AD73-37561670146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A066D9-B395-4307-B4B0-EC2CA7CCBA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4C90B2-A3D2-457B-A0AF-FE5E834FE392}">
      <dgm:prSet/>
      <dgm:spPr/>
      <dgm:t>
        <a:bodyPr/>
        <a:lstStyle/>
        <a:p>
          <a:r>
            <a:rPr lang="az-Latn-AZ" b="1" i="0" dirty="0"/>
            <a:t>B</a:t>
          </a:r>
          <a:r>
            <a:rPr lang="en-US" b="1" i="0" dirty="0" err="1"/>
            <a:t>ölün</a:t>
          </a:r>
          <a:r>
            <a:rPr lang="en-US" b="1" i="0" dirty="0"/>
            <a:t>:</a:t>
          </a:r>
        </a:p>
        <a:p>
          <a:r>
            <a:rPr lang="en-US" b="1" i="0" dirty="0" err="1"/>
            <a:t>Hər</a:t>
          </a:r>
          <a:r>
            <a:rPr lang="en-US" b="1" i="0" dirty="0"/>
            <a:t> </a:t>
          </a:r>
          <a:r>
            <a:rPr lang="en-US" b="1" i="0" dirty="0" err="1"/>
            <a:t>bir</a:t>
          </a:r>
          <a:r>
            <a:rPr lang="en-US" b="1" i="0" dirty="0"/>
            <a:t> alt </a:t>
          </a:r>
          <a:r>
            <a:rPr lang="en-US" b="1" i="0" dirty="0" err="1"/>
            <a:t>massivdə</a:t>
          </a:r>
          <a:r>
            <a:rPr lang="en-US" b="1" i="0" dirty="0"/>
            <a:t> </a:t>
          </a:r>
          <a:r>
            <a:rPr lang="en-US" b="1" i="0" dirty="0" err="1"/>
            <a:t>bir</a:t>
          </a:r>
          <a:r>
            <a:rPr lang="en-US" b="1" i="0" dirty="0"/>
            <a:t> element </a:t>
          </a:r>
          <a:r>
            <a:rPr lang="en-US" b="1" i="0" dirty="0" err="1"/>
            <a:t>olana</a:t>
          </a:r>
          <a:r>
            <a:rPr lang="en-US" b="1" i="0" dirty="0"/>
            <a:t> </a:t>
          </a:r>
          <a:r>
            <a:rPr lang="en-US" b="1" i="0" dirty="0" err="1"/>
            <a:t>qədər</a:t>
          </a:r>
          <a:r>
            <a:rPr lang="en-US" b="1" i="0" dirty="0"/>
            <a:t> </a:t>
          </a:r>
          <a:r>
            <a:rPr lang="en-US" b="1" i="0" dirty="0" err="1"/>
            <a:t>massiv</a:t>
          </a:r>
          <a:r>
            <a:rPr lang="en-US" b="1" i="0" dirty="0"/>
            <a:t> </a:t>
          </a:r>
          <a:r>
            <a:rPr lang="en-US" b="1" i="0" dirty="0" err="1"/>
            <a:t>iki</a:t>
          </a:r>
          <a:r>
            <a:rPr lang="en-US" b="1" i="0" dirty="0"/>
            <a:t> </a:t>
          </a:r>
          <a:r>
            <a:rPr lang="en-US" b="1" i="0" dirty="0" err="1"/>
            <a:t>yarıya</a:t>
          </a:r>
          <a:r>
            <a:rPr lang="en-US" b="1" i="0" dirty="0"/>
            <a:t> </a:t>
          </a:r>
          <a:r>
            <a:rPr lang="en-US" b="1" i="0" dirty="0" err="1"/>
            <a:t>bölünür</a:t>
          </a:r>
          <a:endParaRPr lang="en-US" b="1" i="0" dirty="0"/>
        </a:p>
        <a:p>
          <a:r>
            <a:rPr lang="en-US" b="1" i="0" dirty="0"/>
            <a:t>Bu </a:t>
          </a:r>
          <a:r>
            <a:rPr lang="en-US" b="1" i="0" dirty="0" err="1"/>
            <a:t>bölgü</a:t>
          </a:r>
          <a:r>
            <a:rPr lang="en-US" b="1" i="0" dirty="0"/>
            <a:t> </a:t>
          </a:r>
          <a:r>
            <a:rPr lang="en-US" b="1" i="0" dirty="0" err="1"/>
            <a:t>rekursiv</a:t>
          </a:r>
          <a:r>
            <a:rPr lang="en-US" b="1" i="0" dirty="0"/>
            <a:t> </a:t>
          </a:r>
          <a:r>
            <a:rPr lang="en-US" b="1" i="0" dirty="0" err="1"/>
            <a:t>şəkildə</a:t>
          </a:r>
          <a:r>
            <a:rPr lang="en-US" b="1" i="0" dirty="0"/>
            <a:t> </a:t>
          </a:r>
          <a:r>
            <a:rPr lang="en-US" b="1" i="0" dirty="0" err="1"/>
            <a:t>davam</a:t>
          </a:r>
          <a:r>
            <a:rPr lang="en-US" b="1" i="0" dirty="0"/>
            <a:t> </a:t>
          </a:r>
          <a:r>
            <a:rPr lang="en-US" b="1" i="0" dirty="0" err="1"/>
            <a:t>edir</a:t>
          </a:r>
          <a:endParaRPr lang="en-US" b="1" dirty="0"/>
        </a:p>
      </dgm:t>
    </dgm:pt>
    <dgm:pt modelId="{02F4DF14-DE15-48A5-9137-F3EF245EDBA5}" type="parTrans" cxnId="{FBBC4869-C632-4E8B-B1F0-BFCB31B544B7}">
      <dgm:prSet/>
      <dgm:spPr/>
      <dgm:t>
        <a:bodyPr/>
        <a:lstStyle/>
        <a:p>
          <a:endParaRPr lang="en-US"/>
        </a:p>
      </dgm:t>
    </dgm:pt>
    <dgm:pt modelId="{0CE191A9-AB71-4FA9-AAE5-0F1D9660DDBF}" type="sibTrans" cxnId="{FBBC4869-C632-4E8B-B1F0-BFCB31B544B7}">
      <dgm:prSet/>
      <dgm:spPr/>
      <dgm:t>
        <a:bodyPr/>
        <a:lstStyle/>
        <a:p>
          <a:endParaRPr lang="en-US"/>
        </a:p>
      </dgm:t>
    </dgm:pt>
    <dgm:pt modelId="{FD3B2552-14F4-4A54-A7E6-A696CF75C1C5}">
      <dgm:prSet/>
      <dgm:spPr/>
      <dgm:t>
        <a:bodyPr/>
        <a:lstStyle/>
        <a:p>
          <a:r>
            <a:rPr lang="en-US" b="1" dirty="0" err="1"/>
            <a:t>Fəth</a:t>
          </a:r>
          <a:r>
            <a:rPr lang="en-US" b="1" dirty="0"/>
            <a:t> et (</a:t>
          </a:r>
          <a:r>
            <a:rPr lang="en-US" b="1" dirty="0" err="1"/>
            <a:t>birləşdir</a:t>
          </a:r>
          <a:r>
            <a:rPr lang="en-US" b="1" dirty="0"/>
            <a:t>): </a:t>
          </a:r>
          <a:r>
            <a:rPr lang="en-US" b="1" dirty="0" err="1"/>
            <a:t>massivlər</a:t>
          </a:r>
          <a:r>
            <a:rPr lang="en-US" b="1" dirty="0"/>
            <a:t> </a:t>
          </a:r>
          <a:r>
            <a:rPr lang="en-US" b="1" dirty="0" err="1"/>
            <a:t>bölündükdən</a:t>
          </a:r>
          <a:r>
            <a:rPr lang="en-US" b="1" dirty="0"/>
            <a:t> </a:t>
          </a:r>
          <a:r>
            <a:rPr lang="en-US" b="1" dirty="0" err="1"/>
            <a:t>sonra</a:t>
          </a:r>
          <a:r>
            <a:rPr lang="en-US" b="1" dirty="0"/>
            <a:t> </a:t>
          </a:r>
          <a:r>
            <a:rPr lang="en-US" b="1" dirty="0" err="1"/>
            <a:t>birləşmə</a:t>
          </a:r>
          <a:r>
            <a:rPr lang="en-US" b="1" dirty="0"/>
            <a:t> </a:t>
          </a:r>
          <a:r>
            <a:rPr lang="en-US" b="1" dirty="0" err="1"/>
            <a:t>prosesi</a:t>
          </a:r>
          <a:r>
            <a:rPr lang="en-US" b="1" dirty="0"/>
            <a:t> </a:t>
          </a:r>
          <a:r>
            <a:rPr lang="en-US" b="1" dirty="0" err="1"/>
            <a:t>başlayır</a:t>
          </a:r>
          <a:endParaRPr lang="en-US" b="1" dirty="0"/>
        </a:p>
        <a:p>
          <a:r>
            <a:rPr lang="en-US" b="1" dirty="0" err="1"/>
            <a:t>İki</a:t>
          </a:r>
          <a:r>
            <a:rPr lang="en-US" b="1" dirty="0"/>
            <a:t> </a:t>
          </a:r>
          <a:r>
            <a:rPr lang="en-US" b="1" dirty="0" err="1"/>
            <a:t>çeşidlənmiş</a:t>
          </a:r>
          <a:r>
            <a:rPr lang="en-US" b="1" dirty="0"/>
            <a:t> alt </a:t>
          </a:r>
          <a:r>
            <a:rPr lang="en-US" b="1" dirty="0" err="1"/>
            <a:t>massiv</a:t>
          </a:r>
          <a:r>
            <a:rPr lang="en-US" b="1" dirty="0"/>
            <a:t> </a:t>
          </a:r>
          <a:r>
            <a:rPr lang="en-US" b="1" dirty="0" err="1"/>
            <a:t>çeşidlənmiş</a:t>
          </a:r>
          <a:r>
            <a:rPr lang="en-US" b="1" dirty="0"/>
            <a:t> </a:t>
          </a:r>
          <a:r>
            <a:rPr lang="en-US" b="1" dirty="0" err="1"/>
            <a:t>şəkildə</a:t>
          </a:r>
          <a:r>
            <a:rPr lang="en-US" b="1" dirty="0"/>
            <a:t> </a:t>
          </a:r>
          <a:r>
            <a:rPr lang="en-US" b="1" dirty="0" err="1"/>
            <a:t>birləşir</a:t>
          </a:r>
          <a:r>
            <a:rPr lang="en-US" b="1" dirty="0"/>
            <a:t>.</a:t>
          </a:r>
        </a:p>
      </dgm:t>
    </dgm:pt>
    <dgm:pt modelId="{F9252B81-07C9-4A91-B49B-266FCFA3DD1E}" type="parTrans" cxnId="{C3B94D63-BAD5-486C-8611-50C0F84CA6DE}">
      <dgm:prSet/>
      <dgm:spPr/>
      <dgm:t>
        <a:bodyPr/>
        <a:lstStyle/>
        <a:p>
          <a:endParaRPr lang="en-US"/>
        </a:p>
      </dgm:t>
    </dgm:pt>
    <dgm:pt modelId="{B2343897-0B17-49D5-81E7-C8E8BB1BEB74}" type="sibTrans" cxnId="{C3B94D63-BAD5-486C-8611-50C0F84CA6DE}">
      <dgm:prSet/>
      <dgm:spPr/>
      <dgm:t>
        <a:bodyPr/>
        <a:lstStyle/>
        <a:p>
          <a:endParaRPr lang="en-US"/>
        </a:p>
      </dgm:t>
    </dgm:pt>
    <dgm:pt modelId="{A53DA486-4432-46FF-A9A8-31CF97849022}">
      <dgm:prSet/>
      <dgm:spPr/>
      <dgm:t>
        <a:bodyPr/>
        <a:lstStyle/>
        <a:p>
          <a:r>
            <a:rPr lang="en-US" b="1" dirty="0" err="1"/>
            <a:t>Birləşdirin</a:t>
          </a:r>
          <a:r>
            <a:rPr lang="en-US" b="1" dirty="0"/>
            <a:t>: </a:t>
          </a:r>
          <a:r>
            <a:rPr lang="en-US" b="1" dirty="0" err="1"/>
            <a:t>Birləşmə</a:t>
          </a:r>
          <a:r>
            <a:rPr lang="en-US" b="1" dirty="0"/>
            <a:t> </a:t>
          </a:r>
          <a:r>
            <a:rPr lang="en-US" b="1" dirty="0" err="1"/>
            <a:t>prosesi</a:t>
          </a:r>
          <a:r>
            <a:rPr lang="en-US" b="1" dirty="0"/>
            <a:t> </a:t>
          </a:r>
          <a:r>
            <a:rPr lang="en-US" b="1" dirty="0" err="1"/>
            <a:t>bütün</a:t>
          </a:r>
          <a:r>
            <a:rPr lang="en-US" b="1" dirty="0"/>
            <a:t> alt </a:t>
          </a:r>
          <a:r>
            <a:rPr lang="en-US" b="1" dirty="0" err="1"/>
            <a:t>massivlər</a:t>
          </a:r>
          <a:r>
            <a:rPr lang="en-US" b="1" dirty="0"/>
            <a:t> </a:t>
          </a:r>
          <a:r>
            <a:rPr lang="en-US" b="1" dirty="0" err="1"/>
            <a:t>yenidən</a:t>
          </a:r>
          <a:r>
            <a:rPr lang="en-US" b="1" dirty="0"/>
            <a:t> </a:t>
          </a:r>
          <a:r>
            <a:rPr lang="en-US" b="1" dirty="0" err="1"/>
            <a:t>bir</a:t>
          </a:r>
          <a:r>
            <a:rPr lang="en-US" b="1" dirty="0"/>
            <a:t> </a:t>
          </a:r>
          <a:r>
            <a:rPr lang="en-US" b="1" dirty="0" err="1"/>
            <a:t>sıralanmış</a:t>
          </a:r>
          <a:r>
            <a:rPr lang="en-US" b="1" dirty="0"/>
            <a:t> </a:t>
          </a:r>
          <a:r>
            <a:rPr lang="en-US" b="1" dirty="0" err="1"/>
            <a:t>massivdə</a:t>
          </a:r>
          <a:r>
            <a:rPr lang="en-US" b="1" dirty="0"/>
            <a:t> </a:t>
          </a:r>
          <a:r>
            <a:rPr lang="en-US" b="1" dirty="0" err="1"/>
            <a:t>birləşdirilənə</a:t>
          </a:r>
          <a:r>
            <a:rPr lang="en-US" b="1" dirty="0"/>
            <a:t> </a:t>
          </a:r>
          <a:r>
            <a:rPr lang="en-US" b="1" dirty="0" err="1"/>
            <a:t>qədər</a:t>
          </a:r>
          <a:r>
            <a:rPr lang="en-US" b="1" dirty="0"/>
            <a:t> </a:t>
          </a:r>
          <a:r>
            <a:rPr lang="en-US" b="1" dirty="0" err="1"/>
            <a:t>davam</a:t>
          </a:r>
          <a:r>
            <a:rPr lang="en-US" b="1" dirty="0"/>
            <a:t> </a:t>
          </a:r>
          <a:r>
            <a:rPr lang="en-US" b="1" dirty="0" err="1"/>
            <a:t>edir</a:t>
          </a:r>
          <a:r>
            <a:rPr lang="en-US" b="1" dirty="0"/>
            <a:t>.</a:t>
          </a:r>
        </a:p>
      </dgm:t>
    </dgm:pt>
    <dgm:pt modelId="{00316A31-CC29-4D79-83B6-61D7DEC1805C}" type="parTrans" cxnId="{AEC05712-03E4-4FB5-951B-808D8EB70EA1}">
      <dgm:prSet/>
      <dgm:spPr/>
      <dgm:t>
        <a:bodyPr/>
        <a:lstStyle/>
        <a:p>
          <a:endParaRPr lang="en-US"/>
        </a:p>
      </dgm:t>
    </dgm:pt>
    <dgm:pt modelId="{8C8FBD8E-E285-487B-8C0B-9B290497CD10}" type="sibTrans" cxnId="{AEC05712-03E4-4FB5-951B-808D8EB70EA1}">
      <dgm:prSet/>
      <dgm:spPr/>
      <dgm:t>
        <a:bodyPr/>
        <a:lstStyle/>
        <a:p>
          <a:endParaRPr lang="en-US"/>
        </a:p>
      </dgm:t>
    </dgm:pt>
    <dgm:pt modelId="{91020C9F-20C6-4427-84EE-7004828F3E24}" type="pres">
      <dgm:prSet presAssocID="{E9A066D9-B395-4307-B4B0-EC2CA7CCBAC0}" presName="linear" presStyleCnt="0">
        <dgm:presLayoutVars>
          <dgm:animLvl val="lvl"/>
          <dgm:resizeHandles val="exact"/>
        </dgm:presLayoutVars>
      </dgm:prSet>
      <dgm:spPr/>
    </dgm:pt>
    <dgm:pt modelId="{1A48A352-F05A-4D7B-87D8-C636F5F78760}" type="pres">
      <dgm:prSet presAssocID="{DA4C90B2-A3D2-457B-A0AF-FE5E834FE392}" presName="parentText" presStyleLbl="node1" presStyleIdx="0" presStyleCnt="3" custScaleY="152458">
        <dgm:presLayoutVars>
          <dgm:chMax val="0"/>
          <dgm:bulletEnabled val="1"/>
        </dgm:presLayoutVars>
      </dgm:prSet>
      <dgm:spPr/>
    </dgm:pt>
    <dgm:pt modelId="{544F6320-76D9-4ABB-9F29-5F48552ABE6D}" type="pres">
      <dgm:prSet presAssocID="{0CE191A9-AB71-4FA9-AAE5-0F1D9660DDBF}" presName="spacer" presStyleCnt="0"/>
      <dgm:spPr/>
    </dgm:pt>
    <dgm:pt modelId="{3DBF7E50-A9E3-436E-A6DC-AD714B5529ED}" type="pres">
      <dgm:prSet presAssocID="{FD3B2552-14F4-4A54-A7E6-A696CF75C1C5}" presName="parentText" presStyleLbl="node1" presStyleIdx="1" presStyleCnt="3" custScaleY="169808">
        <dgm:presLayoutVars>
          <dgm:chMax val="0"/>
          <dgm:bulletEnabled val="1"/>
        </dgm:presLayoutVars>
      </dgm:prSet>
      <dgm:spPr/>
    </dgm:pt>
    <dgm:pt modelId="{7B6D1BAB-36B4-4E8E-9C3F-4760FE736D4C}" type="pres">
      <dgm:prSet presAssocID="{B2343897-0B17-49D5-81E7-C8E8BB1BEB74}" presName="spacer" presStyleCnt="0"/>
      <dgm:spPr/>
    </dgm:pt>
    <dgm:pt modelId="{99BDF22A-286B-447D-B0FC-9A14AA731F08}" type="pres">
      <dgm:prSet presAssocID="{A53DA486-4432-46FF-A9A8-31CF97849022}" presName="parentText" presStyleLbl="node1" presStyleIdx="2" presStyleCnt="3" custScaleY="151417" custLinFactNeighborX="-374" custLinFactNeighborY="45407">
        <dgm:presLayoutVars>
          <dgm:chMax val="0"/>
          <dgm:bulletEnabled val="1"/>
        </dgm:presLayoutVars>
      </dgm:prSet>
      <dgm:spPr/>
    </dgm:pt>
  </dgm:ptLst>
  <dgm:cxnLst>
    <dgm:cxn modelId="{AEC05712-03E4-4FB5-951B-808D8EB70EA1}" srcId="{E9A066D9-B395-4307-B4B0-EC2CA7CCBAC0}" destId="{A53DA486-4432-46FF-A9A8-31CF97849022}" srcOrd="2" destOrd="0" parTransId="{00316A31-CC29-4D79-83B6-61D7DEC1805C}" sibTransId="{8C8FBD8E-E285-487B-8C0B-9B290497CD10}"/>
    <dgm:cxn modelId="{BA8AC91B-0FDC-44DB-A2CF-06F98355C464}" type="presOf" srcId="{E9A066D9-B395-4307-B4B0-EC2CA7CCBAC0}" destId="{91020C9F-20C6-4427-84EE-7004828F3E24}" srcOrd="0" destOrd="0" presId="urn:microsoft.com/office/officeart/2005/8/layout/vList2"/>
    <dgm:cxn modelId="{42D78B2E-23CA-4C14-9286-49FAB9CF0DDA}" type="presOf" srcId="{DA4C90B2-A3D2-457B-A0AF-FE5E834FE392}" destId="{1A48A352-F05A-4D7B-87D8-C636F5F78760}" srcOrd="0" destOrd="0" presId="urn:microsoft.com/office/officeart/2005/8/layout/vList2"/>
    <dgm:cxn modelId="{C3B94D63-BAD5-486C-8611-50C0F84CA6DE}" srcId="{E9A066D9-B395-4307-B4B0-EC2CA7CCBAC0}" destId="{FD3B2552-14F4-4A54-A7E6-A696CF75C1C5}" srcOrd="1" destOrd="0" parTransId="{F9252B81-07C9-4A91-B49B-266FCFA3DD1E}" sibTransId="{B2343897-0B17-49D5-81E7-C8E8BB1BEB74}"/>
    <dgm:cxn modelId="{FBBC4869-C632-4E8B-B1F0-BFCB31B544B7}" srcId="{E9A066D9-B395-4307-B4B0-EC2CA7CCBAC0}" destId="{DA4C90B2-A3D2-457B-A0AF-FE5E834FE392}" srcOrd="0" destOrd="0" parTransId="{02F4DF14-DE15-48A5-9137-F3EF245EDBA5}" sibTransId="{0CE191A9-AB71-4FA9-AAE5-0F1D9660DDBF}"/>
    <dgm:cxn modelId="{C8708988-60B7-4E35-AE83-5070C713654D}" type="presOf" srcId="{A53DA486-4432-46FF-A9A8-31CF97849022}" destId="{99BDF22A-286B-447D-B0FC-9A14AA731F08}" srcOrd="0" destOrd="0" presId="urn:microsoft.com/office/officeart/2005/8/layout/vList2"/>
    <dgm:cxn modelId="{A4A4E8E1-743E-4014-A52A-3D0BA531B03E}" type="presOf" srcId="{FD3B2552-14F4-4A54-A7E6-A696CF75C1C5}" destId="{3DBF7E50-A9E3-436E-A6DC-AD714B5529ED}" srcOrd="0" destOrd="0" presId="urn:microsoft.com/office/officeart/2005/8/layout/vList2"/>
    <dgm:cxn modelId="{2560B982-5168-48AE-8923-13528FCC9CC9}" type="presParOf" srcId="{91020C9F-20C6-4427-84EE-7004828F3E24}" destId="{1A48A352-F05A-4D7B-87D8-C636F5F78760}" srcOrd="0" destOrd="0" presId="urn:microsoft.com/office/officeart/2005/8/layout/vList2"/>
    <dgm:cxn modelId="{C4DC7EC7-B7D0-4F7A-A6D2-F8A7F378D330}" type="presParOf" srcId="{91020C9F-20C6-4427-84EE-7004828F3E24}" destId="{544F6320-76D9-4ABB-9F29-5F48552ABE6D}" srcOrd="1" destOrd="0" presId="urn:microsoft.com/office/officeart/2005/8/layout/vList2"/>
    <dgm:cxn modelId="{63D74416-4031-4E41-BD65-6499DB1B590C}" type="presParOf" srcId="{91020C9F-20C6-4427-84EE-7004828F3E24}" destId="{3DBF7E50-A9E3-436E-A6DC-AD714B5529ED}" srcOrd="2" destOrd="0" presId="urn:microsoft.com/office/officeart/2005/8/layout/vList2"/>
    <dgm:cxn modelId="{28884893-EE4B-4A6E-B1F8-F69F75447811}" type="presParOf" srcId="{91020C9F-20C6-4427-84EE-7004828F3E24}" destId="{7B6D1BAB-36B4-4E8E-9C3F-4760FE736D4C}" srcOrd="3" destOrd="0" presId="urn:microsoft.com/office/officeart/2005/8/layout/vList2"/>
    <dgm:cxn modelId="{ABBA4921-707D-4447-9603-C4AC157D1FF5}" type="presParOf" srcId="{91020C9F-20C6-4427-84EE-7004828F3E24}" destId="{99BDF22A-286B-447D-B0FC-9A14AA731F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B6CE9-12B3-4CC5-879F-C1438FB4EA1A}">
      <dsp:nvSpPr>
        <dsp:cNvPr id="0" name=""/>
        <dsp:cNvSpPr/>
      </dsp:nvSpPr>
      <dsp:spPr>
        <a:xfrm>
          <a:off x="0" y="67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C4133-C029-43D4-AB48-3FCDD226C729}">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What is Sort Algorithm?</a:t>
          </a:r>
          <a:endParaRPr lang="en-US" sz="3600" kern="1200"/>
        </a:p>
      </dsp:txBody>
      <dsp:txXfrm>
        <a:off x="0" y="675"/>
        <a:ext cx="6900512" cy="790684"/>
      </dsp:txXfrm>
    </dsp:sp>
    <dsp:sp modelId="{BDB325DA-6DDC-44E2-9FE6-8A3448702631}">
      <dsp:nvSpPr>
        <dsp:cNvPr id="0" name=""/>
        <dsp:cNvSpPr/>
      </dsp:nvSpPr>
      <dsp:spPr>
        <a:xfrm>
          <a:off x="0" y="79135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C2EEF-1E9B-434B-9C34-49C64629177D}">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Selection Sort</a:t>
          </a:r>
          <a:endParaRPr lang="en-US" sz="3600" kern="1200"/>
        </a:p>
      </dsp:txBody>
      <dsp:txXfrm>
        <a:off x="0" y="791359"/>
        <a:ext cx="6900512" cy="790684"/>
      </dsp:txXfrm>
    </dsp:sp>
    <dsp:sp modelId="{D652657B-1E85-4F75-89E0-ADC1F577E76E}">
      <dsp:nvSpPr>
        <dsp:cNvPr id="0" name=""/>
        <dsp:cNvSpPr/>
      </dsp:nvSpPr>
      <dsp:spPr>
        <a:xfrm>
          <a:off x="0" y="1582044"/>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1C212-49E8-48D4-ACB6-C5A741F3BEA1}">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Bubble Sort</a:t>
          </a:r>
          <a:endParaRPr lang="en-US" sz="3600" kern="1200"/>
        </a:p>
      </dsp:txBody>
      <dsp:txXfrm>
        <a:off x="0" y="1582044"/>
        <a:ext cx="6900512" cy="790684"/>
      </dsp:txXfrm>
    </dsp:sp>
    <dsp:sp modelId="{754478C0-CAF5-4188-9BB3-F3F074E09CDC}">
      <dsp:nvSpPr>
        <dsp:cNvPr id="0" name=""/>
        <dsp:cNvSpPr/>
      </dsp:nvSpPr>
      <dsp:spPr>
        <a:xfrm>
          <a:off x="0" y="2372728"/>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E4050-DF2C-4CAF-A779-76DAC2E07F15}">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Insertion Sort</a:t>
          </a:r>
          <a:endParaRPr lang="en-US" sz="3600" kern="1200"/>
        </a:p>
      </dsp:txBody>
      <dsp:txXfrm>
        <a:off x="0" y="2372728"/>
        <a:ext cx="6900512" cy="790684"/>
      </dsp:txXfrm>
    </dsp:sp>
    <dsp:sp modelId="{1132FF74-879A-4C9E-BAD6-B824C5C948A3}">
      <dsp:nvSpPr>
        <dsp:cNvPr id="0" name=""/>
        <dsp:cNvSpPr/>
      </dsp:nvSpPr>
      <dsp:spPr>
        <a:xfrm>
          <a:off x="0" y="3163412"/>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D45CE-0910-4C9D-99C5-F8BA534E4EB6}">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Merge Sort</a:t>
          </a:r>
          <a:endParaRPr lang="en-US" sz="3600" kern="1200"/>
        </a:p>
      </dsp:txBody>
      <dsp:txXfrm>
        <a:off x="0" y="3163412"/>
        <a:ext cx="6900512" cy="790684"/>
      </dsp:txXfrm>
    </dsp:sp>
    <dsp:sp modelId="{21FC148F-59C8-42BC-8203-28E2AF584D78}">
      <dsp:nvSpPr>
        <dsp:cNvPr id="0" name=""/>
        <dsp:cNvSpPr/>
      </dsp:nvSpPr>
      <dsp:spPr>
        <a:xfrm>
          <a:off x="0" y="3954096"/>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4D40F-243A-43ED-8F0C-86573A5D93DD}">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Quick Sort</a:t>
          </a:r>
          <a:endParaRPr lang="en-US" sz="3600" kern="1200"/>
        </a:p>
      </dsp:txBody>
      <dsp:txXfrm>
        <a:off x="0" y="3954096"/>
        <a:ext cx="6900512" cy="790684"/>
      </dsp:txXfrm>
    </dsp:sp>
    <dsp:sp modelId="{97C9A619-7699-4A70-BAFA-8AEAD9724097}">
      <dsp:nvSpPr>
        <dsp:cNvPr id="0" name=""/>
        <dsp:cNvSpPr/>
      </dsp:nvSpPr>
      <dsp:spPr>
        <a:xfrm>
          <a:off x="0" y="474478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10B488-F936-47C8-9D56-D88AC4A503CF}">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Heap Sort</a:t>
          </a:r>
          <a:endParaRPr lang="en-US" sz="3600" kern="1200"/>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8A352-F05A-4D7B-87D8-C636F5F78760}">
      <dsp:nvSpPr>
        <dsp:cNvPr id="0" name=""/>
        <dsp:cNvSpPr/>
      </dsp:nvSpPr>
      <dsp:spPr>
        <a:xfrm>
          <a:off x="0" y="13688"/>
          <a:ext cx="10685206"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Selection Sort </a:t>
          </a:r>
          <a:r>
            <a:rPr lang="en-US" sz="2000" b="0" i="0" kern="1200" dirty="0" err="1"/>
            <a:t>alqoritminin</a:t>
          </a:r>
          <a:r>
            <a:rPr lang="en-US" sz="2000" b="0" i="0" kern="1200" dirty="0"/>
            <a:t> </a:t>
          </a:r>
          <a:r>
            <a:rPr lang="en-US" sz="2000" b="0" i="0" kern="1200" dirty="0" err="1"/>
            <a:t>addımları</a:t>
          </a:r>
          <a:r>
            <a:rPr lang="en-US" sz="2000" b="0" i="0" kern="1200" dirty="0"/>
            <a:t>:</a:t>
          </a:r>
          <a:endParaRPr lang="en-US" sz="2000" kern="1200" dirty="0"/>
        </a:p>
      </dsp:txBody>
      <dsp:txXfrm>
        <a:off x="38981" y="52669"/>
        <a:ext cx="10607244" cy="720563"/>
      </dsp:txXfrm>
    </dsp:sp>
    <dsp:sp modelId="{3DBF7E50-A9E3-436E-A6DC-AD714B5529ED}">
      <dsp:nvSpPr>
        <dsp:cNvPr id="0" name=""/>
        <dsp:cNvSpPr/>
      </dsp:nvSpPr>
      <dsp:spPr>
        <a:xfrm>
          <a:off x="0" y="869813"/>
          <a:ext cx="10685206"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t>İlkin</a:t>
          </a:r>
          <a:r>
            <a:rPr lang="en-US" sz="2000" b="0" i="0" kern="1200" dirty="0"/>
            <a:t> </a:t>
          </a:r>
          <a:r>
            <a:rPr lang="en-US" sz="2000" b="0" i="0" kern="1200" dirty="0" err="1"/>
            <a:t>mövqe</a:t>
          </a:r>
          <a:r>
            <a:rPr lang="en-US" sz="2000" b="0" i="0" kern="1200" dirty="0"/>
            <a:t> </a:t>
          </a:r>
          <a:r>
            <a:rPr lang="en-US" sz="2000" b="0" i="0" kern="1200" dirty="0" err="1"/>
            <a:t>kimi</a:t>
          </a:r>
          <a:r>
            <a:rPr lang="en-US" sz="2000" b="0" i="0" kern="1200" dirty="0"/>
            <a:t> ilk </a:t>
          </a:r>
          <a:r>
            <a:rPr lang="en-US" sz="2000" b="0" i="0" kern="1200" dirty="0" err="1"/>
            <a:t>elementdən</a:t>
          </a:r>
          <a:r>
            <a:rPr lang="en-US" sz="2000" b="0" i="0" kern="1200" dirty="0"/>
            <a:t> </a:t>
          </a:r>
          <a:r>
            <a:rPr lang="en-US" sz="2000" b="0" i="0" kern="1200" dirty="0" err="1"/>
            <a:t>başlayın</a:t>
          </a:r>
          <a:r>
            <a:rPr lang="en-US" sz="2000" b="0" i="0" kern="1200" dirty="0"/>
            <a:t>.</a:t>
          </a:r>
          <a:endParaRPr lang="en-US" sz="2000" kern="1200" dirty="0"/>
        </a:p>
      </dsp:txBody>
      <dsp:txXfrm>
        <a:off x="38981" y="908794"/>
        <a:ext cx="10607244" cy="720563"/>
      </dsp:txXfrm>
    </dsp:sp>
    <dsp:sp modelId="{1D45C0AB-4653-49A5-BBCC-2DED93BDA551}">
      <dsp:nvSpPr>
        <dsp:cNvPr id="0" name=""/>
        <dsp:cNvSpPr/>
      </dsp:nvSpPr>
      <dsp:spPr>
        <a:xfrm>
          <a:off x="0" y="1725938"/>
          <a:ext cx="10685206"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t>Massivin</a:t>
          </a:r>
          <a:r>
            <a:rPr lang="en-US" sz="2000" b="0" i="0" kern="1200" dirty="0"/>
            <a:t> </a:t>
          </a:r>
          <a:r>
            <a:rPr lang="en-US" sz="2000" b="0" i="0" kern="1200" dirty="0" err="1"/>
            <a:t>çeşidlənməmiş</a:t>
          </a:r>
          <a:r>
            <a:rPr lang="en-US" sz="2000" b="0" i="0" kern="1200" dirty="0"/>
            <a:t> </a:t>
          </a:r>
          <a:r>
            <a:rPr lang="en-US" sz="2000" b="0" i="0" kern="1200" dirty="0" err="1"/>
            <a:t>hissəsində</a:t>
          </a:r>
          <a:r>
            <a:rPr lang="en-US" sz="2000" b="0" i="0" kern="1200" dirty="0"/>
            <a:t> </a:t>
          </a:r>
          <a:r>
            <a:rPr lang="en-US" sz="2000" b="0" i="0" kern="1200" dirty="0" err="1"/>
            <a:t>ən</a:t>
          </a:r>
          <a:r>
            <a:rPr lang="en-US" sz="2000" b="0" i="0" kern="1200" dirty="0"/>
            <a:t> </a:t>
          </a:r>
          <a:r>
            <a:rPr lang="en-US" sz="2000" b="0" i="0" kern="1200" dirty="0" err="1"/>
            <a:t>kiçik</a:t>
          </a:r>
          <a:r>
            <a:rPr lang="en-US" sz="2000" b="0" i="0" kern="1200" dirty="0"/>
            <a:t> </a:t>
          </a:r>
          <a:r>
            <a:rPr lang="en-US" sz="2000" b="0" i="0" kern="1200" dirty="0" err="1"/>
            <a:t>elementi</a:t>
          </a:r>
          <a:r>
            <a:rPr lang="en-US" sz="2000" b="0" i="0" kern="1200" dirty="0"/>
            <a:t> </a:t>
          </a:r>
          <a:r>
            <a:rPr lang="en-US" sz="2000" b="0" i="0" kern="1200" dirty="0" err="1"/>
            <a:t>tapın</a:t>
          </a:r>
          <a:r>
            <a:rPr lang="en-US" sz="2000" b="0" i="0" kern="1200" dirty="0"/>
            <a:t>.</a:t>
          </a:r>
          <a:endParaRPr lang="en-US" sz="2000" kern="1200" dirty="0"/>
        </a:p>
      </dsp:txBody>
      <dsp:txXfrm>
        <a:off x="38981" y="1764919"/>
        <a:ext cx="10607244" cy="720563"/>
      </dsp:txXfrm>
    </dsp:sp>
    <dsp:sp modelId="{4F3EA030-E741-45F3-80EF-1323BC560F66}">
      <dsp:nvSpPr>
        <dsp:cNvPr id="0" name=""/>
        <dsp:cNvSpPr/>
      </dsp:nvSpPr>
      <dsp:spPr>
        <a:xfrm>
          <a:off x="0" y="2582063"/>
          <a:ext cx="10685206"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Bu </a:t>
          </a:r>
          <a:r>
            <a:rPr lang="en-US" sz="2000" b="0" i="0" kern="1200" dirty="0" err="1"/>
            <a:t>ən</a:t>
          </a:r>
          <a:r>
            <a:rPr lang="en-US" sz="2000" b="0" i="0" kern="1200" dirty="0"/>
            <a:t> </a:t>
          </a:r>
          <a:r>
            <a:rPr lang="en-US" sz="2000" b="0" i="0" kern="1200" dirty="0" err="1"/>
            <a:t>kiçik</a:t>
          </a:r>
          <a:r>
            <a:rPr lang="en-US" sz="2000" b="0" i="0" kern="1200" dirty="0"/>
            <a:t> </a:t>
          </a:r>
          <a:r>
            <a:rPr lang="en-US" sz="2000" b="0" i="0" kern="1200" dirty="0" err="1"/>
            <a:t>elementi</a:t>
          </a:r>
          <a:r>
            <a:rPr lang="en-US" sz="2000" b="0" i="0" kern="1200" dirty="0"/>
            <a:t> ilk </a:t>
          </a:r>
          <a:r>
            <a:rPr lang="en-US" sz="2000" b="0" i="0" kern="1200" dirty="0" err="1"/>
            <a:t>çeşidlənməmiş</a:t>
          </a:r>
          <a:r>
            <a:rPr lang="en-US" sz="2000" b="0" i="0" kern="1200" dirty="0"/>
            <a:t> </a:t>
          </a:r>
          <a:r>
            <a:rPr lang="en-US" sz="2000" b="0" i="0" kern="1200" dirty="0" err="1"/>
            <a:t>elementlə</a:t>
          </a:r>
          <a:r>
            <a:rPr lang="en-US" sz="2000" b="0" i="0" kern="1200" dirty="0"/>
            <a:t> </a:t>
          </a:r>
          <a:r>
            <a:rPr lang="en-US" sz="2000" b="0" i="0" kern="1200" dirty="0" err="1"/>
            <a:t>dəyişdirin</a:t>
          </a:r>
          <a:r>
            <a:rPr lang="en-US" sz="2000" b="0" i="0" kern="1200" dirty="0"/>
            <a:t>.</a:t>
          </a:r>
          <a:endParaRPr lang="en-US" sz="2000" kern="1200" dirty="0"/>
        </a:p>
      </dsp:txBody>
      <dsp:txXfrm>
        <a:off x="38981" y="2621044"/>
        <a:ext cx="10607244" cy="720563"/>
      </dsp:txXfrm>
    </dsp:sp>
    <dsp:sp modelId="{84153EC7-3F94-4C9C-9C59-B0879F042900}">
      <dsp:nvSpPr>
        <dsp:cNvPr id="0" name=""/>
        <dsp:cNvSpPr/>
      </dsp:nvSpPr>
      <dsp:spPr>
        <a:xfrm>
          <a:off x="0" y="3438188"/>
          <a:ext cx="10685206"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t>Sıralanmış</a:t>
          </a:r>
          <a:r>
            <a:rPr lang="en-US" sz="2000" b="0" i="0" kern="1200" dirty="0"/>
            <a:t> </a:t>
          </a:r>
          <a:r>
            <a:rPr lang="en-US" sz="2000" b="0" i="0" kern="1200" dirty="0" err="1"/>
            <a:t>hissənin</a:t>
          </a:r>
          <a:r>
            <a:rPr lang="en-US" sz="2000" b="0" i="0" kern="1200" dirty="0"/>
            <a:t> </a:t>
          </a:r>
          <a:r>
            <a:rPr lang="en-US" sz="2000" b="0" i="0" kern="1200" dirty="0" err="1"/>
            <a:t>sərhədini</a:t>
          </a:r>
          <a:r>
            <a:rPr lang="en-US" sz="2000" b="0" i="0" kern="1200" dirty="0"/>
            <a:t> </a:t>
          </a:r>
          <a:r>
            <a:rPr lang="en-US" sz="2000" b="0" i="0" kern="1200" dirty="0" err="1"/>
            <a:t>bir</a:t>
          </a:r>
          <a:r>
            <a:rPr lang="en-US" sz="2000" b="0" i="0" kern="1200" dirty="0"/>
            <a:t> element </a:t>
          </a:r>
          <a:r>
            <a:rPr lang="en-US" sz="2000" b="0" i="0" kern="1200" dirty="0" err="1"/>
            <a:t>irəli</a:t>
          </a:r>
          <a:r>
            <a:rPr lang="en-US" sz="2000" b="0" i="0" kern="1200" dirty="0"/>
            <a:t> </a:t>
          </a:r>
          <a:r>
            <a:rPr lang="en-US" sz="2000" b="0" i="0" kern="1200" dirty="0" err="1"/>
            <a:t>aparın</a:t>
          </a:r>
          <a:r>
            <a:rPr lang="en-US" sz="2000" b="0" i="0" kern="1200" dirty="0"/>
            <a:t>.</a:t>
          </a:r>
          <a:endParaRPr lang="en-US" sz="2000" kern="1200" dirty="0"/>
        </a:p>
      </dsp:txBody>
      <dsp:txXfrm>
        <a:off x="38981" y="3477169"/>
        <a:ext cx="10607244" cy="720563"/>
      </dsp:txXfrm>
    </dsp:sp>
    <dsp:sp modelId="{73CA29DE-37BE-4F22-AD73-37561670146E}">
      <dsp:nvSpPr>
        <dsp:cNvPr id="0" name=""/>
        <dsp:cNvSpPr/>
      </dsp:nvSpPr>
      <dsp:spPr>
        <a:xfrm>
          <a:off x="0" y="4294313"/>
          <a:ext cx="10685206"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t>Bütün</a:t>
          </a:r>
          <a:r>
            <a:rPr lang="en-US" sz="2000" b="0" i="0" kern="1200" dirty="0"/>
            <a:t> </a:t>
          </a:r>
          <a:r>
            <a:rPr lang="en-US" sz="2000" b="0" i="0" kern="1200" dirty="0" err="1"/>
            <a:t>massiv</a:t>
          </a:r>
          <a:r>
            <a:rPr lang="en-US" sz="2000" b="0" i="0" kern="1200" dirty="0"/>
            <a:t> </a:t>
          </a:r>
          <a:r>
            <a:rPr lang="en-US" sz="2000" b="0" i="0" kern="1200" dirty="0" err="1"/>
            <a:t>çeşidlənənə</a:t>
          </a:r>
          <a:r>
            <a:rPr lang="en-US" sz="2000" b="0" i="0" kern="1200" dirty="0"/>
            <a:t> </a:t>
          </a:r>
          <a:r>
            <a:rPr lang="en-US" sz="2000" b="0" i="0" kern="1200" dirty="0" err="1"/>
            <a:t>qədər</a:t>
          </a:r>
          <a:r>
            <a:rPr lang="en-US" sz="2000" b="0" i="0" kern="1200" dirty="0"/>
            <a:t> </a:t>
          </a:r>
          <a:r>
            <a:rPr lang="en-US" sz="2000" b="0" i="0" kern="1200" dirty="0" err="1"/>
            <a:t>qalan</a:t>
          </a:r>
          <a:r>
            <a:rPr lang="en-US" sz="2000" b="0" i="0" kern="1200" dirty="0"/>
            <a:t> </a:t>
          </a:r>
          <a:r>
            <a:rPr lang="en-US" sz="2000" b="0" i="0" kern="1200" dirty="0" err="1"/>
            <a:t>çeşidlənməmiş</a:t>
          </a:r>
          <a:r>
            <a:rPr lang="en-US" sz="2000" b="0" i="0" kern="1200" dirty="0"/>
            <a:t> </a:t>
          </a:r>
          <a:r>
            <a:rPr lang="en-US" sz="2000" b="0" i="0" kern="1200" dirty="0" err="1"/>
            <a:t>elementlər</a:t>
          </a:r>
          <a:r>
            <a:rPr lang="en-US" sz="2000" b="0" i="0" kern="1200" dirty="0"/>
            <a:t> </a:t>
          </a:r>
          <a:r>
            <a:rPr lang="en-US" sz="2000" b="0" i="0" kern="1200" dirty="0" err="1"/>
            <a:t>üçün</a:t>
          </a:r>
          <a:r>
            <a:rPr lang="en-US" sz="2000" b="0" i="0" kern="1200" dirty="0"/>
            <a:t> 2-4 </a:t>
          </a:r>
          <a:r>
            <a:rPr lang="en-US" sz="2000" b="0" i="0" kern="1200" dirty="0" err="1"/>
            <a:t>addımları</a:t>
          </a:r>
          <a:r>
            <a:rPr lang="en-US" sz="2000" b="0" i="0" kern="1200" dirty="0"/>
            <a:t> </a:t>
          </a:r>
          <a:r>
            <a:rPr lang="en-US" sz="2000" b="0" i="0" kern="1200" dirty="0" err="1"/>
            <a:t>təkrarlayın</a:t>
          </a:r>
          <a:r>
            <a:rPr lang="en-US" sz="2000" b="0" i="0" kern="1200" dirty="0"/>
            <a:t>.</a:t>
          </a:r>
          <a:endParaRPr lang="en-US" sz="2000" kern="1200" dirty="0"/>
        </a:p>
      </dsp:txBody>
      <dsp:txXfrm>
        <a:off x="38981" y="4333294"/>
        <a:ext cx="10607244" cy="720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8A352-F05A-4D7B-87D8-C636F5F78760}">
      <dsp:nvSpPr>
        <dsp:cNvPr id="0" name=""/>
        <dsp:cNvSpPr/>
      </dsp:nvSpPr>
      <dsp:spPr>
        <a:xfrm>
          <a:off x="0" y="95282"/>
          <a:ext cx="10822858" cy="134495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az-Latn-AZ" sz="1300" b="1" i="0" kern="1200" dirty="0"/>
            <a:t>B</a:t>
          </a:r>
          <a:r>
            <a:rPr lang="en-US" sz="1300" b="1" i="0" kern="1200" dirty="0" err="1"/>
            <a:t>ölün</a:t>
          </a:r>
          <a:r>
            <a:rPr lang="en-US" sz="1300" b="1" i="0" kern="1200" dirty="0"/>
            <a:t>:</a:t>
          </a:r>
        </a:p>
        <a:p>
          <a:pPr marL="0" lvl="0" indent="0" algn="l" defTabSz="577850">
            <a:lnSpc>
              <a:spcPct val="90000"/>
            </a:lnSpc>
            <a:spcBef>
              <a:spcPct val="0"/>
            </a:spcBef>
            <a:spcAft>
              <a:spcPct val="35000"/>
            </a:spcAft>
            <a:buNone/>
          </a:pPr>
          <a:r>
            <a:rPr lang="en-US" sz="1300" b="1" i="0" kern="1200" dirty="0" err="1"/>
            <a:t>Hər</a:t>
          </a:r>
          <a:r>
            <a:rPr lang="en-US" sz="1300" b="1" i="0" kern="1200" dirty="0"/>
            <a:t> </a:t>
          </a:r>
          <a:r>
            <a:rPr lang="en-US" sz="1300" b="1" i="0" kern="1200" dirty="0" err="1"/>
            <a:t>bir</a:t>
          </a:r>
          <a:r>
            <a:rPr lang="en-US" sz="1300" b="1" i="0" kern="1200" dirty="0"/>
            <a:t> alt </a:t>
          </a:r>
          <a:r>
            <a:rPr lang="en-US" sz="1300" b="1" i="0" kern="1200" dirty="0" err="1"/>
            <a:t>massivdə</a:t>
          </a:r>
          <a:r>
            <a:rPr lang="en-US" sz="1300" b="1" i="0" kern="1200" dirty="0"/>
            <a:t> </a:t>
          </a:r>
          <a:r>
            <a:rPr lang="en-US" sz="1300" b="1" i="0" kern="1200" dirty="0" err="1"/>
            <a:t>bir</a:t>
          </a:r>
          <a:r>
            <a:rPr lang="en-US" sz="1300" b="1" i="0" kern="1200" dirty="0"/>
            <a:t> element </a:t>
          </a:r>
          <a:r>
            <a:rPr lang="en-US" sz="1300" b="1" i="0" kern="1200" dirty="0" err="1"/>
            <a:t>olana</a:t>
          </a:r>
          <a:r>
            <a:rPr lang="en-US" sz="1300" b="1" i="0" kern="1200" dirty="0"/>
            <a:t> </a:t>
          </a:r>
          <a:r>
            <a:rPr lang="en-US" sz="1300" b="1" i="0" kern="1200" dirty="0" err="1"/>
            <a:t>qədər</a:t>
          </a:r>
          <a:r>
            <a:rPr lang="en-US" sz="1300" b="1" i="0" kern="1200" dirty="0"/>
            <a:t> </a:t>
          </a:r>
          <a:r>
            <a:rPr lang="en-US" sz="1300" b="1" i="0" kern="1200" dirty="0" err="1"/>
            <a:t>massiv</a:t>
          </a:r>
          <a:r>
            <a:rPr lang="en-US" sz="1300" b="1" i="0" kern="1200" dirty="0"/>
            <a:t> </a:t>
          </a:r>
          <a:r>
            <a:rPr lang="en-US" sz="1300" b="1" i="0" kern="1200" dirty="0" err="1"/>
            <a:t>iki</a:t>
          </a:r>
          <a:r>
            <a:rPr lang="en-US" sz="1300" b="1" i="0" kern="1200" dirty="0"/>
            <a:t> </a:t>
          </a:r>
          <a:r>
            <a:rPr lang="en-US" sz="1300" b="1" i="0" kern="1200" dirty="0" err="1"/>
            <a:t>yarıya</a:t>
          </a:r>
          <a:r>
            <a:rPr lang="en-US" sz="1300" b="1" i="0" kern="1200" dirty="0"/>
            <a:t> </a:t>
          </a:r>
          <a:r>
            <a:rPr lang="en-US" sz="1300" b="1" i="0" kern="1200" dirty="0" err="1"/>
            <a:t>bölünür</a:t>
          </a:r>
          <a:endParaRPr lang="en-US" sz="1300" b="1" i="0" kern="1200" dirty="0"/>
        </a:p>
        <a:p>
          <a:pPr marL="0" lvl="0" indent="0" algn="l" defTabSz="577850">
            <a:lnSpc>
              <a:spcPct val="90000"/>
            </a:lnSpc>
            <a:spcBef>
              <a:spcPct val="0"/>
            </a:spcBef>
            <a:spcAft>
              <a:spcPct val="35000"/>
            </a:spcAft>
            <a:buNone/>
          </a:pPr>
          <a:r>
            <a:rPr lang="en-US" sz="1300" b="1" i="0" kern="1200" dirty="0"/>
            <a:t>Bu </a:t>
          </a:r>
          <a:r>
            <a:rPr lang="en-US" sz="1300" b="1" i="0" kern="1200" dirty="0" err="1"/>
            <a:t>bölgü</a:t>
          </a:r>
          <a:r>
            <a:rPr lang="en-US" sz="1300" b="1" i="0" kern="1200" dirty="0"/>
            <a:t> </a:t>
          </a:r>
          <a:r>
            <a:rPr lang="en-US" sz="1300" b="1" i="0" kern="1200" dirty="0" err="1"/>
            <a:t>rekursiv</a:t>
          </a:r>
          <a:r>
            <a:rPr lang="en-US" sz="1300" b="1" i="0" kern="1200" dirty="0"/>
            <a:t> </a:t>
          </a:r>
          <a:r>
            <a:rPr lang="en-US" sz="1300" b="1" i="0" kern="1200" dirty="0" err="1"/>
            <a:t>şəkildə</a:t>
          </a:r>
          <a:r>
            <a:rPr lang="en-US" sz="1300" b="1" i="0" kern="1200" dirty="0"/>
            <a:t> </a:t>
          </a:r>
          <a:r>
            <a:rPr lang="en-US" sz="1300" b="1" i="0" kern="1200" dirty="0" err="1"/>
            <a:t>davam</a:t>
          </a:r>
          <a:r>
            <a:rPr lang="en-US" sz="1300" b="1" i="0" kern="1200" dirty="0"/>
            <a:t> </a:t>
          </a:r>
          <a:r>
            <a:rPr lang="en-US" sz="1300" b="1" i="0" kern="1200" dirty="0" err="1"/>
            <a:t>edir</a:t>
          </a:r>
          <a:endParaRPr lang="en-US" sz="1300" b="1" kern="1200" dirty="0"/>
        </a:p>
      </dsp:txBody>
      <dsp:txXfrm>
        <a:off x="65655" y="160937"/>
        <a:ext cx="10691548" cy="1213643"/>
      </dsp:txXfrm>
    </dsp:sp>
    <dsp:sp modelId="{3DBF7E50-A9E3-436E-A6DC-AD714B5529ED}">
      <dsp:nvSpPr>
        <dsp:cNvPr id="0" name=""/>
        <dsp:cNvSpPr/>
      </dsp:nvSpPr>
      <dsp:spPr>
        <a:xfrm>
          <a:off x="0" y="1477676"/>
          <a:ext cx="10822858" cy="14980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err="1"/>
            <a:t>Fəth</a:t>
          </a:r>
          <a:r>
            <a:rPr lang="en-US" sz="1300" b="1" kern="1200" dirty="0"/>
            <a:t> et (</a:t>
          </a:r>
          <a:r>
            <a:rPr lang="en-US" sz="1300" b="1" kern="1200" dirty="0" err="1"/>
            <a:t>birləşdir</a:t>
          </a:r>
          <a:r>
            <a:rPr lang="en-US" sz="1300" b="1" kern="1200" dirty="0"/>
            <a:t>): </a:t>
          </a:r>
          <a:r>
            <a:rPr lang="en-US" sz="1300" b="1" kern="1200" dirty="0" err="1"/>
            <a:t>massivlər</a:t>
          </a:r>
          <a:r>
            <a:rPr lang="en-US" sz="1300" b="1" kern="1200" dirty="0"/>
            <a:t> </a:t>
          </a:r>
          <a:r>
            <a:rPr lang="en-US" sz="1300" b="1" kern="1200" dirty="0" err="1"/>
            <a:t>bölündükdən</a:t>
          </a:r>
          <a:r>
            <a:rPr lang="en-US" sz="1300" b="1" kern="1200" dirty="0"/>
            <a:t> </a:t>
          </a:r>
          <a:r>
            <a:rPr lang="en-US" sz="1300" b="1" kern="1200" dirty="0" err="1"/>
            <a:t>sonra</a:t>
          </a:r>
          <a:r>
            <a:rPr lang="en-US" sz="1300" b="1" kern="1200" dirty="0"/>
            <a:t> </a:t>
          </a:r>
          <a:r>
            <a:rPr lang="en-US" sz="1300" b="1" kern="1200" dirty="0" err="1"/>
            <a:t>birləşmə</a:t>
          </a:r>
          <a:r>
            <a:rPr lang="en-US" sz="1300" b="1" kern="1200" dirty="0"/>
            <a:t> </a:t>
          </a:r>
          <a:r>
            <a:rPr lang="en-US" sz="1300" b="1" kern="1200" dirty="0" err="1"/>
            <a:t>prosesi</a:t>
          </a:r>
          <a:r>
            <a:rPr lang="en-US" sz="1300" b="1" kern="1200" dirty="0"/>
            <a:t> </a:t>
          </a:r>
          <a:r>
            <a:rPr lang="en-US" sz="1300" b="1" kern="1200" dirty="0" err="1"/>
            <a:t>başlayır</a:t>
          </a:r>
          <a:endParaRPr lang="en-US" sz="1300" b="1" kern="1200" dirty="0"/>
        </a:p>
        <a:p>
          <a:pPr marL="0" lvl="0" indent="0" algn="l" defTabSz="577850">
            <a:lnSpc>
              <a:spcPct val="90000"/>
            </a:lnSpc>
            <a:spcBef>
              <a:spcPct val="0"/>
            </a:spcBef>
            <a:spcAft>
              <a:spcPct val="35000"/>
            </a:spcAft>
            <a:buNone/>
          </a:pPr>
          <a:r>
            <a:rPr lang="en-US" sz="1300" b="1" kern="1200" dirty="0" err="1"/>
            <a:t>İki</a:t>
          </a:r>
          <a:r>
            <a:rPr lang="en-US" sz="1300" b="1" kern="1200" dirty="0"/>
            <a:t> </a:t>
          </a:r>
          <a:r>
            <a:rPr lang="en-US" sz="1300" b="1" kern="1200" dirty="0" err="1"/>
            <a:t>çeşidlənmiş</a:t>
          </a:r>
          <a:r>
            <a:rPr lang="en-US" sz="1300" b="1" kern="1200" dirty="0"/>
            <a:t> alt </a:t>
          </a:r>
          <a:r>
            <a:rPr lang="en-US" sz="1300" b="1" kern="1200" dirty="0" err="1"/>
            <a:t>massiv</a:t>
          </a:r>
          <a:r>
            <a:rPr lang="en-US" sz="1300" b="1" kern="1200" dirty="0"/>
            <a:t> </a:t>
          </a:r>
          <a:r>
            <a:rPr lang="en-US" sz="1300" b="1" kern="1200" dirty="0" err="1"/>
            <a:t>çeşidlənmiş</a:t>
          </a:r>
          <a:r>
            <a:rPr lang="en-US" sz="1300" b="1" kern="1200" dirty="0"/>
            <a:t> </a:t>
          </a:r>
          <a:r>
            <a:rPr lang="en-US" sz="1300" b="1" kern="1200" dirty="0" err="1"/>
            <a:t>şəkildə</a:t>
          </a:r>
          <a:r>
            <a:rPr lang="en-US" sz="1300" b="1" kern="1200" dirty="0"/>
            <a:t> </a:t>
          </a:r>
          <a:r>
            <a:rPr lang="en-US" sz="1300" b="1" kern="1200" dirty="0" err="1"/>
            <a:t>birləşir</a:t>
          </a:r>
          <a:r>
            <a:rPr lang="en-US" sz="1300" b="1" kern="1200" dirty="0"/>
            <a:t>.</a:t>
          </a:r>
        </a:p>
      </dsp:txBody>
      <dsp:txXfrm>
        <a:off x="73127" y="1550803"/>
        <a:ext cx="10676604" cy="1351758"/>
      </dsp:txXfrm>
    </dsp:sp>
    <dsp:sp modelId="{99BDF22A-286B-447D-B0FC-9A14AA731F08}">
      <dsp:nvSpPr>
        <dsp:cNvPr id="0" name=""/>
        <dsp:cNvSpPr/>
      </dsp:nvSpPr>
      <dsp:spPr>
        <a:xfrm>
          <a:off x="0" y="3030128"/>
          <a:ext cx="10822858" cy="13357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err="1"/>
            <a:t>Birləşdirin</a:t>
          </a:r>
          <a:r>
            <a:rPr lang="en-US" sz="1300" b="1" kern="1200" dirty="0"/>
            <a:t>: </a:t>
          </a:r>
          <a:r>
            <a:rPr lang="en-US" sz="1300" b="1" kern="1200" dirty="0" err="1"/>
            <a:t>Birləşmə</a:t>
          </a:r>
          <a:r>
            <a:rPr lang="en-US" sz="1300" b="1" kern="1200" dirty="0"/>
            <a:t> </a:t>
          </a:r>
          <a:r>
            <a:rPr lang="en-US" sz="1300" b="1" kern="1200" dirty="0" err="1"/>
            <a:t>prosesi</a:t>
          </a:r>
          <a:r>
            <a:rPr lang="en-US" sz="1300" b="1" kern="1200" dirty="0"/>
            <a:t> </a:t>
          </a:r>
          <a:r>
            <a:rPr lang="en-US" sz="1300" b="1" kern="1200" dirty="0" err="1"/>
            <a:t>bütün</a:t>
          </a:r>
          <a:r>
            <a:rPr lang="en-US" sz="1300" b="1" kern="1200" dirty="0"/>
            <a:t> alt </a:t>
          </a:r>
          <a:r>
            <a:rPr lang="en-US" sz="1300" b="1" kern="1200" dirty="0" err="1"/>
            <a:t>massivlər</a:t>
          </a:r>
          <a:r>
            <a:rPr lang="en-US" sz="1300" b="1" kern="1200" dirty="0"/>
            <a:t> </a:t>
          </a:r>
          <a:r>
            <a:rPr lang="en-US" sz="1300" b="1" kern="1200" dirty="0" err="1"/>
            <a:t>yenidən</a:t>
          </a:r>
          <a:r>
            <a:rPr lang="en-US" sz="1300" b="1" kern="1200" dirty="0"/>
            <a:t> </a:t>
          </a:r>
          <a:r>
            <a:rPr lang="en-US" sz="1300" b="1" kern="1200" dirty="0" err="1"/>
            <a:t>bir</a:t>
          </a:r>
          <a:r>
            <a:rPr lang="en-US" sz="1300" b="1" kern="1200" dirty="0"/>
            <a:t> </a:t>
          </a:r>
          <a:r>
            <a:rPr lang="en-US" sz="1300" b="1" kern="1200" dirty="0" err="1"/>
            <a:t>sıralanmış</a:t>
          </a:r>
          <a:r>
            <a:rPr lang="en-US" sz="1300" b="1" kern="1200" dirty="0"/>
            <a:t> </a:t>
          </a:r>
          <a:r>
            <a:rPr lang="en-US" sz="1300" b="1" kern="1200" dirty="0" err="1"/>
            <a:t>massivdə</a:t>
          </a:r>
          <a:r>
            <a:rPr lang="en-US" sz="1300" b="1" kern="1200" dirty="0"/>
            <a:t> </a:t>
          </a:r>
          <a:r>
            <a:rPr lang="en-US" sz="1300" b="1" kern="1200" dirty="0" err="1"/>
            <a:t>birləşdirilənə</a:t>
          </a:r>
          <a:r>
            <a:rPr lang="en-US" sz="1300" b="1" kern="1200" dirty="0"/>
            <a:t> </a:t>
          </a:r>
          <a:r>
            <a:rPr lang="en-US" sz="1300" b="1" kern="1200" dirty="0" err="1"/>
            <a:t>qədər</a:t>
          </a:r>
          <a:r>
            <a:rPr lang="en-US" sz="1300" b="1" kern="1200" dirty="0"/>
            <a:t> </a:t>
          </a:r>
          <a:r>
            <a:rPr lang="en-US" sz="1300" b="1" kern="1200" dirty="0" err="1"/>
            <a:t>davam</a:t>
          </a:r>
          <a:r>
            <a:rPr lang="en-US" sz="1300" b="1" kern="1200" dirty="0"/>
            <a:t> </a:t>
          </a:r>
          <a:r>
            <a:rPr lang="en-US" sz="1300" b="1" kern="1200" dirty="0" err="1"/>
            <a:t>edir</a:t>
          </a:r>
          <a:r>
            <a:rPr lang="en-US" sz="1300" b="1" kern="1200" dirty="0"/>
            <a:t>.</a:t>
          </a:r>
        </a:p>
      </dsp:txBody>
      <dsp:txXfrm>
        <a:off x="65207" y="3095335"/>
        <a:ext cx="10692444" cy="12053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C5B0F-151A-4A5F-9830-4C5697E30A6B}" type="datetimeFigureOut">
              <a:rPr lang="en-US" smtClean="0"/>
              <a:t>10/6/2024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573683-B2E9-4567-946C-2D9151178F34}" type="slidenum">
              <a:rPr lang="en-US" smtClean="0"/>
              <a:t>‹#›</a:t>
            </a:fld>
            <a:endParaRPr lang="en-US"/>
          </a:p>
        </p:txBody>
      </p:sp>
    </p:spTree>
    <p:extLst>
      <p:ext uri="{BB962C8B-B14F-4D97-AF65-F5344CB8AC3E}">
        <p14:creationId xmlns:p14="http://schemas.microsoft.com/office/powerpoint/2010/main" val="194907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1200">
                <a:solidFill>
                  <a:srgbClr val="000000"/>
                </a:solidFill>
                <a:latin typeface="Times New Roman" pitchFamily="16" charset="0"/>
              </a:defRPr>
            </a:lvl1pPr>
            <a:lvl2pPr>
              <a:tabLst>
                <a:tab pos="723900" algn="l"/>
                <a:tab pos="1447800" algn="l"/>
                <a:tab pos="2171700" algn="l"/>
                <a:tab pos="2895600" algn="l"/>
              </a:tabLst>
              <a:defRPr sz="1200">
                <a:solidFill>
                  <a:srgbClr val="000000"/>
                </a:solidFill>
                <a:latin typeface="Times New Roman" pitchFamily="16" charset="0"/>
              </a:defRPr>
            </a:lvl2pPr>
            <a:lvl3pPr>
              <a:tabLst>
                <a:tab pos="723900" algn="l"/>
                <a:tab pos="1447800" algn="l"/>
                <a:tab pos="2171700" algn="l"/>
                <a:tab pos="2895600" algn="l"/>
              </a:tabLst>
              <a:defRPr sz="1200">
                <a:solidFill>
                  <a:srgbClr val="000000"/>
                </a:solidFill>
                <a:latin typeface="Times New Roman" pitchFamily="16" charset="0"/>
              </a:defRPr>
            </a:lvl3pPr>
            <a:lvl4pPr>
              <a:tabLst>
                <a:tab pos="723900" algn="l"/>
                <a:tab pos="1447800" algn="l"/>
                <a:tab pos="2171700" algn="l"/>
                <a:tab pos="2895600" algn="l"/>
              </a:tabLst>
              <a:defRPr sz="1200">
                <a:solidFill>
                  <a:srgbClr val="000000"/>
                </a:solidFill>
                <a:latin typeface="Times New Roman" pitchFamily="16" charset="0"/>
              </a:defRPr>
            </a:lvl4pPr>
            <a:lvl5pPr>
              <a:tabLst>
                <a:tab pos="723900" algn="l"/>
                <a:tab pos="1447800" algn="l"/>
                <a:tab pos="2171700" algn="l"/>
                <a:tab pos="28956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Lst>
              <a:defRPr sz="1200">
                <a:solidFill>
                  <a:srgbClr val="000000"/>
                </a:solidFill>
                <a:latin typeface="Times New Roman" pitchFamily="16" charset="0"/>
              </a:defRPr>
            </a:lvl9pPr>
          </a:lstStyle>
          <a:p>
            <a:fld id="{416A9223-93CD-42D3-A810-E60917F7214C}" type="slidenum">
              <a:rPr lang="en-US" altLang="tr-TR"/>
              <a:pPr/>
              <a:t>15</a:t>
            </a:fld>
            <a:endParaRPr lang="en-US" altLang="tr-TR"/>
          </a:p>
        </p:txBody>
      </p:sp>
      <p:sp>
        <p:nvSpPr>
          <p:cNvPr id="9011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90CDDD27-D642-4C5B-81A0-B5CF5929D1D3}" type="slidenum">
              <a:rPr lang="en-US" altLang="tr-TR"/>
              <a:pPr algn="r" eaLnBrk="1" hangingPunct="1">
                <a:buSzPct val="100000"/>
              </a:pPr>
              <a:t>15</a:t>
            </a:fld>
            <a:endParaRPr lang="en-US" altLang="tr-TR"/>
          </a:p>
        </p:txBody>
      </p:sp>
      <p:sp>
        <p:nvSpPr>
          <p:cNvPr id="90116" name="Rectangle 2"/>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7"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573683-B2E9-4567-946C-2D9151178F34}" type="slidenum">
              <a:rPr lang="en-US" smtClean="0"/>
              <a:t>18</a:t>
            </a:fld>
            <a:endParaRPr lang="en-US"/>
          </a:p>
        </p:txBody>
      </p:sp>
    </p:spTree>
    <p:extLst>
      <p:ext uri="{BB962C8B-B14F-4D97-AF65-F5344CB8AC3E}">
        <p14:creationId xmlns:p14="http://schemas.microsoft.com/office/powerpoint/2010/main" val="43618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5DE2-3305-271D-555C-CE8AF3082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56F1FF-DF04-177D-D35F-14CACB041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4B4523-51B5-2DB4-7B55-35781D31557A}"/>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5" name="Footer Placeholder 4">
            <a:extLst>
              <a:ext uri="{FF2B5EF4-FFF2-40B4-BE49-F238E27FC236}">
                <a16:creationId xmlns:a16="http://schemas.microsoft.com/office/drawing/2014/main" id="{7BB37A49-1604-D946-15AE-2E081FB59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0C5AF-56B1-1B72-53A8-C389A24AB33D}"/>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245230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CD8-1622-BF3C-98D9-F7324FB868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F6EDD-B1E1-CF63-0989-0E280C966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DD671-B8A2-DABD-EF0B-85DCB426FD28}"/>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5" name="Footer Placeholder 4">
            <a:extLst>
              <a:ext uri="{FF2B5EF4-FFF2-40B4-BE49-F238E27FC236}">
                <a16:creationId xmlns:a16="http://schemas.microsoft.com/office/drawing/2014/main" id="{1E4118D7-FE8C-F42B-F7B8-86CC32A0E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0FA57-551B-8576-C944-9385475AFDA6}"/>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4080051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B2FC69-E712-EB75-7729-458EC7D68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F562CC-1723-5AB4-65B2-8B4CD57A3A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F0D02-7EF1-837C-2AFE-ED30A4967CC2}"/>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5" name="Footer Placeholder 4">
            <a:extLst>
              <a:ext uri="{FF2B5EF4-FFF2-40B4-BE49-F238E27FC236}">
                <a16:creationId xmlns:a16="http://schemas.microsoft.com/office/drawing/2014/main" id="{51EDB97F-ACFA-DD84-F9E9-F278D6CE7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C87A7-A3C2-B45B-54A1-B9B14039CBD6}"/>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55257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6654-6A08-8B1F-6AA8-7406BA565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58C0F-535F-6364-2AFB-A85D2761B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936E9-85AA-E9DE-5CA8-B133CC0B7054}"/>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5" name="Footer Placeholder 4">
            <a:extLst>
              <a:ext uri="{FF2B5EF4-FFF2-40B4-BE49-F238E27FC236}">
                <a16:creationId xmlns:a16="http://schemas.microsoft.com/office/drawing/2014/main" id="{C2DF311F-32FE-2192-B5F4-20613A821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33BBB-9BBD-4B1D-9302-A4A8385104B5}"/>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240830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BD35-0F5E-FE5B-C1D4-F25364D727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1EA031-6FCD-6124-D893-AD63FEB84D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3AFD2-5419-2E11-F64E-8D25C1949405}"/>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5" name="Footer Placeholder 4">
            <a:extLst>
              <a:ext uri="{FF2B5EF4-FFF2-40B4-BE49-F238E27FC236}">
                <a16:creationId xmlns:a16="http://schemas.microsoft.com/office/drawing/2014/main" id="{0140B312-EBEE-BCF0-4538-3A6B3910F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C168F-DD95-5081-5E76-C2E5CA426E0E}"/>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77113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9C48-7934-B336-2C61-EAEB73F5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34ADB9-CA96-A3CB-FBE0-D605A208B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B4573-6179-8700-A3ED-649100000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89763-129E-D9A0-F093-50F48B3667C3}"/>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6" name="Footer Placeholder 5">
            <a:extLst>
              <a:ext uri="{FF2B5EF4-FFF2-40B4-BE49-F238E27FC236}">
                <a16:creationId xmlns:a16="http://schemas.microsoft.com/office/drawing/2014/main" id="{93D3A0D3-28CE-2524-0E23-92BA21CA1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00256-3E9F-894F-708E-0BC8F0CA9DFB}"/>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390413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A721-3F66-4D12-CF67-E6CE4EDCE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3A83A2-BEE3-1AE5-4A4F-30CF173CF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F959A1-61D2-2AF3-5233-319812249F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3CEC8B-5560-4B57-33AF-E6AC58D5D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895B3-7188-847D-0D42-77E80769A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5C774A-7372-92CA-C03F-E5C71B3AAABB}"/>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8" name="Footer Placeholder 7">
            <a:extLst>
              <a:ext uri="{FF2B5EF4-FFF2-40B4-BE49-F238E27FC236}">
                <a16:creationId xmlns:a16="http://schemas.microsoft.com/office/drawing/2014/main" id="{D6B7C4BB-C11D-0F7D-FFD5-976D1CFA5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F90F8A-4872-4E6C-1134-9C9A3E1CEF40}"/>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34595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40AF-B296-7BE2-2801-5C08341D5B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8CC59F-DE29-95D5-B6C2-595C4DDA4A84}"/>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4" name="Footer Placeholder 3">
            <a:extLst>
              <a:ext uri="{FF2B5EF4-FFF2-40B4-BE49-F238E27FC236}">
                <a16:creationId xmlns:a16="http://schemas.microsoft.com/office/drawing/2014/main" id="{222B2BD5-9E32-C3F9-F4A4-005558B72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0174A-0142-1F73-3D08-FFEDEC0A2D1D}"/>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369229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0AC2A-C089-C1DC-78FF-AA023B4C06A6}"/>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3" name="Footer Placeholder 2">
            <a:extLst>
              <a:ext uri="{FF2B5EF4-FFF2-40B4-BE49-F238E27FC236}">
                <a16:creationId xmlns:a16="http://schemas.microsoft.com/office/drawing/2014/main" id="{D84A49DD-069D-3ABB-EACE-1D8094AF04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7A38C5-2405-A831-AF38-5FA286682A97}"/>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166481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2A14-76DF-0BB0-7A06-4E268F9D7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3B836-3354-A8E1-2AC8-B4702866C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0F4AA6-6D29-6801-25A7-065F1A96A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5BE41-D7C5-A46D-895E-4D6D7BF7C078}"/>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6" name="Footer Placeholder 5">
            <a:extLst>
              <a:ext uri="{FF2B5EF4-FFF2-40B4-BE49-F238E27FC236}">
                <a16:creationId xmlns:a16="http://schemas.microsoft.com/office/drawing/2014/main" id="{FAA5B8D1-0BB6-5997-F7AA-310178BF5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7C674-427F-057C-7089-757A2C52DCB7}"/>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286485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F5C8-2EDD-4AA9-A5F1-00C6A822A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D48EC-BD7E-C0D9-BD9E-25E2A680C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341FDC-701C-F1DD-E34B-A218C2550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11B86-6588-6AE0-1BB2-5EEE05B03924}"/>
              </a:ext>
            </a:extLst>
          </p:cNvPr>
          <p:cNvSpPr>
            <a:spLocks noGrp="1"/>
          </p:cNvSpPr>
          <p:nvPr>
            <p:ph type="dt" sz="half" idx="10"/>
          </p:nvPr>
        </p:nvSpPr>
        <p:spPr/>
        <p:txBody>
          <a:bodyPr/>
          <a:lstStyle/>
          <a:p>
            <a:fld id="{08FA4C16-E828-4942-A66E-AD0D82EEC18A}" type="datetimeFigureOut">
              <a:rPr lang="en-US" smtClean="0"/>
              <a:t>10/6/2024</a:t>
            </a:fld>
            <a:endParaRPr lang="en-US"/>
          </a:p>
        </p:txBody>
      </p:sp>
      <p:sp>
        <p:nvSpPr>
          <p:cNvPr id="6" name="Footer Placeholder 5">
            <a:extLst>
              <a:ext uri="{FF2B5EF4-FFF2-40B4-BE49-F238E27FC236}">
                <a16:creationId xmlns:a16="http://schemas.microsoft.com/office/drawing/2014/main" id="{108E1192-6246-BB9A-3194-64254E44B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BB6BA-DF64-FF9F-1C7A-BAF594A5B8FF}"/>
              </a:ext>
            </a:extLst>
          </p:cNvPr>
          <p:cNvSpPr>
            <a:spLocks noGrp="1"/>
          </p:cNvSpPr>
          <p:nvPr>
            <p:ph type="sldNum" sz="quarter" idx="12"/>
          </p:nvPr>
        </p:nvSpPr>
        <p:spPr/>
        <p:txBody>
          <a:bodyPr/>
          <a:lstStyle/>
          <a:p>
            <a:fld id="{9F1F6EDF-6C9C-4247-84BE-646822F54204}" type="slidenum">
              <a:rPr lang="en-US" smtClean="0"/>
              <a:t>‹#›</a:t>
            </a:fld>
            <a:endParaRPr lang="en-US"/>
          </a:p>
        </p:txBody>
      </p:sp>
    </p:spTree>
    <p:extLst>
      <p:ext uri="{BB962C8B-B14F-4D97-AF65-F5344CB8AC3E}">
        <p14:creationId xmlns:p14="http://schemas.microsoft.com/office/powerpoint/2010/main" val="87001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21B786-C1F7-6601-525F-7D2651F3A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59783D-9AB1-0DB2-A79A-2D48A164D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B6C43-1389-490D-DEB3-C9E6FC342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FA4C16-E828-4942-A66E-AD0D82EEC18A}" type="datetimeFigureOut">
              <a:rPr lang="en-US" smtClean="0"/>
              <a:t>10/6/2024</a:t>
            </a:fld>
            <a:endParaRPr lang="en-US"/>
          </a:p>
        </p:txBody>
      </p:sp>
      <p:sp>
        <p:nvSpPr>
          <p:cNvPr id="5" name="Footer Placeholder 4">
            <a:extLst>
              <a:ext uri="{FF2B5EF4-FFF2-40B4-BE49-F238E27FC236}">
                <a16:creationId xmlns:a16="http://schemas.microsoft.com/office/drawing/2014/main" id="{350FFA13-1682-FCD4-F54B-55FA986CC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6D72730-C855-B45C-24A6-CF3631CA7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1F6EDF-6C9C-4247-84BE-646822F54204}" type="slidenum">
              <a:rPr lang="en-US" smtClean="0"/>
              <a:t>‹#›</a:t>
            </a:fld>
            <a:endParaRPr lang="en-US"/>
          </a:p>
        </p:txBody>
      </p:sp>
    </p:spTree>
    <p:extLst>
      <p:ext uri="{BB962C8B-B14F-4D97-AF65-F5344CB8AC3E}">
        <p14:creationId xmlns:p14="http://schemas.microsoft.com/office/powerpoint/2010/main" val="391814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4A34-F92B-D808-BE00-820F3FD7EDEA}"/>
              </a:ext>
            </a:extLst>
          </p:cNvPr>
          <p:cNvSpPr>
            <a:spLocks noGrp="1"/>
          </p:cNvSpPr>
          <p:nvPr>
            <p:ph type="ctrTitle"/>
          </p:nvPr>
        </p:nvSpPr>
        <p:spPr/>
        <p:txBody>
          <a:bodyPr/>
          <a:lstStyle/>
          <a:p>
            <a:r>
              <a:rPr lang="en-US" dirty="0"/>
              <a:t>Sort Algorithm</a:t>
            </a:r>
          </a:p>
        </p:txBody>
      </p:sp>
      <p:sp>
        <p:nvSpPr>
          <p:cNvPr id="3" name="Subtitle 2">
            <a:extLst>
              <a:ext uri="{FF2B5EF4-FFF2-40B4-BE49-F238E27FC236}">
                <a16:creationId xmlns:a16="http://schemas.microsoft.com/office/drawing/2014/main" id="{0DAB0134-08D9-E6AC-1577-411565CB1E45}"/>
              </a:ext>
            </a:extLst>
          </p:cNvPr>
          <p:cNvSpPr>
            <a:spLocks noGrp="1"/>
          </p:cNvSpPr>
          <p:nvPr>
            <p:ph type="subTitle" idx="1"/>
          </p:nvPr>
        </p:nvSpPr>
        <p:spPr/>
        <p:txBody>
          <a:bodyPr/>
          <a:lstStyle/>
          <a:p>
            <a:r>
              <a:rPr lang="en-US"/>
              <a:t>Prepared by BYT3</a:t>
            </a:r>
            <a:endParaRPr lang="en-US" dirty="0"/>
          </a:p>
        </p:txBody>
      </p:sp>
    </p:spTree>
    <p:extLst>
      <p:ext uri="{BB962C8B-B14F-4D97-AF65-F5344CB8AC3E}">
        <p14:creationId xmlns:p14="http://schemas.microsoft.com/office/powerpoint/2010/main" val="32379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7287" y="-608514"/>
            <a:ext cx="8875819" cy="887581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chemeClr val="accent2"/>
            </a:solidFill>
          </p:spPr>
          <p:txBody>
            <a:bodyPr/>
            <a:lstStyle/>
            <a:p>
              <a:endParaRPr lang="en-US" sz="1200" dirty="0"/>
            </a:p>
          </p:txBody>
        </p:sp>
      </p:grpSp>
      <p:grpSp>
        <p:nvGrpSpPr>
          <p:cNvPr id="4" name="Group 4"/>
          <p:cNvGrpSpPr/>
          <p:nvPr/>
        </p:nvGrpSpPr>
        <p:grpSpPr>
          <a:xfrm rot="-3270436">
            <a:off x="6087387" y="68428"/>
            <a:ext cx="8065847" cy="4436302"/>
            <a:chOff x="0" y="0"/>
            <a:chExt cx="4060919" cy="2233549"/>
          </a:xfrm>
        </p:grpSpPr>
        <p:sp>
          <p:nvSpPr>
            <p:cNvPr id="5" name="Freeform 5"/>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txBody>
            <a:bodyPr/>
            <a:lstStyle/>
            <a:p>
              <a:endParaRPr lang="en-US" sz="1200"/>
            </a:p>
          </p:txBody>
        </p:sp>
        <p:sp>
          <p:nvSpPr>
            <p:cNvPr id="6" name="Freeform 6"/>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txBody>
            <a:bodyPr/>
            <a:lstStyle/>
            <a:p>
              <a:endParaRPr lang="en-US" sz="1200"/>
            </a:p>
          </p:txBody>
        </p:sp>
      </p:grpSp>
      <p:sp>
        <p:nvSpPr>
          <p:cNvPr id="7" name="Freeform 7"/>
          <p:cNvSpPr/>
          <p:nvPr/>
        </p:nvSpPr>
        <p:spPr>
          <a:xfrm>
            <a:off x="7632799" y="1967440"/>
            <a:ext cx="3159131" cy="2795479"/>
          </a:xfrm>
          <a:custGeom>
            <a:avLst/>
            <a:gdLst/>
            <a:ahLst/>
            <a:cxnLst/>
            <a:rect l="l" t="t" r="r" b="b"/>
            <a:pathLst>
              <a:path w="5464730" h="4916948">
                <a:moveTo>
                  <a:pt x="0" y="0"/>
                </a:moveTo>
                <a:lnTo>
                  <a:pt x="5464730" y="0"/>
                </a:lnTo>
                <a:lnTo>
                  <a:pt x="5464730" y="4916949"/>
                </a:lnTo>
                <a:lnTo>
                  <a:pt x="0" y="4916949"/>
                </a:lnTo>
                <a:lnTo>
                  <a:pt x="0" y="0"/>
                </a:lnTo>
                <a:close/>
              </a:path>
            </a:pathLst>
          </a:custGeom>
          <a:blipFill>
            <a:blip r:embed="rId2">
              <a:alphaModFix amt="57000"/>
            </a:blip>
            <a:stretch>
              <a:fillRect l="-106803" t="-9868" b="-19418"/>
            </a:stretch>
          </a:blipFill>
          <a:ln cap="sq">
            <a:noFill/>
            <a:prstDash val="sysDot"/>
            <a:miter/>
          </a:ln>
        </p:spPr>
        <p:txBody>
          <a:bodyPr/>
          <a:lstStyle/>
          <a:p>
            <a:endParaRPr lang="en-US" sz="1200"/>
          </a:p>
        </p:txBody>
      </p:sp>
      <p:sp>
        <p:nvSpPr>
          <p:cNvPr id="8" name="TextBox 8"/>
          <p:cNvSpPr txBox="1"/>
          <p:nvPr/>
        </p:nvSpPr>
        <p:spPr>
          <a:xfrm>
            <a:off x="521535" y="972499"/>
            <a:ext cx="6384879" cy="2000548"/>
          </a:xfrm>
          <a:prstGeom prst="rect">
            <a:avLst/>
          </a:prstGeom>
        </p:spPr>
        <p:txBody>
          <a:bodyPr lIns="0" tIns="0" rIns="0" bIns="0" rtlCol="0" anchor="t">
            <a:spAutoFit/>
          </a:bodyPr>
          <a:lstStyle/>
          <a:p>
            <a:pPr>
              <a:lnSpc>
                <a:spcPts val="7840"/>
              </a:lnSpc>
            </a:pPr>
            <a:r>
              <a:rPr lang="en-US" sz="6533" b="1">
                <a:solidFill>
                  <a:srgbClr val="000000"/>
                </a:solidFill>
                <a:latin typeface="Open Sauce Bold"/>
                <a:ea typeface="Open Sauce Bold"/>
                <a:cs typeface="Open Sauce Bold"/>
                <a:sym typeface="Open Sauce Bold"/>
              </a:rPr>
              <a:t>Bubble Sort </a:t>
            </a:r>
          </a:p>
          <a:p>
            <a:pPr>
              <a:lnSpc>
                <a:spcPts val="7840"/>
              </a:lnSpc>
            </a:pPr>
            <a:r>
              <a:rPr lang="en-US" sz="6533" b="1">
                <a:solidFill>
                  <a:srgbClr val="000000"/>
                </a:solidFill>
                <a:latin typeface="Open Sauce Bold"/>
                <a:ea typeface="Open Sauce Bold"/>
                <a:cs typeface="Open Sauce Bold"/>
                <a:sym typeface="Open Sauce Bold"/>
              </a:rPr>
              <a:t>Alqoritmi</a:t>
            </a:r>
          </a:p>
        </p:txBody>
      </p:sp>
      <p:sp>
        <p:nvSpPr>
          <p:cNvPr id="9" name="TextBox 9"/>
          <p:cNvSpPr txBox="1"/>
          <p:nvPr/>
        </p:nvSpPr>
        <p:spPr>
          <a:xfrm>
            <a:off x="685800" y="3409950"/>
            <a:ext cx="5138885" cy="2750176"/>
          </a:xfrm>
          <a:prstGeom prst="rect">
            <a:avLst/>
          </a:prstGeom>
        </p:spPr>
        <p:txBody>
          <a:bodyPr lIns="0" tIns="0" rIns="0" bIns="0" rtlCol="0" anchor="t">
            <a:spAutoFit/>
          </a:bodyPr>
          <a:lstStyle/>
          <a:p>
            <a:pPr algn="ctr">
              <a:lnSpc>
                <a:spcPts val="1400"/>
              </a:lnSpc>
            </a:pPr>
            <a:endParaRPr sz="1200"/>
          </a:p>
          <a:p>
            <a:pPr algn="ctr">
              <a:lnSpc>
                <a:spcPts val="2893"/>
              </a:lnSpc>
            </a:pPr>
            <a:r>
              <a:rPr lang="en-US" sz="2066">
                <a:solidFill>
                  <a:srgbClr val="000000"/>
                </a:solidFill>
                <a:latin typeface="Open Sauce"/>
                <a:ea typeface="Open Sauce"/>
                <a:cs typeface="Open Sauce"/>
                <a:sym typeface="Open Sauce"/>
              </a:rPr>
              <a:t>Bubble Sort sadə sıralama alqoritmidir. O, massivdəki qonşu elementləri bir-biri ilə müqayisə edərək onların sıralanmasını təmin edir. Bu alqoritm hər dövrədə ən böyük elementi massivdə ən sona doğru göndərir və yerini tapır.</a:t>
            </a:r>
          </a:p>
          <a:p>
            <a:pPr algn="ctr">
              <a:lnSpc>
                <a:spcPts val="2893"/>
              </a:lnSpc>
              <a:spcBef>
                <a:spcPct val="0"/>
              </a:spcBef>
            </a:pPr>
            <a:endParaRPr lang="en-US" sz="2066">
              <a:solidFill>
                <a:srgbClr val="000000"/>
              </a:solidFill>
              <a:latin typeface="Open Sauce"/>
              <a:ea typeface="Open Sauce"/>
              <a:cs typeface="Open Sauce"/>
              <a:sym typeface="Open Sau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257801" cy="6858000"/>
          </a:xfrm>
          <a:prstGeom prst="rect">
            <a:avLst/>
          </a:prstGeom>
          <a:solidFill>
            <a:schemeClr val="accent2"/>
          </a:solidFill>
        </p:spPr>
        <p:txBody>
          <a:bodyPr/>
          <a:lstStyle/>
          <a:p>
            <a:endParaRPr lang="en-US" sz="1200"/>
          </a:p>
        </p:txBody>
      </p:sp>
      <p:grpSp>
        <p:nvGrpSpPr>
          <p:cNvPr id="3" name="Group 3"/>
          <p:cNvGrpSpPr/>
          <p:nvPr/>
        </p:nvGrpSpPr>
        <p:grpSpPr>
          <a:xfrm rot="-3270436">
            <a:off x="-2084432" y="1879808"/>
            <a:ext cx="8065847" cy="4436302"/>
            <a:chOff x="0" y="0"/>
            <a:chExt cx="4060919" cy="2233549"/>
          </a:xfrm>
          <a:solidFill>
            <a:schemeClr val="accent2">
              <a:lumMod val="60000"/>
              <a:lumOff val="40000"/>
            </a:schemeClr>
          </a:solidFill>
        </p:grpSpPr>
        <p:sp>
          <p:nvSpPr>
            <p:cNvPr id="4" name="Freeform 4"/>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grpFill/>
          </p:spPr>
          <p:txBody>
            <a:bodyPr/>
            <a:lstStyle/>
            <a:p>
              <a:endParaRPr lang="en-US" sz="1200"/>
            </a:p>
          </p:txBody>
        </p:sp>
        <p:sp>
          <p:nvSpPr>
            <p:cNvPr id="5" name="Freeform 5"/>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grpFill/>
          </p:spPr>
          <p:txBody>
            <a:bodyPr/>
            <a:lstStyle/>
            <a:p>
              <a:endParaRPr lang="en-US" sz="1200"/>
            </a:p>
          </p:txBody>
        </p:sp>
      </p:grpSp>
      <p:sp>
        <p:nvSpPr>
          <p:cNvPr id="6" name="Freeform 6"/>
          <p:cNvSpPr/>
          <p:nvPr/>
        </p:nvSpPr>
        <p:spPr>
          <a:xfrm>
            <a:off x="212036" y="1836110"/>
            <a:ext cx="4833729" cy="3185781"/>
          </a:xfrm>
          <a:custGeom>
            <a:avLst/>
            <a:gdLst/>
            <a:ahLst/>
            <a:cxnLst/>
            <a:rect l="l" t="t" r="r" b="b"/>
            <a:pathLst>
              <a:path w="7250594" h="4778672">
                <a:moveTo>
                  <a:pt x="0" y="0"/>
                </a:moveTo>
                <a:lnTo>
                  <a:pt x="7250594" y="0"/>
                </a:lnTo>
                <a:lnTo>
                  <a:pt x="7250594" y="4778672"/>
                </a:lnTo>
                <a:lnTo>
                  <a:pt x="0" y="4778672"/>
                </a:lnTo>
                <a:lnTo>
                  <a:pt x="0" y="0"/>
                </a:lnTo>
                <a:close/>
              </a:path>
            </a:pathLst>
          </a:custGeom>
          <a:blipFill>
            <a:blip r:embed="rId2">
              <a:alphaModFix amt="80000"/>
            </a:blip>
            <a:stretch>
              <a:fillRect t="-3544" r="-4460" b="-13212"/>
            </a:stretch>
          </a:blipFill>
        </p:spPr>
        <p:txBody>
          <a:bodyPr/>
          <a:lstStyle/>
          <a:p>
            <a:endParaRPr lang="en-US" sz="1200"/>
          </a:p>
        </p:txBody>
      </p:sp>
      <p:sp>
        <p:nvSpPr>
          <p:cNvPr id="7" name="TextBox 7"/>
          <p:cNvSpPr txBox="1"/>
          <p:nvPr/>
        </p:nvSpPr>
        <p:spPr>
          <a:xfrm>
            <a:off x="9576850" y="6031862"/>
            <a:ext cx="1585994" cy="147989"/>
          </a:xfrm>
          <a:prstGeom prst="rect">
            <a:avLst/>
          </a:prstGeom>
        </p:spPr>
        <p:txBody>
          <a:bodyPr lIns="0" tIns="0" rIns="0" bIns="0" rtlCol="0" anchor="t">
            <a:spAutoFit/>
          </a:bodyPr>
          <a:lstStyle/>
          <a:p>
            <a:pPr algn="ctr">
              <a:lnSpc>
                <a:spcPts val="1191"/>
              </a:lnSpc>
            </a:pPr>
            <a:r>
              <a:rPr lang="en-US" sz="917">
                <a:solidFill>
                  <a:srgbClr val="FFFFFF"/>
                </a:solidFill>
                <a:ea typeface="Open Sauce"/>
                <a:cs typeface="Open Sauce"/>
                <a:sym typeface="Open Sauce"/>
              </a:rPr>
              <a:t>Gündem Sayfasına Geri Dön</a:t>
            </a:r>
          </a:p>
        </p:txBody>
      </p:sp>
      <p:grpSp>
        <p:nvGrpSpPr>
          <p:cNvPr id="8" name="Group 8"/>
          <p:cNvGrpSpPr/>
          <p:nvPr/>
        </p:nvGrpSpPr>
        <p:grpSpPr>
          <a:xfrm>
            <a:off x="6020523" y="380930"/>
            <a:ext cx="5531376" cy="6477070"/>
            <a:chOff x="-59556" y="0"/>
            <a:chExt cx="11062753" cy="12954140"/>
          </a:xfrm>
        </p:grpSpPr>
        <p:sp>
          <p:nvSpPr>
            <p:cNvPr id="9" name="TextBox 9"/>
            <p:cNvSpPr txBox="1"/>
            <p:nvPr/>
          </p:nvSpPr>
          <p:spPr>
            <a:xfrm>
              <a:off x="0" y="0"/>
              <a:ext cx="10911799" cy="3439146"/>
            </a:xfrm>
            <a:prstGeom prst="rect">
              <a:avLst/>
            </a:prstGeom>
          </p:spPr>
          <p:txBody>
            <a:bodyPr lIns="0" tIns="0" rIns="0" bIns="0" rtlCol="0" anchor="t">
              <a:spAutoFit/>
            </a:bodyPr>
            <a:lstStyle/>
            <a:p>
              <a:pPr>
                <a:lnSpc>
                  <a:spcPts val="4480"/>
                </a:lnSpc>
              </a:pPr>
              <a:r>
                <a:rPr lang="en-US" sz="3734" b="1" spc="-75">
                  <a:solidFill>
                    <a:srgbClr val="000000"/>
                  </a:solidFill>
                  <a:ea typeface="Antonio Bold"/>
                  <a:cs typeface="Antonio Bold"/>
                  <a:sym typeface="Antonio Bold"/>
                </a:rPr>
                <a:t>Bubble Sort-un xüsusiyyətləri və Zaman Mürəkkəbliyi</a:t>
              </a:r>
            </a:p>
          </p:txBody>
        </p:sp>
        <p:sp>
          <p:nvSpPr>
            <p:cNvPr id="10" name="TextBox 10"/>
            <p:cNvSpPr txBox="1"/>
            <p:nvPr/>
          </p:nvSpPr>
          <p:spPr>
            <a:xfrm>
              <a:off x="-59556" y="4617970"/>
              <a:ext cx="10911799" cy="2526076"/>
            </a:xfrm>
            <a:prstGeom prst="rect">
              <a:avLst/>
            </a:prstGeom>
          </p:spPr>
          <p:txBody>
            <a:bodyPr lIns="0" tIns="0" rIns="0" bIns="0" rtlCol="0" anchor="t">
              <a:spAutoFit/>
            </a:bodyPr>
            <a:lstStyle/>
            <a:p>
              <a:pPr marL="331065" lvl="1" indent="-165532">
                <a:lnSpc>
                  <a:spcPts val="1993"/>
                </a:lnSpc>
                <a:buFont typeface="Arial"/>
                <a:buChar char="•"/>
              </a:pPr>
              <a:r>
                <a:rPr lang="en-US" sz="1533" dirty="0" err="1">
                  <a:solidFill>
                    <a:srgbClr val="000000"/>
                  </a:solidFill>
                  <a:ea typeface="Open Sauce"/>
                  <a:cs typeface="Open Sauce"/>
                  <a:sym typeface="Open Sauce"/>
                </a:rPr>
                <a:t>Ən</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pis</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və</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orta</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hal</a:t>
              </a:r>
              <a:r>
                <a:rPr lang="en-US" sz="1533" dirty="0">
                  <a:solidFill>
                    <a:srgbClr val="000000"/>
                  </a:solidFill>
                  <a:ea typeface="Open Sauce"/>
                  <a:cs typeface="Open Sauce"/>
                  <a:sym typeface="Open Sauce"/>
                </a:rPr>
                <a:t>: O(n²), </a:t>
              </a:r>
              <a:r>
                <a:rPr lang="en-US" sz="1533" dirty="0" err="1">
                  <a:solidFill>
                    <a:srgbClr val="000000"/>
                  </a:solidFill>
                  <a:ea typeface="Open Sauce"/>
                  <a:cs typeface="Open Sauce"/>
                  <a:sym typeface="Open Sauce"/>
                </a:rPr>
                <a:t>çünki</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hər</a:t>
              </a:r>
              <a:r>
                <a:rPr lang="en-US" sz="1533" dirty="0">
                  <a:solidFill>
                    <a:srgbClr val="000000"/>
                  </a:solidFill>
                  <a:ea typeface="Open Sauce"/>
                  <a:cs typeface="Open Sauce"/>
                  <a:sym typeface="Open Sauce"/>
                </a:rPr>
                <a:t> element </a:t>
              </a:r>
              <a:r>
                <a:rPr lang="en-US" sz="1533" dirty="0" err="1">
                  <a:solidFill>
                    <a:srgbClr val="000000"/>
                  </a:solidFill>
                  <a:ea typeface="Open Sauce"/>
                  <a:cs typeface="Open Sauce"/>
                  <a:sym typeface="Open Sauce"/>
                </a:rPr>
                <a:t>başqa</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elementlə</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müqayisə</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edilir</a:t>
              </a:r>
              <a:r>
                <a:rPr lang="en-US" sz="1533" dirty="0">
                  <a:solidFill>
                    <a:srgbClr val="000000"/>
                  </a:solidFill>
                  <a:ea typeface="Open Sauce"/>
                  <a:cs typeface="Open Sauce"/>
                  <a:sym typeface="Open Sauce"/>
                </a:rPr>
                <a:t>.</a:t>
              </a:r>
            </a:p>
            <a:p>
              <a:pPr marL="331065" lvl="1" indent="-165532">
                <a:lnSpc>
                  <a:spcPts val="1993"/>
                </a:lnSpc>
                <a:buFont typeface="Arial"/>
                <a:buChar char="•"/>
              </a:pPr>
              <a:r>
                <a:rPr lang="en-US" sz="1533" dirty="0" err="1">
                  <a:solidFill>
                    <a:srgbClr val="000000"/>
                  </a:solidFill>
                  <a:ea typeface="Open Sauce"/>
                  <a:cs typeface="Open Sauce"/>
                  <a:sym typeface="Open Sauce"/>
                </a:rPr>
                <a:t>Ən</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yaxşı</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hal</a:t>
              </a:r>
              <a:r>
                <a:rPr lang="en-US" sz="1533" dirty="0">
                  <a:solidFill>
                    <a:srgbClr val="000000"/>
                  </a:solidFill>
                  <a:ea typeface="Open Sauce"/>
                  <a:cs typeface="Open Sauce"/>
                  <a:sym typeface="Open Sauce"/>
                </a:rPr>
                <a:t>: O(n), </a:t>
              </a:r>
              <a:r>
                <a:rPr lang="en-US" sz="1533" dirty="0" err="1">
                  <a:solidFill>
                    <a:srgbClr val="000000"/>
                  </a:solidFill>
                  <a:ea typeface="Open Sauce"/>
                  <a:cs typeface="Open Sauce"/>
                  <a:sym typeface="Open Sauce"/>
                </a:rPr>
                <a:t>əgər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massiv</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artıq</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sıralıdırsa</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alqoritm</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keçidlər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zamanı</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heç</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bir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dəyişiklik</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etməyəcək</a:t>
              </a:r>
              <a:r>
                <a:rPr lang="en-US" sz="1533" dirty="0">
                  <a:solidFill>
                    <a:srgbClr val="000000"/>
                  </a:solidFill>
                  <a:ea typeface="Open Sauce"/>
                  <a:cs typeface="Open Sauce"/>
                  <a:sym typeface="Open Sauce"/>
                </a:rPr>
                <a:t>.</a:t>
              </a:r>
            </a:p>
            <a:p>
              <a:pPr>
                <a:lnSpc>
                  <a:spcPts val="1993"/>
                </a:lnSpc>
              </a:pPr>
              <a:endParaRPr lang="en-US" sz="1533" dirty="0">
                <a:solidFill>
                  <a:srgbClr val="000000"/>
                </a:solidFill>
                <a:ea typeface="Open Sauce"/>
                <a:cs typeface="Open Sauce"/>
                <a:sym typeface="Open Sauce"/>
              </a:endParaRPr>
            </a:p>
          </p:txBody>
        </p:sp>
        <p:sp>
          <p:nvSpPr>
            <p:cNvPr id="11" name="TextBox 11"/>
            <p:cNvSpPr txBox="1"/>
            <p:nvPr/>
          </p:nvSpPr>
          <p:spPr>
            <a:xfrm>
              <a:off x="-13860" y="3663078"/>
              <a:ext cx="10911799" cy="565540"/>
            </a:xfrm>
            <a:prstGeom prst="rect">
              <a:avLst/>
            </a:prstGeom>
          </p:spPr>
          <p:txBody>
            <a:bodyPr lIns="0" tIns="0" rIns="0" bIns="0" rtlCol="0" anchor="t">
              <a:spAutoFit/>
            </a:bodyPr>
            <a:lstStyle/>
            <a:p>
              <a:pPr>
                <a:lnSpc>
                  <a:spcPts val="2253"/>
                </a:lnSpc>
              </a:pPr>
              <a:r>
                <a:rPr lang="en-US" sz="1733" b="1" dirty="0">
                  <a:solidFill>
                    <a:srgbClr val="000000"/>
                  </a:solidFill>
                  <a:ea typeface="Open Sauce Bold"/>
                  <a:cs typeface="Open Sauce Bold"/>
                  <a:sym typeface="Open Sauce Bold"/>
                </a:rPr>
                <a:t>1.ZAMAN MÜRƏKKƏBLIYI</a:t>
              </a:r>
            </a:p>
          </p:txBody>
        </p:sp>
        <p:sp>
          <p:nvSpPr>
            <p:cNvPr id="12" name="TextBox 12"/>
            <p:cNvSpPr txBox="1"/>
            <p:nvPr/>
          </p:nvSpPr>
          <p:spPr>
            <a:xfrm>
              <a:off x="0" y="8729212"/>
              <a:ext cx="10911799" cy="3039038"/>
            </a:xfrm>
            <a:prstGeom prst="rect">
              <a:avLst/>
            </a:prstGeom>
          </p:spPr>
          <p:txBody>
            <a:bodyPr lIns="0" tIns="0" rIns="0" bIns="0" rtlCol="0" anchor="t">
              <a:spAutoFit/>
            </a:bodyPr>
            <a:lstStyle/>
            <a:p>
              <a:pPr marL="331065" lvl="1" indent="-165532">
                <a:lnSpc>
                  <a:spcPts val="1993"/>
                </a:lnSpc>
                <a:buFont typeface="Arial"/>
                <a:buChar char="•"/>
              </a:pPr>
              <a:r>
                <a:rPr lang="en-US" sz="1533" dirty="0" err="1">
                  <a:solidFill>
                    <a:srgbClr val="000000"/>
                  </a:solidFill>
                  <a:ea typeface="Open Sauce"/>
                  <a:cs typeface="Open Sauce"/>
                  <a:sym typeface="Open Sauce"/>
                </a:rPr>
                <a:t>Sadədir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başa</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düşülməsi</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və</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yazılması</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asandır</a:t>
              </a:r>
              <a:r>
                <a:rPr lang="en-US" sz="1533" dirty="0">
                  <a:solidFill>
                    <a:srgbClr val="000000"/>
                  </a:solidFill>
                  <a:ea typeface="Open Sauce"/>
                  <a:cs typeface="Open Sauce"/>
                  <a:sym typeface="Open Sauce"/>
                </a:rPr>
                <a:t>.</a:t>
              </a:r>
            </a:p>
            <a:p>
              <a:pPr marL="331065" lvl="1" indent="-165532">
                <a:lnSpc>
                  <a:spcPts val="1993"/>
                </a:lnSpc>
                <a:buFont typeface="Arial"/>
                <a:buChar char="•"/>
              </a:pPr>
              <a:r>
                <a:rPr lang="en-US" sz="1533" dirty="0" err="1">
                  <a:solidFill>
                    <a:srgbClr val="000000"/>
                  </a:solidFill>
                  <a:ea typeface="Open Sauce"/>
                  <a:cs typeface="Open Sauce"/>
                  <a:sym typeface="Open Sauce"/>
                </a:rPr>
                <a:t>Stabildir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yəni</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eyni</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dəyərə</a:t>
              </a:r>
              <a:r>
                <a:rPr lang="en-US" sz="1533" dirty="0">
                  <a:solidFill>
                    <a:srgbClr val="000000"/>
                  </a:solidFill>
                  <a:ea typeface="Open Sauce"/>
                  <a:cs typeface="Open Sauce"/>
                  <a:sym typeface="Open Sauce"/>
                </a:rPr>
                <a:t> malik </a:t>
              </a:r>
              <a:r>
                <a:rPr lang="en-US" sz="1533" dirty="0" err="1">
                  <a:solidFill>
                    <a:srgbClr val="000000"/>
                  </a:solidFill>
                  <a:ea typeface="Open Sauce"/>
                  <a:cs typeface="Open Sauce"/>
                  <a:sym typeface="Open Sauce"/>
                </a:rPr>
                <a:t>elementlər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sıralama</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zamanı</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yer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dəyişmir</a:t>
              </a:r>
              <a:r>
                <a:rPr lang="en-US" sz="1533" dirty="0">
                  <a:solidFill>
                    <a:srgbClr val="000000"/>
                  </a:solidFill>
                  <a:ea typeface="Open Sauce"/>
                  <a:cs typeface="Open Sauce"/>
                  <a:sym typeface="Open Sauce"/>
                </a:rPr>
                <a:t>.</a:t>
              </a:r>
            </a:p>
            <a:p>
              <a:pPr marL="331065" lvl="1" indent="-165532">
                <a:lnSpc>
                  <a:spcPts val="1993"/>
                </a:lnSpc>
                <a:buFont typeface="Arial"/>
                <a:buChar char="•"/>
              </a:pPr>
              <a:r>
                <a:rPr lang="en-US" sz="1533" dirty="0" err="1">
                  <a:solidFill>
                    <a:srgbClr val="000000"/>
                  </a:solidFill>
                  <a:ea typeface="Open Sauce"/>
                  <a:cs typeface="Open Sauce"/>
                  <a:sym typeface="Open Sauce"/>
                </a:rPr>
                <a:t>Kiçik</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massivlər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üçün</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işləyə</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bilsə</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də</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böyük</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massivlər</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üçün</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çox</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səmərəli</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deyil</a:t>
              </a:r>
              <a:r>
                <a:rPr lang="en-US" sz="1533" dirty="0">
                  <a:solidFill>
                    <a:srgbClr val="000000"/>
                  </a:solidFill>
                  <a:ea typeface="Open Sauce"/>
                  <a:cs typeface="Open Sauce"/>
                  <a:sym typeface="Open Sauce"/>
                </a:rPr>
                <a:t> (O(n²) </a:t>
              </a:r>
              <a:r>
                <a:rPr lang="en-US" sz="1533" dirty="0" err="1">
                  <a:solidFill>
                    <a:srgbClr val="000000"/>
                  </a:solidFill>
                  <a:ea typeface="Open Sauce"/>
                  <a:cs typeface="Open Sauce"/>
                  <a:sym typeface="Open Sauce"/>
                </a:rPr>
                <a:t>mürəkkəbliyi</a:t>
              </a:r>
              <a:r>
                <a:rPr lang="en-US" sz="1533" dirty="0">
                  <a:solidFill>
                    <a:srgbClr val="000000"/>
                  </a:solidFill>
                  <a:ea typeface="Open Sauce"/>
                  <a:cs typeface="Open Sauce"/>
                  <a:sym typeface="Open Sauce"/>
                </a:rPr>
                <a:t> </a:t>
              </a:r>
              <a:r>
                <a:rPr lang="en-US" sz="1533" dirty="0" err="1">
                  <a:solidFill>
                    <a:srgbClr val="000000"/>
                  </a:solidFill>
                  <a:ea typeface="Open Sauce"/>
                  <a:cs typeface="Open Sauce"/>
                  <a:sym typeface="Open Sauce"/>
                </a:rPr>
                <a:t>səbəbindən</a:t>
              </a:r>
              <a:r>
                <a:rPr lang="en-US" sz="1533" dirty="0">
                  <a:solidFill>
                    <a:srgbClr val="000000"/>
                  </a:solidFill>
                  <a:ea typeface="Open Sauce"/>
                  <a:cs typeface="Open Sauce"/>
                  <a:sym typeface="Open Sauce"/>
                </a:rPr>
                <a:t>).</a:t>
              </a:r>
            </a:p>
            <a:p>
              <a:pPr>
                <a:lnSpc>
                  <a:spcPts val="1993"/>
                </a:lnSpc>
              </a:pPr>
              <a:endParaRPr lang="en-US" sz="1533" dirty="0">
                <a:solidFill>
                  <a:srgbClr val="000000"/>
                </a:solidFill>
                <a:ea typeface="Open Sauce"/>
                <a:cs typeface="Open Sauce"/>
                <a:sym typeface="Open Sauce"/>
              </a:endParaRPr>
            </a:p>
          </p:txBody>
        </p:sp>
        <p:sp>
          <p:nvSpPr>
            <p:cNvPr id="13" name="TextBox 13"/>
            <p:cNvSpPr txBox="1"/>
            <p:nvPr/>
          </p:nvSpPr>
          <p:spPr>
            <a:xfrm>
              <a:off x="91398" y="7802356"/>
              <a:ext cx="10911799" cy="565540"/>
            </a:xfrm>
            <a:prstGeom prst="rect">
              <a:avLst/>
            </a:prstGeom>
          </p:spPr>
          <p:txBody>
            <a:bodyPr lIns="0" tIns="0" rIns="0" bIns="0" rtlCol="0" anchor="t">
              <a:spAutoFit/>
            </a:bodyPr>
            <a:lstStyle/>
            <a:p>
              <a:pPr>
                <a:lnSpc>
                  <a:spcPts val="2253"/>
                </a:lnSpc>
              </a:pPr>
              <a:r>
                <a:rPr lang="en-US" sz="1733" b="1" dirty="0">
                  <a:solidFill>
                    <a:srgbClr val="000000"/>
                  </a:solidFill>
                  <a:ea typeface="Open Sauce Bold"/>
                  <a:cs typeface="Open Sauce Bold"/>
                  <a:sym typeface="Open Sauce Bold"/>
                </a:rPr>
                <a:t>2.XÜSUSIYYƏTLƏRI </a:t>
              </a:r>
            </a:p>
          </p:txBody>
        </p:sp>
        <p:sp>
          <p:nvSpPr>
            <p:cNvPr id="14" name="TextBox 14"/>
            <p:cNvSpPr txBox="1"/>
            <p:nvPr/>
          </p:nvSpPr>
          <p:spPr>
            <a:xfrm>
              <a:off x="-13856" y="12426560"/>
              <a:ext cx="10911799" cy="527580"/>
            </a:xfrm>
            <a:prstGeom prst="rect">
              <a:avLst/>
            </a:prstGeom>
          </p:spPr>
          <p:txBody>
            <a:bodyPr lIns="0" tIns="0" rIns="0" bIns="0" rtlCol="0" anchor="t">
              <a:spAutoFit/>
            </a:bodyPr>
            <a:lstStyle/>
            <a:p>
              <a:pPr>
                <a:lnSpc>
                  <a:spcPts val="2253"/>
                </a:lnSpc>
              </a:pPr>
              <a:endParaRPr sz="12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 y="0"/>
            <a:ext cx="3834135" cy="6858000"/>
          </a:xfrm>
          <a:prstGeom prst="rect">
            <a:avLst/>
          </a:prstGeom>
          <a:solidFill>
            <a:schemeClr val="accent2"/>
          </a:solidFill>
        </p:spPr>
        <p:txBody>
          <a:bodyPr/>
          <a:lstStyle/>
          <a:p>
            <a:endParaRPr lang="en-US" sz="1200"/>
          </a:p>
        </p:txBody>
      </p:sp>
      <p:sp>
        <p:nvSpPr>
          <p:cNvPr id="3" name="Freeform 3"/>
          <p:cNvSpPr/>
          <p:nvPr/>
        </p:nvSpPr>
        <p:spPr>
          <a:xfrm>
            <a:off x="4806683" y="1531517"/>
            <a:ext cx="6391521" cy="3805232"/>
          </a:xfrm>
          <a:custGeom>
            <a:avLst/>
            <a:gdLst/>
            <a:ahLst/>
            <a:cxnLst/>
            <a:rect l="l" t="t" r="r" b="b"/>
            <a:pathLst>
              <a:path w="9587281" h="5707848">
                <a:moveTo>
                  <a:pt x="0" y="0"/>
                </a:moveTo>
                <a:lnTo>
                  <a:pt x="9587282" y="0"/>
                </a:lnTo>
                <a:lnTo>
                  <a:pt x="9587282" y="5707848"/>
                </a:lnTo>
                <a:lnTo>
                  <a:pt x="0" y="5707848"/>
                </a:lnTo>
                <a:lnTo>
                  <a:pt x="0" y="0"/>
                </a:lnTo>
                <a:close/>
              </a:path>
            </a:pathLst>
          </a:custGeom>
          <a:blipFill>
            <a:blip r:embed="rId2"/>
            <a:stretch>
              <a:fillRect l="-135" r="-135"/>
            </a:stretch>
          </a:blipFill>
        </p:spPr>
        <p:txBody>
          <a:bodyPr/>
          <a:lstStyle/>
          <a:p>
            <a:endParaRPr lang="en-US" sz="1200"/>
          </a:p>
        </p:txBody>
      </p:sp>
      <p:sp>
        <p:nvSpPr>
          <p:cNvPr id="4" name="TextBox 4"/>
          <p:cNvSpPr txBox="1"/>
          <p:nvPr/>
        </p:nvSpPr>
        <p:spPr>
          <a:xfrm>
            <a:off x="884140" y="3067050"/>
            <a:ext cx="2640783" cy="730969"/>
          </a:xfrm>
          <a:prstGeom prst="rect">
            <a:avLst/>
          </a:prstGeom>
        </p:spPr>
        <p:txBody>
          <a:bodyPr lIns="0" tIns="0" rIns="0" bIns="0" rtlCol="0" anchor="t">
            <a:spAutoFit/>
          </a:bodyPr>
          <a:lstStyle/>
          <a:p>
            <a:pPr>
              <a:lnSpc>
                <a:spcPts val="5740"/>
              </a:lnSpc>
            </a:pPr>
            <a:r>
              <a:rPr lang="en-US" sz="4783" b="1" spc="-95" dirty="0" err="1">
                <a:solidFill>
                  <a:srgbClr val="FFFFFF"/>
                </a:solidFill>
                <a:ea typeface="Antonio Bold"/>
                <a:cs typeface="Antonio Bold"/>
                <a:sym typeface="Antonio Bold"/>
              </a:rPr>
              <a:t>Nümun</a:t>
            </a:r>
            <a:r>
              <a:rPr lang="az-Latn-AZ" sz="4783" b="1" spc="-95" dirty="0">
                <a:solidFill>
                  <a:srgbClr val="FFFFFF"/>
                </a:solidFill>
                <a:ea typeface="Antonio Bold"/>
                <a:cs typeface="Antonio Bold"/>
                <a:sym typeface="Antonio Bold"/>
              </a:rPr>
              <a:t>ə</a:t>
            </a:r>
            <a:endParaRPr lang="en-US" sz="4783" b="1" spc="-95" dirty="0">
              <a:solidFill>
                <a:srgbClr val="FFFFFF"/>
              </a:solidFill>
              <a:ea typeface="Antonio Bold"/>
              <a:cs typeface="Antonio Bold"/>
              <a:sym typeface="Antonio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 y="0"/>
            <a:ext cx="3834135" cy="6858000"/>
          </a:xfrm>
          <a:prstGeom prst="rect">
            <a:avLst/>
          </a:prstGeom>
          <a:solidFill>
            <a:schemeClr val="accent2"/>
          </a:solidFill>
        </p:spPr>
        <p:txBody>
          <a:bodyPr/>
          <a:lstStyle/>
          <a:p>
            <a:endParaRPr lang="en-US" sz="1200" dirty="0"/>
          </a:p>
        </p:txBody>
      </p:sp>
      <p:pic>
        <p:nvPicPr>
          <p:cNvPr id="1026" name="Picture 2" descr="Bubble Sort (Flowchart)">
            <a:extLst>
              <a:ext uri="{FF2B5EF4-FFF2-40B4-BE49-F238E27FC236}">
                <a16:creationId xmlns:a16="http://schemas.microsoft.com/office/drawing/2014/main" id="{B3DAB658-8D5C-6BDB-F8D5-EF078FB5E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403" y="0"/>
            <a:ext cx="560479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943F2C-B461-DBC3-DCC7-36088DC5F8DA}"/>
              </a:ext>
            </a:extLst>
          </p:cNvPr>
          <p:cNvSpPr txBox="1"/>
          <p:nvPr/>
        </p:nvSpPr>
        <p:spPr>
          <a:xfrm>
            <a:off x="137429" y="2644170"/>
            <a:ext cx="3559278" cy="1569660"/>
          </a:xfrm>
          <a:prstGeom prst="rect">
            <a:avLst/>
          </a:prstGeom>
          <a:noFill/>
        </p:spPr>
        <p:txBody>
          <a:bodyPr wrap="square" rtlCol="0">
            <a:spAutoFit/>
          </a:bodyPr>
          <a:lstStyle/>
          <a:p>
            <a:r>
              <a:rPr lang="en-US" sz="4800" dirty="0">
                <a:solidFill>
                  <a:schemeClr val="bg1"/>
                </a:solidFill>
              </a:rPr>
              <a:t>Bubble Sort Flowchart</a:t>
            </a:r>
          </a:p>
        </p:txBody>
      </p:sp>
    </p:spTree>
    <p:extLst>
      <p:ext uri="{BB962C8B-B14F-4D97-AF65-F5344CB8AC3E}">
        <p14:creationId xmlns:p14="http://schemas.microsoft.com/office/powerpoint/2010/main" val="401097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4FED9-1944-5BE0-C3ED-3400722AA984}"/>
              </a:ext>
            </a:extLst>
          </p:cNvPr>
          <p:cNvSpPr>
            <a:spLocks noGrp="1"/>
          </p:cNvSpPr>
          <p:nvPr>
            <p:ph type="title"/>
          </p:nvPr>
        </p:nvSpPr>
        <p:spPr>
          <a:xfrm>
            <a:off x="841248" y="548640"/>
            <a:ext cx="3600860" cy="5431536"/>
          </a:xfrm>
        </p:spPr>
        <p:txBody>
          <a:bodyPr>
            <a:normAutofit/>
          </a:bodyPr>
          <a:lstStyle/>
          <a:p>
            <a:r>
              <a:rPr lang="en-US" sz="5400" dirty="0"/>
              <a:t>Insertion Sort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6B614D-5E5A-1EE5-5562-D6786CCA504B}"/>
              </a:ext>
            </a:extLst>
          </p:cNvPr>
          <p:cNvSpPr>
            <a:spLocks noGrp="1"/>
          </p:cNvSpPr>
          <p:nvPr>
            <p:ph idx="1"/>
          </p:nvPr>
        </p:nvSpPr>
        <p:spPr>
          <a:xfrm>
            <a:off x="5126418" y="552091"/>
            <a:ext cx="6224335" cy="5431536"/>
          </a:xfrm>
        </p:spPr>
        <p:txBody>
          <a:bodyPr anchor="ctr">
            <a:normAutofit/>
          </a:bodyPr>
          <a:lstStyle/>
          <a:p>
            <a:pPr marL="0" indent="0">
              <a:buNone/>
            </a:pPr>
            <a:r>
              <a:rPr lang="en-US" sz="2400" b="1" dirty="0"/>
              <a:t>Insertion sort</a:t>
            </a:r>
            <a:r>
              <a:rPr lang="en-US" sz="2400" dirty="0"/>
              <a:t> (</a:t>
            </a:r>
            <a:r>
              <a:rPr lang="en-US" sz="2400" dirty="0" err="1"/>
              <a:t>daxiletmə</a:t>
            </a:r>
            <a:r>
              <a:rPr lang="en-US" sz="2400" dirty="0"/>
              <a:t> </a:t>
            </a:r>
            <a:r>
              <a:rPr lang="en-US" sz="2400" dirty="0" err="1"/>
              <a:t>ilə</a:t>
            </a:r>
            <a:r>
              <a:rPr lang="en-US" sz="2400" dirty="0"/>
              <a:t> </a:t>
            </a:r>
            <a:r>
              <a:rPr lang="en-US" sz="2400" dirty="0" err="1"/>
              <a:t>sıralama</a:t>
            </a:r>
            <a:r>
              <a:rPr lang="en-US" sz="2400" dirty="0"/>
              <a:t>) </a:t>
            </a:r>
            <a:r>
              <a:rPr lang="en-US" sz="2400" dirty="0" err="1"/>
              <a:t>sadə</a:t>
            </a:r>
            <a:r>
              <a:rPr lang="en-US" sz="2400" dirty="0"/>
              <a:t> </a:t>
            </a:r>
            <a:r>
              <a:rPr lang="en-US" sz="2400" dirty="0" err="1"/>
              <a:t>və</a:t>
            </a:r>
            <a:r>
              <a:rPr lang="en-US" sz="2400" dirty="0"/>
              <a:t> </a:t>
            </a:r>
            <a:r>
              <a:rPr lang="en-US" sz="2400" dirty="0" err="1"/>
              <a:t>effektiv</a:t>
            </a:r>
            <a:r>
              <a:rPr lang="en-US" sz="2400" dirty="0"/>
              <a:t> </a:t>
            </a:r>
            <a:r>
              <a:rPr lang="en-US" sz="2400" dirty="0" err="1"/>
              <a:t>sıralama</a:t>
            </a:r>
            <a:r>
              <a:rPr lang="en-US" sz="2400" dirty="0"/>
              <a:t> </a:t>
            </a:r>
            <a:r>
              <a:rPr lang="en-US" sz="2400" dirty="0" err="1"/>
              <a:t>alqoritmlərindən</a:t>
            </a:r>
            <a:r>
              <a:rPr lang="en-US" sz="2400" dirty="0"/>
              <a:t> </a:t>
            </a:r>
            <a:r>
              <a:rPr lang="en-US" sz="2400" dirty="0" err="1"/>
              <a:t>biridir</a:t>
            </a:r>
            <a:r>
              <a:rPr lang="en-US" sz="2400" dirty="0"/>
              <a:t>. Bu </a:t>
            </a:r>
            <a:r>
              <a:rPr lang="en-US" sz="2400" dirty="0" err="1"/>
              <a:t>alqoritm</a:t>
            </a:r>
            <a:r>
              <a:rPr lang="en-US" sz="2400" dirty="0"/>
              <a:t>, </a:t>
            </a:r>
            <a:r>
              <a:rPr lang="en-US" sz="2400" dirty="0" err="1"/>
              <a:t>siyahını</a:t>
            </a:r>
            <a:r>
              <a:rPr lang="en-US" sz="2400" dirty="0"/>
              <a:t> </a:t>
            </a:r>
            <a:r>
              <a:rPr lang="en-US" sz="2400" dirty="0" err="1"/>
              <a:t>bir</a:t>
            </a:r>
            <a:r>
              <a:rPr lang="en-US" sz="2400" dirty="0"/>
              <a:t> </a:t>
            </a:r>
            <a:r>
              <a:rPr lang="en-US" sz="2400" dirty="0" err="1"/>
              <a:t>neçə</a:t>
            </a:r>
            <a:r>
              <a:rPr lang="en-US" sz="2400" dirty="0"/>
              <a:t> </a:t>
            </a:r>
            <a:r>
              <a:rPr lang="en-US" sz="2400" dirty="0" err="1"/>
              <a:t>addımda</a:t>
            </a:r>
            <a:r>
              <a:rPr lang="en-US" sz="2400" dirty="0"/>
              <a:t> </a:t>
            </a:r>
            <a:r>
              <a:rPr lang="en-US" sz="2400" dirty="0" err="1"/>
              <a:t>sıralayaraq</a:t>
            </a:r>
            <a:r>
              <a:rPr lang="en-US" sz="2400" dirty="0"/>
              <a:t> </a:t>
            </a:r>
            <a:r>
              <a:rPr lang="en-US" sz="2400" dirty="0" err="1"/>
              <a:t>işləyir</a:t>
            </a:r>
            <a:r>
              <a:rPr lang="en-US" sz="2400" dirty="0"/>
              <a:t>. </a:t>
            </a:r>
            <a:r>
              <a:rPr lang="en-US" sz="2400" dirty="0" err="1"/>
              <a:t>Prinsipcə</a:t>
            </a:r>
            <a:r>
              <a:rPr lang="en-US" sz="2400" dirty="0"/>
              <a:t>, kart </a:t>
            </a:r>
            <a:r>
              <a:rPr lang="en-US" sz="2400" dirty="0" err="1"/>
              <a:t>oyununda</a:t>
            </a:r>
            <a:r>
              <a:rPr lang="en-US" sz="2400" dirty="0"/>
              <a:t> </a:t>
            </a:r>
            <a:r>
              <a:rPr lang="en-US" sz="2400" dirty="0" err="1"/>
              <a:t>kartları</a:t>
            </a:r>
            <a:r>
              <a:rPr lang="en-US" sz="2400" dirty="0"/>
              <a:t> </a:t>
            </a:r>
            <a:r>
              <a:rPr lang="en-US" sz="2400" dirty="0" err="1"/>
              <a:t>əl</a:t>
            </a:r>
            <a:r>
              <a:rPr lang="en-US" sz="2400" dirty="0"/>
              <a:t> </a:t>
            </a:r>
            <a:r>
              <a:rPr lang="en-US" sz="2400" dirty="0" err="1"/>
              <a:t>ilə</a:t>
            </a:r>
            <a:r>
              <a:rPr lang="en-US" sz="2400" dirty="0"/>
              <a:t> </a:t>
            </a:r>
            <a:r>
              <a:rPr lang="en-US" sz="2400" dirty="0" err="1"/>
              <a:t>sıralamağa</a:t>
            </a:r>
            <a:r>
              <a:rPr lang="en-US" sz="2400" dirty="0"/>
              <a:t> </a:t>
            </a:r>
            <a:r>
              <a:rPr lang="en-US" sz="2400" dirty="0" err="1"/>
              <a:t>bənzəyir</a:t>
            </a:r>
            <a:r>
              <a:rPr lang="en-US" sz="2400" dirty="0"/>
              <a:t>: </a:t>
            </a:r>
            <a:r>
              <a:rPr lang="en-US" sz="2400" dirty="0" err="1"/>
              <a:t>hər</a:t>
            </a:r>
            <a:r>
              <a:rPr lang="en-US" sz="2400" dirty="0"/>
              <a:t> </a:t>
            </a:r>
            <a:r>
              <a:rPr lang="en-US" sz="2400" dirty="0" err="1"/>
              <a:t>dəfə</a:t>
            </a:r>
            <a:r>
              <a:rPr lang="en-US" sz="2400" dirty="0"/>
              <a:t> </a:t>
            </a:r>
            <a:r>
              <a:rPr lang="en-US" sz="2400" dirty="0" err="1"/>
              <a:t>yeni</a:t>
            </a:r>
            <a:r>
              <a:rPr lang="en-US" sz="2400" dirty="0"/>
              <a:t> </a:t>
            </a:r>
            <a:r>
              <a:rPr lang="en-US" sz="2400" dirty="0" err="1"/>
              <a:t>bir</a:t>
            </a:r>
            <a:r>
              <a:rPr lang="en-US" sz="2400" dirty="0"/>
              <a:t> kart </a:t>
            </a:r>
            <a:r>
              <a:rPr lang="en-US" sz="2400" dirty="0" err="1"/>
              <a:t>götürülür</a:t>
            </a:r>
            <a:r>
              <a:rPr lang="en-US" sz="2400" dirty="0"/>
              <a:t> </a:t>
            </a:r>
            <a:r>
              <a:rPr lang="en-US" sz="2400" dirty="0" err="1"/>
              <a:t>və</a:t>
            </a:r>
            <a:r>
              <a:rPr lang="en-US" sz="2400" dirty="0"/>
              <a:t> </a:t>
            </a:r>
            <a:r>
              <a:rPr lang="en-US" sz="2400" dirty="0" err="1"/>
              <a:t>bu</a:t>
            </a:r>
            <a:r>
              <a:rPr lang="en-US" sz="2400" dirty="0"/>
              <a:t> kart </a:t>
            </a:r>
            <a:r>
              <a:rPr lang="en-US" sz="2400" dirty="0" err="1"/>
              <a:t>düzgün</a:t>
            </a:r>
            <a:r>
              <a:rPr lang="en-US" sz="2400" dirty="0"/>
              <a:t> </a:t>
            </a:r>
            <a:r>
              <a:rPr lang="en-US" sz="2400" dirty="0" err="1"/>
              <a:t>yerinə</a:t>
            </a:r>
            <a:r>
              <a:rPr lang="en-US" sz="2400" dirty="0"/>
              <a:t> </a:t>
            </a:r>
            <a:r>
              <a:rPr lang="en-US" sz="2400" dirty="0" err="1"/>
              <a:t>daxil</a:t>
            </a:r>
            <a:r>
              <a:rPr lang="en-US" sz="2400" dirty="0"/>
              <a:t> </a:t>
            </a:r>
            <a:r>
              <a:rPr lang="en-US" sz="2400" dirty="0" err="1"/>
              <a:t>edilir</a:t>
            </a:r>
            <a:r>
              <a:rPr lang="en-US" sz="2400" dirty="0"/>
              <a:t>.</a:t>
            </a:r>
            <a:endParaRPr lang="en-US" sz="2200" dirty="0"/>
          </a:p>
        </p:txBody>
      </p:sp>
    </p:spTree>
    <p:extLst>
      <p:ext uri="{BB962C8B-B14F-4D97-AF65-F5344CB8AC3E}">
        <p14:creationId xmlns:p14="http://schemas.microsoft.com/office/powerpoint/2010/main" val="58197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1"/>
          <p:cNvSpPr txBox="1">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pPr>
            <a:endParaRPr lang="en-US" altLang="tr-TR" sz="1400"/>
          </a:p>
        </p:txBody>
      </p:sp>
      <p:sp>
        <p:nvSpPr>
          <p:cNvPr id="89090" name="Text Box 2"/>
          <p:cNvSpPr txBox="1">
            <a:spLocks noChangeArrowheads="1"/>
          </p:cNvSpPr>
          <p:nvPr/>
        </p:nvSpPr>
        <p:spPr bwMode="auto">
          <a:xfrm>
            <a:off x="1016000" y="457200"/>
            <a:ext cx="10363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itchFamily="16" charset="0"/>
                <a:ea typeface="ＭＳ Ｐゴシック" pitchFamily="1"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itchFamily="16" charset="0"/>
                <a:ea typeface="ＭＳ Ｐゴシック" pitchFamily="1"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ea typeface="ＭＳ Ｐゴシック" pitchFamily="1"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ＭＳ Ｐゴシック" pitchFamily="1" charset="-128"/>
              </a:defRPr>
            </a:lvl9pPr>
          </a:lstStyle>
          <a:p>
            <a:pPr algn="ctr" eaLnBrk="1" hangingPunct="1">
              <a:buSzPct val="100000"/>
            </a:pPr>
            <a:r>
              <a:rPr lang="en-US" altLang="tr-TR" sz="4000" b="1"/>
              <a:t>Insertion Sort</a:t>
            </a:r>
          </a:p>
        </p:txBody>
      </p:sp>
      <p:sp>
        <p:nvSpPr>
          <p:cNvPr id="89091" name="Text Box 3"/>
          <p:cNvSpPr txBox="1">
            <a:spLocks noChangeArrowheads="1"/>
          </p:cNvSpPr>
          <p:nvPr/>
        </p:nvSpPr>
        <p:spPr bwMode="auto">
          <a:xfrm>
            <a:off x="914400" y="15240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rgbClr val="000000"/>
                </a:solidFill>
                <a:latin typeface="Times New Roman" pitchFamily="16" charset="0"/>
                <a:ea typeface="ＭＳ Ｐゴシック" pitchFamily="1" charset="-128"/>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itchFamily="16" charset="0"/>
                <a:ea typeface="ＭＳ Ｐゴシック" pitchFamily="1" charset="-128"/>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ea typeface="ＭＳ Ｐゴシック" pitchFamily="1" charset="-128"/>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5pPr>
            <a:lvl6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6pPr>
            <a:lvl7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7pPr>
            <a:lvl8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8pPr>
            <a:lvl9pPr defTabSz="457200" eaLnBrk="0" fontAlgn="base" hangingPunct="0">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itchFamily="16" charset="0"/>
                <a:ea typeface="ＭＳ Ｐゴシック" pitchFamily="1" charset="-128"/>
              </a:defRPr>
            </a:lvl9pPr>
          </a:lstStyle>
          <a:p>
            <a:pPr eaLnBrk="1" hangingPunct="1">
              <a:lnSpc>
                <a:spcPct val="90000"/>
              </a:lnSpc>
              <a:spcBef>
                <a:spcPts val="700"/>
              </a:spcBef>
              <a:buClr>
                <a:srgbClr val="000000"/>
              </a:buClr>
              <a:buSzPct val="100000"/>
              <a:buFont typeface="Times New Roman" pitchFamily="16" charset="0"/>
              <a:buNone/>
            </a:pPr>
            <a:endParaRPr lang="en-US" altLang="tr-TR" sz="2800"/>
          </a:p>
        </p:txBody>
      </p:sp>
      <p:pic>
        <p:nvPicPr>
          <p:cNvPr id="890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1151" y="1295400"/>
            <a:ext cx="4222749"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4724401"/>
            <a:ext cx="99568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3400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F77A1-FA74-F837-4EFF-1586717C877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Insertion Sort Flowchart</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asus\Pictures\Screenshots\Screenshot 2024-10-05 2128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174" y="42827"/>
            <a:ext cx="5121957" cy="680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77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95942-91F9-D0FF-3522-734D3CFA8C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Insertion</a:t>
            </a:r>
            <a:br>
              <a:rPr lang="en-US" dirty="0">
                <a:solidFill>
                  <a:srgbClr val="FFFFFF"/>
                </a:solidFill>
              </a:rPr>
            </a:br>
            <a:r>
              <a:rPr lang="en-US" dirty="0">
                <a:solidFill>
                  <a:srgbClr val="FFFFFF"/>
                </a:solidFill>
              </a:rPr>
              <a:t>Sort Code in C#</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8650" y="634090"/>
            <a:ext cx="6344653" cy="48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59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3467" y="3287210"/>
            <a:ext cx="11463652" cy="1006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ntroduction To Sorting Algorithms - Selection and Insertion sort">
            <a:extLst>
              <a:ext uri="{FF2B5EF4-FFF2-40B4-BE49-F238E27FC236}">
                <a16:creationId xmlns:a16="http://schemas.microsoft.com/office/drawing/2014/main" id="{5FB22EE8-1408-0BC4-0688-123D6C4811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425194"/>
            <a:ext cx="10905066" cy="400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8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4FED9-1944-5BE0-C3ED-3400722AA984}"/>
              </a:ext>
            </a:extLst>
          </p:cNvPr>
          <p:cNvSpPr>
            <a:spLocks noGrp="1"/>
          </p:cNvSpPr>
          <p:nvPr>
            <p:ph type="title"/>
          </p:nvPr>
        </p:nvSpPr>
        <p:spPr>
          <a:xfrm>
            <a:off x="841248" y="548640"/>
            <a:ext cx="3600860" cy="5431536"/>
          </a:xfrm>
        </p:spPr>
        <p:txBody>
          <a:bodyPr>
            <a:normAutofit/>
          </a:bodyPr>
          <a:lstStyle/>
          <a:p>
            <a:r>
              <a:rPr lang="en-US" sz="5400" dirty="0"/>
              <a:t>Merge Sort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6B614D-5E5A-1EE5-5562-D6786CCA504B}"/>
              </a:ext>
            </a:extLst>
          </p:cNvPr>
          <p:cNvSpPr>
            <a:spLocks noGrp="1"/>
          </p:cNvSpPr>
          <p:nvPr>
            <p:ph idx="1"/>
          </p:nvPr>
        </p:nvSpPr>
        <p:spPr>
          <a:xfrm>
            <a:off x="5126418" y="552091"/>
            <a:ext cx="5364799" cy="5431536"/>
          </a:xfrm>
        </p:spPr>
        <p:txBody>
          <a:bodyPr anchor="ctr">
            <a:normAutofit/>
          </a:bodyPr>
          <a:lstStyle/>
          <a:p>
            <a:pPr marL="0" indent="0">
              <a:buNone/>
            </a:pPr>
            <a:r>
              <a:rPr lang="en-US" sz="2200" dirty="0"/>
              <a:t>Merge Sort </a:t>
            </a:r>
            <a:r>
              <a:rPr lang="en-US" sz="2200" dirty="0" err="1"/>
              <a:t>çeşidləmə</a:t>
            </a:r>
            <a:r>
              <a:rPr lang="en-US" sz="2200" dirty="0"/>
              <a:t> </a:t>
            </a:r>
            <a:r>
              <a:rPr lang="en-US" sz="2200" dirty="0" err="1"/>
              <a:t>üçün</a:t>
            </a:r>
            <a:r>
              <a:rPr lang="en-US" sz="2200" dirty="0"/>
              <a:t> </a:t>
            </a:r>
            <a:r>
              <a:rPr lang="en-US" sz="2200" dirty="0" err="1"/>
              <a:t>istifadə</a:t>
            </a:r>
            <a:r>
              <a:rPr lang="en-US" sz="2200" dirty="0"/>
              <a:t> </a:t>
            </a:r>
            <a:r>
              <a:rPr lang="en-US" sz="2200" dirty="0" err="1"/>
              <a:t>edilən</a:t>
            </a:r>
            <a:r>
              <a:rPr lang="en-US" sz="2200" dirty="0"/>
              <a:t> </a:t>
            </a:r>
            <a:r>
              <a:rPr lang="en-US" sz="2200" dirty="0" err="1"/>
              <a:t>böl</a:t>
            </a:r>
            <a:r>
              <a:rPr lang="en-US" sz="2200" dirty="0"/>
              <a:t> </a:t>
            </a:r>
            <a:r>
              <a:rPr lang="en-US" sz="2200" dirty="0" err="1"/>
              <a:t>və</a:t>
            </a:r>
            <a:r>
              <a:rPr lang="en-US" sz="2200" dirty="0"/>
              <a:t> </a:t>
            </a:r>
            <a:r>
              <a:rPr lang="en-US" sz="2200" dirty="0" err="1"/>
              <a:t>fəth</a:t>
            </a:r>
            <a:r>
              <a:rPr lang="en-US" sz="2200" dirty="0"/>
              <a:t> </a:t>
            </a:r>
            <a:r>
              <a:rPr lang="en-US" sz="2200" dirty="0" err="1"/>
              <a:t>alqoritmidir</a:t>
            </a:r>
            <a:r>
              <a:rPr lang="en-US" sz="2200" dirty="0"/>
              <a:t>. </a:t>
            </a:r>
            <a:r>
              <a:rPr lang="en-US" sz="2200" dirty="0" err="1"/>
              <a:t>Massivi</a:t>
            </a:r>
            <a:r>
              <a:rPr lang="en-US" sz="2200" dirty="0"/>
              <a:t> </a:t>
            </a:r>
            <a:r>
              <a:rPr lang="en-US" sz="2200" dirty="0" err="1"/>
              <a:t>daha</a:t>
            </a:r>
            <a:r>
              <a:rPr lang="en-US" sz="2200" dirty="0"/>
              <a:t> </a:t>
            </a:r>
            <a:r>
              <a:rPr lang="en-US" sz="2200" dirty="0" err="1"/>
              <a:t>kiçik</a:t>
            </a:r>
            <a:r>
              <a:rPr lang="en-US" sz="2200" dirty="0"/>
              <a:t> alt </a:t>
            </a:r>
            <a:r>
              <a:rPr lang="en-US" sz="2200" dirty="0" err="1"/>
              <a:t>massivlərə</a:t>
            </a:r>
            <a:r>
              <a:rPr lang="en-US" sz="2200" dirty="0"/>
              <a:t> </a:t>
            </a:r>
            <a:r>
              <a:rPr lang="en-US" sz="2200" dirty="0" err="1"/>
              <a:t>bölür</a:t>
            </a:r>
            <a:r>
              <a:rPr lang="en-US" sz="2200" dirty="0"/>
              <a:t>, </a:t>
            </a:r>
            <a:r>
              <a:rPr lang="en-US" sz="2200" dirty="0" err="1"/>
              <a:t>çeşidləyir</a:t>
            </a:r>
            <a:r>
              <a:rPr lang="en-US" sz="2200" dirty="0"/>
              <a:t> </a:t>
            </a:r>
            <a:r>
              <a:rPr lang="en-US" sz="2200" dirty="0" err="1"/>
              <a:t>və</a:t>
            </a:r>
            <a:r>
              <a:rPr lang="en-US" sz="2200" dirty="0"/>
              <a:t> </a:t>
            </a:r>
            <a:r>
              <a:rPr lang="en-US" sz="2200" dirty="0" err="1"/>
              <a:t>sonra</a:t>
            </a:r>
            <a:r>
              <a:rPr lang="en-US" sz="2200" dirty="0"/>
              <a:t> </a:t>
            </a:r>
            <a:r>
              <a:rPr lang="en-US" sz="2200" dirty="0" err="1"/>
              <a:t>onları</a:t>
            </a:r>
            <a:r>
              <a:rPr lang="en-US" sz="2200" dirty="0"/>
              <a:t> </a:t>
            </a:r>
            <a:r>
              <a:rPr lang="en-US" sz="2200" dirty="0" err="1"/>
              <a:t>yenidən</a:t>
            </a:r>
            <a:r>
              <a:rPr lang="en-US" sz="2200" dirty="0"/>
              <a:t> </a:t>
            </a:r>
            <a:r>
              <a:rPr lang="en-US" sz="2200" dirty="0" err="1"/>
              <a:t>birləşdirir</a:t>
            </a:r>
            <a:r>
              <a:rPr lang="en-US" sz="2200" dirty="0"/>
              <a:t>. Bu, </a:t>
            </a:r>
            <a:r>
              <a:rPr lang="en-US" sz="2200" dirty="0" err="1"/>
              <a:t>xüsusilə</a:t>
            </a:r>
            <a:r>
              <a:rPr lang="en-US" sz="2200" dirty="0"/>
              <a:t> </a:t>
            </a:r>
            <a:r>
              <a:rPr lang="en-US" sz="2200" dirty="0" err="1"/>
              <a:t>böyük</a:t>
            </a:r>
            <a:r>
              <a:rPr lang="en-US" sz="2200" dirty="0"/>
              <a:t> </a:t>
            </a:r>
            <a:r>
              <a:rPr lang="en-US" sz="2200" dirty="0" err="1"/>
              <a:t>verilənlər</a:t>
            </a:r>
            <a:r>
              <a:rPr lang="en-US" sz="2200" dirty="0"/>
              <a:t> </a:t>
            </a:r>
            <a:r>
              <a:rPr lang="en-US" sz="2200" dirty="0" err="1"/>
              <a:t>dəstləri</a:t>
            </a:r>
            <a:r>
              <a:rPr lang="en-US" sz="2200" dirty="0"/>
              <a:t> </a:t>
            </a:r>
            <a:r>
              <a:rPr lang="en-US" sz="2200" dirty="0" err="1"/>
              <a:t>üçün</a:t>
            </a:r>
            <a:r>
              <a:rPr lang="en-US" sz="2200" dirty="0"/>
              <a:t> </a:t>
            </a:r>
            <a:r>
              <a:rPr lang="en-US" sz="2200" dirty="0" err="1"/>
              <a:t>effektivdir</a:t>
            </a:r>
            <a:r>
              <a:rPr lang="en-US" sz="2200" dirty="0"/>
              <a:t> </a:t>
            </a:r>
            <a:r>
              <a:rPr lang="en-US" sz="2200" dirty="0" err="1"/>
              <a:t>və</a:t>
            </a:r>
            <a:r>
              <a:rPr lang="en-US" sz="2200" dirty="0"/>
              <a:t> O(n log n) zaman </a:t>
            </a:r>
            <a:r>
              <a:rPr lang="en-US" sz="2200" dirty="0" err="1"/>
              <a:t>mürəkkəbliyinə</a:t>
            </a:r>
            <a:r>
              <a:rPr lang="en-US" sz="2200" dirty="0"/>
              <a:t> </a:t>
            </a:r>
            <a:r>
              <a:rPr lang="en-US" sz="2200" dirty="0" err="1"/>
              <a:t>zəmanət</a:t>
            </a:r>
            <a:r>
              <a:rPr lang="en-US" sz="2200" dirty="0"/>
              <a:t> </a:t>
            </a:r>
            <a:r>
              <a:rPr lang="en-US" sz="2200" dirty="0" err="1"/>
              <a:t>verir</a:t>
            </a:r>
            <a:r>
              <a:rPr lang="en-US" sz="2200" dirty="0"/>
              <a:t>.</a:t>
            </a:r>
          </a:p>
        </p:txBody>
      </p:sp>
    </p:spTree>
    <p:extLst>
      <p:ext uri="{BB962C8B-B14F-4D97-AF65-F5344CB8AC3E}">
        <p14:creationId xmlns:p14="http://schemas.microsoft.com/office/powerpoint/2010/main" val="51364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B71C1-21D8-20D5-445F-E3C88B8A8832}"/>
              </a:ext>
            </a:extLst>
          </p:cNvPr>
          <p:cNvSpPr>
            <a:spLocks noGrp="1"/>
          </p:cNvSpPr>
          <p:nvPr>
            <p:ph type="title"/>
          </p:nvPr>
        </p:nvSpPr>
        <p:spPr>
          <a:xfrm>
            <a:off x="635000" y="640823"/>
            <a:ext cx="3418659" cy="5583148"/>
          </a:xfrm>
        </p:spPr>
        <p:txBody>
          <a:bodyPr anchor="ctr">
            <a:normAutofit/>
          </a:bodyPr>
          <a:lstStyle/>
          <a:p>
            <a:r>
              <a:rPr lang="az-Latn-AZ" sz="5400" dirty="0"/>
              <a:t>Mövzular</a:t>
            </a:r>
            <a:endParaRPr lang="en-US"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C0DE065-E912-A569-78B6-C08765016409}"/>
              </a:ext>
            </a:extLst>
          </p:cNvPr>
          <p:cNvGraphicFramePr>
            <a:graphicFrameLocks noGrp="1"/>
          </p:cNvGraphicFramePr>
          <p:nvPr>
            <p:ph idx="1"/>
            <p:extLst>
              <p:ext uri="{D42A27DB-BD31-4B8C-83A1-F6EECF244321}">
                <p14:modId xmlns:p14="http://schemas.microsoft.com/office/powerpoint/2010/main" val="303652898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834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0417-085B-3298-9C45-BAEB188AC4D3}"/>
              </a:ext>
            </a:extLst>
          </p:cNvPr>
          <p:cNvSpPr>
            <a:spLocks noGrp="1"/>
          </p:cNvSpPr>
          <p:nvPr>
            <p:ph type="title"/>
          </p:nvPr>
        </p:nvSpPr>
        <p:spPr>
          <a:xfrm>
            <a:off x="533400" y="681037"/>
            <a:ext cx="10515600" cy="1325563"/>
          </a:xfrm>
        </p:spPr>
        <p:txBody>
          <a:bodyPr/>
          <a:lstStyle/>
          <a:p>
            <a:r>
              <a:rPr lang="en-US" b="1" i="0" dirty="0" err="1">
                <a:effectLst/>
                <a:latin typeface="Nunito" pitchFamily="2" charset="0"/>
              </a:rPr>
              <a:t>Addım-addım</a:t>
            </a:r>
            <a:r>
              <a:rPr lang="en-US" b="1" i="0" dirty="0">
                <a:effectLst/>
                <a:latin typeface="Nunito" pitchFamily="2" charset="0"/>
              </a:rPr>
              <a:t> proses:</a:t>
            </a:r>
            <a:br>
              <a:rPr lang="en-US" b="1" i="0" dirty="0">
                <a:effectLst/>
                <a:latin typeface="Nunito" pitchFamily="2" charset="0"/>
              </a:rPr>
            </a:br>
            <a:endParaRPr lang="en-US" dirty="0"/>
          </a:p>
        </p:txBody>
      </p:sp>
      <p:graphicFrame>
        <p:nvGraphicFramePr>
          <p:cNvPr id="21" name="Content Placeholder 2">
            <a:extLst>
              <a:ext uri="{FF2B5EF4-FFF2-40B4-BE49-F238E27FC236}">
                <a16:creationId xmlns:a16="http://schemas.microsoft.com/office/drawing/2014/main" id="{C90C9792-544C-C1BD-221C-18CF997B1911}"/>
              </a:ext>
            </a:extLst>
          </p:cNvPr>
          <p:cNvGraphicFramePr>
            <a:graphicFrameLocks noGrp="1"/>
          </p:cNvGraphicFramePr>
          <p:nvPr>
            <p:ph idx="1"/>
          </p:nvPr>
        </p:nvGraphicFramePr>
        <p:xfrm>
          <a:off x="533400" y="1602658"/>
          <a:ext cx="10822858" cy="4444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92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F77A1-FA74-F837-4EFF-1586717C8776}"/>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dirty="0">
                <a:solidFill>
                  <a:srgbClr val="FFFFFF"/>
                </a:solidFill>
              </a:rPr>
              <a:t>M</a:t>
            </a:r>
            <a:r>
              <a:rPr lang="en-US" sz="4000" kern="1200" dirty="0">
                <a:solidFill>
                  <a:srgbClr val="FFFFFF"/>
                </a:solidFill>
                <a:latin typeface="+mj-lt"/>
                <a:ea typeface="+mj-ea"/>
                <a:cs typeface="+mj-cs"/>
              </a:rPr>
              <a:t>erge sort </a:t>
            </a:r>
            <a:r>
              <a:rPr lang="en-US" sz="4000" kern="1200" dirty="0" err="1">
                <a:solidFill>
                  <a:srgbClr val="FFFFFF"/>
                </a:solidFill>
                <a:latin typeface="+mj-lt"/>
                <a:ea typeface="+mj-ea"/>
                <a:cs typeface="+mj-cs"/>
              </a:rPr>
              <a:t>üstünlükləri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və</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mənfi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cəhətləri</a:t>
            </a:r>
            <a:endParaRPr lang="en-US" sz="4000"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904117C-321B-B376-572E-C2D0B9EC8DB3}"/>
              </a:ext>
            </a:extLst>
          </p:cNvPr>
          <p:cNvSpPr txBox="1"/>
          <p:nvPr/>
        </p:nvSpPr>
        <p:spPr>
          <a:xfrm>
            <a:off x="8966131" y="1425600"/>
            <a:ext cx="2880357" cy="3175897"/>
          </a:xfrm>
          <a:prstGeom prst="rect">
            <a:avLst/>
          </a:prstGeom>
        </p:spPr>
        <p:txBody>
          <a:bodyPr vert="horz" lIns="91440" tIns="45720" rIns="91440" bIns="45720" rtlCol="0">
            <a:normAutofit/>
          </a:bodyPr>
          <a:lstStyle/>
          <a:p>
            <a:pPr algn="r">
              <a:lnSpc>
                <a:spcPct val="90000"/>
              </a:lnSpc>
              <a:spcBef>
                <a:spcPts val="1000"/>
              </a:spcBef>
            </a:pPr>
            <a:r>
              <a:rPr lang="en-US" i="1" kern="1200" dirty="0" err="1">
                <a:latin typeface="+mn-lt"/>
                <a:ea typeface="+mn-ea"/>
                <a:cs typeface="+mn-cs"/>
              </a:rPr>
              <a:t>Əlavə</a:t>
            </a:r>
            <a:r>
              <a:rPr lang="en-US" i="1" kern="1200" dirty="0">
                <a:latin typeface="+mn-lt"/>
                <a:ea typeface="+mn-ea"/>
                <a:cs typeface="+mn-cs"/>
              </a:rPr>
              <a:t> </a:t>
            </a:r>
            <a:r>
              <a:rPr lang="en-US" i="1" kern="1200" dirty="0" err="1">
                <a:latin typeface="+mn-lt"/>
                <a:ea typeface="+mn-ea"/>
                <a:cs typeface="+mn-cs"/>
              </a:rPr>
              <a:t>boşluq</a:t>
            </a:r>
            <a:r>
              <a:rPr lang="en-US" i="1" kern="1200" dirty="0">
                <a:latin typeface="+mn-lt"/>
                <a:ea typeface="+mn-ea"/>
                <a:cs typeface="+mn-cs"/>
              </a:rPr>
              <a:t>: </a:t>
            </a:r>
            <a:r>
              <a:rPr lang="en-US" i="1" kern="1200" dirty="0" err="1">
                <a:latin typeface="+mn-lt"/>
                <a:ea typeface="+mn-ea"/>
                <a:cs typeface="+mn-cs"/>
              </a:rPr>
              <a:t>massivin</a:t>
            </a:r>
            <a:r>
              <a:rPr lang="en-US" i="1" kern="1200" dirty="0">
                <a:latin typeface="+mn-lt"/>
                <a:ea typeface="+mn-ea"/>
                <a:cs typeface="+mn-cs"/>
              </a:rPr>
              <a:t> </a:t>
            </a:r>
            <a:r>
              <a:rPr lang="en-US" i="1" kern="1200" dirty="0" err="1">
                <a:latin typeface="+mn-lt"/>
                <a:ea typeface="+mn-ea"/>
                <a:cs typeface="+mn-cs"/>
              </a:rPr>
              <a:t>ölçüsünə</a:t>
            </a:r>
            <a:r>
              <a:rPr lang="en-US" i="1" kern="1200" dirty="0">
                <a:latin typeface="+mn-lt"/>
                <a:ea typeface="+mn-ea"/>
                <a:cs typeface="+mn-cs"/>
              </a:rPr>
              <a:t> </a:t>
            </a:r>
            <a:r>
              <a:rPr lang="en-US" i="1" kern="1200" dirty="0" err="1">
                <a:latin typeface="+mn-lt"/>
                <a:ea typeface="+mn-ea"/>
                <a:cs typeface="+mn-cs"/>
              </a:rPr>
              <a:t>mütənasib</a:t>
            </a:r>
            <a:r>
              <a:rPr lang="en-US" i="1" kern="1200" dirty="0">
                <a:latin typeface="+mn-lt"/>
                <a:ea typeface="+mn-ea"/>
                <a:cs typeface="+mn-cs"/>
              </a:rPr>
              <a:t> </a:t>
            </a:r>
            <a:r>
              <a:rPr lang="en-US" i="1" kern="1200" dirty="0" err="1">
                <a:latin typeface="+mn-lt"/>
                <a:ea typeface="+mn-ea"/>
                <a:cs typeface="+mn-cs"/>
              </a:rPr>
              <a:t>əlavə</a:t>
            </a:r>
            <a:r>
              <a:rPr lang="en-US" i="1" kern="1200" dirty="0">
                <a:latin typeface="+mn-lt"/>
                <a:ea typeface="+mn-ea"/>
                <a:cs typeface="+mn-cs"/>
              </a:rPr>
              <a:t> </a:t>
            </a:r>
            <a:r>
              <a:rPr lang="en-US" i="1" kern="1200" dirty="0" err="1">
                <a:latin typeface="+mn-lt"/>
                <a:ea typeface="+mn-ea"/>
                <a:cs typeface="+mn-cs"/>
              </a:rPr>
              <a:t>yer</a:t>
            </a:r>
            <a:r>
              <a:rPr lang="en-US" i="1" kern="1200" dirty="0">
                <a:latin typeface="+mn-lt"/>
                <a:ea typeface="+mn-ea"/>
                <a:cs typeface="+mn-cs"/>
              </a:rPr>
              <a:t> </a:t>
            </a:r>
            <a:r>
              <a:rPr lang="en-US" i="1" kern="1200" dirty="0" err="1">
                <a:latin typeface="+mn-lt"/>
                <a:ea typeface="+mn-ea"/>
                <a:cs typeface="+mn-cs"/>
              </a:rPr>
              <a:t>tələb</a:t>
            </a:r>
            <a:r>
              <a:rPr lang="en-US" i="1" kern="1200" dirty="0">
                <a:latin typeface="+mn-lt"/>
                <a:ea typeface="+mn-ea"/>
                <a:cs typeface="+mn-cs"/>
              </a:rPr>
              <a:t> </a:t>
            </a:r>
            <a:r>
              <a:rPr lang="en-US" i="1" kern="1200" dirty="0" err="1">
                <a:latin typeface="+mn-lt"/>
                <a:ea typeface="+mn-ea"/>
                <a:cs typeface="+mn-cs"/>
              </a:rPr>
              <a:t>edir</a:t>
            </a:r>
            <a:r>
              <a:rPr lang="en-US" i="1" kern="1200" dirty="0">
                <a:latin typeface="+mn-lt"/>
                <a:ea typeface="+mn-ea"/>
                <a:cs typeface="+mn-cs"/>
              </a:rPr>
              <a:t>.</a:t>
            </a:r>
          </a:p>
          <a:p>
            <a:pPr algn="r">
              <a:lnSpc>
                <a:spcPct val="90000"/>
              </a:lnSpc>
              <a:spcBef>
                <a:spcPts val="1000"/>
              </a:spcBef>
            </a:pPr>
            <a:endParaRPr lang="en-US" i="1" kern="1200" dirty="0">
              <a:latin typeface="+mn-lt"/>
              <a:ea typeface="+mn-ea"/>
              <a:cs typeface="+mn-cs"/>
            </a:endParaRPr>
          </a:p>
          <a:p>
            <a:pPr algn="r">
              <a:lnSpc>
                <a:spcPct val="90000"/>
              </a:lnSpc>
              <a:spcBef>
                <a:spcPts val="1000"/>
              </a:spcBef>
            </a:pPr>
            <a:r>
              <a:rPr lang="en-US" i="1" kern="1200" dirty="0">
                <a:latin typeface="+mn-lt"/>
                <a:ea typeface="+mn-ea"/>
                <a:cs typeface="+mn-cs"/>
              </a:rPr>
              <a:t>Not In-Place: O, </a:t>
            </a:r>
            <a:r>
              <a:rPr lang="en-US" i="1" kern="1200" dirty="0" err="1">
                <a:latin typeface="+mn-lt"/>
                <a:ea typeface="+mn-ea"/>
                <a:cs typeface="+mn-cs"/>
              </a:rPr>
              <a:t>massivi</a:t>
            </a:r>
            <a:r>
              <a:rPr lang="en-US" i="1" kern="1200" dirty="0">
                <a:latin typeface="+mn-lt"/>
                <a:ea typeface="+mn-ea"/>
                <a:cs typeface="+mn-cs"/>
              </a:rPr>
              <a:t> </a:t>
            </a:r>
            <a:r>
              <a:rPr lang="en-US" i="1" kern="1200" dirty="0" err="1">
                <a:latin typeface="+mn-lt"/>
                <a:ea typeface="+mn-ea"/>
                <a:cs typeface="+mn-cs"/>
              </a:rPr>
              <a:t>yerində</a:t>
            </a:r>
            <a:r>
              <a:rPr lang="en-US" i="1" kern="1200" dirty="0">
                <a:latin typeface="+mn-lt"/>
                <a:ea typeface="+mn-ea"/>
                <a:cs typeface="+mn-cs"/>
              </a:rPr>
              <a:t> </a:t>
            </a:r>
            <a:r>
              <a:rPr lang="en-US" i="1" kern="1200" dirty="0" err="1">
                <a:latin typeface="+mn-lt"/>
                <a:ea typeface="+mn-ea"/>
                <a:cs typeface="+mn-cs"/>
              </a:rPr>
              <a:t>çeşidləyə</a:t>
            </a:r>
            <a:r>
              <a:rPr lang="en-US" i="1" kern="1200" dirty="0">
                <a:latin typeface="+mn-lt"/>
                <a:ea typeface="+mn-ea"/>
                <a:cs typeface="+mn-cs"/>
              </a:rPr>
              <a:t> </a:t>
            </a:r>
            <a:r>
              <a:rPr lang="en-US" i="1" kern="1200" dirty="0" err="1">
                <a:latin typeface="+mn-lt"/>
                <a:ea typeface="+mn-ea"/>
                <a:cs typeface="+mn-cs"/>
              </a:rPr>
              <a:t>bilməz</a:t>
            </a:r>
            <a:r>
              <a:rPr lang="en-US" i="1" kern="1200" dirty="0">
                <a:latin typeface="+mn-lt"/>
                <a:ea typeface="+mn-ea"/>
                <a:cs typeface="+mn-cs"/>
              </a:rPr>
              <a:t>, </a:t>
            </a:r>
            <a:r>
              <a:rPr lang="en-US" i="1" kern="1200" dirty="0" err="1">
                <a:latin typeface="+mn-lt"/>
                <a:ea typeface="+mn-ea"/>
                <a:cs typeface="+mn-cs"/>
              </a:rPr>
              <a:t>çünki</a:t>
            </a:r>
            <a:r>
              <a:rPr lang="en-US" i="1" kern="1200" dirty="0">
                <a:latin typeface="+mn-lt"/>
                <a:ea typeface="+mn-ea"/>
                <a:cs typeface="+mn-cs"/>
              </a:rPr>
              <a:t> </a:t>
            </a:r>
            <a:r>
              <a:rPr lang="en-US" i="1" kern="1200" dirty="0" err="1">
                <a:latin typeface="+mn-lt"/>
                <a:ea typeface="+mn-ea"/>
                <a:cs typeface="+mn-cs"/>
              </a:rPr>
              <a:t>birləşmə</a:t>
            </a:r>
            <a:r>
              <a:rPr lang="en-US" i="1" kern="1200" dirty="0">
                <a:latin typeface="+mn-lt"/>
                <a:ea typeface="+mn-ea"/>
                <a:cs typeface="+mn-cs"/>
              </a:rPr>
              <a:t> </a:t>
            </a:r>
            <a:r>
              <a:rPr lang="en-US" i="1" kern="1200" dirty="0" err="1">
                <a:latin typeface="+mn-lt"/>
                <a:ea typeface="+mn-ea"/>
                <a:cs typeface="+mn-cs"/>
              </a:rPr>
              <a:t>üçün</a:t>
            </a:r>
            <a:r>
              <a:rPr lang="en-US" i="1" kern="1200" dirty="0">
                <a:latin typeface="+mn-lt"/>
                <a:ea typeface="+mn-ea"/>
                <a:cs typeface="+mn-cs"/>
              </a:rPr>
              <a:t> </a:t>
            </a:r>
            <a:r>
              <a:rPr lang="en-US" i="1" kern="1200" dirty="0" err="1">
                <a:latin typeface="+mn-lt"/>
                <a:ea typeface="+mn-ea"/>
                <a:cs typeface="+mn-cs"/>
              </a:rPr>
              <a:t>əlavə</a:t>
            </a:r>
            <a:r>
              <a:rPr lang="en-US" i="1" kern="1200" dirty="0">
                <a:latin typeface="+mn-lt"/>
                <a:ea typeface="+mn-ea"/>
                <a:cs typeface="+mn-cs"/>
              </a:rPr>
              <a:t> </a:t>
            </a:r>
            <a:r>
              <a:rPr lang="en-US" i="1" kern="1200" dirty="0" err="1">
                <a:latin typeface="+mn-lt"/>
                <a:ea typeface="+mn-ea"/>
                <a:cs typeface="+mn-cs"/>
              </a:rPr>
              <a:t>massivlər</a:t>
            </a:r>
            <a:r>
              <a:rPr lang="en-US" i="1" kern="1200" dirty="0">
                <a:latin typeface="+mn-lt"/>
                <a:ea typeface="+mn-ea"/>
                <a:cs typeface="+mn-cs"/>
              </a:rPr>
              <a:t> </a:t>
            </a:r>
            <a:r>
              <a:rPr lang="en-US" i="1" kern="1200" dirty="0" err="1">
                <a:latin typeface="+mn-lt"/>
                <a:ea typeface="+mn-ea"/>
                <a:cs typeface="+mn-cs"/>
              </a:rPr>
              <a:t>tələb</a:t>
            </a:r>
            <a:r>
              <a:rPr lang="en-US" i="1" kern="1200" dirty="0">
                <a:latin typeface="+mn-lt"/>
                <a:ea typeface="+mn-ea"/>
                <a:cs typeface="+mn-cs"/>
              </a:rPr>
              <a:t> </a:t>
            </a:r>
            <a:r>
              <a:rPr lang="en-US" i="1" kern="1200" dirty="0" err="1">
                <a:latin typeface="+mn-lt"/>
                <a:ea typeface="+mn-ea"/>
                <a:cs typeface="+mn-cs"/>
              </a:rPr>
              <a:t>olunur</a:t>
            </a:r>
            <a:r>
              <a:rPr lang="en-US" i="1" kern="1200" dirty="0">
                <a:latin typeface="+mn-lt"/>
                <a:ea typeface="+mn-ea"/>
                <a:cs typeface="+mn-cs"/>
              </a:rPr>
              <a:t>.</a:t>
            </a:r>
            <a:endParaRPr lang="en-US" kern="1200" dirty="0">
              <a:latin typeface="+mn-lt"/>
              <a:ea typeface="+mn-ea"/>
              <a:cs typeface="+mn-cs"/>
            </a:endParaRPr>
          </a:p>
        </p:txBody>
      </p:sp>
      <p:sp>
        <p:nvSpPr>
          <p:cNvPr id="4" name="TextBox 3">
            <a:extLst>
              <a:ext uri="{FF2B5EF4-FFF2-40B4-BE49-F238E27FC236}">
                <a16:creationId xmlns:a16="http://schemas.microsoft.com/office/drawing/2014/main" id="{4F4D2978-B2DB-467C-C560-D77C248F8E28}"/>
              </a:ext>
            </a:extLst>
          </p:cNvPr>
          <p:cNvSpPr txBox="1"/>
          <p:nvPr/>
        </p:nvSpPr>
        <p:spPr>
          <a:xfrm>
            <a:off x="5812454" y="1425600"/>
            <a:ext cx="3145536" cy="4278094"/>
          </a:xfrm>
          <a:prstGeom prst="rect">
            <a:avLst/>
          </a:prstGeom>
          <a:noFill/>
        </p:spPr>
        <p:txBody>
          <a:bodyPr wrap="square">
            <a:spAutoFit/>
          </a:bodyPr>
          <a:lstStyle/>
          <a:p>
            <a:pPr>
              <a:spcAft>
                <a:spcPts val="600"/>
              </a:spcAft>
              <a:buFont typeface="Arial" panose="020B0604020202020204" pitchFamily="34" charset="0"/>
              <a:buChar char="•"/>
            </a:pPr>
            <a:r>
              <a:rPr lang="en-US" i="1" dirty="0"/>
              <a:t>Stabil </a:t>
            </a:r>
            <a:r>
              <a:rPr lang="en-US" i="1" dirty="0" err="1"/>
              <a:t>çeşidləmə</a:t>
            </a:r>
            <a:r>
              <a:rPr lang="en-US" i="1" dirty="0"/>
              <a:t>: </a:t>
            </a:r>
            <a:r>
              <a:rPr lang="en-US" i="1" dirty="0" err="1"/>
              <a:t>Bərabər</a:t>
            </a:r>
            <a:r>
              <a:rPr lang="en-US" i="1" dirty="0"/>
              <a:t> </a:t>
            </a:r>
            <a:r>
              <a:rPr lang="en-US" i="1" dirty="0" err="1"/>
              <a:t>düymələrlə</a:t>
            </a:r>
            <a:r>
              <a:rPr lang="en-US" i="1" dirty="0"/>
              <a:t> </a:t>
            </a:r>
            <a:r>
              <a:rPr lang="en-US" i="1" dirty="0" err="1"/>
              <a:t>qeydlərin</a:t>
            </a:r>
            <a:r>
              <a:rPr lang="en-US" i="1" dirty="0"/>
              <a:t> </a:t>
            </a:r>
            <a:r>
              <a:rPr lang="en-US" i="1" dirty="0" err="1"/>
              <a:t>nisbi</a:t>
            </a:r>
            <a:r>
              <a:rPr lang="en-US" i="1" dirty="0"/>
              <a:t> </a:t>
            </a:r>
            <a:r>
              <a:rPr lang="en-US" i="1" dirty="0" err="1"/>
              <a:t>sırasını</a:t>
            </a:r>
            <a:r>
              <a:rPr lang="en-US" i="1" dirty="0"/>
              <a:t> </a:t>
            </a:r>
            <a:r>
              <a:rPr lang="en-US" i="1" dirty="0" err="1"/>
              <a:t>qoruyur</a:t>
            </a:r>
            <a:r>
              <a:rPr lang="en-US" i="1" dirty="0"/>
              <a:t>.</a:t>
            </a:r>
          </a:p>
          <a:p>
            <a:pPr>
              <a:spcAft>
                <a:spcPts val="600"/>
              </a:spcAft>
              <a:buFont typeface="Arial" panose="020B0604020202020204" pitchFamily="34" charset="0"/>
              <a:buChar char="•"/>
            </a:pPr>
            <a:endParaRPr lang="en-US" i="1" dirty="0"/>
          </a:p>
          <a:p>
            <a:pPr>
              <a:spcAft>
                <a:spcPts val="600"/>
              </a:spcAft>
              <a:buFont typeface="Arial" panose="020B0604020202020204" pitchFamily="34" charset="0"/>
              <a:buChar char="•"/>
            </a:pPr>
            <a:r>
              <a:rPr lang="en-US" i="1" dirty="0" err="1"/>
              <a:t>Ardıcıl</a:t>
            </a:r>
            <a:r>
              <a:rPr lang="en-US" i="1" dirty="0"/>
              <a:t> </a:t>
            </a:r>
            <a:r>
              <a:rPr lang="en-US" i="1" dirty="0" err="1"/>
              <a:t>Performans</a:t>
            </a:r>
            <a:r>
              <a:rPr lang="en-US" i="1" dirty="0"/>
              <a:t>: </a:t>
            </a:r>
            <a:r>
              <a:rPr lang="en-US" i="1" dirty="0" err="1"/>
              <a:t>Daxil</a:t>
            </a:r>
            <a:r>
              <a:rPr lang="en-US" i="1" dirty="0"/>
              <a:t> </a:t>
            </a:r>
            <a:r>
              <a:rPr lang="en-US" i="1" dirty="0" err="1"/>
              <a:t>edilmiş</a:t>
            </a:r>
            <a:r>
              <a:rPr lang="en-US" i="1" dirty="0"/>
              <a:t> </a:t>
            </a:r>
            <a:r>
              <a:rPr lang="en-US" i="1" dirty="0" err="1"/>
              <a:t>məlumatlardan</a:t>
            </a:r>
            <a:r>
              <a:rPr lang="en-US" i="1" dirty="0"/>
              <a:t> </a:t>
            </a:r>
            <a:r>
              <a:rPr lang="en-US" i="1" dirty="0" err="1"/>
              <a:t>asılı</a:t>
            </a:r>
            <a:r>
              <a:rPr lang="en-US" i="1" dirty="0"/>
              <a:t> </a:t>
            </a:r>
            <a:r>
              <a:rPr lang="en-US" i="1" dirty="0" err="1"/>
              <a:t>olmayaraq</a:t>
            </a:r>
            <a:r>
              <a:rPr lang="en-US" i="1" dirty="0"/>
              <a:t> </a:t>
            </a:r>
            <a:r>
              <a:rPr lang="en-US" i="1" dirty="0" err="1"/>
              <a:t>həmişə</a:t>
            </a:r>
            <a:r>
              <a:rPr lang="en-US" i="1" dirty="0"/>
              <a:t> O(n log n) </a:t>
            </a:r>
            <a:r>
              <a:rPr lang="en-US" i="1" dirty="0" err="1"/>
              <a:t>vaxtında</a:t>
            </a:r>
            <a:r>
              <a:rPr lang="en-US" i="1" dirty="0"/>
              <a:t> </a:t>
            </a:r>
            <a:r>
              <a:rPr lang="en-US" i="1" dirty="0" err="1"/>
              <a:t>işləyir</a:t>
            </a:r>
            <a:r>
              <a:rPr lang="en-US" i="1" dirty="0"/>
              <a:t>.</a:t>
            </a:r>
          </a:p>
          <a:p>
            <a:pPr>
              <a:spcAft>
                <a:spcPts val="600"/>
              </a:spcAft>
              <a:buFont typeface="Arial" panose="020B0604020202020204" pitchFamily="34" charset="0"/>
              <a:buChar char="•"/>
            </a:pPr>
            <a:endParaRPr lang="en-US" i="1" dirty="0"/>
          </a:p>
          <a:p>
            <a:pPr>
              <a:spcAft>
                <a:spcPts val="600"/>
              </a:spcAft>
              <a:buFont typeface="Arial" panose="020B0604020202020204" pitchFamily="34" charset="0"/>
              <a:buChar char="•"/>
            </a:pPr>
            <a:r>
              <a:rPr lang="en-US" i="1" dirty="0" err="1"/>
              <a:t>Böyük</a:t>
            </a:r>
            <a:r>
              <a:rPr lang="en-US" i="1" dirty="0"/>
              <a:t> </a:t>
            </a:r>
            <a:r>
              <a:rPr lang="en-US" i="1" dirty="0" err="1"/>
              <a:t>verilənlər</a:t>
            </a:r>
            <a:r>
              <a:rPr lang="en-US" i="1" dirty="0"/>
              <a:t> </a:t>
            </a:r>
            <a:r>
              <a:rPr lang="en-US" i="1" dirty="0" err="1"/>
              <a:t>dəstləri</a:t>
            </a:r>
            <a:r>
              <a:rPr lang="en-US" i="1" dirty="0"/>
              <a:t> </a:t>
            </a:r>
            <a:r>
              <a:rPr lang="en-US" i="1" dirty="0" err="1"/>
              <a:t>ilə</a:t>
            </a:r>
            <a:r>
              <a:rPr lang="en-US" i="1" dirty="0"/>
              <a:t> </a:t>
            </a:r>
            <a:r>
              <a:rPr lang="en-US" i="1" dirty="0" err="1"/>
              <a:t>yaxşı</a:t>
            </a:r>
            <a:r>
              <a:rPr lang="en-US" i="1" dirty="0"/>
              <a:t> </a:t>
            </a:r>
            <a:r>
              <a:rPr lang="en-US" i="1" dirty="0" err="1"/>
              <a:t>işləyir</a:t>
            </a:r>
            <a:r>
              <a:rPr lang="en-US" i="1" dirty="0"/>
              <a:t>: </a:t>
            </a:r>
            <a:r>
              <a:rPr lang="en-US" i="1" dirty="0" err="1"/>
              <a:t>Əlaqədar</a:t>
            </a:r>
            <a:r>
              <a:rPr lang="en-US" i="1" dirty="0"/>
              <a:t> </a:t>
            </a:r>
            <a:r>
              <a:rPr lang="en-US" i="1" dirty="0" err="1"/>
              <a:t>siyahıları</a:t>
            </a:r>
            <a:r>
              <a:rPr lang="en-US" i="1" dirty="0"/>
              <a:t> </a:t>
            </a:r>
            <a:r>
              <a:rPr lang="en-US" i="1" dirty="0" err="1"/>
              <a:t>çeşidləmək</a:t>
            </a:r>
            <a:r>
              <a:rPr lang="en-US" i="1" dirty="0"/>
              <a:t> </a:t>
            </a:r>
            <a:r>
              <a:rPr lang="en-US" i="1" dirty="0" err="1"/>
              <a:t>üçün</a:t>
            </a:r>
            <a:r>
              <a:rPr lang="en-US" i="1" dirty="0"/>
              <a:t> </a:t>
            </a:r>
            <a:r>
              <a:rPr lang="en-US" i="1" dirty="0" err="1"/>
              <a:t>effektivdir</a:t>
            </a:r>
            <a:r>
              <a:rPr lang="en-US" i="1" dirty="0"/>
              <a:t> </a:t>
            </a:r>
            <a:r>
              <a:rPr lang="en-US" i="1" dirty="0" err="1"/>
              <a:t>və</a:t>
            </a:r>
            <a:r>
              <a:rPr lang="en-US" i="1" dirty="0"/>
              <a:t> </a:t>
            </a:r>
            <a:r>
              <a:rPr lang="en-US" i="1" dirty="0" err="1"/>
              <a:t>xarici</a:t>
            </a:r>
            <a:r>
              <a:rPr lang="en-US" i="1" dirty="0"/>
              <a:t> </a:t>
            </a:r>
            <a:r>
              <a:rPr lang="en-US" i="1" dirty="0" err="1"/>
              <a:t>çeşidləmə</a:t>
            </a:r>
            <a:r>
              <a:rPr lang="en-US" i="1" dirty="0"/>
              <a:t> </a:t>
            </a:r>
            <a:r>
              <a:rPr lang="en-US" i="1" dirty="0" err="1"/>
              <a:t>üçün</a:t>
            </a:r>
            <a:r>
              <a:rPr lang="en-US" i="1" dirty="0"/>
              <a:t> </a:t>
            </a:r>
            <a:r>
              <a:rPr lang="en-US" i="1" dirty="0" err="1"/>
              <a:t>optimallaşdırıla</a:t>
            </a:r>
            <a:r>
              <a:rPr lang="en-US" i="1" dirty="0"/>
              <a:t> </a:t>
            </a:r>
            <a:r>
              <a:rPr lang="en-US" i="1" dirty="0" err="1"/>
              <a:t>bilər</a:t>
            </a:r>
            <a:r>
              <a:rPr lang="en-US" i="1" dirty="0"/>
              <a:t>.</a:t>
            </a:r>
            <a:endParaRPr lang="en-US" dirty="0"/>
          </a:p>
        </p:txBody>
      </p:sp>
    </p:spTree>
    <p:extLst>
      <p:ext uri="{BB962C8B-B14F-4D97-AF65-F5344CB8AC3E}">
        <p14:creationId xmlns:p14="http://schemas.microsoft.com/office/powerpoint/2010/main" val="576550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95942-91F9-D0FF-3522-734D3CFA8C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Time Complexity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572DFC38-1C63-3D5C-E11E-854425F5C419}"/>
              </a:ext>
            </a:extLst>
          </p:cNvPr>
          <p:cNvSpPr>
            <a:spLocks noGrp="1"/>
          </p:cNvSpPr>
          <p:nvPr>
            <p:ph idx="1"/>
          </p:nvPr>
        </p:nvSpPr>
        <p:spPr>
          <a:xfrm>
            <a:off x="5388864" y="1825625"/>
            <a:ext cx="5964936" cy="4351338"/>
          </a:xfrm>
        </p:spPr>
        <p:txBody>
          <a:bodyPr/>
          <a:lstStyle/>
          <a:p>
            <a:r>
              <a:rPr lang="en-US" dirty="0"/>
              <a:t>Best Case: O(n log n)</a:t>
            </a:r>
          </a:p>
          <a:p>
            <a:r>
              <a:rPr lang="en-US" dirty="0"/>
              <a:t>Average Case: O(n log n)</a:t>
            </a:r>
          </a:p>
          <a:p>
            <a:r>
              <a:rPr lang="en-US" dirty="0"/>
              <a:t>Worst Case: O(n log n)</a:t>
            </a:r>
          </a:p>
          <a:p>
            <a:r>
              <a:rPr lang="en-US" dirty="0" err="1"/>
              <a:t>Loqarifmik</a:t>
            </a:r>
            <a:r>
              <a:rPr lang="en-US" dirty="0"/>
              <a:t> amil </a:t>
            </a:r>
            <a:r>
              <a:rPr lang="en-US" dirty="0" err="1"/>
              <a:t>massivin</a:t>
            </a:r>
            <a:r>
              <a:rPr lang="en-US" dirty="0"/>
              <a:t> </a:t>
            </a:r>
            <a:r>
              <a:rPr lang="en-US" dirty="0" err="1"/>
              <a:t>bölünməsindən</a:t>
            </a:r>
            <a:r>
              <a:rPr lang="en-US" dirty="0"/>
              <a:t>, </a:t>
            </a:r>
            <a:r>
              <a:rPr lang="en-US" dirty="0" err="1"/>
              <a:t>xətti</a:t>
            </a:r>
            <a:r>
              <a:rPr lang="en-US" dirty="0"/>
              <a:t> amil </a:t>
            </a:r>
            <a:r>
              <a:rPr lang="en-US" dirty="0" err="1"/>
              <a:t>isə</a:t>
            </a:r>
            <a:r>
              <a:rPr lang="en-US" dirty="0"/>
              <a:t> </a:t>
            </a:r>
            <a:r>
              <a:rPr lang="en-US" dirty="0" err="1"/>
              <a:t>massivlərin</a:t>
            </a:r>
            <a:r>
              <a:rPr lang="en-US" dirty="0"/>
              <a:t> </a:t>
            </a:r>
            <a:r>
              <a:rPr lang="en-US" dirty="0" err="1"/>
              <a:t>birləşməsindən</a:t>
            </a:r>
            <a:r>
              <a:rPr lang="en-US" dirty="0"/>
              <a:t> </a:t>
            </a:r>
            <a:r>
              <a:rPr lang="en-US" dirty="0" err="1"/>
              <a:t>əldə</a:t>
            </a:r>
            <a:r>
              <a:rPr lang="en-US" dirty="0"/>
              <a:t> </a:t>
            </a:r>
            <a:r>
              <a:rPr lang="en-US" dirty="0" err="1"/>
              <a:t>edilir</a:t>
            </a:r>
            <a:r>
              <a:rPr lang="en-US" dirty="0"/>
              <a:t>.</a:t>
            </a:r>
          </a:p>
        </p:txBody>
      </p:sp>
    </p:spTree>
    <p:extLst>
      <p:ext uri="{BB962C8B-B14F-4D97-AF65-F5344CB8AC3E}">
        <p14:creationId xmlns:p14="http://schemas.microsoft.com/office/powerpoint/2010/main" val="232022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1DA0-6496-FF16-783F-B5D67C01D2A1}"/>
              </a:ext>
            </a:extLst>
          </p:cNvPr>
          <p:cNvSpPr/>
          <p:nvPr/>
        </p:nvSpPr>
        <p:spPr>
          <a:xfrm>
            <a:off x="643467" y="4306529"/>
            <a:ext cx="10905066" cy="1189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7C8A3B8-19FB-56AB-38C3-4EF6BCACF992}"/>
              </a:ext>
            </a:extLst>
          </p:cNvPr>
          <p:cNvSpPr>
            <a:spLocks noGrp="1"/>
          </p:cNvSpPr>
          <p:nvPr>
            <p:ph idx="1"/>
          </p:nvPr>
        </p:nvSpPr>
        <p:spPr>
          <a:xfrm>
            <a:off x="448735" y="324465"/>
            <a:ext cx="10905066" cy="6400799"/>
          </a:xfrm>
        </p:spPr>
        <p:txBody>
          <a:bodyPr>
            <a:normAutofit fontScale="92500" lnSpcReduction="20000"/>
          </a:bodyPr>
          <a:lstStyle/>
          <a:p>
            <a:r>
              <a:rPr lang="az-Latn-AZ" b="1" dirty="0"/>
              <a:t>Misal</a:t>
            </a:r>
            <a:r>
              <a:rPr lang="en-US" b="1" dirty="0"/>
              <a:t>  : </a:t>
            </a:r>
          </a:p>
          <a:p>
            <a:r>
              <a:rPr lang="en-US" dirty="0"/>
              <a:t> array: [38, 27, 43, 3, 9, 82, 10]</a:t>
            </a:r>
          </a:p>
          <a:p>
            <a:r>
              <a:rPr lang="en-US" dirty="0" err="1"/>
              <a:t>Bölün</a:t>
            </a:r>
            <a:r>
              <a:rPr lang="en-US" dirty="0"/>
              <a:t>: </a:t>
            </a:r>
            <a:r>
              <a:rPr lang="en-US" dirty="0" err="1"/>
              <a:t>Massivi</a:t>
            </a:r>
            <a:r>
              <a:rPr lang="en-US" dirty="0"/>
              <a:t> </a:t>
            </a:r>
            <a:r>
              <a:rPr lang="en-US" dirty="0" err="1"/>
              <a:t>iki</a:t>
            </a:r>
            <a:r>
              <a:rPr lang="en-US" dirty="0"/>
              <a:t> </a:t>
            </a:r>
            <a:r>
              <a:rPr lang="en-US" dirty="0" err="1"/>
              <a:t>yarıya</a:t>
            </a:r>
            <a:r>
              <a:rPr lang="en-US" dirty="0"/>
              <a:t> </a:t>
            </a:r>
            <a:r>
              <a:rPr lang="en-US" dirty="0" err="1"/>
              <a:t>bölün</a:t>
            </a:r>
            <a:endParaRPr lang="az-Latn-AZ" dirty="0"/>
          </a:p>
          <a:p>
            <a:r>
              <a:rPr lang="en-US" dirty="0"/>
              <a:t>Left: [38, 27, 43] </a:t>
            </a:r>
          </a:p>
          <a:p>
            <a:r>
              <a:rPr lang="en-US" dirty="0"/>
              <a:t>Right: [3, 9, 82, 10]</a:t>
            </a:r>
          </a:p>
          <a:p>
            <a:r>
              <a:rPr lang="en-US" dirty="0"/>
              <a:t>Further Division:</a:t>
            </a:r>
          </a:p>
          <a:p>
            <a:r>
              <a:rPr lang="en-US" dirty="0"/>
              <a:t>Left: [38], [27, 43]</a:t>
            </a:r>
          </a:p>
          <a:p>
            <a:r>
              <a:rPr lang="en-US" dirty="0"/>
              <a:t>Split [27, 43] into [27], [43] </a:t>
            </a:r>
          </a:p>
          <a:p>
            <a:r>
              <a:rPr lang="en-US" dirty="0"/>
              <a:t>Right: [3, 9], [82, 10]Split [3, 9] into [3] [9]</a:t>
            </a:r>
          </a:p>
          <a:p>
            <a:r>
              <a:rPr lang="en-US" dirty="0"/>
              <a:t>Split [82, 10] into [82], [10]</a:t>
            </a:r>
          </a:p>
          <a:p>
            <a:r>
              <a:rPr lang="en-US" dirty="0" err="1"/>
              <a:t>Merging:Merge</a:t>
            </a:r>
            <a:r>
              <a:rPr lang="en-US" dirty="0"/>
              <a:t> [27] and [43] into [27, 43]</a:t>
            </a:r>
          </a:p>
          <a:p>
            <a:r>
              <a:rPr lang="en-US" dirty="0"/>
              <a:t>Merge [38] and [27, 43] into [27, 38, 43]</a:t>
            </a:r>
          </a:p>
          <a:p>
            <a:r>
              <a:rPr lang="en-US" dirty="0"/>
              <a:t>Merge [3] and [9] into [3, 9]</a:t>
            </a:r>
          </a:p>
          <a:p>
            <a:r>
              <a:rPr lang="en-US" dirty="0"/>
              <a:t>Merge [82] and [10] into [10, 82]</a:t>
            </a:r>
          </a:p>
          <a:p>
            <a:r>
              <a:rPr lang="en-US" dirty="0"/>
              <a:t>Finally, merge [27, 38, 43] and [3, 9, 10, 82] into [3, 9, 10, 27, 38, 43, 82]</a:t>
            </a:r>
          </a:p>
        </p:txBody>
      </p:sp>
    </p:spTree>
    <p:extLst>
      <p:ext uri="{BB962C8B-B14F-4D97-AF65-F5344CB8AC3E}">
        <p14:creationId xmlns:p14="http://schemas.microsoft.com/office/powerpoint/2010/main" val="2796650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9DEDF-186C-176B-1ACE-D2FB50B6A5C3}"/>
              </a:ext>
            </a:extLst>
          </p:cNvPr>
          <p:cNvSpPr>
            <a:spLocks noGrp="1"/>
          </p:cNvSpPr>
          <p:nvPr>
            <p:ph type="title"/>
          </p:nvPr>
        </p:nvSpPr>
        <p:spPr>
          <a:xfrm>
            <a:off x="1285240" y="1050595"/>
            <a:ext cx="8074815" cy="1618489"/>
          </a:xfrm>
        </p:spPr>
        <p:txBody>
          <a:bodyPr anchor="ctr">
            <a:normAutofit/>
          </a:bodyPr>
          <a:lstStyle/>
          <a:p>
            <a:r>
              <a:rPr lang="en-US" sz="7200"/>
              <a:t>Quick Sort</a:t>
            </a:r>
          </a:p>
        </p:txBody>
      </p:sp>
      <p:sp>
        <p:nvSpPr>
          <p:cNvPr id="3" name="Content Placeholder 2">
            <a:extLst>
              <a:ext uri="{FF2B5EF4-FFF2-40B4-BE49-F238E27FC236}">
                <a16:creationId xmlns:a16="http://schemas.microsoft.com/office/drawing/2014/main" id="{E209E24F-5BDB-2FD9-7A76-C8490B6B396B}"/>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400" dirty="0">
                <a:ea typeface="+mn-lt"/>
                <a:cs typeface="+mn-lt"/>
              </a:rPr>
              <a:t>C#-da Quick Sort </a:t>
            </a:r>
            <a:r>
              <a:rPr lang="en-US" sz="2400">
                <a:ea typeface="+mn-lt"/>
                <a:cs typeface="+mn-lt"/>
              </a:rPr>
              <a:t>alqoritmi</a:t>
            </a:r>
            <a:r>
              <a:rPr lang="en-US" sz="2400" dirty="0">
                <a:ea typeface="+mn-lt"/>
                <a:cs typeface="+mn-lt"/>
              </a:rPr>
              <a:t>, </a:t>
            </a:r>
            <a:r>
              <a:rPr lang="en-US" sz="2400">
                <a:ea typeface="+mn-lt"/>
                <a:cs typeface="+mn-lt"/>
              </a:rPr>
              <a:t>elementləri</a:t>
            </a:r>
            <a:r>
              <a:rPr lang="en-US" sz="2400" dirty="0">
                <a:ea typeface="+mn-lt"/>
                <a:cs typeface="+mn-lt"/>
              </a:rPr>
              <a:t> </a:t>
            </a:r>
            <a:r>
              <a:rPr lang="en-US" sz="2400">
                <a:ea typeface="+mn-lt"/>
                <a:cs typeface="+mn-lt"/>
              </a:rPr>
              <a:t>bir</a:t>
            </a:r>
            <a:r>
              <a:rPr lang="en-US" sz="2400" dirty="0">
                <a:ea typeface="+mn-lt"/>
                <a:cs typeface="+mn-lt"/>
              </a:rPr>
              <a:t> pivot (</a:t>
            </a:r>
            <a:r>
              <a:rPr lang="en-US" sz="2400">
                <a:ea typeface="+mn-lt"/>
                <a:cs typeface="+mn-lt"/>
              </a:rPr>
              <a:t>dayaq</a:t>
            </a:r>
            <a:r>
              <a:rPr lang="en-US" sz="2400" dirty="0">
                <a:ea typeface="+mn-lt"/>
                <a:cs typeface="+mn-lt"/>
              </a:rPr>
              <a:t>) </a:t>
            </a:r>
            <a:r>
              <a:rPr lang="en-US" sz="2400">
                <a:ea typeface="+mn-lt"/>
                <a:cs typeface="+mn-lt"/>
              </a:rPr>
              <a:t>seçərək</a:t>
            </a:r>
            <a:r>
              <a:rPr lang="en-US" sz="2400" dirty="0">
                <a:ea typeface="+mn-lt"/>
                <a:cs typeface="+mn-lt"/>
              </a:rPr>
              <a:t>, </a:t>
            </a:r>
            <a:r>
              <a:rPr lang="en-US" sz="2400">
                <a:ea typeface="+mn-lt"/>
                <a:cs typeface="+mn-lt"/>
              </a:rPr>
              <a:t>onun</a:t>
            </a:r>
            <a:r>
              <a:rPr lang="en-US" sz="2400" dirty="0">
                <a:ea typeface="+mn-lt"/>
                <a:cs typeface="+mn-lt"/>
              </a:rPr>
              <a:t> </a:t>
            </a:r>
            <a:r>
              <a:rPr lang="en-US" sz="2400">
                <a:ea typeface="+mn-lt"/>
                <a:cs typeface="+mn-lt"/>
              </a:rPr>
              <a:t>ətrafında</a:t>
            </a:r>
            <a:r>
              <a:rPr lang="en-US" sz="2400" dirty="0">
                <a:ea typeface="+mn-lt"/>
                <a:cs typeface="+mn-lt"/>
              </a:rPr>
              <a:t> </a:t>
            </a:r>
            <a:r>
              <a:rPr lang="en-US" sz="2400">
                <a:ea typeface="+mn-lt"/>
                <a:cs typeface="+mn-lt"/>
              </a:rPr>
              <a:t>sıraya</a:t>
            </a:r>
            <a:r>
              <a:rPr lang="en-US" sz="2400" dirty="0">
                <a:ea typeface="+mn-lt"/>
                <a:cs typeface="+mn-lt"/>
              </a:rPr>
              <a:t> </a:t>
            </a:r>
            <a:r>
              <a:rPr lang="en-US" sz="2400">
                <a:ea typeface="+mn-lt"/>
                <a:cs typeface="+mn-lt"/>
              </a:rPr>
              <a:t>qoymaqla</a:t>
            </a:r>
            <a:r>
              <a:rPr lang="en-US" sz="2400" dirty="0">
                <a:ea typeface="+mn-lt"/>
                <a:cs typeface="+mn-lt"/>
              </a:rPr>
              <a:t> </a:t>
            </a:r>
            <a:r>
              <a:rPr lang="en-US" sz="2400">
                <a:ea typeface="+mn-lt"/>
                <a:cs typeface="+mn-lt"/>
              </a:rPr>
              <a:t>işləyir</a:t>
            </a:r>
            <a:r>
              <a:rPr lang="en-US" sz="2400" dirty="0">
                <a:ea typeface="+mn-lt"/>
                <a:cs typeface="+mn-lt"/>
              </a:rPr>
              <a:t>. Pivot-dan </a:t>
            </a:r>
            <a:r>
              <a:rPr lang="en-US" sz="2400">
                <a:ea typeface="+mn-lt"/>
                <a:cs typeface="+mn-lt"/>
              </a:rPr>
              <a:t>kiçik</a:t>
            </a:r>
            <a:r>
              <a:rPr lang="en-US" sz="2400" dirty="0">
                <a:ea typeface="+mn-lt"/>
                <a:cs typeface="+mn-lt"/>
              </a:rPr>
              <a:t> </a:t>
            </a:r>
            <a:r>
              <a:rPr lang="en-US" sz="2400">
                <a:ea typeface="+mn-lt"/>
                <a:cs typeface="+mn-lt"/>
              </a:rPr>
              <a:t>elementlər</a:t>
            </a:r>
            <a:r>
              <a:rPr lang="en-US" sz="2400" dirty="0">
                <a:ea typeface="+mn-lt"/>
                <a:cs typeface="+mn-lt"/>
              </a:rPr>
              <a:t> </a:t>
            </a:r>
            <a:r>
              <a:rPr lang="en-US" sz="2400">
                <a:ea typeface="+mn-lt"/>
                <a:cs typeface="+mn-lt"/>
              </a:rPr>
              <a:t>solda</a:t>
            </a:r>
            <a:r>
              <a:rPr lang="en-US" sz="2400" dirty="0">
                <a:ea typeface="+mn-lt"/>
                <a:cs typeface="+mn-lt"/>
              </a:rPr>
              <a:t>, </a:t>
            </a:r>
            <a:r>
              <a:rPr lang="en-US" sz="2400">
                <a:ea typeface="+mn-lt"/>
                <a:cs typeface="+mn-lt"/>
              </a:rPr>
              <a:t>böyük</a:t>
            </a:r>
            <a:r>
              <a:rPr lang="en-US" sz="2400" dirty="0">
                <a:ea typeface="+mn-lt"/>
                <a:cs typeface="+mn-lt"/>
              </a:rPr>
              <a:t> </a:t>
            </a:r>
            <a:r>
              <a:rPr lang="en-US" sz="2400">
                <a:ea typeface="+mn-lt"/>
                <a:cs typeface="+mn-lt"/>
              </a:rPr>
              <a:t>elementlər</a:t>
            </a:r>
            <a:r>
              <a:rPr lang="en-US" sz="2400" dirty="0">
                <a:ea typeface="+mn-lt"/>
                <a:cs typeface="+mn-lt"/>
              </a:rPr>
              <a:t> </a:t>
            </a:r>
            <a:r>
              <a:rPr lang="en-US" sz="2400">
                <a:ea typeface="+mn-lt"/>
                <a:cs typeface="+mn-lt"/>
              </a:rPr>
              <a:t>isə</a:t>
            </a:r>
            <a:r>
              <a:rPr lang="en-US" sz="2400" dirty="0">
                <a:ea typeface="+mn-lt"/>
                <a:cs typeface="+mn-lt"/>
              </a:rPr>
              <a:t> </a:t>
            </a:r>
            <a:r>
              <a:rPr lang="en-US" sz="2400">
                <a:ea typeface="+mn-lt"/>
                <a:cs typeface="+mn-lt"/>
              </a:rPr>
              <a:t>sağda</a:t>
            </a:r>
            <a:r>
              <a:rPr lang="en-US" sz="2400" dirty="0">
                <a:ea typeface="+mn-lt"/>
                <a:cs typeface="+mn-lt"/>
              </a:rPr>
              <a:t> </a:t>
            </a:r>
            <a:r>
              <a:rPr lang="en-US" sz="2400">
                <a:ea typeface="+mn-lt"/>
                <a:cs typeface="+mn-lt"/>
              </a:rPr>
              <a:t>yerləşdirilir</a:t>
            </a:r>
            <a:r>
              <a:rPr lang="en-US" sz="2400" dirty="0">
                <a:ea typeface="+mn-lt"/>
                <a:cs typeface="+mn-lt"/>
              </a:rPr>
              <a:t>. Sonra sol </a:t>
            </a:r>
            <a:r>
              <a:rPr lang="en-US" sz="2400">
                <a:ea typeface="+mn-lt"/>
                <a:cs typeface="+mn-lt"/>
              </a:rPr>
              <a:t>və</a:t>
            </a:r>
            <a:r>
              <a:rPr lang="en-US" sz="2400" dirty="0">
                <a:ea typeface="+mn-lt"/>
                <a:cs typeface="+mn-lt"/>
              </a:rPr>
              <a:t> </a:t>
            </a:r>
            <a:r>
              <a:rPr lang="en-US" sz="2400">
                <a:ea typeface="+mn-lt"/>
                <a:cs typeface="+mn-lt"/>
              </a:rPr>
              <a:t>sağ</a:t>
            </a:r>
            <a:r>
              <a:rPr lang="en-US" sz="2400" dirty="0">
                <a:ea typeface="+mn-lt"/>
                <a:cs typeface="+mn-lt"/>
              </a:rPr>
              <a:t> </a:t>
            </a:r>
            <a:r>
              <a:rPr lang="en-US" sz="2400">
                <a:ea typeface="+mn-lt"/>
                <a:cs typeface="+mn-lt"/>
              </a:rPr>
              <a:t>hissələr</a:t>
            </a:r>
            <a:r>
              <a:rPr lang="en-US" sz="2400" dirty="0">
                <a:ea typeface="+mn-lt"/>
                <a:cs typeface="+mn-lt"/>
              </a:rPr>
              <a:t> </a:t>
            </a:r>
            <a:r>
              <a:rPr lang="en-US" sz="2400">
                <a:ea typeface="+mn-lt"/>
                <a:cs typeface="+mn-lt"/>
              </a:rPr>
              <a:t>üçün</a:t>
            </a:r>
            <a:r>
              <a:rPr lang="en-US" sz="2400" dirty="0">
                <a:ea typeface="+mn-lt"/>
                <a:cs typeface="+mn-lt"/>
              </a:rPr>
              <a:t> </a:t>
            </a:r>
            <a:r>
              <a:rPr lang="en-US" sz="2400">
                <a:ea typeface="+mn-lt"/>
                <a:cs typeface="+mn-lt"/>
              </a:rPr>
              <a:t>eyni</a:t>
            </a:r>
            <a:r>
              <a:rPr lang="en-US" sz="2400" dirty="0">
                <a:ea typeface="+mn-lt"/>
                <a:cs typeface="+mn-lt"/>
              </a:rPr>
              <a:t> </a:t>
            </a:r>
            <a:r>
              <a:rPr lang="en-US" sz="2400">
                <a:ea typeface="+mn-lt"/>
                <a:cs typeface="+mn-lt"/>
              </a:rPr>
              <a:t>qayda</a:t>
            </a:r>
            <a:r>
              <a:rPr lang="en-US" sz="2400" dirty="0">
                <a:ea typeface="+mn-lt"/>
                <a:cs typeface="+mn-lt"/>
              </a:rPr>
              <a:t> </a:t>
            </a:r>
            <a:r>
              <a:rPr lang="en-US" sz="2400">
                <a:ea typeface="+mn-lt"/>
                <a:cs typeface="+mn-lt"/>
              </a:rPr>
              <a:t>ilə</a:t>
            </a:r>
            <a:r>
              <a:rPr lang="en-US" sz="2400" dirty="0">
                <a:ea typeface="+mn-lt"/>
                <a:cs typeface="+mn-lt"/>
              </a:rPr>
              <a:t> </a:t>
            </a:r>
            <a:r>
              <a:rPr lang="en-US" sz="2400">
                <a:ea typeface="+mn-lt"/>
                <a:cs typeface="+mn-lt"/>
              </a:rPr>
              <a:t>təkrarlanır</a:t>
            </a:r>
            <a:r>
              <a:rPr lang="en-US" sz="2400" dirty="0">
                <a:ea typeface="+mn-lt"/>
                <a:cs typeface="+mn-lt"/>
              </a:rPr>
              <a:t>.</a:t>
            </a:r>
            <a:endParaRPr lang="en-US" sz="2400" dirty="0"/>
          </a:p>
        </p:txBody>
      </p:sp>
    </p:spTree>
    <p:extLst>
      <p:ext uri="{BB962C8B-B14F-4D97-AF65-F5344CB8AC3E}">
        <p14:creationId xmlns:p14="http://schemas.microsoft.com/office/powerpoint/2010/main" val="4014347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quick sort algorithm&#10;&#10;Description automatically generated">
            <a:extLst>
              <a:ext uri="{FF2B5EF4-FFF2-40B4-BE49-F238E27FC236}">
                <a16:creationId xmlns:a16="http://schemas.microsoft.com/office/drawing/2014/main" id="{3507AB5A-E0DB-28B5-600E-9E6B812773AC}"/>
              </a:ext>
            </a:extLst>
          </p:cNvPr>
          <p:cNvPicPr>
            <a:picLocks noGrp="1" noChangeAspect="1"/>
          </p:cNvPicPr>
          <p:nvPr>
            <p:ph idx="1"/>
          </p:nvPr>
        </p:nvPicPr>
        <p:blipFill>
          <a:blip r:embed="rId2"/>
          <a:srcRect r="11111"/>
          <a:stretch/>
        </p:blipFill>
        <p:spPr>
          <a:xfrm>
            <a:off x="20" y="10"/>
            <a:ext cx="12191980" cy="6857990"/>
          </a:xfrm>
          <a:prstGeom prst="rect">
            <a:avLst/>
          </a:prstGeom>
        </p:spPr>
      </p:pic>
    </p:spTree>
    <p:extLst>
      <p:ext uri="{BB962C8B-B14F-4D97-AF65-F5344CB8AC3E}">
        <p14:creationId xmlns:p14="http://schemas.microsoft.com/office/powerpoint/2010/main" val="3304980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05D-58A8-F420-3B98-02DA20AE8870}"/>
              </a:ext>
            </a:extLst>
          </p:cNvPr>
          <p:cNvSpPr>
            <a:spLocks noGrp="1"/>
          </p:cNvSpPr>
          <p:nvPr>
            <p:ph type="title"/>
          </p:nvPr>
        </p:nvSpPr>
        <p:spPr>
          <a:xfrm>
            <a:off x="-323" y="2777834"/>
            <a:ext cx="11604731" cy="3640976"/>
          </a:xfrm>
        </p:spPr>
        <p:txBody>
          <a:bodyPr>
            <a:normAutofit/>
          </a:bodyPr>
          <a:lstStyle/>
          <a:p>
            <a:r>
              <a:rPr lang="en-US" sz="1800" dirty="0" err="1"/>
              <a:t>Ən</a:t>
            </a:r>
            <a:r>
              <a:rPr lang="en-US" sz="1800" dirty="0"/>
              <a:t> </a:t>
            </a:r>
            <a:r>
              <a:rPr lang="en-US" sz="1800" dirty="0" err="1"/>
              <a:t>yaxşı</a:t>
            </a:r>
            <a:r>
              <a:rPr lang="en-US" sz="1800" dirty="0"/>
              <a:t> </a:t>
            </a:r>
            <a:r>
              <a:rPr lang="en-US" sz="1800" dirty="0" err="1"/>
              <a:t>hal</a:t>
            </a:r>
            <a:r>
              <a:rPr lang="en-US" sz="1800" dirty="0"/>
              <a:t> (Best case):</a:t>
            </a:r>
          </a:p>
          <a:p>
            <a:pPr marL="285750" indent="-285750">
              <a:buFont typeface="Arial"/>
              <a:buChar char="•"/>
            </a:pPr>
            <a:r>
              <a:rPr lang="en-US" sz="1800" dirty="0" err="1">
                <a:ea typeface="+mj-lt"/>
                <a:cs typeface="+mj-lt"/>
              </a:rPr>
              <a:t>Vaxt</a:t>
            </a:r>
            <a:r>
              <a:rPr lang="en-US" sz="1800" dirty="0">
                <a:ea typeface="+mj-lt"/>
                <a:cs typeface="+mj-lt"/>
              </a:rPr>
              <a:t> </a:t>
            </a:r>
            <a:r>
              <a:rPr lang="en-US" sz="1800" dirty="0" err="1">
                <a:ea typeface="+mj-lt"/>
                <a:cs typeface="+mj-lt"/>
              </a:rPr>
              <a:t>mürəkkəbliyi</a:t>
            </a:r>
            <a:r>
              <a:rPr lang="en-US" sz="1800" dirty="0">
                <a:ea typeface="+mj-lt"/>
                <a:cs typeface="+mj-lt"/>
              </a:rPr>
              <a:t>:</a:t>
            </a:r>
            <a:r>
              <a:rPr lang="en-US" sz="1800" b="0" dirty="0">
                <a:ea typeface="+mj-lt"/>
                <a:cs typeface="+mj-lt"/>
              </a:rPr>
              <a:t> </a:t>
            </a:r>
            <a:r>
              <a:rPr lang="en-US" sz="1800" b="0" dirty="0">
                <a:latin typeface="Consolas"/>
              </a:rPr>
              <a:t>O(n log n)</a:t>
            </a:r>
            <a:endParaRPr lang="en-US" sz="1800" dirty="0"/>
          </a:p>
          <a:p>
            <a:pPr marL="285750" indent="-285750">
              <a:buFont typeface="Arial"/>
              <a:buChar char="•"/>
            </a:pPr>
            <a:r>
              <a:rPr lang="en-US" sz="1800" b="0" dirty="0">
                <a:ea typeface="+mj-lt"/>
                <a:cs typeface="+mj-lt"/>
              </a:rPr>
              <a:t>Bu </a:t>
            </a:r>
            <a:r>
              <a:rPr lang="en-US" sz="1800" b="0" err="1">
                <a:ea typeface="+mj-lt"/>
                <a:cs typeface="+mj-lt"/>
              </a:rPr>
              <a:t>hal</a:t>
            </a:r>
            <a:r>
              <a:rPr lang="en-US" sz="1800" b="0" dirty="0">
                <a:ea typeface="+mj-lt"/>
                <a:cs typeface="+mj-lt"/>
              </a:rPr>
              <a:t> o zaman </a:t>
            </a:r>
            <a:r>
              <a:rPr lang="en-US" sz="1800" b="0" err="1">
                <a:ea typeface="+mj-lt"/>
                <a:cs typeface="+mj-lt"/>
              </a:rPr>
              <a:t>baş</a:t>
            </a:r>
            <a:r>
              <a:rPr lang="en-US" sz="1800" b="0" dirty="0">
                <a:ea typeface="+mj-lt"/>
                <a:cs typeface="+mj-lt"/>
              </a:rPr>
              <a:t> </a:t>
            </a:r>
            <a:r>
              <a:rPr lang="en-US" sz="1800" b="0" err="1">
                <a:ea typeface="+mj-lt"/>
                <a:cs typeface="+mj-lt"/>
              </a:rPr>
              <a:t>verir</a:t>
            </a:r>
            <a:r>
              <a:rPr lang="en-US" sz="1800" b="0" dirty="0">
                <a:ea typeface="+mj-lt"/>
                <a:cs typeface="+mj-lt"/>
              </a:rPr>
              <a:t> ki, pivot </a:t>
            </a:r>
            <a:r>
              <a:rPr lang="en-US" sz="1800" b="0" err="1">
                <a:ea typeface="+mj-lt"/>
                <a:cs typeface="+mj-lt"/>
              </a:rPr>
              <a:t>hər</a:t>
            </a:r>
            <a:r>
              <a:rPr lang="en-US" sz="1800" b="0" dirty="0">
                <a:ea typeface="+mj-lt"/>
                <a:cs typeface="+mj-lt"/>
              </a:rPr>
              <a:t> </a:t>
            </a:r>
            <a:r>
              <a:rPr lang="en-US" sz="1800" b="0" err="1">
                <a:ea typeface="+mj-lt"/>
                <a:cs typeface="+mj-lt"/>
              </a:rPr>
              <a:t>dəfə</a:t>
            </a:r>
            <a:r>
              <a:rPr lang="en-US" sz="1800" b="0" dirty="0">
                <a:ea typeface="+mj-lt"/>
                <a:cs typeface="+mj-lt"/>
              </a:rPr>
              <a:t> </a:t>
            </a:r>
            <a:r>
              <a:rPr lang="en-US" sz="1800" b="0" err="1">
                <a:ea typeface="+mj-lt"/>
                <a:cs typeface="+mj-lt"/>
              </a:rPr>
              <a:t>siyahını</a:t>
            </a:r>
            <a:r>
              <a:rPr lang="en-US" sz="1800" b="0" dirty="0">
                <a:ea typeface="+mj-lt"/>
                <a:cs typeface="+mj-lt"/>
              </a:rPr>
              <a:t> </a:t>
            </a:r>
            <a:r>
              <a:rPr lang="en-US" sz="1800" b="0" err="1">
                <a:ea typeface="+mj-lt"/>
                <a:cs typeface="+mj-lt"/>
              </a:rPr>
              <a:t>təxminən</a:t>
            </a:r>
            <a:r>
              <a:rPr lang="en-US" sz="1800" b="0" dirty="0">
                <a:ea typeface="+mj-lt"/>
                <a:cs typeface="+mj-lt"/>
              </a:rPr>
              <a:t> </a:t>
            </a:r>
            <a:r>
              <a:rPr lang="en-US" sz="1800" b="0" err="1">
                <a:ea typeface="+mj-lt"/>
                <a:cs typeface="+mj-lt"/>
              </a:rPr>
              <a:t>iki</a:t>
            </a:r>
            <a:r>
              <a:rPr lang="en-US" sz="1800" b="0" dirty="0">
                <a:ea typeface="+mj-lt"/>
                <a:cs typeface="+mj-lt"/>
              </a:rPr>
              <a:t> </a:t>
            </a:r>
            <a:r>
              <a:rPr lang="en-US" sz="1800" b="0" err="1">
                <a:ea typeface="+mj-lt"/>
                <a:cs typeface="+mj-lt"/>
              </a:rPr>
              <a:t>bərabər</a:t>
            </a:r>
            <a:r>
              <a:rPr lang="en-US" sz="1800" b="0" dirty="0">
                <a:ea typeface="+mj-lt"/>
                <a:cs typeface="+mj-lt"/>
              </a:rPr>
              <a:t> </a:t>
            </a:r>
            <a:r>
              <a:rPr lang="en-US" sz="1800" b="0" err="1">
                <a:ea typeface="+mj-lt"/>
                <a:cs typeface="+mj-lt"/>
              </a:rPr>
              <a:t>hissəyə</a:t>
            </a:r>
            <a:r>
              <a:rPr lang="en-US" sz="1800" b="0" dirty="0">
                <a:ea typeface="+mj-lt"/>
                <a:cs typeface="+mj-lt"/>
              </a:rPr>
              <a:t> </a:t>
            </a:r>
            <a:r>
              <a:rPr lang="en-US" sz="1800" b="0" err="1">
                <a:ea typeface="+mj-lt"/>
                <a:cs typeface="+mj-lt"/>
              </a:rPr>
              <a:t>bölür</a:t>
            </a:r>
            <a:r>
              <a:rPr lang="en-US" sz="1800" b="0" dirty="0">
                <a:ea typeface="+mj-lt"/>
                <a:cs typeface="+mj-lt"/>
              </a:rPr>
              <a:t>. </a:t>
            </a:r>
            <a:r>
              <a:rPr lang="en-US" sz="1800" b="0" err="1">
                <a:ea typeface="+mj-lt"/>
                <a:cs typeface="+mj-lt"/>
              </a:rPr>
              <a:t>Siyahının</a:t>
            </a:r>
            <a:r>
              <a:rPr lang="en-US" sz="1800" b="0" dirty="0">
                <a:ea typeface="+mj-lt"/>
                <a:cs typeface="+mj-lt"/>
              </a:rPr>
              <a:t> </a:t>
            </a:r>
            <a:r>
              <a:rPr lang="en-US" sz="1800" b="0" err="1">
                <a:ea typeface="+mj-lt"/>
                <a:cs typeface="+mj-lt"/>
              </a:rPr>
              <a:t>hər</a:t>
            </a:r>
            <a:r>
              <a:rPr lang="en-US" sz="1800" b="0" dirty="0">
                <a:ea typeface="+mj-lt"/>
                <a:cs typeface="+mj-lt"/>
              </a:rPr>
              <a:t> </a:t>
            </a:r>
            <a:r>
              <a:rPr lang="en-US" sz="1800" b="0" err="1">
                <a:ea typeface="+mj-lt"/>
                <a:cs typeface="+mj-lt"/>
              </a:rPr>
              <a:t>dəfə</a:t>
            </a:r>
            <a:r>
              <a:rPr lang="en-US" sz="1800" b="0" dirty="0">
                <a:ea typeface="+mj-lt"/>
                <a:cs typeface="+mj-lt"/>
              </a:rPr>
              <a:t> </a:t>
            </a:r>
            <a:r>
              <a:rPr lang="en-US" sz="1800" b="0" err="1">
                <a:ea typeface="+mj-lt"/>
                <a:cs typeface="+mj-lt"/>
              </a:rPr>
              <a:t>yarıya</a:t>
            </a:r>
            <a:r>
              <a:rPr lang="en-US" sz="1800" b="0" dirty="0">
                <a:ea typeface="+mj-lt"/>
                <a:cs typeface="+mj-lt"/>
              </a:rPr>
              <a:t> </a:t>
            </a:r>
            <a:r>
              <a:rPr lang="en-US" sz="1800" b="0" err="1">
                <a:ea typeface="+mj-lt"/>
                <a:cs typeface="+mj-lt"/>
              </a:rPr>
              <a:t>bölünməsi</a:t>
            </a:r>
            <a:r>
              <a:rPr lang="en-US" sz="1800" b="0" dirty="0">
                <a:ea typeface="+mj-lt"/>
                <a:cs typeface="+mj-lt"/>
              </a:rPr>
              <a:t> </a:t>
            </a:r>
            <a:r>
              <a:rPr lang="en-US" sz="1800" b="0" err="1">
                <a:ea typeface="+mj-lt"/>
                <a:cs typeface="+mj-lt"/>
              </a:rPr>
              <a:t>alqoritmin</a:t>
            </a:r>
            <a:r>
              <a:rPr lang="en-US" sz="1800" b="0" dirty="0">
                <a:ea typeface="+mj-lt"/>
                <a:cs typeface="+mj-lt"/>
              </a:rPr>
              <a:t> </a:t>
            </a:r>
            <a:r>
              <a:rPr lang="en-US" sz="1800" b="0" err="1">
                <a:ea typeface="+mj-lt"/>
                <a:cs typeface="+mj-lt"/>
              </a:rPr>
              <a:t>sürətini</a:t>
            </a:r>
            <a:r>
              <a:rPr lang="en-US" sz="1800" b="0" dirty="0">
                <a:ea typeface="+mj-lt"/>
                <a:cs typeface="+mj-lt"/>
              </a:rPr>
              <a:t> </a:t>
            </a:r>
            <a:r>
              <a:rPr lang="en-US" sz="1800" b="0" err="1">
                <a:ea typeface="+mj-lt"/>
                <a:cs typeface="+mj-lt"/>
              </a:rPr>
              <a:t>artırır</a:t>
            </a:r>
            <a:r>
              <a:rPr lang="en-US" sz="1800" b="0" dirty="0">
                <a:ea typeface="+mj-lt"/>
                <a:cs typeface="+mj-lt"/>
              </a:rPr>
              <a:t>.</a:t>
            </a:r>
            <a:endParaRPr lang="en-US" sz="1800" dirty="0"/>
          </a:p>
          <a:p>
            <a:pPr>
              <a:buFont typeface="Arial"/>
              <a:buChar char="•"/>
            </a:pPr>
            <a:r>
              <a:rPr lang="en-US" sz="1800" b="0" dirty="0" err="1">
                <a:ea typeface="+mj-lt"/>
                <a:cs typeface="+mj-lt"/>
              </a:rPr>
              <a:t>Məsələn</a:t>
            </a:r>
            <a:r>
              <a:rPr lang="en-US" sz="1800" b="0" dirty="0">
                <a:ea typeface="+mj-lt"/>
                <a:cs typeface="+mj-lt"/>
              </a:rPr>
              <a:t>, </a:t>
            </a:r>
            <a:r>
              <a:rPr lang="en-US" sz="1800" b="0" dirty="0" err="1">
                <a:ea typeface="+mj-lt"/>
                <a:cs typeface="+mj-lt"/>
              </a:rPr>
              <a:t>əgər</a:t>
            </a:r>
            <a:r>
              <a:rPr lang="en-US" sz="1800" b="0" dirty="0">
                <a:ea typeface="+mj-lt"/>
                <a:cs typeface="+mj-lt"/>
              </a:rPr>
              <a:t> </a:t>
            </a:r>
            <a:r>
              <a:rPr lang="en-US" sz="1800" b="0" dirty="0" err="1">
                <a:ea typeface="+mj-lt"/>
                <a:cs typeface="+mj-lt"/>
              </a:rPr>
              <a:t>siyahı</a:t>
            </a:r>
            <a:r>
              <a:rPr lang="en-US" sz="1800" b="0" dirty="0">
                <a:ea typeface="+mj-lt"/>
                <a:cs typeface="+mj-lt"/>
              </a:rPr>
              <a:t> </a:t>
            </a:r>
            <a:r>
              <a:rPr lang="en-US" sz="1800" b="0" dirty="0" err="1">
                <a:ea typeface="+mj-lt"/>
                <a:cs typeface="+mj-lt"/>
              </a:rPr>
              <a:t>həmişə</a:t>
            </a:r>
            <a:r>
              <a:rPr lang="en-US" sz="1800" b="0" dirty="0">
                <a:ea typeface="+mj-lt"/>
                <a:cs typeface="+mj-lt"/>
              </a:rPr>
              <a:t> </a:t>
            </a:r>
            <a:r>
              <a:rPr lang="en-US" sz="1800" b="0" dirty="0" err="1">
                <a:ea typeface="+mj-lt"/>
                <a:cs typeface="+mj-lt"/>
              </a:rPr>
              <a:t>yarıya</a:t>
            </a:r>
            <a:r>
              <a:rPr lang="en-US" sz="1800" b="0" dirty="0">
                <a:ea typeface="+mj-lt"/>
                <a:cs typeface="+mj-lt"/>
              </a:rPr>
              <a:t> </a:t>
            </a:r>
            <a:r>
              <a:rPr lang="en-US" sz="1800" b="0" dirty="0" err="1">
                <a:ea typeface="+mj-lt"/>
                <a:cs typeface="+mj-lt"/>
              </a:rPr>
              <a:t>bölünsə</a:t>
            </a:r>
            <a:r>
              <a:rPr lang="en-US" sz="1800" b="0" dirty="0">
                <a:ea typeface="+mj-lt"/>
                <a:cs typeface="+mj-lt"/>
              </a:rPr>
              <a:t>, </a:t>
            </a:r>
            <a:r>
              <a:rPr lang="en-US" sz="1800" b="0" dirty="0" err="1">
                <a:ea typeface="+mj-lt"/>
                <a:cs typeface="+mj-lt"/>
              </a:rPr>
              <a:t>hər</a:t>
            </a:r>
            <a:r>
              <a:rPr lang="en-US" sz="1800" b="0" dirty="0">
                <a:ea typeface="+mj-lt"/>
                <a:cs typeface="+mj-lt"/>
              </a:rPr>
              <a:t> </a:t>
            </a:r>
            <a:r>
              <a:rPr lang="en-US" sz="1800" b="0" dirty="0" err="1">
                <a:ea typeface="+mj-lt"/>
                <a:cs typeface="+mj-lt"/>
              </a:rPr>
              <a:t>səviyyədə</a:t>
            </a:r>
            <a:r>
              <a:rPr lang="en-US" sz="1800" b="0" dirty="0">
                <a:ea typeface="+mj-lt"/>
                <a:cs typeface="+mj-lt"/>
              </a:rPr>
              <a:t> </a:t>
            </a:r>
            <a:r>
              <a:rPr lang="en-US" sz="1800" b="0" dirty="0" err="1">
                <a:ea typeface="+mj-lt"/>
                <a:cs typeface="+mj-lt"/>
              </a:rPr>
              <a:t>təxminən</a:t>
            </a:r>
            <a:r>
              <a:rPr lang="en-US" sz="1800" b="0" dirty="0">
                <a:ea typeface="+mj-lt"/>
                <a:cs typeface="+mj-lt"/>
              </a:rPr>
              <a:t> </a:t>
            </a:r>
            <a:r>
              <a:rPr lang="en-US" sz="1800" b="0" dirty="0">
                <a:latin typeface="Consolas"/>
              </a:rPr>
              <a:t>log n</a:t>
            </a:r>
            <a:r>
              <a:rPr lang="en-US" sz="1800" b="0" dirty="0">
                <a:ea typeface="+mj-lt"/>
                <a:cs typeface="+mj-lt"/>
              </a:rPr>
              <a:t> </a:t>
            </a:r>
            <a:r>
              <a:rPr lang="en-US" sz="1800" b="0" dirty="0" err="1">
                <a:ea typeface="+mj-lt"/>
                <a:cs typeface="+mj-lt"/>
              </a:rPr>
              <a:t>dərinliyində</a:t>
            </a:r>
            <a:r>
              <a:rPr lang="en-US" sz="1800" b="0" dirty="0">
                <a:ea typeface="+mj-lt"/>
                <a:cs typeface="+mj-lt"/>
              </a:rPr>
              <a:t> </a:t>
            </a:r>
            <a:r>
              <a:rPr lang="en-US" sz="1800" b="0" dirty="0" err="1">
                <a:ea typeface="+mj-lt"/>
                <a:cs typeface="+mj-lt"/>
              </a:rPr>
              <a:t>bölmələr</a:t>
            </a:r>
            <a:r>
              <a:rPr lang="en-US" sz="1800" b="0" dirty="0">
                <a:ea typeface="+mj-lt"/>
                <a:cs typeface="+mj-lt"/>
              </a:rPr>
              <a:t> </a:t>
            </a:r>
            <a:r>
              <a:rPr lang="en-US" sz="1800" b="0" dirty="0" err="1">
                <a:ea typeface="+mj-lt"/>
                <a:cs typeface="+mj-lt"/>
              </a:rPr>
              <a:t>aparılacaq</a:t>
            </a:r>
            <a:r>
              <a:rPr lang="en-US" sz="1800" b="0" dirty="0">
                <a:ea typeface="+mj-lt"/>
                <a:cs typeface="+mj-lt"/>
              </a:rPr>
              <a:t>, </a:t>
            </a:r>
            <a:r>
              <a:rPr lang="en-US" sz="1800" b="0" dirty="0" err="1">
                <a:ea typeface="+mj-lt"/>
                <a:cs typeface="+mj-lt"/>
              </a:rPr>
              <a:t>və</a:t>
            </a:r>
            <a:r>
              <a:rPr lang="en-US" sz="1800" b="0" dirty="0">
                <a:ea typeface="+mj-lt"/>
                <a:cs typeface="+mj-lt"/>
              </a:rPr>
              <a:t> </a:t>
            </a:r>
            <a:r>
              <a:rPr lang="en-US" sz="1800" b="0" dirty="0" err="1">
                <a:ea typeface="+mj-lt"/>
                <a:cs typeface="+mj-lt"/>
              </a:rPr>
              <a:t>hər</a:t>
            </a:r>
            <a:r>
              <a:rPr lang="en-US" sz="1800" b="0" dirty="0">
                <a:ea typeface="+mj-lt"/>
                <a:cs typeface="+mj-lt"/>
              </a:rPr>
              <a:t> </a:t>
            </a:r>
            <a:r>
              <a:rPr lang="en-US" sz="1800" b="0" dirty="0" err="1">
                <a:ea typeface="+mj-lt"/>
                <a:cs typeface="+mj-lt"/>
              </a:rPr>
              <a:t>səviyyədə</a:t>
            </a:r>
            <a:r>
              <a:rPr lang="en-US" sz="1800" b="0" dirty="0">
                <a:ea typeface="+mj-lt"/>
                <a:cs typeface="+mj-lt"/>
              </a:rPr>
              <a:t> </a:t>
            </a:r>
            <a:r>
              <a:rPr lang="en-US" sz="1800" b="0" dirty="0" err="1">
                <a:ea typeface="+mj-lt"/>
                <a:cs typeface="+mj-lt"/>
              </a:rPr>
              <a:t>təxminən</a:t>
            </a:r>
            <a:r>
              <a:rPr lang="en-US" sz="1800" b="0" dirty="0">
                <a:ea typeface="+mj-lt"/>
                <a:cs typeface="+mj-lt"/>
              </a:rPr>
              <a:t> </a:t>
            </a:r>
            <a:r>
              <a:rPr lang="en-US" sz="1800" b="0" dirty="0">
                <a:latin typeface="Consolas"/>
              </a:rPr>
              <a:t>n</a:t>
            </a:r>
            <a:r>
              <a:rPr lang="en-US" sz="1800" b="0" dirty="0">
                <a:ea typeface="+mj-lt"/>
                <a:cs typeface="+mj-lt"/>
              </a:rPr>
              <a:t> </a:t>
            </a:r>
            <a:r>
              <a:rPr lang="en-US" sz="1800" b="0" dirty="0" err="1">
                <a:ea typeface="+mj-lt"/>
                <a:cs typeface="+mj-lt"/>
              </a:rPr>
              <a:t>əməliyyat</a:t>
            </a:r>
            <a:r>
              <a:rPr lang="en-US" sz="1800" b="0" dirty="0">
                <a:ea typeface="+mj-lt"/>
                <a:cs typeface="+mj-lt"/>
              </a:rPr>
              <a:t> </a:t>
            </a:r>
            <a:r>
              <a:rPr lang="en-US" sz="1800" b="0" dirty="0" err="1">
                <a:ea typeface="+mj-lt"/>
                <a:cs typeface="+mj-lt"/>
              </a:rPr>
              <a:t>yerinə</a:t>
            </a:r>
            <a:r>
              <a:rPr lang="en-US" sz="1800" b="0" dirty="0">
                <a:ea typeface="+mj-lt"/>
                <a:cs typeface="+mj-lt"/>
              </a:rPr>
              <a:t> </a:t>
            </a:r>
            <a:r>
              <a:rPr lang="en-US" sz="1800" b="0" dirty="0" err="1">
                <a:ea typeface="+mj-lt"/>
                <a:cs typeface="+mj-lt"/>
              </a:rPr>
              <a:t>yetiriləcək</a:t>
            </a:r>
            <a:r>
              <a:rPr lang="en-US" sz="1800" b="0" dirty="0">
                <a:ea typeface="+mj-lt"/>
                <a:cs typeface="+mj-lt"/>
              </a:rPr>
              <a:t>.</a:t>
            </a:r>
            <a:br>
              <a:rPr lang="en-US" sz="1800" b="0" dirty="0">
                <a:ea typeface="+mj-lt"/>
                <a:cs typeface="+mj-lt"/>
              </a:rPr>
            </a:br>
            <a:br>
              <a:rPr lang="en-US" sz="1800" b="0" dirty="0">
                <a:ea typeface="+mj-lt"/>
                <a:cs typeface="+mj-lt"/>
              </a:rPr>
            </a:br>
            <a:r>
              <a:rPr lang="en-US" sz="1800" dirty="0"/>
              <a:t>Orta </a:t>
            </a:r>
            <a:r>
              <a:rPr lang="en-US" sz="1800" dirty="0" err="1"/>
              <a:t>hal</a:t>
            </a:r>
            <a:r>
              <a:rPr lang="en-US" sz="1800" dirty="0"/>
              <a:t> (Average case):</a:t>
            </a:r>
          </a:p>
          <a:p>
            <a:pPr>
              <a:buFont typeface="Arial"/>
              <a:buChar char="•"/>
            </a:pPr>
            <a:r>
              <a:rPr lang="en-US" sz="1800" dirty="0" err="1">
                <a:ea typeface="+mj-lt"/>
                <a:cs typeface="+mj-lt"/>
              </a:rPr>
              <a:t>Vaxt</a:t>
            </a:r>
            <a:r>
              <a:rPr lang="en-US" sz="1800" dirty="0">
                <a:ea typeface="+mj-lt"/>
                <a:cs typeface="+mj-lt"/>
              </a:rPr>
              <a:t> </a:t>
            </a:r>
            <a:r>
              <a:rPr lang="en-US" sz="1800" dirty="0" err="1">
                <a:ea typeface="+mj-lt"/>
                <a:cs typeface="+mj-lt"/>
              </a:rPr>
              <a:t>mürəkkəbliyi</a:t>
            </a:r>
            <a:r>
              <a:rPr lang="en-US" sz="1800" dirty="0">
                <a:ea typeface="+mj-lt"/>
                <a:cs typeface="+mj-lt"/>
              </a:rPr>
              <a:t>:</a:t>
            </a:r>
            <a:r>
              <a:rPr lang="en-US" sz="1800" b="0" dirty="0">
                <a:ea typeface="+mj-lt"/>
                <a:cs typeface="+mj-lt"/>
              </a:rPr>
              <a:t> </a:t>
            </a:r>
            <a:r>
              <a:rPr lang="en-US" sz="1800" b="0" dirty="0">
                <a:latin typeface="Consolas"/>
              </a:rPr>
              <a:t>O(n log n)</a:t>
            </a:r>
            <a:endParaRPr lang="en-US" sz="1800" dirty="0"/>
          </a:p>
          <a:p>
            <a:pPr>
              <a:buFont typeface="Arial"/>
              <a:buChar char="•"/>
            </a:pPr>
            <a:r>
              <a:rPr lang="en-US" sz="1800" b="0" dirty="0">
                <a:ea typeface="+mj-lt"/>
                <a:cs typeface="+mj-lt"/>
              </a:rPr>
              <a:t>Pivot </a:t>
            </a:r>
            <a:r>
              <a:rPr lang="en-US" sz="1800" b="0" dirty="0" err="1">
                <a:ea typeface="+mj-lt"/>
                <a:cs typeface="+mj-lt"/>
              </a:rPr>
              <a:t>təsadüfi</a:t>
            </a:r>
            <a:r>
              <a:rPr lang="en-US" sz="1800" b="0" dirty="0">
                <a:ea typeface="+mj-lt"/>
                <a:cs typeface="+mj-lt"/>
              </a:rPr>
              <a:t> </a:t>
            </a:r>
            <a:r>
              <a:rPr lang="en-US" sz="1800" b="0" dirty="0" err="1">
                <a:ea typeface="+mj-lt"/>
                <a:cs typeface="+mj-lt"/>
              </a:rPr>
              <a:t>seçilirsə</a:t>
            </a:r>
            <a:r>
              <a:rPr lang="en-US" sz="1800" b="0" dirty="0">
                <a:ea typeface="+mj-lt"/>
                <a:cs typeface="+mj-lt"/>
              </a:rPr>
              <a:t> </a:t>
            </a:r>
            <a:r>
              <a:rPr lang="en-US" sz="1800" b="0" dirty="0" err="1">
                <a:ea typeface="+mj-lt"/>
                <a:cs typeface="+mj-lt"/>
              </a:rPr>
              <a:t>və</a:t>
            </a:r>
            <a:r>
              <a:rPr lang="en-US" sz="1800" b="0" dirty="0">
                <a:ea typeface="+mj-lt"/>
                <a:cs typeface="+mj-lt"/>
              </a:rPr>
              <a:t> </a:t>
            </a:r>
            <a:r>
              <a:rPr lang="en-US" sz="1800" b="0" dirty="0" err="1">
                <a:ea typeface="+mj-lt"/>
                <a:cs typeface="+mj-lt"/>
              </a:rPr>
              <a:t>orta</a:t>
            </a:r>
            <a:r>
              <a:rPr lang="en-US" sz="1800" b="0" dirty="0">
                <a:ea typeface="+mj-lt"/>
                <a:cs typeface="+mj-lt"/>
              </a:rPr>
              <a:t> </a:t>
            </a:r>
            <a:r>
              <a:rPr lang="en-US" sz="1800" b="0" dirty="0" err="1">
                <a:ea typeface="+mj-lt"/>
                <a:cs typeface="+mj-lt"/>
              </a:rPr>
              <a:t>hesabla</a:t>
            </a:r>
            <a:r>
              <a:rPr lang="en-US" sz="1800" b="0" dirty="0">
                <a:ea typeface="+mj-lt"/>
                <a:cs typeface="+mj-lt"/>
              </a:rPr>
              <a:t> </a:t>
            </a:r>
            <a:r>
              <a:rPr lang="en-US" sz="1800" b="0" dirty="0" err="1">
                <a:ea typeface="+mj-lt"/>
                <a:cs typeface="+mj-lt"/>
              </a:rPr>
              <a:t>siyahı</a:t>
            </a:r>
            <a:r>
              <a:rPr lang="en-US" sz="1800" b="0" dirty="0">
                <a:ea typeface="+mj-lt"/>
                <a:cs typeface="+mj-lt"/>
              </a:rPr>
              <a:t> </a:t>
            </a:r>
            <a:r>
              <a:rPr lang="en-US" sz="1800" b="0" dirty="0" err="1">
                <a:ea typeface="+mj-lt"/>
                <a:cs typeface="+mj-lt"/>
              </a:rPr>
              <a:t>balanslı</a:t>
            </a:r>
            <a:r>
              <a:rPr lang="en-US" sz="1800" b="0" dirty="0">
                <a:ea typeface="+mj-lt"/>
                <a:cs typeface="+mj-lt"/>
              </a:rPr>
              <a:t> </a:t>
            </a:r>
            <a:r>
              <a:rPr lang="en-US" sz="1800" b="0" dirty="0" err="1">
                <a:ea typeface="+mj-lt"/>
                <a:cs typeface="+mj-lt"/>
              </a:rPr>
              <a:t>şəkildə</a:t>
            </a:r>
            <a:r>
              <a:rPr lang="en-US" sz="1800" b="0" dirty="0">
                <a:ea typeface="+mj-lt"/>
                <a:cs typeface="+mj-lt"/>
              </a:rPr>
              <a:t> </a:t>
            </a:r>
            <a:r>
              <a:rPr lang="en-US" sz="1800" b="0" dirty="0" err="1">
                <a:ea typeface="+mj-lt"/>
                <a:cs typeface="+mj-lt"/>
              </a:rPr>
              <a:t>bölünürsə</a:t>
            </a:r>
            <a:r>
              <a:rPr lang="en-US" sz="1800" b="0" dirty="0">
                <a:ea typeface="+mj-lt"/>
                <a:cs typeface="+mj-lt"/>
              </a:rPr>
              <a:t>, </a:t>
            </a:r>
            <a:r>
              <a:rPr lang="en-US" sz="1800" b="0" dirty="0" err="1">
                <a:ea typeface="+mj-lt"/>
                <a:cs typeface="+mj-lt"/>
              </a:rPr>
              <a:t>orta</a:t>
            </a:r>
            <a:r>
              <a:rPr lang="en-US" sz="1800" b="0" dirty="0">
                <a:ea typeface="+mj-lt"/>
                <a:cs typeface="+mj-lt"/>
              </a:rPr>
              <a:t> </a:t>
            </a:r>
            <a:r>
              <a:rPr lang="en-US" sz="1800" b="0" dirty="0" err="1">
                <a:ea typeface="+mj-lt"/>
                <a:cs typeface="+mj-lt"/>
              </a:rPr>
              <a:t>mürəkkəblik</a:t>
            </a:r>
            <a:r>
              <a:rPr lang="en-US" sz="1800" b="0" dirty="0">
                <a:ea typeface="+mj-lt"/>
                <a:cs typeface="+mj-lt"/>
              </a:rPr>
              <a:t> </a:t>
            </a:r>
            <a:r>
              <a:rPr lang="en-US" sz="1800" b="0" dirty="0" err="1">
                <a:ea typeface="+mj-lt"/>
                <a:cs typeface="+mj-lt"/>
              </a:rPr>
              <a:t>də</a:t>
            </a:r>
            <a:r>
              <a:rPr lang="en-US" sz="1800" b="0" dirty="0">
                <a:ea typeface="+mj-lt"/>
                <a:cs typeface="+mj-lt"/>
              </a:rPr>
              <a:t> </a:t>
            </a:r>
            <a:r>
              <a:rPr lang="en-US" sz="1800" b="0" dirty="0" err="1">
                <a:ea typeface="+mj-lt"/>
                <a:cs typeface="+mj-lt"/>
              </a:rPr>
              <a:t>ən</a:t>
            </a:r>
            <a:r>
              <a:rPr lang="en-US" sz="1800" b="0" dirty="0">
                <a:ea typeface="+mj-lt"/>
                <a:cs typeface="+mj-lt"/>
              </a:rPr>
              <a:t> </a:t>
            </a:r>
            <a:r>
              <a:rPr lang="en-US" sz="1800" b="0" dirty="0" err="1">
                <a:ea typeface="+mj-lt"/>
                <a:cs typeface="+mj-lt"/>
              </a:rPr>
              <a:t>yaxşı</a:t>
            </a:r>
            <a:r>
              <a:rPr lang="en-US" sz="1800" b="0" dirty="0">
                <a:ea typeface="+mj-lt"/>
                <a:cs typeface="+mj-lt"/>
              </a:rPr>
              <a:t> </a:t>
            </a:r>
            <a:r>
              <a:rPr lang="en-US" sz="1800" b="0" dirty="0" err="1">
                <a:ea typeface="+mj-lt"/>
                <a:cs typeface="+mj-lt"/>
              </a:rPr>
              <a:t>hal</a:t>
            </a:r>
            <a:r>
              <a:rPr lang="en-US" sz="1800" b="0" dirty="0">
                <a:ea typeface="+mj-lt"/>
                <a:cs typeface="+mj-lt"/>
              </a:rPr>
              <a:t> </a:t>
            </a:r>
            <a:r>
              <a:rPr lang="en-US" sz="1800" b="0" dirty="0" err="1">
                <a:ea typeface="+mj-lt"/>
                <a:cs typeface="+mj-lt"/>
              </a:rPr>
              <a:t>kimi</a:t>
            </a:r>
            <a:r>
              <a:rPr lang="en-US" sz="1800" b="0" dirty="0">
                <a:ea typeface="+mj-lt"/>
                <a:cs typeface="+mj-lt"/>
              </a:rPr>
              <a:t> </a:t>
            </a:r>
            <a:r>
              <a:rPr lang="en-US" sz="1800" b="0" dirty="0">
                <a:latin typeface="Consolas"/>
              </a:rPr>
              <a:t>O(n log n)</a:t>
            </a:r>
            <a:r>
              <a:rPr lang="en-US" sz="1800" b="0" dirty="0">
                <a:ea typeface="+mj-lt"/>
                <a:cs typeface="+mj-lt"/>
              </a:rPr>
              <a:t> </a:t>
            </a:r>
            <a:r>
              <a:rPr lang="en-US" sz="1800" b="0" dirty="0" err="1">
                <a:ea typeface="+mj-lt"/>
                <a:cs typeface="+mj-lt"/>
              </a:rPr>
              <a:t>olur</a:t>
            </a:r>
            <a:r>
              <a:rPr lang="en-US" sz="1800" b="0" dirty="0">
                <a:ea typeface="+mj-lt"/>
                <a:cs typeface="+mj-lt"/>
              </a:rPr>
              <a:t>.</a:t>
            </a:r>
            <a:endParaRPr lang="en-US" sz="1800" dirty="0"/>
          </a:p>
          <a:p>
            <a:pPr marL="285750" indent="-285750">
              <a:buFont typeface="Arial"/>
              <a:buChar char="•"/>
            </a:pPr>
            <a:endParaRPr lang="en-US" sz="1800" b="0" dirty="0">
              <a:ea typeface="+mj-lt"/>
              <a:cs typeface="+mj-lt"/>
            </a:endParaRPr>
          </a:p>
        </p:txBody>
      </p:sp>
      <p:pic>
        <p:nvPicPr>
          <p:cNvPr id="14" name="Content Placeholder 13" descr="A blue and white table with text&#10;&#10;Description automatically generated">
            <a:extLst>
              <a:ext uri="{FF2B5EF4-FFF2-40B4-BE49-F238E27FC236}">
                <a16:creationId xmlns:a16="http://schemas.microsoft.com/office/drawing/2014/main" id="{717D3FFA-C690-8E1A-6BD6-04A5B738FB4D}"/>
              </a:ext>
            </a:extLst>
          </p:cNvPr>
          <p:cNvPicPr>
            <a:picLocks noGrp="1" noChangeAspect="1"/>
          </p:cNvPicPr>
          <p:nvPr>
            <p:ph idx="1"/>
          </p:nvPr>
        </p:nvPicPr>
        <p:blipFill>
          <a:blip r:embed="rId2"/>
          <a:stretch>
            <a:fillRect/>
          </a:stretch>
        </p:blipFill>
        <p:spPr>
          <a:xfrm>
            <a:off x="2818677" y="150235"/>
            <a:ext cx="6815816" cy="2624817"/>
          </a:xfrm>
        </p:spPr>
      </p:pic>
    </p:spTree>
    <p:extLst>
      <p:ext uri="{BB962C8B-B14F-4D97-AF65-F5344CB8AC3E}">
        <p14:creationId xmlns:p14="http://schemas.microsoft.com/office/powerpoint/2010/main" val="2328299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350C-ED39-ACF4-E16C-5497230ADB92}"/>
              </a:ext>
            </a:extLst>
          </p:cNvPr>
          <p:cNvSpPr>
            <a:spLocks noGrp="1"/>
          </p:cNvSpPr>
          <p:nvPr>
            <p:ph type="title"/>
          </p:nvPr>
        </p:nvSpPr>
        <p:spPr>
          <a:xfrm>
            <a:off x="6738" y="2695162"/>
            <a:ext cx="10835670" cy="4164077"/>
          </a:xfrm>
        </p:spPr>
        <p:txBody>
          <a:bodyPr vert="horz" lIns="91440" tIns="45720" rIns="91440" bIns="45720" rtlCol="0" anchor="b">
            <a:noAutofit/>
          </a:bodyPr>
          <a:lstStyle/>
          <a:p>
            <a:r>
              <a:rPr lang="en-US" sz="2000" err="1"/>
              <a:t>Ən</a:t>
            </a:r>
            <a:r>
              <a:rPr lang="en-US" sz="2000" dirty="0"/>
              <a:t> </a:t>
            </a:r>
            <a:r>
              <a:rPr lang="en-US" sz="2000" err="1"/>
              <a:t>pis</a:t>
            </a:r>
            <a:r>
              <a:rPr lang="en-US" sz="2000" dirty="0"/>
              <a:t> </a:t>
            </a:r>
            <a:r>
              <a:rPr lang="en-US" sz="2000" err="1"/>
              <a:t>hal</a:t>
            </a:r>
            <a:r>
              <a:rPr lang="en-US" sz="2000"/>
              <a:t> (Worst case):</a:t>
            </a:r>
            <a:endParaRPr lang="en-US" sz="2000" dirty="0"/>
          </a:p>
          <a:p>
            <a:pPr marL="285750" indent="-285750">
              <a:buFont typeface="Arial"/>
              <a:buChar char="•"/>
            </a:pPr>
            <a:r>
              <a:rPr lang="en-US" sz="2000" err="1">
                <a:ea typeface="+mj-lt"/>
                <a:cs typeface="+mj-lt"/>
              </a:rPr>
              <a:t>Vaxt</a:t>
            </a:r>
            <a:r>
              <a:rPr lang="en-US" sz="2000" dirty="0">
                <a:ea typeface="+mj-lt"/>
                <a:cs typeface="+mj-lt"/>
              </a:rPr>
              <a:t> </a:t>
            </a:r>
            <a:r>
              <a:rPr lang="en-US" sz="2000" err="1">
                <a:ea typeface="+mj-lt"/>
                <a:cs typeface="+mj-lt"/>
              </a:rPr>
              <a:t>mürəkkəbliyi</a:t>
            </a:r>
            <a:r>
              <a:rPr lang="en-US" sz="2000" dirty="0">
                <a:ea typeface="+mj-lt"/>
                <a:cs typeface="+mj-lt"/>
              </a:rPr>
              <a:t>:</a:t>
            </a:r>
            <a:r>
              <a:rPr lang="en-US" sz="2000" b="0" dirty="0">
                <a:ea typeface="+mj-lt"/>
                <a:cs typeface="+mj-lt"/>
              </a:rPr>
              <a:t> </a:t>
            </a:r>
            <a:r>
              <a:rPr lang="en-US" sz="2000" b="0" dirty="0">
                <a:latin typeface="Consolas"/>
              </a:rPr>
              <a:t>O(n^2)</a:t>
            </a:r>
            <a:endParaRPr lang="en-US" sz="2000" dirty="0"/>
          </a:p>
          <a:p>
            <a:pPr marL="285750" indent="-285750">
              <a:buFont typeface="Arial"/>
              <a:buChar char="•"/>
            </a:pPr>
            <a:r>
              <a:rPr lang="en-US" sz="2000" b="0" dirty="0">
                <a:ea typeface="+mj-lt"/>
                <a:cs typeface="+mj-lt"/>
              </a:rPr>
              <a:t>Bu </a:t>
            </a:r>
            <a:r>
              <a:rPr lang="en-US" sz="2000" b="0" err="1">
                <a:ea typeface="+mj-lt"/>
                <a:cs typeface="+mj-lt"/>
              </a:rPr>
              <a:t>hal</a:t>
            </a:r>
            <a:r>
              <a:rPr lang="en-US" sz="2000" b="0" dirty="0">
                <a:ea typeface="+mj-lt"/>
                <a:cs typeface="+mj-lt"/>
              </a:rPr>
              <a:t> o zaman </a:t>
            </a:r>
            <a:r>
              <a:rPr lang="en-US" sz="2000" b="0" err="1">
                <a:ea typeface="+mj-lt"/>
                <a:cs typeface="+mj-lt"/>
              </a:rPr>
              <a:t>baş</a:t>
            </a:r>
            <a:r>
              <a:rPr lang="en-US" sz="2000" b="0" dirty="0">
                <a:ea typeface="+mj-lt"/>
                <a:cs typeface="+mj-lt"/>
              </a:rPr>
              <a:t> </a:t>
            </a:r>
            <a:r>
              <a:rPr lang="en-US" sz="2000" b="0" err="1">
                <a:ea typeface="+mj-lt"/>
                <a:cs typeface="+mj-lt"/>
              </a:rPr>
              <a:t>verir</a:t>
            </a:r>
            <a:r>
              <a:rPr lang="en-US" sz="2000" b="0" dirty="0">
                <a:ea typeface="+mj-lt"/>
                <a:cs typeface="+mj-lt"/>
              </a:rPr>
              <a:t> ki, pivot </a:t>
            </a:r>
            <a:r>
              <a:rPr lang="en-US" sz="2000" b="0" err="1">
                <a:ea typeface="+mj-lt"/>
                <a:cs typeface="+mj-lt"/>
              </a:rPr>
              <a:t>ən</a:t>
            </a:r>
            <a:r>
              <a:rPr lang="en-US" sz="2000" b="0" dirty="0">
                <a:ea typeface="+mj-lt"/>
                <a:cs typeface="+mj-lt"/>
              </a:rPr>
              <a:t> </a:t>
            </a:r>
            <a:r>
              <a:rPr lang="en-US" sz="2000" b="0" err="1">
                <a:ea typeface="+mj-lt"/>
                <a:cs typeface="+mj-lt"/>
              </a:rPr>
              <a:t>pis</a:t>
            </a:r>
            <a:r>
              <a:rPr lang="en-US" sz="2000" b="0" dirty="0">
                <a:ea typeface="+mj-lt"/>
                <a:cs typeface="+mj-lt"/>
              </a:rPr>
              <a:t> </a:t>
            </a:r>
            <a:r>
              <a:rPr lang="en-US" sz="2000" b="0" err="1">
                <a:ea typeface="+mj-lt"/>
                <a:cs typeface="+mj-lt"/>
              </a:rPr>
              <a:t>şəkildə</a:t>
            </a:r>
            <a:r>
              <a:rPr lang="en-US" sz="2000" b="0" dirty="0">
                <a:ea typeface="+mj-lt"/>
                <a:cs typeface="+mj-lt"/>
              </a:rPr>
              <a:t> </a:t>
            </a:r>
            <a:r>
              <a:rPr lang="en-US" sz="2000" b="0" err="1">
                <a:ea typeface="+mj-lt"/>
                <a:cs typeface="+mj-lt"/>
              </a:rPr>
              <a:t>seçilir</a:t>
            </a:r>
            <a:r>
              <a:rPr lang="en-US" sz="2000" b="0" dirty="0">
                <a:ea typeface="+mj-lt"/>
                <a:cs typeface="+mj-lt"/>
              </a:rPr>
              <a:t>, </a:t>
            </a:r>
            <a:r>
              <a:rPr lang="en-US" sz="2000" b="0" err="1">
                <a:ea typeface="+mj-lt"/>
                <a:cs typeface="+mj-lt"/>
              </a:rPr>
              <a:t>yəni</a:t>
            </a:r>
            <a:r>
              <a:rPr lang="en-US" sz="2000" b="0" dirty="0">
                <a:ea typeface="+mj-lt"/>
                <a:cs typeface="+mj-lt"/>
              </a:rPr>
              <a:t> pivot </a:t>
            </a:r>
            <a:r>
              <a:rPr lang="en-US" sz="2000" b="0" err="1">
                <a:ea typeface="+mj-lt"/>
                <a:cs typeface="+mj-lt"/>
              </a:rPr>
              <a:t>siyahının</a:t>
            </a:r>
            <a:r>
              <a:rPr lang="en-US" sz="2000" b="0" dirty="0">
                <a:ea typeface="+mj-lt"/>
                <a:cs typeface="+mj-lt"/>
              </a:rPr>
              <a:t> </a:t>
            </a:r>
            <a:r>
              <a:rPr lang="en-US" sz="2000" b="0" err="1">
                <a:ea typeface="+mj-lt"/>
                <a:cs typeface="+mj-lt"/>
              </a:rPr>
              <a:t>ən</a:t>
            </a:r>
            <a:r>
              <a:rPr lang="en-US" sz="2000" b="0" dirty="0">
                <a:ea typeface="+mj-lt"/>
                <a:cs typeface="+mj-lt"/>
              </a:rPr>
              <a:t> </a:t>
            </a:r>
            <a:r>
              <a:rPr lang="en-US" sz="2000" b="0" err="1">
                <a:ea typeface="+mj-lt"/>
                <a:cs typeface="+mj-lt"/>
              </a:rPr>
              <a:t>kiçik</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ya</a:t>
            </a:r>
            <a:r>
              <a:rPr lang="en-US" sz="2000" b="0" dirty="0">
                <a:ea typeface="+mj-lt"/>
                <a:cs typeface="+mj-lt"/>
              </a:rPr>
              <a:t> </a:t>
            </a:r>
            <a:r>
              <a:rPr lang="en-US" sz="2000" b="0" err="1">
                <a:ea typeface="+mj-lt"/>
                <a:cs typeface="+mj-lt"/>
              </a:rPr>
              <a:t>ən</a:t>
            </a:r>
            <a:r>
              <a:rPr lang="en-US" sz="2000" b="0" dirty="0">
                <a:ea typeface="+mj-lt"/>
                <a:cs typeface="+mj-lt"/>
              </a:rPr>
              <a:t> </a:t>
            </a:r>
            <a:r>
              <a:rPr lang="en-US" sz="2000" b="0" err="1">
                <a:ea typeface="+mj-lt"/>
                <a:cs typeface="+mj-lt"/>
              </a:rPr>
              <a:t>böyük</a:t>
            </a:r>
            <a:r>
              <a:rPr lang="en-US" sz="2000" b="0" dirty="0">
                <a:ea typeface="+mj-lt"/>
                <a:cs typeface="+mj-lt"/>
              </a:rPr>
              <a:t> </a:t>
            </a:r>
            <a:r>
              <a:rPr lang="en-US" sz="2000" b="0" err="1">
                <a:ea typeface="+mj-lt"/>
                <a:cs typeface="+mj-lt"/>
              </a:rPr>
              <a:t>elementi</a:t>
            </a:r>
            <a:r>
              <a:rPr lang="en-US" sz="2000" b="0" dirty="0">
                <a:ea typeface="+mj-lt"/>
                <a:cs typeface="+mj-lt"/>
              </a:rPr>
              <a:t> </a:t>
            </a:r>
            <a:r>
              <a:rPr lang="en-US" sz="2000" b="0" err="1">
                <a:ea typeface="+mj-lt"/>
                <a:cs typeface="+mj-lt"/>
              </a:rPr>
              <a:t>olur</a:t>
            </a:r>
            <a:r>
              <a:rPr lang="en-US" sz="2000" b="0" dirty="0">
                <a:ea typeface="+mj-lt"/>
                <a:cs typeface="+mj-lt"/>
              </a:rPr>
              <a:t>. Bu </a:t>
            </a:r>
            <a:r>
              <a:rPr lang="en-US" sz="2000" b="0" err="1">
                <a:ea typeface="+mj-lt"/>
                <a:cs typeface="+mj-lt"/>
              </a:rPr>
              <a:t>halda</a:t>
            </a:r>
            <a:r>
              <a:rPr lang="en-US" sz="2000" b="0" dirty="0">
                <a:ea typeface="+mj-lt"/>
                <a:cs typeface="+mj-lt"/>
              </a:rPr>
              <a:t>, </a:t>
            </a:r>
            <a:r>
              <a:rPr lang="en-US" sz="2000" b="0" err="1">
                <a:ea typeface="+mj-lt"/>
                <a:cs typeface="+mj-lt"/>
              </a:rPr>
              <a:t>siyahı</a:t>
            </a:r>
            <a:r>
              <a:rPr lang="en-US" sz="2000" b="0" dirty="0">
                <a:ea typeface="+mj-lt"/>
                <a:cs typeface="+mj-lt"/>
              </a:rPr>
              <a:t> </a:t>
            </a:r>
            <a:r>
              <a:rPr lang="en-US" sz="2000" b="0" err="1">
                <a:ea typeface="+mj-lt"/>
                <a:cs typeface="+mj-lt"/>
              </a:rPr>
              <a:t>hər</a:t>
            </a:r>
            <a:r>
              <a:rPr lang="en-US" sz="2000" b="0" dirty="0">
                <a:ea typeface="+mj-lt"/>
                <a:cs typeface="+mj-lt"/>
              </a:rPr>
              <a:t> </a:t>
            </a:r>
            <a:r>
              <a:rPr lang="en-US" sz="2000" b="0" err="1">
                <a:ea typeface="+mj-lt"/>
                <a:cs typeface="+mj-lt"/>
              </a:rPr>
              <a:t>dəfə</a:t>
            </a:r>
            <a:r>
              <a:rPr lang="en-US" sz="2000" b="0" dirty="0">
                <a:ea typeface="+mj-lt"/>
                <a:cs typeface="+mj-lt"/>
              </a:rPr>
              <a:t> </a:t>
            </a:r>
            <a:r>
              <a:rPr lang="en-US" sz="2000" b="0" err="1">
                <a:ea typeface="+mj-lt"/>
                <a:cs typeface="+mj-lt"/>
              </a:rPr>
              <a:t>yalnız</a:t>
            </a:r>
            <a:r>
              <a:rPr lang="en-US" sz="2000" b="0" dirty="0">
                <a:ea typeface="+mj-lt"/>
                <a:cs typeface="+mj-lt"/>
              </a:rPr>
              <a:t> </a:t>
            </a:r>
            <a:r>
              <a:rPr lang="en-US" sz="2000" b="0" err="1">
                <a:ea typeface="+mj-lt"/>
                <a:cs typeface="+mj-lt"/>
              </a:rPr>
              <a:t>bir</a:t>
            </a:r>
            <a:r>
              <a:rPr lang="en-US" sz="2000" b="0" dirty="0">
                <a:ea typeface="+mj-lt"/>
                <a:cs typeface="+mj-lt"/>
              </a:rPr>
              <a:t> </a:t>
            </a:r>
            <a:r>
              <a:rPr lang="en-US" sz="2000" b="0" err="1">
                <a:ea typeface="+mj-lt"/>
                <a:cs typeface="+mj-lt"/>
              </a:rPr>
              <a:t>elementlə</a:t>
            </a:r>
            <a:r>
              <a:rPr lang="en-US" sz="2000" b="0" dirty="0">
                <a:ea typeface="+mj-lt"/>
                <a:cs typeface="+mj-lt"/>
              </a:rPr>
              <a:t> </a:t>
            </a:r>
            <a:r>
              <a:rPr lang="en-US" sz="2000" b="0" err="1">
                <a:ea typeface="+mj-lt"/>
                <a:cs typeface="+mj-lt"/>
              </a:rPr>
              <a:t>bölünür</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hər</a:t>
            </a:r>
            <a:r>
              <a:rPr lang="en-US" sz="2000" b="0" dirty="0">
                <a:ea typeface="+mj-lt"/>
                <a:cs typeface="+mj-lt"/>
              </a:rPr>
              <a:t> </a:t>
            </a:r>
            <a:r>
              <a:rPr lang="en-US" sz="2000" b="0" err="1">
                <a:ea typeface="+mj-lt"/>
                <a:cs typeface="+mj-lt"/>
              </a:rPr>
              <a:t>bölünmədə</a:t>
            </a:r>
            <a:r>
              <a:rPr lang="en-US" sz="2000" b="0" dirty="0">
                <a:ea typeface="+mj-lt"/>
                <a:cs typeface="+mj-lt"/>
              </a:rPr>
              <a:t> </a:t>
            </a:r>
            <a:r>
              <a:rPr lang="en-US" sz="2000" b="0" dirty="0">
                <a:latin typeface="Consolas"/>
              </a:rPr>
              <a:t>n</a:t>
            </a:r>
            <a:r>
              <a:rPr lang="en-US" sz="2000" b="0" dirty="0">
                <a:ea typeface="+mj-lt"/>
                <a:cs typeface="+mj-lt"/>
              </a:rPr>
              <a:t> </a:t>
            </a:r>
            <a:r>
              <a:rPr lang="en-US" sz="2000" b="0" err="1">
                <a:ea typeface="+mj-lt"/>
                <a:cs typeface="+mj-lt"/>
              </a:rPr>
              <a:t>əməliyyat</a:t>
            </a:r>
            <a:r>
              <a:rPr lang="en-US" sz="2000" b="0" dirty="0">
                <a:ea typeface="+mj-lt"/>
                <a:cs typeface="+mj-lt"/>
              </a:rPr>
              <a:t> </a:t>
            </a:r>
            <a:r>
              <a:rPr lang="en-US" sz="2000" b="0" err="1">
                <a:ea typeface="+mj-lt"/>
                <a:cs typeface="+mj-lt"/>
              </a:rPr>
              <a:t>aparılır</a:t>
            </a:r>
            <a:r>
              <a:rPr lang="en-US" sz="2000" b="0" dirty="0">
                <a:ea typeface="+mj-lt"/>
                <a:cs typeface="+mj-lt"/>
              </a:rPr>
              <a:t>.</a:t>
            </a:r>
            <a:endParaRPr lang="en-US" sz="2000" dirty="0"/>
          </a:p>
          <a:p>
            <a:pPr marL="285750" indent="-285750">
              <a:buFont typeface="Arial"/>
              <a:buChar char="•"/>
            </a:pPr>
            <a:r>
              <a:rPr lang="en-US" sz="2000" b="0" err="1">
                <a:ea typeface="+mj-lt"/>
                <a:cs typeface="+mj-lt"/>
              </a:rPr>
              <a:t>Ən</a:t>
            </a:r>
            <a:r>
              <a:rPr lang="en-US" sz="2000" b="0" dirty="0">
                <a:ea typeface="+mj-lt"/>
                <a:cs typeface="+mj-lt"/>
              </a:rPr>
              <a:t> </a:t>
            </a:r>
            <a:r>
              <a:rPr lang="en-US" sz="2000" b="0" err="1">
                <a:ea typeface="+mj-lt"/>
                <a:cs typeface="+mj-lt"/>
              </a:rPr>
              <a:t>pis</a:t>
            </a:r>
            <a:r>
              <a:rPr lang="en-US" sz="2000" b="0" dirty="0">
                <a:ea typeface="+mj-lt"/>
                <a:cs typeface="+mj-lt"/>
              </a:rPr>
              <a:t> </a:t>
            </a:r>
            <a:r>
              <a:rPr lang="en-US" sz="2000" b="0" err="1">
                <a:ea typeface="+mj-lt"/>
                <a:cs typeface="+mj-lt"/>
              </a:rPr>
              <a:t>hal</a:t>
            </a:r>
            <a:r>
              <a:rPr lang="en-US" sz="2000" b="0" dirty="0">
                <a:ea typeface="+mj-lt"/>
                <a:cs typeface="+mj-lt"/>
              </a:rPr>
              <a:t> </a:t>
            </a:r>
            <a:r>
              <a:rPr lang="en-US" sz="2000" b="0" err="1">
                <a:ea typeface="+mj-lt"/>
                <a:cs typeface="+mj-lt"/>
              </a:rPr>
              <a:t>sıraya</a:t>
            </a:r>
            <a:r>
              <a:rPr lang="en-US" sz="2000" b="0" dirty="0">
                <a:ea typeface="+mj-lt"/>
                <a:cs typeface="+mj-lt"/>
              </a:rPr>
              <a:t> </a:t>
            </a:r>
            <a:r>
              <a:rPr lang="en-US" sz="2000" b="0" err="1">
                <a:ea typeface="+mj-lt"/>
                <a:cs typeface="+mj-lt"/>
              </a:rPr>
              <a:t>qoyulmuş</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ya</a:t>
            </a:r>
            <a:r>
              <a:rPr lang="en-US" sz="2000" b="0" dirty="0">
                <a:ea typeface="+mj-lt"/>
                <a:cs typeface="+mj-lt"/>
              </a:rPr>
              <a:t> </a:t>
            </a:r>
            <a:r>
              <a:rPr lang="en-US" sz="2000" b="0" err="1">
                <a:ea typeface="+mj-lt"/>
                <a:cs typeface="+mj-lt"/>
              </a:rPr>
              <a:t>tərs</a:t>
            </a:r>
            <a:r>
              <a:rPr lang="en-US" sz="2000" b="0" dirty="0">
                <a:ea typeface="+mj-lt"/>
                <a:cs typeface="+mj-lt"/>
              </a:rPr>
              <a:t> </a:t>
            </a:r>
            <a:r>
              <a:rPr lang="en-US" sz="2000" b="0" err="1">
                <a:ea typeface="+mj-lt"/>
                <a:cs typeface="+mj-lt"/>
              </a:rPr>
              <a:t>sıraya</a:t>
            </a:r>
            <a:r>
              <a:rPr lang="en-US" sz="2000" b="0" dirty="0">
                <a:ea typeface="+mj-lt"/>
                <a:cs typeface="+mj-lt"/>
              </a:rPr>
              <a:t> </a:t>
            </a:r>
            <a:r>
              <a:rPr lang="en-US" sz="2000" b="0" err="1">
                <a:ea typeface="+mj-lt"/>
                <a:cs typeface="+mj-lt"/>
              </a:rPr>
              <a:t>qoyulmuş</a:t>
            </a:r>
            <a:r>
              <a:rPr lang="en-US" sz="2000" b="0" dirty="0">
                <a:ea typeface="+mj-lt"/>
                <a:cs typeface="+mj-lt"/>
              </a:rPr>
              <a:t>) </a:t>
            </a:r>
            <a:r>
              <a:rPr lang="en-US" sz="2000" b="0" err="1">
                <a:ea typeface="+mj-lt"/>
                <a:cs typeface="+mj-lt"/>
              </a:rPr>
              <a:t>massivlə</a:t>
            </a:r>
            <a:r>
              <a:rPr lang="en-US" sz="2000" b="0" dirty="0">
                <a:ea typeface="+mj-lt"/>
                <a:cs typeface="+mj-lt"/>
              </a:rPr>
              <a:t> </a:t>
            </a:r>
            <a:r>
              <a:rPr lang="en-US" sz="2000" b="0" err="1">
                <a:ea typeface="+mj-lt"/>
                <a:cs typeface="+mj-lt"/>
              </a:rPr>
              <a:t>işlənildikdə</a:t>
            </a:r>
            <a:r>
              <a:rPr lang="en-US" sz="2000" b="0" dirty="0">
                <a:ea typeface="+mj-lt"/>
                <a:cs typeface="+mj-lt"/>
              </a:rPr>
              <a:t> </a:t>
            </a:r>
            <a:r>
              <a:rPr lang="en-US" sz="2000" b="0" err="1">
                <a:ea typeface="+mj-lt"/>
                <a:cs typeface="+mj-lt"/>
              </a:rPr>
              <a:t>baş</a:t>
            </a:r>
            <a:r>
              <a:rPr lang="en-US" sz="2000" b="0" dirty="0">
                <a:ea typeface="+mj-lt"/>
                <a:cs typeface="+mj-lt"/>
              </a:rPr>
              <a:t> </a:t>
            </a:r>
            <a:r>
              <a:rPr lang="en-US" sz="2000" b="0" err="1">
                <a:ea typeface="+mj-lt"/>
                <a:cs typeface="+mj-lt"/>
              </a:rPr>
              <a:t>verə</a:t>
            </a:r>
            <a:r>
              <a:rPr lang="en-US" sz="2000" b="0" dirty="0">
                <a:ea typeface="+mj-lt"/>
                <a:cs typeface="+mj-lt"/>
              </a:rPr>
              <a:t> </a:t>
            </a:r>
            <a:r>
              <a:rPr lang="en-US" sz="2000" b="0" err="1">
                <a:ea typeface="+mj-lt"/>
                <a:cs typeface="+mj-lt"/>
              </a:rPr>
              <a:t>bilər</a:t>
            </a:r>
            <a:r>
              <a:rPr lang="en-US" sz="2000" b="0" dirty="0">
                <a:ea typeface="+mj-lt"/>
                <a:cs typeface="+mj-lt"/>
              </a:rPr>
              <a:t>, </a:t>
            </a:r>
            <a:r>
              <a:rPr lang="en-US" sz="2000" b="0" err="1">
                <a:ea typeface="+mj-lt"/>
                <a:cs typeface="+mj-lt"/>
              </a:rPr>
              <a:t>çünki</a:t>
            </a:r>
            <a:r>
              <a:rPr lang="en-US" sz="2000" b="0" dirty="0">
                <a:ea typeface="+mj-lt"/>
                <a:cs typeface="+mj-lt"/>
              </a:rPr>
              <a:t> pivot </a:t>
            </a:r>
            <a:r>
              <a:rPr lang="en-US" sz="2000" b="0" err="1">
                <a:ea typeface="+mj-lt"/>
                <a:cs typeface="+mj-lt"/>
              </a:rPr>
              <a:t>siyahının</a:t>
            </a:r>
            <a:r>
              <a:rPr lang="en-US" sz="2000" b="0" dirty="0">
                <a:ea typeface="+mj-lt"/>
                <a:cs typeface="+mj-lt"/>
              </a:rPr>
              <a:t> </a:t>
            </a:r>
            <a:r>
              <a:rPr lang="en-US" sz="2000" b="0" err="1">
                <a:ea typeface="+mj-lt"/>
                <a:cs typeface="+mj-lt"/>
              </a:rPr>
              <a:t>bir</a:t>
            </a:r>
            <a:r>
              <a:rPr lang="en-US" sz="2000" b="0" dirty="0">
                <a:ea typeface="+mj-lt"/>
                <a:cs typeface="+mj-lt"/>
              </a:rPr>
              <a:t> </a:t>
            </a:r>
            <a:r>
              <a:rPr lang="en-US" sz="2000" b="0" err="1">
                <a:ea typeface="+mj-lt"/>
                <a:cs typeface="+mj-lt"/>
              </a:rPr>
              <a:t>ucunu</a:t>
            </a:r>
            <a:r>
              <a:rPr lang="en-US" sz="2000" b="0" dirty="0">
                <a:ea typeface="+mj-lt"/>
                <a:cs typeface="+mj-lt"/>
              </a:rPr>
              <a:t> </a:t>
            </a:r>
            <a:r>
              <a:rPr lang="en-US" sz="2000" b="0" err="1">
                <a:ea typeface="+mj-lt"/>
                <a:cs typeface="+mj-lt"/>
              </a:rPr>
              <a:t>təmsil</a:t>
            </a:r>
            <a:r>
              <a:rPr lang="en-US" sz="2000" b="0" dirty="0">
                <a:ea typeface="+mj-lt"/>
                <a:cs typeface="+mj-lt"/>
              </a:rPr>
              <a:t> </a:t>
            </a:r>
            <a:r>
              <a:rPr lang="en-US" sz="2000" b="0" err="1">
                <a:ea typeface="+mj-lt"/>
                <a:cs typeface="+mj-lt"/>
              </a:rPr>
              <a:t>edir</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effektiv</a:t>
            </a:r>
            <a:r>
              <a:rPr lang="en-US" sz="2000" b="0" dirty="0">
                <a:ea typeface="+mj-lt"/>
                <a:cs typeface="+mj-lt"/>
              </a:rPr>
              <a:t> </a:t>
            </a:r>
            <a:r>
              <a:rPr lang="en-US" sz="2000" b="0" err="1">
                <a:ea typeface="+mj-lt"/>
                <a:cs typeface="+mj-lt"/>
              </a:rPr>
              <a:t>bölünmə</a:t>
            </a:r>
            <a:r>
              <a:rPr lang="en-US" sz="2000" b="0" dirty="0">
                <a:ea typeface="+mj-lt"/>
                <a:cs typeface="+mj-lt"/>
              </a:rPr>
              <a:t> </a:t>
            </a:r>
            <a:r>
              <a:rPr lang="en-US" sz="2000" b="0" err="1">
                <a:ea typeface="+mj-lt"/>
                <a:cs typeface="+mj-lt"/>
              </a:rPr>
              <a:t>baş</a:t>
            </a:r>
            <a:r>
              <a:rPr lang="en-US" sz="2000" b="0" dirty="0">
                <a:ea typeface="+mj-lt"/>
                <a:cs typeface="+mj-lt"/>
              </a:rPr>
              <a:t> </a:t>
            </a:r>
            <a:r>
              <a:rPr lang="en-US" sz="2000" b="0" err="1">
                <a:ea typeface="+mj-lt"/>
                <a:cs typeface="+mj-lt"/>
              </a:rPr>
              <a:t>vermir</a:t>
            </a:r>
            <a:r>
              <a:rPr lang="en-US" sz="2000" b="0" dirty="0">
                <a:ea typeface="+mj-lt"/>
                <a:cs typeface="+mj-lt"/>
              </a:rPr>
              <a:t>.</a:t>
            </a:r>
            <a:endParaRPr lang="en-US" sz="2000" dirty="0"/>
          </a:p>
          <a:p>
            <a:r>
              <a:rPr lang="en-US" sz="2000" dirty="0"/>
              <a:t>Pivot </a:t>
            </a:r>
            <a:r>
              <a:rPr lang="en-US" sz="2000" err="1"/>
              <a:t>seçimi</a:t>
            </a:r>
            <a:r>
              <a:rPr lang="en-US" sz="2000" dirty="0"/>
              <a:t>:</a:t>
            </a:r>
          </a:p>
          <a:p>
            <a:pPr marL="285750" indent="-285750">
              <a:buFont typeface="Arial"/>
              <a:buChar char="•"/>
            </a:pPr>
            <a:r>
              <a:rPr lang="en-US" sz="2000" b="0" err="1">
                <a:ea typeface="+mj-lt"/>
                <a:cs typeface="+mj-lt"/>
              </a:rPr>
              <a:t>Ən</a:t>
            </a:r>
            <a:r>
              <a:rPr lang="en-US" sz="2000" b="0" dirty="0">
                <a:ea typeface="+mj-lt"/>
                <a:cs typeface="+mj-lt"/>
              </a:rPr>
              <a:t> </a:t>
            </a:r>
            <a:r>
              <a:rPr lang="en-US" sz="2000" b="0" err="1">
                <a:ea typeface="+mj-lt"/>
                <a:cs typeface="+mj-lt"/>
              </a:rPr>
              <a:t>pis</a:t>
            </a:r>
            <a:r>
              <a:rPr lang="en-US" sz="2000" b="0" dirty="0">
                <a:ea typeface="+mj-lt"/>
                <a:cs typeface="+mj-lt"/>
              </a:rPr>
              <a:t> </a:t>
            </a:r>
            <a:r>
              <a:rPr lang="en-US" sz="2000" b="0" err="1">
                <a:ea typeface="+mj-lt"/>
                <a:cs typeface="+mj-lt"/>
              </a:rPr>
              <a:t>halın</a:t>
            </a:r>
            <a:r>
              <a:rPr lang="en-US" sz="2000" b="0" dirty="0">
                <a:ea typeface="+mj-lt"/>
                <a:cs typeface="+mj-lt"/>
              </a:rPr>
              <a:t> </a:t>
            </a:r>
            <a:r>
              <a:rPr lang="en-US" sz="2000" b="0" err="1">
                <a:ea typeface="+mj-lt"/>
                <a:cs typeface="+mj-lt"/>
              </a:rPr>
              <a:t>qarşısını</a:t>
            </a:r>
            <a:r>
              <a:rPr lang="en-US" sz="2000" b="0" dirty="0">
                <a:ea typeface="+mj-lt"/>
                <a:cs typeface="+mj-lt"/>
              </a:rPr>
              <a:t> </a:t>
            </a:r>
            <a:r>
              <a:rPr lang="en-US" sz="2000" b="0" err="1">
                <a:ea typeface="+mj-lt"/>
                <a:cs typeface="+mj-lt"/>
              </a:rPr>
              <a:t>almaq</a:t>
            </a:r>
            <a:r>
              <a:rPr lang="en-US" sz="2000" b="0" dirty="0">
                <a:ea typeface="+mj-lt"/>
                <a:cs typeface="+mj-lt"/>
              </a:rPr>
              <a:t> </a:t>
            </a:r>
            <a:r>
              <a:rPr lang="en-US" sz="2000" b="0" err="1">
                <a:ea typeface="+mj-lt"/>
                <a:cs typeface="+mj-lt"/>
              </a:rPr>
              <a:t>üçün</a:t>
            </a:r>
            <a:r>
              <a:rPr lang="en-US" sz="2000" b="0" dirty="0">
                <a:ea typeface="+mj-lt"/>
                <a:cs typeface="+mj-lt"/>
              </a:rPr>
              <a:t>, </a:t>
            </a:r>
            <a:r>
              <a:rPr lang="en-US" sz="2000" b="0" err="1">
                <a:ea typeface="+mj-lt"/>
                <a:cs typeface="+mj-lt"/>
              </a:rPr>
              <a:t>pivotun</a:t>
            </a:r>
            <a:r>
              <a:rPr lang="en-US" sz="2000" b="0" dirty="0">
                <a:ea typeface="+mj-lt"/>
                <a:cs typeface="+mj-lt"/>
              </a:rPr>
              <a:t> </a:t>
            </a:r>
            <a:r>
              <a:rPr lang="en-US" sz="2000" b="0" err="1">
                <a:ea typeface="+mj-lt"/>
                <a:cs typeface="+mj-lt"/>
              </a:rPr>
              <a:t>seçimi</a:t>
            </a:r>
            <a:r>
              <a:rPr lang="en-US" sz="2000" b="0" dirty="0">
                <a:ea typeface="+mj-lt"/>
                <a:cs typeface="+mj-lt"/>
              </a:rPr>
              <a:t> </a:t>
            </a:r>
            <a:r>
              <a:rPr lang="en-US" sz="2000" b="0" err="1">
                <a:ea typeface="+mj-lt"/>
                <a:cs typeface="+mj-lt"/>
              </a:rPr>
              <a:t>çox</a:t>
            </a:r>
            <a:r>
              <a:rPr lang="en-US" sz="2000" b="0" dirty="0">
                <a:ea typeface="+mj-lt"/>
                <a:cs typeface="+mj-lt"/>
              </a:rPr>
              <a:t> </a:t>
            </a:r>
            <a:r>
              <a:rPr lang="en-US" sz="2000" b="0" err="1">
                <a:ea typeface="+mj-lt"/>
                <a:cs typeface="+mj-lt"/>
              </a:rPr>
              <a:t>vacibdir</a:t>
            </a:r>
            <a:r>
              <a:rPr lang="en-US" sz="2000" b="0" dirty="0">
                <a:ea typeface="+mj-lt"/>
                <a:cs typeface="+mj-lt"/>
              </a:rPr>
              <a:t>. Tez-</a:t>
            </a:r>
            <a:r>
              <a:rPr lang="en-US" sz="2000" b="0" err="1">
                <a:ea typeface="+mj-lt"/>
                <a:cs typeface="+mj-lt"/>
              </a:rPr>
              <a:t>tez</a:t>
            </a:r>
            <a:r>
              <a:rPr lang="en-US" sz="2000" b="0" dirty="0">
                <a:ea typeface="+mj-lt"/>
                <a:cs typeface="+mj-lt"/>
              </a:rPr>
              <a:t> pivot </a:t>
            </a:r>
            <a:r>
              <a:rPr lang="en-US" sz="2000" b="0" err="1">
                <a:ea typeface="+mj-lt"/>
                <a:cs typeface="+mj-lt"/>
              </a:rPr>
              <a:t>kimi</a:t>
            </a:r>
            <a:r>
              <a:rPr lang="en-US" sz="2000" b="0" dirty="0">
                <a:ea typeface="+mj-lt"/>
                <a:cs typeface="+mj-lt"/>
              </a:rPr>
              <a:t> </a:t>
            </a:r>
            <a:r>
              <a:rPr lang="en-US" sz="2000" b="0" err="1">
                <a:ea typeface="+mj-lt"/>
                <a:cs typeface="+mj-lt"/>
              </a:rPr>
              <a:t>ortanca</a:t>
            </a:r>
            <a:r>
              <a:rPr lang="en-US" sz="2000" b="0" dirty="0">
                <a:ea typeface="+mj-lt"/>
                <a:cs typeface="+mj-lt"/>
              </a:rPr>
              <a:t> </a:t>
            </a:r>
            <a:r>
              <a:rPr lang="en-US" sz="2000" b="0" err="1">
                <a:ea typeface="+mj-lt"/>
                <a:cs typeface="+mj-lt"/>
              </a:rPr>
              <a:t>elementi</a:t>
            </a:r>
            <a:r>
              <a:rPr lang="en-US" sz="2000" b="0" dirty="0">
                <a:ea typeface="+mj-lt"/>
                <a:cs typeface="+mj-lt"/>
              </a:rPr>
              <a:t> </a:t>
            </a:r>
            <a:r>
              <a:rPr lang="en-US" sz="2000" b="0" err="1">
                <a:ea typeface="+mj-lt"/>
                <a:cs typeface="+mj-lt"/>
              </a:rPr>
              <a:t>və</a:t>
            </a:r>
            <a:r>
              <a:rPr lang="en-US" sz="2000" b="0" dirty="0">
                <a:ea typeface="+mj-lt"/>
                <a:cs typeface="+mj-lt"/>
              </a:rPr>
              <a:t> </a:t>
            </a:r>
            <a:r>
              <a:rPr lang="en-US" sz="2000" b="0" err="1">
                <a:ea typeface="+mj-lt"/>
                <a:cs typeface="+mj-lt"/>
              </a:rPr>
              <a:t>ya</a:t>
            </a:r>
            <a:r>
              <a:rPr lang="en-US" sz="2000" b="0" dirty="0">
                <a:ea typeface="+mj-lt"/>
                <a:cs typeface="+mj-lt"/>
              </a:rPr>
              <a:t> </a:t>
            </a:r>
            <a:r>
              <a:rPr lang="en-US" sz="2000" b="0" err="1">
                <a:ea typeface="+mj-lt"/>
                <a:cs typeface="+mj-lt"/>
              </a:rPr>
              <a:t>təsadüfi</a:t>
            </a:r>
            <a:r>
              <a:rPr lang="en-US" sz="2000" b="0" dirty="0">
                <a:ea typeface="+mj-lt"/>
                <a:cs typeface="+mj-lt"/>
              </a:rPr>
              <a:t> </a:t>
            </a:r>
            <a:r>
              <a:rPr lang="en-US" sz="2000" b="0" err="1">
                <a:ea typeface="+mj-lt"/>
                <a:cs typeface="+mj-lt"/>
              </a:rPr>
              <a:t>bir</a:t>
            </a:r>
            <a:r>
              <a:rPr lang="en-US" sz="2000" b="0" dirty="0">
                <a:ea typeface="+mj-lt"/>
                <a:cs typeface="+mj-lt"/>
              </a:rPr>
              <a:t> </a:t>
            </a:r>
            <a:r>
              <a:rPr lang="en-US" sz="2000" b="0" err="1">
                <a:ea typeface="+mj-lt"/>
                <a:cs typeface="+mj-lt"/>
              </a:rPr>
              <a:t>elementi</a:t>
            </a:r>
            <a:r>
              <a:rPr lang="en-US" sz="2000" b="0" dirty="0">
                <a:ea typeface="+mj-lt"/>
                <a:cs typeface="+mj-lt"/>
              </a:rPr>
              <a:t> </a:t>
            </a:r>
            <a:r>
              <a:rPr lang="en-US" sz="2000" b="0" err="1">
                <a:ea typeface="+mj-lt"/>
                <a:cs typeface="+mj-lt"/>
              </a:rPr>
              <a:t>seçmək</a:t>
            </a:r>
            <a:r>
              <a:rPr lang="en-US" sz="2000" b="0" dirty="0">
                <a:ea typeface="+mj-lt"/>
                <a:cs typeface="+mj-lt"/>
              </a:rPr>
              <a:t> </a:t>
            </a:r>
            <a:r>
              <a:rPr lang="en-US" sz="2000" b="0" err="1">
                <a:ea typeface="+mj-lt"/>
                <a:cs typeface="+mj-lt"/>
              </a:rPr>
              <a:t>alqoritmin</a:t>
            </a:r>
            <a:r>
              <a:rPr lang="en-US" sz="2000" b="0" dirty="0">
                <a:ea typeface="+mj-lt"/>
                <a:cs typeface="+mj-lt"/>
              </a:rPr>
              <a:t> </a:t>
            </a:r>
            <a:r>
              <a:rPr lang="en-US" sz="2000" b="0" err="1">
                <a:ea typeface="+mj-lt"/>
                <a:cs typeface="+mj-lt"/>
              </a:rPr>
              <a:t>performansını</a:t>
            </a:r>
            <a:r>
              <a:rPr lang="en-US" sz="2000" b="0" dirty="0">
                <a:ea typeface="+mj-lt"/>
                <a:cs typeface="+mj-lt"/>
              </a:rPr>
              <a:t> </a:t>
            </a:r>
            <a:r>
              <a:rPr lang="en-US" sz="2000" b="0" err="1">
                <a:ea typeface="+mj-lt"/>
                <a:cs typeface="+mj-lt"/>
              </a:rPr>
              <a:t>yaxşılaşdırır</a:t>
            </a:r>
            <a:r>
              <a:rPr lang="en-US" sz="2000" b="0" dirty="0">
                <a:ea typeface="+mj-lt"/>
                <a:cs typeface="+mj-lt"/>
              </a:rPr>
              <a:t>.</a:t>
            </a:r>
            <a:endParaRPr lang="en-US" sz="2000" dirty="0"/>
          </a:p>
          <a:p>
            <a:endParaRPr lang="en-US" sz="2000" dirty="0"/>
          </a:p>
        </p:txBody>
      </p:sp>
      <p:pic>
        <p:nvPicPr>
          <p:cNvPr id="6" name="Content Placeholder 5" descr="A blue and white table with text&#10;&#10;Description automatically generated">
            <a:extLst>
              <a:ext uri="{FF2B5EF4-FFF2-40B4-BE49-F238E27FC236}">
                <a16:creationId xmlns:a16="http://schemas.microsoft.com/office/drawing/2014/main" id="{0E551406-D869-DF27-9A5B-52E2EC0A4AA0}"/>
              </a:ext>
            </a:extLst>
          </p:cNvPr>
          <p:cNvPicPr>
            <a:picLocks noGrp="1" noChangeAspect="1"/>
          </p:cNvPicPr>
          <p:nvPr>
            <p:ph idx="1"/>
          </p:nvPr>
        </p:nvPicPr>
        <p:blipFill>
          <a:blip r:embed="rId2"/>
          <a:stretch>
            <a:fillRect/>
          </a:stretch>
        </p:blipFill>
        <p:spPr>
          <a:xfrm>
            <a:off x="2894877" y="193778"/>
            <a:ext cx="6042930" cy="2505075"/>
          </a:xfrm>
        </p:spPr>
      </p:pic>
    </p:spTree>
    <p:extLst>
      <p:ext uri="{BB962C8B-B14F-4D97-AF65-F5344CB8AC3E}">
        <p14:creationId xmlns:p14="http://schemas.microsoft.com/office/powerpoint/2010/main" val="2416663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 </a:t>
            </a:r>
          </a:p>
        </p:txBody>
      </p:sp>
      <p:sp>
        <p:nvSpPr>
          <p:cNvPr id="3" name="Подзаголовок 2"/>
          <p:cNvSpPr>
            <a:spLocks noGrp="1"/>
          </p:cNvSpPr>
          <p:nvPr>
            <p:ph type="subTitle" idx="1"/>
          </p:nvPr>
        </p:nvSpPr>
        <p:spPr/>
        <p:txBody>
          <a:bodyPr/>
          <a:lstStyle/>
          <a:p>
            <a:r>
              <a:rPr lang="en-US" dirty="0"/>
              <a:t> </a:t>
            </a:r>
          </a:p>
        </p:txBody>
      </p:sp>
      <p:pic>
        <p:nvPicPr>
          <p:cNvPr id="5" name="Image 0" descr="preencoded.png"/>
          <p:cNvPicPr>
            <a:picLocks noChangeAspect="1"/>
          </p:cNvPicPr>
          <p:nvPr/>
        </p:nvPicPr>
        <p:blipFill>
          <a:blip r:embed="rId2"/>
          <a:stretch>
            <a:fillRect/>
          </a:stretch>
        </p:blipFill>
        <p:spPr>
          <a:xfrm>
            <a:off x="7620000" y="0"/>
            <a:ext cx="4572000" cy="6858000"/>
          </a:xfrm>
          <a:prstGeom prst="rect">
            <a:avLst/>
          </a:prstGeom>
          <a:solidFill>
            <a:schemeClr val="accent2">
              <a:lumMod val="60000"/>
              <a:lumOff val="40000"/>
            </a:schemeClr>
          </a:solidFill>
        </p:spPr>
      </p:pic>
      <p:sp>
        <p:nvSpPr>
          <p:cNvPr id="6" name="Прямоугольник 5"/>
          <p:cNvSpPr/>
          <p:nvPr/>
        </p:nvSpPr>
        <p:spPr>
          <a:xfrm>
            <a:off x="222806" y="1525530"/>
            <a:ext cx="5674951" cy="1079783"/>
          </a:xfrm>
          <a:prstGeom prst="rect">
            <a:avLst/>
          </a:prstGeom>
        </p:spPr>
        <p:txBody>
          <a:bodyPr wrap="none">
            <a:spAutoFit/>
          </a:bodyPr>
          <a:lstStyle/>
          <a:p>
            <a:pPr>
              <a:lnSpc>
                <a:spcPts val="7700"/>
              </a:lnSpc>
            </a:pPr>
            <a:r>
              <a:rPr lang="en-US" sz="5400" dirty="0">
                <a:solidFill>
                  <a:srgbClr val="1B1B27"/>
                </a:solidFill>
                <a:latin typeface="Bahnschrift SemiCondensed" panose="020B0502040204020203" pitchFamily="34" charset="0"/>
                <a:ea typeface="Raleway" pitchFamily="34" charset="-122"/>
                <a:cs typeface="Raleway" pitchFamily="34" charset="-120"/>
              </a:rPr>
              <a:t>Heap Sort Algorithm</a:t>
            </a:r>
            <a:endParaRPr lang="en-US" sz="5400" dirty="0">
              <a:latin typeface="Bahnschrift SemiCondensed" panose="020B0502040204020203" pitchFamily="34" charset="0"/>
            </a:endParaRPr>
          </a:p>
        </p:txBody>
      </p:sp>
      <p:sp>
        <p:nvSpPr>
          <p:cNvPr id="7" name="Прямоугольник 6"/>
          <p:cNvSpPr/>
          <p:nvPr/>
        </p:nvSpPr>
        <p:spPr>
          <a:xfrm>
            <a:off x="336884" y="3177479"/>
            <a:ext cx="6096000" cy="1785104"/>
          </a:xfrm>
          <a:prstGeom prst="rect">
            <a:avLst/>
          </a:prstGeom>
        </p:spPr>
        <p:txBody>
          <a:bodyPr>
            <a:spAutoFit/>
          </a:bodyPr>
          <a:lstStyle/>
          <a:p>
            <a:r>
              <a:rPr lang="en-US" dirty="0"/>
              <a:t>Heap Sort, </a:t>
            </a:r>
            <a:r>
              <a:rPr lang="en-US" dirty="0" err="1"/>
              <a:t>massivi</a:t>
            </a:r>
            <a:r>
              <a:rPr lang="en-US" dirty="0"/>
              <a:t> </a:t>
            </a:r>
            <a:r>
              <a:rPr lang="en-US" dirty="0" err="1"/>
              <a:t>artan</a:t>
            </a:r>
            <a:r>
              <a:rPr lang="en-US" dirty="0"/>
              <a:t> </a:t>
            </a:r>
            <a:r>
              <a:rPr lang="en-US" dirty="0" err="1"/>
              <a:t>və</a:t>
            </a:r>
            <a:r>
              <a:rPr lang="en-US" dirty="0"/>
              <a:t> </a:t>
            </a:r>
            <a:r>
              <a:rPr lang="en-US" dirty="0" err="1"/>
              <a:t>ya</a:t>
            </a:r>
            <a:r>
              <a:rPr lang="en-US" dirty="0"/>
              <a:t> </a:t>
            </a:r>
            <a:r>
              <a:rPr lang="en-US" dirty="0" err="1"/>
              <a:t>azalan</a:t>
            </a:r>
            <a:r>
              <a:rPr lang="en-US" dirty="0"/>
              <a:t> </a:t>
            </a:r>
            <a:r>
              <a:rPr lang="en-US" dirty="0" err="1"/>
              <a:t>qaydada</a:t>
            </a:r>
            <a:r>
              <a:rPr lang="en-US" dirty="0"/>
              <a:t> </a:t>
            </a:r>
            <a:r>
              <a:rPr lang="en-US" dirty="0" err="1"/>
              <a:t>çeşidləmək</a:t>
            </a:r>
            <a:r>
              <a:rPr lang="en-US" dirty="0"/>
              <a:t> </a:t>
            </a:r>
            <a:r>
              <a:rPr lang="en-US" dirty="0" err="1"/>
              <a:t>üçün</a:t>
            </a:r>
            <a:r>
              <a:rPr lang="en-US" dirty="0"/>
              <a:t> </a:t>
            </a:r>
            <a:r>
              <a:rPr lang="en-US" dirty="0" err="1"/>
              <a:t>yığın</a:t>
            </a:r>
            <a:r>
              <a:rPr lang="en-US" dirty="0"/>
              <a:t> </a:t>
            </a:r>
            <a:r>
              <a:rPr lang="en-US" dirty="0" err="1"/>
              <a:t>məlumat</a:t>
            </a:r>
            <a:r>
              <a:rPr lang="en-US" dirty="0"/>
              <a:t> </a:t>
            </a:r>
            <a:r>
              <a:rPr lang="en-US" dirty="0" err="1"/>
              <a:t>strukturundan</a:t>
            </a:r>
            <a:r>
              <a:rPr lang="en-US" dirty="0"/>
              <a:t> </a:t>
            </a:r>
            <a:r>
              <a:rPr lang="en-US" dirty="0" err="1"/>
              <a:t>istifadə</a:t>
            </a:r>
            <a:r>
              <a:rPr lang="en-US" dirty="0"/>
              <a:t> </a:t>
            </a:r>
            <a:r>
              <a:rPr lang="en-US" dirty="0" err="1"/>
              <a:t>edən</a:t>
            </a:r>
            <a:r>
              <a:rPr lang="en-US" dirty="0"/>
              <a:t> </a:t>
            </a:r>
            <a:r>
              <a:rPr lang="en-US" dirty="0" err="1"/>
              <a:t>güclü</a:t>
            </a:r>
            <a:r>
              <a:rPr lang="en-US" dirty="0"/>
              <a:t> </a:t>
            </a:r>
            <a:r>
              <a:rPr lang="en-US" dirty="0" err="1"/>
              <a:t>və</a:t>
            </a:r>
            <a:r>
              <a:rPr lang="en-US" dirty="0"/>
              <a:t> </a:t>
            </a:r>
            <a:r>
              <a:rPr lang="en-US" dirty="0" err="1"/>
              <a:t>səmərəli</a:t>
            </a:r>
            <a:r>
              <a:rPr lang="en-US" dirty="0"/>
              <a:t> </a:t>
            </a:r>
            <a:r>
              <a:rPr lang="en-US" dirty="0" err="1"/>
              <a:t>müqayisəyə</a:t>
            </a:r>
            <a:r>
              <a:rPr lang="en-US" dirty="0"/>
              <a:t> </a:t>
            </a:r>
            <a:r>
              <a:rPr lang="en-US" dirty="0" err="1"/>
              <a:t>əsaslanan</a:t>
            </a:r>
            <a:r>
              <a:rPr lang="en-US" dirty="0"/>
              <a:t> </a:t>
            </a:r>
            <a:r>
              <a:rPr lang="en-US" dirty="0" err="1"/>
              <a:t>çeşidləmə</a:t>
            </a:r>
            <a:r>
              <a:rPr lang="en-US" dirty="0"/>
              <a:t> </a:t>
            </a:r>
            <a:r>
              <a:rPr lang="en-US" dirty="0" err="1"/>
              <a:t>alqoritmidir</a:t>
            </a:r>
            <a:r>
              <a:rPr lang="en-US" dirty="0"/>
              <a:t>. </a:t>
            </a:r>
            <a:r>
              <a:rPr lang="en-US" dirty="0" err="1"/>
              <a:t>Böyük</a:t>
            </a:r>
            <a:r>
              <a:rPr lang="en-US" dirty="0"/>
              <a:t> </a:t>
            </a:r>
            <a:r>
              <a:rPr lang="en-US" dirty="0" err="1"/>
              <a:t>məlumat</a:t>
            </a:r>
            <a:r>
              <a:rPr lang="en-US" dirty="0"/>
              <a:t> </a:t>
            </a:r>
            <a:r>
              <a:rPr lang="en-US" dirty="0" err="1"/>
              <a:t>dəstlərini</a:t>
            </a:r>
            <a:r>
              <a:rPr lang="en-US" dirty="0"/>
              <a:t> </a:t>
            </a:r>
            <a:r>
              <a:rPr lang="en-US" dirty="0" err="1"/>
              <a:t>asanlıqla</a:t>
            </a:r>
            <a:r>
              <a:rPr lang="en-US" dirty="0"/>
              <a:t> </a:t>
            </a:r>
            <a:r>
              <a:rPr lang="en-US" sz="2000" dirty="0" err="1"/>
              <a:t>idarə</a:t>
            </a:r>
            <a:r>
              <a:rPr lang="en-US" dirty="0"/>
              <a:t> </a:t>
            </a:r>
            <a:r>
              <a:rPr lang="en-US" dirty="0" err="1"/>
              <a:t>etmək</a:t>
            </a:r>
            <a:r>
              <a:rPr lang="en-US" dirty="0"/>
              <a:t> </a:t>
            </a:r>
            <a:r>
              <a:rPr lang="en-US" dirty="0" err="1"/>
              <a:t>qabiliyyəti</a:t>
            </a:r>
            <a:r>
              <a:rPr lang="en-US" dirty="0"/>
              <a:t> </a:t>
            </a:r>
            <a:r>
              <a:rPr lang="en-US" dirty="0" err="1"/>
              <a:t>ilə</a:t>
            </a:r>
            <a:r>
              <a:rPr lang="en-US" dirty="0"/>
              <a:t> </a:t>
            </a:r>
            <a:r>
              <a:rPr lang="en-US" dirty="0" err="1"/>
              <a:t>tanınır</a:t>
            </a:r>
            <a:r>
              <a:rPr lang="en-US" dirty="0"/>
              <a:t> </a:t>
            </a:r>
            <a:r>
              <a:rPr lang="en-US" dirty="0" err="1"/>
              <a:t>və</a:t>
            </a:r>
            <a:r>
              <a:rPr lang="en-US" dirty="0"/>
              <a:t> </a:t>
            </a:r>
            <a:r>
              <a:rPr lang="en-US" dirty="0" err="1"/>
              <a:t>vaxt</a:t>
            </a:r>
            <a:r>
              <a:rPr lang="en-US" dirty="0"/>
              <a:t> </a:t>
            </a:r>
            <a:r>
              <a:rPr lang="en-US" dirty="0" err="1"/>
              <a:t>mürəkkəbliyi</a:t>
            </a:r>
            <a:r>
              <a:rPr lang="en-US" dirty="0"/>
              <a:t> </a:t>
            </a:r>
            <a:r>
              <a:rPr lang="en-US" dirty="0" err="1"/>
              <a:t>və</a:t>
            </a:r>
            <a:r>
              <a:rPr lang="en-US" dirty="0"/>
              <a:t> </a:t>
            </a:r>
            <a:r>
              <a:rPr lang="en-US" dirty="0" err="1"/>
              <a:t>məkan</a:t>
            </a:r>
            <a:r>
              <a:rPr lang="en-US" dirty="0"/>
              <a:t> </a:t>
            </a:r>
            <a:r>
              <a:rPr lang="en-US" dirty="0" err="1"/>
              <a:t>səmərəliliyinə</a:t>
            </a:r>
            <a:r>
              <a:rPr lang="en-US" dirty="0"/>
              <a:t> </a:t>
            </a:r>
            <a:r>
              <a:rPr lang="en-US" dirty="0" err="1"/>
              <a:t>görə</a:t>
            </a:r>
            <a:r>
              <a:rPr lang="en-US" dirty="0"/>
              <a:t> </a:t>
            </a:r>
            <a:r>
              <a:rPr lang="en-US" dirty="0" err="1"/>
              <a:t>müxtəlif</a:t>
            </a:r>
            <a:r>
              <a:rPr lang="en-US" dirty="0"/>
              <a:t> </a:t>
            </a:r>
            <a:r>
              <a:rPr lang="en-US" dirty="0" err="1"/>
              <a:t>tətbiqlərdə</a:t>
            </a:r>
            <a:r>
              <a:rPr lang="en-US" dirty="0"/>
              <a:t> </a:t>
            </a:r>
            <a:r>
              <a:rPr lang="en-US" dirty="0" err="1"/>
              <a:t>geniş</a:t>
            </a:r>
            <a:r>
              <a:rPr lang="en-US" dirty="0"/>
              <a:t> </a:t>
            </a:r>
            <a:r>
              <a:rPr lang="en-US" dirty="0" err="1"/>
              <a:t>istifadə</a:t>
            </a:r>
            <a:r>
              <a:rPr lang="en-US" dirty="0"/>
              <a:t> </a:t>
            </a:r>
            <a:r>
              <a:rPr lang="en-US" dirty="0" err="1"/>
              <a:t>olunur</a:t>
            </a:r>
            <a:r>
              <a:rPr lang="en-US" dirty="0"/>
              <a:t>.</a:t>
            </a:r>
          </a:p>
        </p:txBody>
      </p:sp>
    </p:spTree>
    <p:extLst>
      <p:ext uri="{BB962C8B-B14F-4D97-AF65-F5344CB8AC3E}">
        <p14:creationId xmlns:p14="http://schemas.microsoft.com/office/powerpoint/2010/main" val="321740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 </a:t>
            </a:r>
          </a:p>
        </p:txBody>
      </p:sp>
      <p:sp>
        <p:nvSpPr>
          <p:cNvPr id="3" name="Подзаголовок 2"/>
          <p:cNvSpPr>
            <a:spLocks noGrp="1"/>
          </p:cNvSpPr>
          <p:nvPr>
            <p:ph type="subTitle" idx="1"/>
          </p:nvPr>
        </p:nvSpPr>
        <p:spPr>
          <a:xfrm>
            <a:off x="1766595" y="3564715"/>
            <a:ext cx="9144000" cy="1655762"/>
          </a:xfrm>
        </p:spPr>
        <p:txBody>
          <a:bodyPr/>
          <a:lstStyle/>
          <a:p>
            <a:r>
              <a:rPr lang="en-US" dirty="0"/>
              <a:t> </a:t>
            </a:r>
          </a:p>
        </p:txBody>
      </p:sp>
      <p:sp>
        <p:nvSpPr>
          <p:cNvPr id="4" name="Прямоугольник 3"/>
          <p:cNvSpPr/>
          <p:nvPr/>
        </p:nvSpPr>
        <p:spPr>
          <a:xfrm>
            <a:off x="4879462" y="0"/>
            <a:ext cx="6332824" cy="646331"/>
          </a:xfrm>
          <a:prstGeom prst="rect">
            <a:avLst/>
          </a:prstGeom>
        </p:spPr>
        <p:txBody>
          <a:bodyPr wrap="none">
            <a:spAutoFit/>
          </a:bodyPr>
          <a:lstStyle/>
          <a:p>
            <a:r>
              <a:rPr lang="en-US" sz="3600" dirty="0"/>
              <a:t>Heap Data </a:t>
            </a:r>
            <a:r>
              <a:rPr lang="en-US" sz="3600" dirty="0" err="1"/>
              <a:t>Strukturlunu</a:t>
            </a:r>
            <a:r>
              <a:rPr lang="en-US" sz="3600" dirty="0"/>
              <a:t> </a:t>
            </a:r>
            <a:r>
              <a:rPr lang="en-US" sz="3600" dirty="0" err="1"/>
              <a:t>anlamaq</a:t>
            </a:r>
            <a:endParaRPr lang="en-US" sz="3600" dirty="0"/>
          </a:p>
        </p:txBody>
      </p:sp>
      <p:sp>
        <p:nvSpPr>
          <p:cNvPr id="5" name="Прямоугольник 4"/>
          <p:cNvSpPr/>
          <p:nvPr/>
        </p:nvSpPr>
        <p:spPr>
          <a:xfrm>
            <a:off x="5158218" y="706408"/>
            <a:ext cx="5097678" cy="461665"/>
          </a:xfrm>
          <a:prstGeom prst="rect">
            <a:avLst/>
          </a:prstGeom>
        </p:spPr>
        <p:txBody>
          <a:bodyPr wrap="none">
            <a:spAutoFit/>
          </a:bodyPr>
          <a:lstStyle/>
          <a:p>
            <a:r>
              <a:rPr lang="en-US" sz="2400" dirty="0"/>
              <a:t>Tam </a:t>
            </a:r>
            <a:r>
              <a:rPr lang="en-US" sz="2400" dirty="0" err="1"/>
              <a:t>İkili</a:t>
            </a:r>
            <a:r>
              <a:rPr lang="en-US" sz="2400" dirty="0"/>
              <a:t> </a:t>
            </a:r>
            <a:r>
              <a:rPr lang="en-US" sz="2400" dirty="0" err="1"/>
              <a:t>Ağac</a:t>
            </a:r>
            <a:r>
              <a:rPr lang="en-US" sz="2400" dirty="0"/>
              <a:t> (</a:t>
            </a:r>
            <a:r>
              <a:rPr lang="en-US" sz="2400" dirty="0">
                <a:solidFill>
                  <a:srgbClr val="3C3939"/>
                </a:solidFill>
                <a:latin typeface="Raleway" pitchFamily="34" charset="0"/>
                <a:ea typeface="Raleway" pitchFamily="34" charset="-122"/>
                <a:cs typeface="Raleway" pitchFamily="34" charset="-120"/>
              </a:rPr>
              <a:t>Complete Binary Tree</a:t>
            </a:r>
            <a:r>
              <a:rPr lang="en-US" sz="2400" dirty="0"/>
              <a:t>)</a:t>
            </a:r>
          </a:p>
        </p:txBody>
      </p:sp>
      <p:sp>
        <p:nvSpPr>
          <p:cNvPr id="6" name="Прямоугольник 5"/>
          <p:cNvSpPr/>
          <p:nvPr/>
        </p:nvSpPr>
        <p:spPr>
          <a:xfrm>
            <a:off x="5399314" y="1259833"/>
            <a:ext cx="6096000" cy="830997"/>
          </a:xfrm>
          <a:prstGeom prst="rect">
            <a:avLst/>
          </a:prstGeom>
        </p:spPr>
        <p:txBody>
          <a:bodyPr>
            <a:spAutoFit/>
          </a:bodyPr>
          <a:lstStyle/>
          <a:p>
            <a:r>
              <a:rPr lang="en-US" sz="1600" dirty="0"/>
              <a:t>Heap, </a:t>
            </a:r>
            <a:r>
              <a:rPr lang="en-US" sz="1600" dirty="0" err="1"/>
              <a:t>hər</a:t>
            </a:r>
            <a:r>
              <a:rPr lang="en-US" sz="1600" dirty="0"/>
              <a:t> </a:t>
            </a:r>
            <a:r>
              <a:rPr lang="en-US" sz="1600" dirty="0" err="1"/>
              <a:t>bir</a:t>
            </a:r>
            <a:r>
              <a:rPr lang="en-US" sz="1600" dirty="0"/>
              <a:t> </a:t>
            </a:r>
            <a:r>
              <a:rPr lang="en-US" sz="1600" dirty="0" err="1"/>
              <a:t>qovşağın</a:t>
            </a:r>
            <a:r>
              <a:rPr lang="en-US" sz="1600" dirty="0"/>
              <a:t> </a:t>
            </a:r>
            <a:r>
              <a:rPr lang="en-US" sz="1600" dirty="0" err="1"/>
              <a:t>öz</a:t>
            </a:r>
            <a:r>
              <a:rPr lang="en-US" sz="1600" dirty="0"/>
              <a:t> </a:t>
            </a:r>
            <a:r>
              <a:rPr lang="en-US" sz="1600" dirty="0" err="1"/>
              <a:t>uşaqlarından</a:t>
            </a:r>
            <a:r>
              <a:rPr lang="en-US" sz="1600" dirty="0"/>
              <a:t> </a:t>
            </a:r>
            <a:r>
              <a:rPr lang="en-US" sz="1600" dirty="0" err="1"/>
              <a:t>böyük</a:t>
            </a:r>
            <a:r>
              <a:rPr lang="en-US" sz="1600" dirty="0"/>
              <a:t> </a:t>
            </a:r>
            <a:r>
              <a:rPr lang="en-US" sz="1600" dirty="0" err="1"/>
              <a:t>və</a:t>
            </a:r>
            <a:r>
              <a:rPr lang="en-US" sz="1600" dirty="0"/>
              <a:t> </a:t>
            </a:r>
            <a:r>
              <a:rPr lang="en-US" sz="1600" dirty="0" err="1"/>
              <a:t>ya</a:t>
            </a:r>
            <a:r>
              <a:rPr lang="en-US" sz="1600" dirty="0"/>
              <a:t> </a:t>
            </a:r>
            <a:r>
              <a:rPr lang="en-US" sz="1600" dirty="0" err="1"/>
              <a:t>bərabər</a:t>
            </a:r>
            <a:r>
              <a:rPr lang="en-US" sz="1600" dirty="0"/>
              <a:t> (</a:t>
            </a:r>
            <a:r>
              <a:rPr lang="en-US" sz="1600" dirty="0" err="1"/>
              <a:t>və</a:t>
            </a:r>
            <a:r>
              <a:rPr lang="en-US" sz="1600" dirty="0"/>
              <a:t> </a:t>
            </a:r>
            <a:r>
              <a:rPr lang="en-US" sz="1600" dirty="0" err="1"/>
              <a:t>ya</a:t>
            </a:r>
            <a:r>
              <a:rPr lang="en-US" sz="1600" dirty="0"/>
              <a:t> </a:t>
            </a:r>
            <a:r>
              <a:rPr lang="en-US" sz="1600" dirty="0" err="1"/>
              <a:t>ondan</a:t>
            </a:r>
            <a:r>
              <a:rPr lang="en-US" sz="1600" dirty="0"/>
              <a:t> </a:t>
            </a:r>
            <a:r>
              <a:rPr lang="en-US" sz="1600" dirty="0" err="1"/>
              <a:t>kiçik</a:t>
            </a:r>
            <a:r>
              <a:rPr lang="en-US" sz="1600" dirty="0"/>
              <a:t> </a:t>
            </a:r>
            <a:r>
              <a:rPr lang="en-US" sz="1600" dirty="0" err="1"/>
              <a:t>və</a:t>
            </a:r>
            <a:r>
              <a:rPr lang="en-US" sz="1600" dirty="0"/>
              <a:t> </a:t>
            </a:r>
            <a:r>
              <a:rPr lang="en-US" sz="1600" dirty="0" err="1"/>
              <a:t>ya</a:t>
            </a:r>
            <a:r>
              <a:rPr lang="en-US" sz="1600" dirty="0"/>
              <a:t> </a:t>
            </a:r>
            <a:r>
              <a:rPr lang="en-US" sz="1600" dirty="0" err="1"/>
              <a:t>bərabər</a:t>
            </a:r>
            <a:r>
              <a:rPr lang="en-US" sz="1600" dirty="0"/>
              <a:t>) </a:t>
            </a:r>
            <a:r>
              <a:rPr lang="en-US" sz="1600" dirty="0" err="1"/>
              <a:t>olduğu</a:t>
            </a:r>
            <a:r>
              <a:rPr lang="en-US" sz="1600" dirty="0"/>
              <a:t> </a:t>
            </a:r>
            <a:r>
              <a:rPr lang="en-US" sz="1600" dirty="0" err="1"/>
              <a:t>yığın</a:t>
            </a:r>
            <a:r>
              <a:rPr lang="en-US" sz="1600" dirty="0"/>
              <a:t> </a:t>
            </a:r>
            <a:r>
              <a:rPr lang="en-US" sz="1600" dirty="0" err="1"/>
              <a:t>xassəsini</a:t>
            </a:r>
            <a:r>
              <a:rPr lang="en-US" sz="1600" dirty="0"/>
              <a:t> </a:t>
            </a:r>
            <a:r>
              <a:rPr lang="en-US" sz="1600" dirty="0" err="1"/>
              <a:t>təmin</a:t>
            </a:r>
            <a:r>
              <a:rPr lang="en-US" sz="1600" dirty="0"/>
              <a:t> </a:t>
            </a:r>
            <a:r>
              <a:rPr lang="en-US" sz="1600" dirty="0" err="1"/>
              <a:t>edən</a:t>
            </a:r>
            <a:r>
              <a:rPr lang="en-US" sz="1600" dirty="0"/>
              <a:t> </a:t>
            </a:r>
            <a:r>
              <a:rPr lang="en-US" sz="1600" dirty="0" err="1"/>
              <a:t>xüsusi</a:t>
            </a:r>
            <a:r>
              <a:rPr lang="en-US" sz="1600" dirty="0"/>
              <a:t> </a:t>
            </a:r>
            <a:r>
              <a:rPr lang="en-US" sz="1600" dirty="0" err="1"/>
              <a:t>ağac</a:t>
            </a:r>
            <a:r>
              <a:rPr lang="en-US" sz="1600" dirty="0"/>
              <a:t> </a:t>
            </a:r>
            <a:r>
              <a:rPr lang="en-US" sz="1600" dirty="0" err="1"/>
              <a:t>əsaslı</a:t>
            </a:r>
            <a:r>
              <a:rPr lang="en-US" sz="1600" dirty="0"/>
              <a:t> </a:t>
            </a:r>
            <a:r>
              <a:rPr lang="en-US" sz="1600" dirty="0" err="1"/>
              <a:t>məlumat</a:t>
            </a:r>
            <a:r>
              <a:rPr lang="en-US" sz="1600" dirty="0"/>
              <a:t> </a:t>
            </a:r>
            <a:r>
              <a:rPr lang="en-US" sz="1600" dirty="0" err="1"/>
              <a:t>strukturudur</a:t>
            </a:r>
            <a:r>
              <a:rPr lang="en-US" sz="1600" dirty="0"/>
              <a:t>.</a:t>
            </a:r>
          </a:p>
        </p:txBody>
      </p:sp>
      <p:pic>
        <p:nvPicPr>
          <p:cNvPr id="7" name="Image 0" descr="preencoded.png"/>
          <p:cNvPicPr>
            <a:picLocks noChangeAspect="1"/>
          </p:cNvPicPr>
          <p:nvPr/>
        </p:nvPicPr>
        <p:blipFill>
          <a:blip r:embed="rId2"/>
          <a:stretch>
            <a:fillRect/>
          </a:stretch>
        </p:blipFill>
        <p:spPr>
          <a:xfrm>
            <a:off x="0" y="0"/>
            <a:ext cx="4572000" cy="6858000"/>
          </a:xfrm>
          <a:prstGeom prst="rect">
            <a:avLst/>
          </a:prstGeom>
        </p:spPr>
      </p:pic>
      <p:sp>
        <p:nvSpPr>
          <p:cNvPr id="8" name="Прямоугольник 7"/>
          <p:cNvSpPr/>
          <p:nvPr/>
        </p:nvSpPr>
        <p:spPr>
          <a:xfrm>
            <a:off x="5195676" y="2283281"/>
            <a:ext cx="2763257" cy="461665"/>
          </a:xfrm>
          <a:prstGeom prst="rect">
            <a:avLst/>
          </a:prstGeom>
        </p:spPr>
        <p:txBody>
          <a:bodyPr wrap="none">
            <a:spAutoFit/>
          </a:bodyPr>
          <a:lstStyle/>
          <a:p>
            <a:r>
              <a:rPr lang="en-US" sz="2400" dirty="0" err="1"/>
              <a:t>Effektiv</a:t>
            </a:r>
            <a:r>
              <a:rPr lang="en-US" sz="2400" dirty="0"/>
              <a:t> </a:t>
            </a:r>
            <a:r>
              <a:rPr lang="en-US" sz="2400" dirty="0" err="1"/>
              <a:t>Əməliyyatlar</a:t>
            </a:r>
            <a:endParaRPr lang="en-US" sz="2400" dirty="0"/>
          </a:p>
        </p:txBody>
      </p:sp>
      <p:sp>
        <p:nvSpPr>
          <p:cNvPr id="9" name="Прямоугольник 8"/>
          <p:cNvSpPr/>
          <p:nvPr/>
        </p:nvSpPr>
        <p:spPr>
          <a:xfrm>
            <a:off x="5399314" y="2855368"/>
            <a:ext cx="6096000" cy="830997"/>
          </a:xfrm>
          <a:prstGeom prst="rect">
            <a:avLst/>
          </a:prstGeom>
        </p:spPr>
        <p:txBody>
          <a:bodyPr>
            <a:spAutoFit/>
          </a:bodyPr>
          <a:lstStyle/>
          <a:p>
            <a:r>
              <a:rPr lang="en-US" sz="1600" dirty="0"/>
              <a:t>Heaps </a:t>
            </a:r>
            <a:r>
              <a:rPr lang="en-US" sz="1600" dirty="0" err="1"/>
              <a:t>sürətli</a:t>
            </a:r>
            <a:r>
              <a:rPr lang="en-US" sz="1600" dirty="0"/>
              <a:t> </a:t>
            </a:r>
            <a:r>
              <a:rPr lang="en-US" sz="1600" dirty="0" err="1"/>
              <a:t>daxil</a:t>
            </a:r>
            <a:r>
              <a:rPr lang="en-US" sz="1600" dirty="0"/>
              <a:t> </a:t>
            </a:r>
            <a:r>
              <a:rPr lang="en-US" sz="1600" dirty="0" err="1"/>
              <a:t>etməyə</a:t>
            </a:r>
            <a:r>
              <a:rPr lang="en-US" sz="1600" dirty="0"/>
              <a:t>, </a:t>
            </a:r>
            <a:r>
              <a:rPr lang="en-US" sz="1600" dirty="0" err="1"/>
              <a:t>kök</a:t>
            </a:r>
            <a:r>
              <a:rPr lang="en-US" sz="1600" dirty="0"/>
              <a:t> </a:t>
            </a:r>
            <a:r>
              <a:rPr lang="en-US" sz="1600" dirty="0" err="1"/>
              <a:t>elementin</a:t>
            </a:r>
            <a:r>
              <a:rPr lang="en-US" sz="1600" dirty="0"/>
              <a:t> </a:t>
            </a:r>
            <a:r>
              <a:rPr lang="en-US" sz="1600" dirty="0" err="1"/>
              <a:t>silinməsinə</a:t>
            </a:r>
            <a:r>
              <a:rPr lang="en-US" sz="1600" dirty="0"/>
              <a:t> </a:t>
            </a:r>
            <a:r>
              <a:rPr lang="en-US" sz="1600" dirty="0" err="1"/>
              <a:t>və</a:t>
            </a:r>
            <a:r>
              <a:rPr lang="en-US" sz="1600" dirty="0"/>
              <a:t> </a:t>
            </a:r>
            <a:r>
              <a:rPr lang="en-US" sz="1600" dirty="0" err="1"/>
              <a:t>maksimum</a:t>
            </a:r>
            <a:r>
              <a:rPr lang="en-US" sz="1600" dirty="0"/>
              <a:t> (</a:t>
            </a:r>
            <a:r>
              <a:rPr lang="en-US" sz="1600" dirty="0" err="1"/>
              <a:t>və</a:t>
            </a:r>
            <a:r>
              <a:rPr lang="en-US" sz="1600" dirty="0"/>
              <a:t> </a:t>
            </a:r>
            <a:r>
              <a:rPr lang="en-US" sz="1600" dirty="0" err="1"/>
              <a:t>ya</a:t>
            </a:r>
            <a:r>
              <a:rPr lang="en-US" sz="1600" dirty="0"/>
              <a:t> minimum) </a:t>
            </a:r>
            <a:r>
              <a:rPr lang="en-US" sz="1600" dirty="0" err="1"/>
              <a:t>elementə</a:t>
            </a:r>
            <a:r>
              <a:rPr lang="en-US" sz="1600" dirty="0"/>
              <a:t> </a:t>
            </a:r>
            <a:r>
              <a:rPr lang="en-US" sz="1600" dirty="0" err="1"/>
              <a:t>daxil</a:t>
            </a:r>
            <a:r>
              <a:rPr lang="en-US" sz="1600" dirty="0"/>
              <a:t> </a:t>
            </a:r>
            <a:r>
              <a:rPr lang="en-US" sz="1600" dirty="0" err="1"/>
              <a:t>olmağa</a:t>
            </a:r>
            <a:r>
              <a:rPr lang="en-US" sz="1600" dirty="0"/>
              <a:t> </a:t>
            </a:r>
            <a:r>
              <a:rPr lang="en-US" sz="1600" dirty="0" err="1"/>
              <a:t>imkan</a:t>
            </a:r>
            <a:r>
              <a:rPr lang="en-US" sz="1600" dirty="0"/>
              <a:t> </a:t>
            </a:r>
            <a:r>
              <a:rPr lang="en-US" sz="1600" dirty="0" err="1"/>
              <a:t>verən</a:t>
            </a:r>
            <a:r>
              <a:rPr lang="en-US" sz="1600" dirty="0"/>
              <a:t> </a:t>
            </a:r>
            <a:r>
              <a:rPr lang="en-US" sz="1600" dirty="0" err="1"/>
              <a:t>prioritet</a:t>
            </a:r>
            <a:r>
              <a:rPr lang="en-US" sz="1600" dirty="0"/>
              <a:t> </a:t>
            </a:r>
            <a:r>
              <a:rPr lang="en-US" sz="1600" dirty="0" err="1"/>
              <a:t>növbə</a:t>
            </a:r>
            <a:r>
              <a:rPr lang="en-US" sz="1600" dirty="0"/>
              <a:t> ADT-</a:t>
            </a:r>
            <a:r>
              <a:rPr lang="en-US" sz="1600" dirty="0" err="1"/>
              <a:t>nin</a:t>
            </a:r>
            <a:r>
              <a:rPr lang="en-US" sz="1600" dirty="0"/>
              <a:t> </a:t>
            </a:r>
            <a:r>
              <a:rPr lang="en-US" sz="1600" dirty="0" err="1"/>
              <a:t>səmərəli</a:t>
            </a:r>
            <a:r>
              <a:rPr lang="en-US" sz="1600" dirty="0"/>
              <a:t> </a:t>
            </a:r>
            <a:r>
              <a:rPr lang="en-US" sz="1600" dirty="0" err="1"/>
              <a:t>icrasını</a:t>
            </a:r>
            <a:r>
              <a:rPr lang="en-US" sz="1600" dirty="0"/>
              <a:t> </a:t>
            </a:r>
            <a:r>
              <a:rPr lang="en-US" sz="1600" dirty="0" err="1"/>
              <a:t>təmin</a:t>
            </a:r>
            <a:r>
              <a:rPr lang="en-US" sz="1600" dirty="0"/>
              <a:t> </a:t>
            </a:r>
            <a:r>
              <a:rPr lang="en-US" sz="1600" dirty="0" err="1"/>
              <a:t>edir</a:t>
            </a:r>
            <a:r>
              <a:rPr lang="en-US" sz="1600" dirty="0"/>
              <a:t>.</a:t>
            </a:r>
          </a:p>
        </p:txBody>
      </p:sp>
      <p:sp>
        <p:nvSpPr>
          <p:cNvPr id="10" name="Прямоугольник 9"/>
          <p:cNvSpPr/>
          <p:nvPr/>
        </p:nvSpPr>
        <p:spPr>
          <a:xfrm>
            <a:off x="5264128" y="3794840"/>
            <a:ext cx="5260607" cy="461665"/>
          </a:xfrm>
          <a:prstGeom prst="rect">
            <a:avLst/>
          </a:prstGeom>
        </p:spPr>
        <p:txBody>
          <a:bodyPr wrap="none">
            <a:spAutoFit/>
          </a:bodyPr>
          <a:lstStyle/>
          <a:p>
            <a:r>
              <a:rPr lang="en-US" sz="2400" dirty="0" err="1"/>
              <a:t>Yaddaş</a:t>
            </a:r>
            <a:r>
              <a:rPr lang="en-US" sz="2400" dirty="0"/>
              <a:t> </a:t>
            </a:r>
            <a:r>
              <a:rPr lang="en-US" sz="2400" dirty="0" err="1"/>
              <a:t>təmsili</a:t>
            </a:r>
            <a:r>
              <a:rPr lang="en-US" sz="2400" dirty="0"/>
              <a:t> (Memory Representation)</a:t>
            </a:r>
          </a:p>
        </p:txBody>
      </p:sp>
      <p:sp>
        <p:nvSpPr>
          <p:cNvPr id="11" name="Прямоугольник 10"/>
          <p:cNvSpPr/>
          <p:nvPr/>
        </p:nvSpPr>
        <p:spPr>
          <a:xfrm>
            <a:off x="5539274" y="4450902"/>
            <a:ext cx="6096000" cy="923330"/>
          </a:xfrm>
          <a:prstGeom prst="rect">
            <a:avLst/>
          </a:prstGeom>
        </p:spPr>
        <p:txBody>
          <a:bodyPr>
            <a:spAutoFit/>
          </a:bodyPr>
          <a:lstStyle/>
          <a:p>
            <a:r>
              <a:rPr lang="en-US" dirty="0"/>
              <a:t>Heaps </a:t>
            </a:r>
            <a:r>
              <a:rPr lang="en-US" dirty="0" err="1"/>
              <a:t>tez-tez</a:t>
            </a:r>
            <a:r>
              <a:rPr lang="en-US" dirty="0"/>
              <a:t> </a:t>
            </a:r>
            <a:r>
              <a:rPr lang="en-US" dirty="0" err="1"/>
              <a:t>massivdən</a:t>
            </a:r>
            <a:r>
              <a:rPr lang="en-US" dirty="0"/>
              <a:t> </a:t>
            </a:r>
            <a:r>
              <a:rPr lang="en-US" dirty="0" err="1"/>
              <a:t>istifadə</a:t>
            </a:r>
            <a:r>
              <a:rPr lang="en-US" dirty="0"/>
              <a:t> </a:t>
            </a:r>
            <a:r>
              <a:rPr lang="en-US" dirty="0" err="1"/>
              <a:t>etməklə</a:t>
            </a:r>
            <a:r>
              <a:rPr lang="en-US" dirty="0"/>
              <a:t> </a:t>
            </a:r>
            <a:r>
              <a:rPr lang="en-US" dirty="0" err="1"/>
              <a:t>həyata</a:t>
            </a:r>
            <a:r>
              <a:rPr lang="en-US" dirty="0"/>
              <a:t> </a:t>
            </a:r>
            <a:r>
              <a:rPr lang="en-US" dirty="0" err="1"/>
              <a:t>keçirilir</a:t>
            </a:r>
            <a:r>
              <a:rPr lang="en-US" dirty="0"/>
              <a:t>, </a:t>
            </a:r>
            <a:r>
              <a:rPr lang="en-US" dirty="0" err="1"/>
              <a:t>burada</a:t>
            </a:r>
            <a:r>
              <a:rPr lang="en-US" dirty="0"/>
              <a:t> </a:t>
            </a:r>
            <a:r>
              <a:rPr lang="en-US" dirty="0" err="1"/>
              <a:t>i</a:t>
            </a:r>
            <a:r>
              <a:rPr lang="en-US" dirty="0"/>
              <a:t> </a:t>
            </a:r>
            <a:r>
              <a:rPr lang="en-US" dirty="0" err="1"/>
              <a:t>indeksindəki</a:t>
            </a:r>
            <a:r>
              <a:rPr lang="en-US" dirty="0"/>
              <a:t> </a:t>
            </a:r>
            <a:r>
              <a:rPr lang="en-US" dirty="0" err="1"/>
              <a:t>düyünün</a:t>
            </a:r>
            <a:r>
              <a:rPr lang="en-US" dirty="0"/>
              <a:t> sol </a:t>
            </a:r>
            <a:r>
              <a:rPr lang="en-US" dirty="0" err="1"/>
              <a:t>və</a:t>
            </a:r>
            <a:r>
              <a:rPr lang="en-US" dirty="0"/>
              <a:t> </a:t>
            </a:r>
            <a:r>
              <a:rPr lang="en-US" dirty="0" err="1"/>
              <a:t>sağ</a:t>
            </a:r>
            <a:r>
              <a:rPr lang="en-US" dirty="0"/>
              <a:t> </a:t>
            </a:r>
            <a:r>
              <a:rPr lang="en-US" dirty="0" err="1"/>
              <a:t>uşağı</a:t>
            </a:r>
            <a:r>
              <a:rPr lang="en-US" dirty="0"/>
              <a:t> </a:t>
            </a:r>
            <a:r>
              <a:rPr lang="en-US" dirty="0" err="1"/>
              <a:t>müvafiq</a:t>
            </a:r>
            <a:r>
              <a:rPr lang="en-US" dirty="0"/>
              <a:t> </a:t>
            </a:r>
            <a:r>
              <a:rPr lang="en-US" dirty="0" err="1"/>
              <a:t>olaraq</a:t>
            </a:r>
            <a:r>
              <a:rPr lang="en-US" dirty="0"/>
              <a:t> 2i+1 </a:t>
            </a:r>
            <a:r>
              <a:rPr lang="en-US" dirty="0" err="1"/>
              <a:t>və</a:t>
            </a:r>
            <a:r>
              <a:rPr lang="en-US" dirty="0"/>
              <a:t> 2i+2 </a:t>
            </a:r>
            <a:r>
              <a:rPr lang="en-US" dirty="0" err="1"/>
              <a:t>indekslərindədir</a:t>
            </a:r>
            <a:r>
              <a:rPr lang="en-US" dirty="0"/>
              <a:t>.</a:t>
            </a:r>
          </a:p>
        </p:txBody>
      </p:sp>
    </p:spTree>
    <p:extLst>
      <p:ext uri="{BB962C8B-B14F-4D97-AF65-F5344CB8AC3E}">
        <p14:creationId xmlns:p14="http://schemas.microsoft.com/office/powerpoint/2010/main" val="52612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431160E-E978-BD4B-F8AA-E1A654B2F900}"/>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Sort Algorithm</a:t>
            </a:r>
          </a:p>
        </p:txBody>
      </p:sp>
      <p:sp>
        <p:nvSpPr>
          <p:cNvPr id="3" name="Content Placeholder 2">
            <a:extLst>
              <a:ext uri="{FF2B5EF4-FFF2-40B4-BE49-F238E27FC236}">
                <a16:creationId xmlns:a16="http://schemas.microsoft.com/office/drawing/2014/main" id="{9F9C08C3-45C8-24B3-447F-ECF2EE9603FF}"/>
              </a:ext>
            </a:extLst>
          </p:cNvPr>
          <p:cNvSpPr>
            <a:spLocks noGrp="1"/>
          </p:cNvSpPr>
          <p:nvPr>
            <p:ph idx="1"/>
          </p:nvPr>
        </p:nvSpPr>
        <p:spPr>
          <a:xfrm>
            <a:off x="6172200" y="804672"/>
            <a:ext cx="5221224" cy="5230368"/>
          </a:xfrm>
        </p:spPr>
        <p:txBody>
          <a:bodyPr anchor="ctr">
            <a:normAutofit/>
          </a:bodyPr>
          <a:lstStyle/>
          <a:p>
            <a:pPr marL="0" indent="0">
              <a:buNone/>
            </a:pPr>
            <a:r>
              <a:rPr lang="en-US" sz="1800" b="0" i="0" dirty="0" err="1">
                <a:solidFill>
                  <a:schemeClr val="tx2"/>
                </a:solidFill>
                <a:effectLst/>
                <a:latin typeface="Nunito" pitchFamily="2" charset="0"/>
              </a:rPr>
              <a:t>Çeşidləmə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Alqoritmi</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elementlərdəki</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müqayisə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operatoruna</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uyğun</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olaraq</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verilmiş</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massivi</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və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ya</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elementlər</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siyahısını</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yenidən</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təşkil</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etmək</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üçün</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istifadə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olunur</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Müqayisə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operatoru</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müvafiq</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məlumat</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strukturunda</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elementlərin</a:t>
            </a:r>
            <a:r>
              <a:rPr lang="en-US" sz="1800" b="0" i="0" dirty="0">
                <a:solidFill>
                  <a:schemeClr val="tx2"/>
                </a:solidFill>
                <a:effectLst/>
                <a:latin typeface="Nunito" pitchFamily="2" charset="0"/>
              </a:rPr>
              <a:t> yeni </a:t>
            </a:r>
            <a:r>
              <a:rPr lang="en-US" sz="1800" b="0" i="0" dirty="0" err="1">
                <a:solidFill>
                  <a:schemeClr val="tx2"/>
                </a:solidFill>
                <a:effectLst/>
                <a:latin typeface="Nunito" pitchFamily="2" charset="0"/>
              </a:rPr>
              <a:t>sırasını</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təyin</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etmək</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üçün</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istifadə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olunur</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Fərqli</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alqoritmlər</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müxtəlif</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növ</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məlumat</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və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ssenarilər</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üçün</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optimallaşdırılıb</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sürət</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yaddaş</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istifadəsi</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və</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mürəkkəblik</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arasında</a:t>
            </a:r>
            <a:r>
              <a:rPr lang="en-US" sz="1800" b="0" i="0" dirty="0">
                <a:solidFill>
                  <a:schemeClr val="tx2"/>
                </a:solidFill>
                <a:effectLst/>
                <a:latin typeface="Nunito" pitchFamily="2" charset="0"/>
              </a:rPr>
              <a:t> f</a:t>
            </a:r>
            <a:r>
              <a:rPr lang="az-Latn-AZ" sz="1800" b="0" i="0" dirty="0">
                <a:solidFill>
                  <a:schemeClr val="tx2"/>
                </a:solidFill>
                <a:effectLst/>
                <a:latin typeface="Nunito" pitchFamily="2" charset="0"/>
              </a:rPr>
              <a:t>ərqliliklər</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təklif</a:t>
            </a:r>
            <a:r>
              <a:rPr lang="en-US" sz="1800" b="0" i="0" dirty="0">
                <a:solidFill>
                  <a:schemeClr val="tx2"/>
                </a:solidFill>
                <a:effectLst/>
                <a:latin typeface="Nunito" pitchFamily="2" charset="0"/>
              </a:rPr>
              <a:t> </a:t>
            </a:r>
            <a:r>
              <a:rPr lang="en-US" sz="1800" b="0" i="0" dirty="0" err="1">
                <a:solidFill>
                  <a:schemeClr val="tx2"/>
                </a:solidFill>
                <a:effectLst/>
                <a:latin typeface="Nunito" pitchFamily="2" charset="0"/>
              </a:rPr>
              <a:t>edir</a:t>
            </a:r>
            <a:r>
              <a:rPr lang="en-US" sz="1800" b="0" i="0" dirty="0">
                <a:solidFill>
                  <a:schemeClr val="tx2"/>
                </a:solidFill>
                <a:effectLst/>
                <a:latin typeface="Nunito" pitchFamily="2" charset="0"/>
              </a:rPr>
              <a:t>.</a:t>
            </a:r>
            <a:endParaRPr lang="en-US" sz="1800" dirty="0">
              <a:solidFill>
                <a:schemeClr val="tx2"/>
              </a:solidFill>
            </a:endParaRPr>
          </a:p>
        </p:txBody>
      </p:sp>
    </p:spTree>
    <p:extLst>
      <p:ext uri="{BB962C8B-B14F-4D97-AF65-F5344CB8AC3E}">
        <p14:creationId xmlns:p14="http://schemas.microsoft.com/office/powerpoint/2010/main" val="3910803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 </a:t>
            </a:r>
          </a:p>
        </p:txBody>
      </p:sp>
      <p:sp>
        <p:nvSpPr>
          <p:cNvPr id="3" name="Подзаголовок 2"/>
          <p:cNvSpPr>
            <a:spLocks noGrp="1"/>
          </p:cNvSpPr>
          <p:nvPr>
            <p:ph type="subTitle" idx="1"/>
          </p:nvPr>
        </p:nvSpPr>
        <p:spPr/>
        <p:txBody>
          <a:bodyPr/>
          <a:lstStyle/>
          <a:p>
            <a:r>
              <a:rPr lang="en-US" dirty="0"/>
              <a:t> </a:t>
            </a:r>
          </a:p>
        </p:txBody>
      </p:sp>
      <p:pic>
        <p:nvPicPr>
          <p:cNvPr id="4" name="Image 0" descr="preencoded.png"/>
          <p:cNvPicPr>
            <a:picLocks noChangeAspect="1"/>
          </p:cNvPicPr>
          <p:nvPr/>
        </p:nvPicPr>
        <p:blipFill>
          <a:blip r:embed="rId2"/>
          <a:stretch>
            <a:fillRect/>
          </a:stretch>
        </p:blipFill>
        <p:spPr>
          <a:xfrm>
            <a:off x="0" y="1"/>
            <a:ext cx="4570082" cy="6858000"/>
          </a:xfrm>
          <a:prstGeom prst="rect">
            <a:avLst/>
          </a:prstGeom>
        </p:spPr>
      </p:pic>
      <p:sp>
        <p:nvSpPr>
          <p:cNvPr id="5" name="Прямоугольник 4"/>
          <p:cNvSpPr/>
          <p:nvPr/>
        </p:nvSpPr>
        <p:spPr>
          <a:xfrm>
            <a:off x="5556806" y="1219591"/>
            <a:ext cx="1895071" cy="461665"/>
          </a:xfrm>
          <a:prstGeom prst="rect">
            <a:avLst/>
          </a:prstGeom>
        </p:spPr>
        <p:txBody>
          <a:bodyPr wrap="none">
            <a:spAutoFit/>
          </a:bodyPr>
          <a:lstStyle/>
          <a:p>
            <a:r>
              <a:rPr lang="en-US" sz="2400" dirty="0"/>
              <a:t>Heap </a:t>
            </a:r>
            <a:r>
              <a:rPr lang="en-US" sz="2400" dirty="0" err="1"/>
              <a:t>qurmaq</a:t>
            </a:r>
            <a:endParaRPr lang="en-US" sz="2400" dirty="0"/>
          </a:p>
        </p:txBody>
      </p:sp>
      <p:sp>
        <p:nvSpPr>
          <p:cNvPr id="6" name="Прямоугольник 5"/>
          <p:cNvSpPr/>
          <p:nvPr/>
        </p:nvSpPr>
        <p:spPr>
          <a:xfrm>
            <a:off x="5735216" y="1724904"/>
            <a:ext cx="6096000" cy="584775"/>
          </a:xfrm>
          <a:prstGeom prst="rect">
            <a:avLst/>
          </a:prstGeom>
        </p:spPr>
        <p:txBody>
          <a:bodyPr>
            <a:spAutoFit/>
          </a:bodyPr>
          <a:lstStyle/>
          <a:p>
            <a:r>
              <a:rPr lang="en-US" sz="1600" dirty="0" err="1"/>
              <a:t>Giriş</a:t>
            </a:r>
            <a:r>
              <a:rPr lang="en-US" sz="1600" dirty="0"/>
              <a:t> </a:t>
            </a:r>
            <a:r>
              <a:rPr lang="en-US" sz="1600" dirty="0" err="1"/>
              <a:t>massivi</a:t>
            </a:r>
            <a:r>
              <a:rPr lang="en-US" sz="1600" dirty="0"/>
              <a:t> </a:t>
            </a:r>
            <a:r>
              <a:rPr lang="en-US" sz="1600" dirty="0" err="1"/>
              <a:t>əvvəlcə</a:t>
            </a:r>
            <a:r>
              <a:rPr lang="en-US" sz="1600" dirty="0"/>
              <a:t> </a:t>
            </a:r>
            <a:r>
              <a:rPr lang="en-US" sz="1600" dirty="0" err="1"/>
              <a:t>ikili</a:t>
            </a:r>
            <a:r>
              <a:rPr lang="en-US" sz="1600" dirty="0"/>
              <a:t> </a:t>
            </a:r>
            <a:r>
              <a:rPr lang="en-US" sz="1600" dirty="0" err="1"/>
              <a:t>yığına</a:t>
            </a:r>
            <a:r>
              <a:rPr lang="en-US" sz="1600" dirty="0"/>
              <a:t> </a:t>
            </a:r>
            <a:r>
              <a:rPr lang="en-US" sz="1600" dirty="0" err="1"/>
              <a:t>çevrilir</a:t>
            </a:r>
            <a:r>
              <a:rPr lang="en-US" sz="1600" dirty="0"/>
              <a:t>, </a:t>
            </a:r>
            <a:r>
              <a:rPr lang="en-US" sz="1600" dirty="0" err="1"/>
              <a:t>burada</a:t>
            </a:r>
            <a:r>
              <a:rPr lang="en-US" sz="1600" dirty="0"/>
              <a:t> </a:t>
            </a:r>
            <a:r>
              <a:rPr lang="en-US" sz="1600" dirty="0" err="1"/>
              <a:t>kök</a:t>
            </a:r>
            <a:r>
              <a:rPr lang="en-US" sz="1600" dirty="0"/>
              <a:t> node </a:t>
            </a:r>
            <a:r>
              <a:rPr lang="en-US" sz="1600" dirty="0" err="1"/>
              <a:t>ən</a:t>
            </a:r>
            <a:r>
              <a:rPr lang="en-US" sz="1600" dirty="0"/>
              <a:t> </a:t>
            </a:r>
            <a:r>
              <a:rPr lang="en-US" sz="1600" dirty="0" err="1"/>
              <a:t>böyük</a:t>
            </a:r>
            <a:r>
              <a:rPr lang="en-US" sz="1600" dirty="0"/>
              <a:t> (</a:t>
            </a:r>
            <a:r>
              <a:rPr lang="en-US" sz="1600" dirty="0" err="1"/>
              <a:t>və</a:t>
            </a:r>
            <a:r>
              <a:rPr lang="en-US" sz="1600" dirty="0"/>
              <a:t> </a:t>
            </a:r>
            <a:r>
              <a:rPr lang="en-US" sz="1600" dirty="0" err="1"/>
              <a:t>ya</a:t>
            </a:r>
            <a:r>
              <a:rPr lang="en-US" sz="1600" dirty="0"/>
              <a:t> </a:t>
            </a:r>
            <a:r>
              <a:rPr lang="en-US" sz="1600" dirty="0" err="1"/>
              <a:t>ən</a:t>
            </a:r>
            <a:r>
              <a:rPr lang="en-US" sz="1600" dirty="0"/>
              <a:t> </a:t>
            </a:r>
            <a:r>
              <a:rPr lang="en-US" sz="1600" dirty="0" err="1"/>
              <a:t>kiçik</a:t>
            </a:r>
            <a:r>
              <a:rPr lang="en-US" sz="1600" dirty="0"/>
              <a:t>) </a:t>
            </a:r>
            <a:r>
              <a:rPr lang="en-US" sz="1600" dirty="0" err="1"/>
              <a:t>elementdir</a:t>
            </a:r>
            <a:r>
              <a:rPr lang="en-US" sz="1600" dirty="0"/>
              <a:t>.</a:t>
            </a:r>
          </a:p>
        </p:txBody>
      </p:sp>
      <p:sp>
        <p:nvSpPr>
          <p:cNvPr id="7" name="Прямоугольник 6"/>
          <p:cNvSpPr/>
          <p:nvPr/>
        </p:nvSpPr>
        <p:spPr>
          <a:xfrm>
            <a:off x="5562477" y="2600874"/>
            <a:ext cx="1808508" cy="392415"/>
          </a:xfrm>
          <a:prstGeom prst="rect">
            <a:avLst/>
          </a:prstGeom>
        </p:spPr>
        <p:txBody>
          <a:bodyPr wrap="none">
            <a:spAutoFit/>
          </a:bodyPr>
          <a:lstStyle/>
          <a:p>
            <a:pPr>
              <a:lnSpc>
                <a:spcPts val="2300"/>
              </a:lnSpc>
            </a:pPr>
            <a:r>
              <a:rPr lang="en-US" sz="2400" dirty="0">
                <a:solidFill>
                  <a:srgbClr val="3C3939"/>
                </a:solidFill>
                <a:latin typeface="Raleway" pitchFamily="34" charset="0"/>
                <a:ea typeface="Raleway" pitchFamily="34" charset="-122"/>
                <a:cs typeface="Raleway" pitchFamily="34" charset="-120"/>
              </a:rPr>
              <a:t>Extract Max</a:t>
            </a:r>
            <a:endParaRPr lang="en-US" sz="2400" dirty="0"/>
          </a:p>
        </p:txBody>
      </p:sp>
      <p:sp>
        <p:nvSpPr>
          <p:cNvPr id="8" name="Прямоугольник 7"/>
          <p:cNvSpPr/>
          <p:nvPr/>
        </p:nvSpPr>
        <p:spPr>
          <a:xfrm>
            <a:off x="5781869" y="3059182"/>
            <a:ext cx="6096000" cy="584775"/>
          </a:xfrm>
          <a:prstGeom prst="rect">
            <a:avLst/>
          </a:prstGeom>
        </p:spPr>
        <p:txBody>
          <a:bodyPr>
            <a:spAutoFit/>
          </a:bodyPr>
          <a:lstStyle/>
          <a:p>
            <a:r>
              <a:rPr lang="en-US" sz="1600" dirty="0" err="1"/>
              <a:t>Kök</a:t>
            </a:r>
            <a:r>
              <a:rPr lang="en-US" sz="1600" dirty="0"/>
              <a:t> </a:t>
            </a:r>
            <a:r>
              <a:rPr lang="en-US" sz="1600" dirty="0" err="1"/>
              <a:t>elementi</a:t>
            </a:r>
            <a:r>
              <a:rPr lang="en-US" sz="1600" dirty="0"/>
              <a:t> (</a:t>
            </a:r>
            <a:r>
              <a:rPr lang="en-US" sz="1600" dirty="0" err="1"/>
              <a:t>maksimum</a:t>
            </a:r>
            <a:r>
              <a:rPr lang="en-US" sz="1600" dirty="0"/>
              <a:t> </a:t>
            </a:r>
            <a:r>
              <a:rPr lang="en-US" sz="1600" dirty="0" err="1"/>
              <a:t>dəyər</a:t>
            </a:r>
            <a:r>
              <a:rPr lang="en-US" sz="1600" dirty="0"/>
              <a:t>) </a:t>
            </a:r>
            <a:r>
              <a:rPr lang="en-US" sz="1600" dirty="0" err="1"/>
              <a:t>sonra</a:t>
            </a:r>
            <a:r>
              <a:rPr lang="en-US" sz="1600" dirty="0"/>
              <a:t> </a:t>
            </a:r>
            <a:r>
              <a:rPr lang="en-US" sz="1600" dirty="0" err="1"/>
              <a:t>dəfələrlə</a:t>
            </a:r>
            <a:r>
              <a:rPr lang="en-US" sz="1600" dirty="0"/>
              <a:t> </a:t>
            </a:r>
            <a:r>
              <a:rPr lang="en-US" sz="1600" dirty="0" err="1"/>
              <a:t>çıxarılır</a:t>
            </a:r>
            <a:r>
              <a:rPr lang="en-US" sz="1600" dirty="0"/>
              <a:t> </a:t>
            </a:r>
            <a:r>
              <a:rPr lang="en-US" sz="1600" dirty="0" err="1"/>
              <a:t>və</a:t>
            </a:r>
            <a:r>
              <a:rPr lang="en-US" sz="1600" dirty="0"/>
              <a:t> </a:t>
            </a:r>
            <a:r>
              <a:rPr lang="en-US" sz="1600" dirty="0" err="1"/>
              <a:t>çeşidlənmiş</a:t>
            </a:r>
            <a:r>
              <a:rPr lang="en-US" sz="1600" dirty="0"/>
              <a:t> </a:t>
            </a:r>
            <a:r>
              <a:rPr lang="en-US" sz="1600" dirty="0" err="1"/>
              <a:t>massivin</a:t>
            </a:r>
            <a:r>
              <a:rPr lang="en-US" sz="1600" dirty="0"/>
              <a:t> </a:t>
            </a:r>
            <a:r>
              <a:rPr lang="en-US" sz="1600" dirty="0" err="1"/>
              <a:t>sonunda</a:t>
            </a:r>
            <a:r>
              <a:rPr lang="en-US" sz="1600" dirty="0"/>
              <a:t> </a:t>
            </a:r>
            <a:r>
              <a:rPr lang="en-US" sz="1600" dirty="0" err="1"/>
              <a:t>yerləşdirilir</a:t>
            </a:r>
            <a:r>
              <a:rPr lang="en-US" sz="1600" dirty="0"/>
              <a:t>.</a:t>
            </a:r>
          </a:p>
        </p:txBody>
      </p:sp>
      <p:sp>
        <p:nvSpPr>
          <p:cNvPr id="10" name="Прямоугольник 9"/>
          <p:cNvSpPr/>
          <p:nvPr/>
        </p:nvSpPr>
        <p:spPr>
          <a:xfrm>
            <a:off x="4787879" y="165232"/>
            <a:ext cx="6336158" cy="523220"/>
          </a:xfrm>
          <a:prstGeom prst="rect">
            <a:avLst/>
          </a:prstGeom>
        </p:spPr>
        <p:txBody>
          <a:bodyPr wrap="none">
            <a:spAutoFit/>
          </a:bodyPr>
          <a:lstStyle/>
          <a:p>
            <a:r>
              <a:rPr lang="en-US" sz="2800"/>
              <a:t>Heap Sortunun İcrası və Vaxt Mürəkkəbliyi</a:t>
            </a:r>
            <a:endParaRPr lang="en-US" sz="2800" dirty="0"/>
          </a:p>
        </p:txBody>
      </p:sp>
      <p:sp>
        <p:nvSpPr>
          <p:cNvPr id="11" name="Прямоугольник 10"/>
          <p:cNvSpPr/>
          <p:nvPr/>
        </p:nvSpPr>
        <p:spPr>
          <a:xfrm>
            <a:off x="5565881" y="3785510"/>
            <a:ext cx="1229824" cy="461665"/>
          </a:xfrm>
          <a:prstGeom prst="rect">
            <a:avLst/>
          </a:prstGeom>
        </p:spPr>
        <p:txBody>
          <a:bodyPr wrap="none">
            <a:spAutoFit/>
          </a:bodyPr>
          <a:lstStyle/>
          <a:p>
            <a:r>
              <a:rPr lang="en-US" sz="2400" dirty="0" err="1">
                <a:solidFill>
                  <a:srgbClr val="3C3939"/>
                </a:solidFill>
                <a:latin typeface="Raleway" pitchFamily="34" charset="0"/>
                <a:ea typeface="Raleway" pitchFamily="34" charset="-122"/>
                <a:cs typeface="Raleway" pitchFamily="34" charset="-120"/>
              </a:rPr>
              <a:t>Heapify</a:t>
            </a:r>
            <a:endParaRPr lang="en-US" dirty="0"/>
          </a:p>
        </p:txBody>
      </p:sp>
      <p:sp>
        <p:nvSpPr>
          <p:cNvPr id="12" name="Прямоугольник 11"/>
          <p:cNvSpPr/>
          <p:nvPr/>
        </p:nvSpPr>
        <p:spPr>
          <a:xfrm>
            <a:off x="5725886" y="4337475"/>
            <a:ext cx="6096000" cy="584775"/>
          </a:xfrm>
          <a:prstGeom prst="rect">
            <a:avLst/>
          </a:prstGeom>
        </p:spPr>
        <p:txBody>
          <a:bodyPr>
            <a:spAutoFit/>
          </a:bodyPr>
          <a:lstStyle/>
          <a:p>
            <a:r>
              <a:rPr lang="en-US" sz="1600" dirty="0" err="1"/>
              <a:t>Hər</a:t>
            </a:r>
            <a:r>
              <a:rPr lang="en-US" sz="1600" dirty="0"/>
              <a:t> </a:t>
            </a:r>
            <a:r>
              <a:rPr lang="en-US" sz="1600" dirty="0" err="1"/>
              <a:t>çıxarışdan</a:t>
            </a:r>
            <a:r>
              <a:rPr lang="en-US" sz="1600" dirty="0"/>
              <a:t> </a:t>
            </a:r>
            <a:r>
              <a:rPr lang="en-US" sz="1600" dirty="0" err="1"/>
              <a:t>sonra</a:t>
            </a:r>
            <a:r>
              <a:rPr lang="en-US" sz="1600" dirty="0"/>
              <a:t> </a:t>
            </a:r>
            <a:r>
              <a:rPr lang="en-US" sz="1600" dirty="0" err="1"/>
              <a:t>yığın</a:t>
            </a:r>
            <a:r>
              <a:rPr lang="en-US" sz="1600" dirty="0"/>
              <a:t> </a:t>
            </a:r>
            <a:r>
              <a:rPr lang="en-US" sz="1600" dirty="0" err="1"/>
              <a:t>xassəsini</a:t>
            </a:r>
            <a:r>
              <a:rPr lang="en-US" sz="1600" dirty="0"/>
              <a:t> </a:t>
            </a:r>
            <a:r>
              <a:rPr lang="en-US" sz="1600" dirty="0" err="1"/>
              <a:t>saxlamaq</a:t>
            </a:r>
            <a:r>
              <a:rPr lang="en-US" sz="1600" dirty="0"/>
              <a:t> </a:t>
            </a:r>
            <a:r>
              <a:rPr lang="en-US" sz="1600" dirty="0" err="1"/>
              <a:t>üçün</a:t>
            </a:r>
            <a:r>
              <a:rPr lang="en-US" sz="1600" dirty="0"/>
              <a:t> </a:t>
            </a:r>
            <a:r>
              <a:rPr lang="en-US" sz="1600" dirty="0" err="1"/>
              <a:t>qalan</a:t>
            </a:r>
            <a:r>
              <a:rPr lang="en-US" sz="1600" dirty="0"/>
              <a:t> </a:t>
            </a:r>
            <a:r>
              <a:rPr lang="en-US" sz="1600" dirty="0" err="1"/>
              <a:t>elementləri</a:t>
            </a:r>
            <a:r>
              <a:rPr lang="en-US" sz="1600" dirty="0"/>
              <a:t> </a:t>
            </a:r>
            <a:r>
              <a:rPr lang="en-US" sz="1600" dirty="0" err="1"/>
              <a:t>yenidən</a:t>
            </a:r>
            <a:r>
              <a:rPr lang="en-US" sz="1600" dirty="0"/>
              <a:t> </a:t>
            </a:r>
            <a:r>
              <a:rPr lang="en-US" sz="1600" dirty="0" err="1"/>
              <a:t>təşkil</a:t>
            </a:r>
            <a:r>
              <a:rPr lang="en-US" sz="1600" dirty="0"/>
              <a:t> </a:t>
            </a:r>
            <a:r>
              <a:rPr lang="en-US" sz="1600" dirty="0" err="1"/>
              <a:t>etməklə</a:t>
            </a:r>
            <a:r>
              <a:rPr lang="en-US" sz="1600" dirty="0"/>
              <a:t> </a:t>
            </a:r>
            <a:r>
              <a:rPr lang="en-US" sz="1600" dirty="0" err="1"/>
              <a:t>yığın</a:t>
            </a:r>
            <a:r>
              <a:rPr lang="en-US" sz="1600" dirty="0"/>
              <a:t> </a:t>
            </a:r>
            <a:r>
              <a:rPr lang="en-US" sz="1600" dirty="0" err="1"/>
              <a:t>bərpa</a:t>
            </a:r>
            <a:r>
              <a:rPr lang="en-US" sz="1600" dirty="0"/>
              <a:t> </a:t>
            </a:r>
            <a:r>
              <a:rPr lang="en-US" sz="1600" dirty="0" err="1"/>
              <a:t>edilir</a:t>
            </a:r>
            <a:r>
              <a:rPr lang="en-US" sz="1600" dirty="0"/>
              <a:t>.</a:t>
            </a:r>
          </a:p>
        </p:txBody>
      </p:sp>
      <p:sp>
        <p:nvSpPr>
          <p:cNvPr id="13" name="Прямоугольник 12"/>
          <p:cNvSpPr/>
          <p:nvPr/>
        </p:nvSpPr>
        <p:spPr>
          <a:xfrm>
            <a:off x="4914121" y="5198811"/>
            <a:ext cx="6898433" cy="1200329"/>
          </a:xfrm>
          <a:prstGeom prst="rect">
            <a:avLst/>
          </a:prstGeom>
        </p:spPr>
        <p:txBody>
          <a:bodyPr wrap="square">
            <a:spAutoFit/>
          </a:bodyPr>
          <a:lstStyle/>
          <a:p>
            <a:r>
              <a:rPr lang="en-US" dirty="0"/>
              <a:t>Heap Sort O(n log n) zaman </a:t>
            </a:r>
            <a:r>
              <a:rPr lang="en-US" dirty="0" err="1"/>
              <a:t>mürəkkəbliyinə</a:t>
            </a:r>
            <a:r>
              <a:rPr lang="en-US" dirty="0"/>
              <a:t> </a:t>
            </a:r>
            <a:r>
              <a:rPr lang="en-US" dirty="0" err="1"/>
              <a:t>malikdir</a:t>
            </a:r>
            <a:r>
              <a:rPr lang="en-US" dirty="0"/>
              <a:t> </a:t>
            </a:r>
            <a:r>
              <a:rPr lang="en-US" dirty="0" err="1"/>
              <a:t>və</a:t>
            </a:r>
            <a:r>
              <a:rPr lang="en-US" dirty="0"/>
              <a:t> </a:t>
            </a:r>
            <a:r>
              <a:rPr lang="en-US" dirty="0" err="1"/>
              <a:t>bu</a:t>
            </a:r>
            <a:r>
              <a:rPr lang="en-US" dirty="0"/>
              <a:t>, </a:t>
            </a:r>
            <a:r>
              <a:rPr lang="en-US" dirty="0" err="1"/>
              <a:t>onu</a:t>
            </a:r>
            <a:r>
              <a:rPr lang="en-US" dirty="0"/>
              <a:t> </a:t>
            </a:r>
            <a:r>
              <a:rPr lang="en-US" dirty="0" err="1"/>
              <a:t>böyük</a:t>
            </a:r>
            <a:r>
              <a:rPr lang="en-US" dirty="0"/>
              <a:t> </a:t>
            </a:r>
            <a:r>
              <a:rPr lang="en-US" dirty="0" err="1"/>
              <a:t>verilənlər</a:t>
            </a:r>
            <a:r>
              <a:rPr lang="en-US" dirty="0"/>
              <a:t> </a:t>
            </a:r>
            <a:r>
              <a:rPr lang="en-US" dirty="0" err="1"/>
              <a:t>dəstlərinin</a:t>
            </a:r>
            <a:r>
              <a:rPr lang="en-US" dirty="0"/>
              <a:t> </a:t>
            </a:r>
            <a:r>
              <a:rPr lang="en-US" dirty="0" err="1"/>
              <a:t>çeşidlənməsi</a:t>
            </a:r>
            <a:r>
              <a:rPr lang="en-US" dirty="0"/>
              <a:t> </a:t>
            </a:r>
            <a:r>
              <a:rPr lang="en-US" dirty="0" err="1"/>
              <a:t>üçün</a:t>
            </a:r>
            <a:r>
              <a:rPr lang="en-US" dirty="0"/>
              <a:t> </a:t>
            </a:r>
            <a:r>
              <a:rPr lang="en-US" dirty="0" err="1"/>
              <a:t>səmərəli</a:t>
            </a:r>
            <a:r>
              <a:rPr lang="en-US" dirty="0"/>
              <a:t> </a:t>
            </a:r>
            <a:r>
              <a:rPr lang="en-US" dirty="0" err="1"/>
              <a:t>seçim</a:t>
            </a:r>
            <a:r>
              <a:rPr lang="en-US" dirty="0"/>
              <a:t> </a:t>
            </a:r>
            <a:r>
              <a:rPr lang="en-US" dirty="0" err="1"/>
              <a:t>edir</a:t>
            </a:r>
            <a:r>
              <a:rPr lang="en-US" dirty="0"/>
              <a:t>. </a:t>
            </a:r>
            <a:r>
              <a:rPr lang="en-US" dirty="0" err="1"/>
              <a:t>Onun</a:t>
            </a:r>
            <a:r>
              <a:rPr lang="en-US" dirty="0"/>
              <a:t> </a:t>
            </a:r>
            <a:r>
              <a:rPr lang="en-US" dirty="0" err="1"/>
              <a:t>kosmik</a:t>
            </a:r>
            <a:r>
              <a:rPr lang="en-US" dirty="0"/>
              <a:t> </a:t>
            </a:r>
            <a:r>
              <a:rPr lang="en-US" dirty="0" err="1"/>
              <a:t>mürəkkəbliyi</a:t>
            </a:r>
            <a:r>
              <a:rPr lang="en-US" dirty="0"/>
              <a:t> O(1)-</a:t>
            </a:r>
            <a:r>
              <a:rPr lang="en-US" dirty="0" err="1"/>
              <a:t>dir</a:t>
            </a:r>
            <a:r>
              <a:rPr lang="en-US" dirty="0"/>
              <a:t>, </a:t>
            </a:r>
            <a:r>
              <a:rPr lang="en-US" dirty="0" err="1"/>
              <a:t>çünki</a:t>
            </a:r>
            <a:r>
              <a:rPr lang="en-US" dirty="0"/>
              <a:t> o, </a:t>
            </a:r>
            <a:r>
              <a:rPr lang="en-US" dirty="0" err="1"/>
              <a:t>əlavə</a:t>
            </a:r>
            <a:r>
              <a:rPr lang="en-US" dirty="0"/>
              <a:t> </a:t>
            </a:r>
            <a:r>
              <a:rPr lang="en-US" dirty="0" err="1"/>
              <a:t>yaddaş</a:t>
            </a:r>
            <a:r>
              <a:rPr lang="en-US" dirty="0"/>
              <a:t> </a:t>
            </a:r>
            <a:r>
              <a:rPr lang="en-US" dirty="0" err="1"/>
              <a:t>tələb</a:t>
            </a:r>
            <a:r>
              <a:rPr lang="en-US" dirty="0"/>
              <a:t> </a:t>
            </a:r>
            <a:r>
              <a:rPr lang="en-US" dirty="0" err="1"/>
              <a:t>etmədən</a:t>
            </a:r>
            <a:r>
              <a:rPr lang="en-US" dirty="0"/>
              <a:t> </a:t>
            </a:r>
            <a:r>
              <a:rPr lang="en-US" dirty="0" err="1"/>
              <a:t>yerində</a:t>
            </a:r>
            <a:r>
              <a:rPr lang="en-US" dirty="0"/>
              <a:t> </a:t>
            </a:r>
            <a:r>
              <a:rPr lang="en-US" dirty="0" err="1"/>
              <a:t>həyata</a:t>
            </a:r>
            <a:r>
              <a:rPr lang="en-US" dirty="0"/>
              <a:t> </a:t>
            </a:r>
            <a:r>
              <a:rPr lang="en-US" dirty="0" err="1"/>
              <a:t>keçirilə</a:t>
            </a:r>
            <a:r>
              <a:rPr lang="en-US" dirty="0"/>
              <a:t> </a:t>
            </a:r>
            <a:r>
              <a:rPr lang="en-US" dirty="0" err="1"/>
              <a:t>bilər</a:t>
            </a:r>
            <a:r>
              <a:rPr lang="en-US" dirty="0"/>
              <a:t>.</a:t>
            </a:r>
          </a:p>
        </p:txBody>
      </p:sp>
    </p:spTree>
    <p:extLst>
      <p:ext uri="{BB962C8B-B14F-4D97-AF65-F5344CB8AC3E}">
        <p14:creationId xmlns:p14="http://schemas.microsoft.com/office/powerpoint/2010/main" val="287567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4FED9-1944-5BE0-C3ED-3400722AA984}"/>
              </a:ext>
            </a:extLst>
          </p:cNvPr>
          <p:cNvSpPr>
            <a:spLocks noGrp="1"/>
          </p:cNvSpPr>
          <p:nvPr>
            <p:ph type="title"/>
          </p:nvPr>
        </p:nvSpPr>
        <p:spPr>
          <a:xfrm>
            <a:off x="841248" y="548640"/>
            <a:ext cx="3600860" cy="5431536"/>
          </a:xfrm>
        </p:spPr>
        <p:txBody>
          <a:bodyPr>
            <a:normAutofit/>
          </a:bodyPr>
          <a:lstStyle/>
          <a:p>
            <a:r>
              <a:rPr lang="en-US" sz="5400" dirty="0"/>
              <a:t>Selection Sort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6B614D-5E5A-1EE5-5562-D6786CCA504B}"/>
              </a:ext>
            </a:extLst>
          </p:cNvPr>
          <p:cNvSpPr>
            <a:spLocks noGrp="1"/>
          </p:cNvSpPr>
          <p:nvPr>
            <p:ph idx="1"/>
          </p:nvPr>
        </p:nvSpPr>
        <p:spPr>
          <a:xfrm>
            <a:off x="5126418" y="552091"/>
            <a:ext cx="6224335" cy="5431536"/>
          </a:xfrm>
        </p:spPr>
        <p:txBody>
          <a:bodyPr anchor="ctr">
            <a:normAutofit/>
          </a:bodyPr>
          <a:lstStyle/>
          <a:p>
            <a:pPr marL="0" indent="0">
              <a:buNone/>
            </a:pPr>
            <a:r>
              <a:rPr lang="en-US" sz="2200" b="1" i="0" dirty="0" err="1">
                <a:effectLst/>
                <a:latin typeface="Nunito" pitchFamily="2" charset="0"/>
              </a:rPr>
              <a:t>Seçmə</a:t>
            </a:r>
            <a:r>
              <a:rPr lang="en-US" sz="2200" b="1" i="0" dirty="0">
                <a:effectLst/>
                <a:latin typeface="Nunito" pitchFamily="2" charset="0"/>
              </a:rPr>
              <a:t> </a:t>
            </a:r>
            <a:r>
              <a:rPr lang="en-US" sz="2200" b="1" i="0" dirty="0" err="1">
                <a:effectLst/>
                <a:latin typeface="Nunito" pitchFamily="2" charset="0"/>
              </a:rPr>
              <a:t>Çeşidləmə</a:t>
            </a:r>
            <a:r>
              <a:rPr lang="en-US" sz="2200" b="1" i="0" dirty="0">
                <a:effectLst/>
                <a:latin typeface="Nunito" pitchFamily="2" charset="0"/>
              </a:rPr>
              <a:t> </a:t>
            </a:r>
            <a:r>
              <a:rPr lang="en-US" sz="2200" i="0" dirty="0" err="1">
                <a:effectLst/>
                <a:latin typeface="Nunito" pitchFamily="2" charset="0"/>
              </a:rPr>
              <a:t>müqayisə</a:t>
            </a:r>
            <a:r>
              <a:rPr lang="en-US" sz="2200" i="0" dirty="0">
                <a:effectLst/>
                <a:latin typeface="Nunito" pitchFamily="2" charset="0"/>
              </a:rPr>
              <a:t> </a:t>
            </a:r>
            <a:r>
              <a:rPr lang="en-US" sz="2200" i="0" dirty="0" err="1">
                <a:effectLst/>
                <a:latin typeface="Nunito" pitchFamily="2" charset="0"/>
              </a:rPr>
              <a:t>əsaslı</a:t>
            </a:r>
            <a:r>
              <a:rPr lang="en-US" sz="2200" i="0" dirty="0">
                <a:effectLst/>
                <a:latin typeface="Nunito" pitchFamily="2" charset="0"/>
              </a:rPr>
              <a:t> </a:t>
            </a:r>
            <a:r>
              <a:rPr lang="en-US" sz="2200" i="0" dirty="0" err="1">
                <a:effectLst/>
                <a:latin typeface="Nunito" pitchFamily="2" charset="0"/>
              </a:rPr>
              <a:t>çeşidləmə</a:t>
            </a:r>
            <a:r>
              <a:rPr lang="en-US" sz="2200" i="0" dirty="0">
                <a:effectLst/>
                <a:latin typeface="Nunito" pitchFamily="2" charset="0"/>
              </a:rPr>
              <a:t> </a:t>
            </a:r>
            <a:r>
              <a:rPr lang="en-US" sz="2200" i="0" dirty="0" err="1">
                <a:effectLst/>
                <a:latin typeface="Nunito" pitchFamily="2" charset="0"/>
              </a:rPr>
              <a:t>alqoritmidir</a:t>
            </a:r>
            <a:r>
              <a:rPr lang="en-US" sz="2200" i="0" dirty="0">
                <a:effectLst/>
                <a:latin typeface="Nunito" pitchFamily="2" charset="0"/>
              </a:rPr>
              <a:t>. O, </a:t>
            </a:r>
            <a:r>
              <a:rPr lang="en-US" sz="2200" i="0" dirty="0" err="1">
                <a:effectLst/>
                <a:latin typeface="Nunito" pitchFamily="2" charset="0"/>
              </a:rPr>
              <a:t>çeşidlənməmiş</a:t>
            </a:r>
            <a:r>
              <a:rPr lang="en-US" sz="2200" i="0" dirty="0">
                <a:effectLst/>
                <a:latin typeface="Nunito" pitchFamily="2" charset="0"/>
              </a:rPr>
              <a:t> </a:t>
            </a:r>
            <a:r>
              <a:rPr lang="en-US" sz="2200" i="0" dirty="0" err="1">
                <a:effectLst/>
                <a:latin typeface="Nunito" pitchFamily="2" charset="0"/>
              </a:rPr>
              <a:t>hissədən</a:t>
            </a:r>
            <a:r>
              <a:rPr lang="en-US" sz="2200" i="0" dirty="0">
                <a:effectLst/>
                <a:latin typeface="Nunito" pitchFamily="2" charset="0"/>
              </a:rPr>
              <a:t> </a:t>
            </a:r>
            <a:r>
              <a:rPr lang="en-US" sz="2200" b="1" i="0" dirty="0" err="1">
                <a:effectLst/>
                <a:latin typeface="Nunito" pitchFamily="2" charset="0"/>
              </a:rPr>
              <a:t>ən</a:t>
            </a:r>
            <a:r>
              <a:rPr lang="en-US" sz="2200" b="1" i="0" dirty="0">
                <a:effectLst/>
                <a:latin typeface="Nunito" pitchFamily="2" charset="0"/>
              </a:rPr>
              <a:t> </a:t>
            </a:r>
            <a:r>
              <a:rPr lang="en-US" sz="2200" b="1" i="0" dirty="0" err="1">
                <a:effectLst/>
                <a:latin typeface="Nunito" pitchFamily="2" charset="0"/>
              </a:rPr>
              <a:t>kiçik</a:t>
            </a:r>
            <a:r>
              <a:rPr lang="en-US" sz="2200" b="1" i="0" dirty="0">
                <a:effectLst/>
                <a:latin typeface="Nunito" pitchFamily="2" charset="0"/>
              </a:rPr>
              <a:t> (</a:t>
            </a:r>
            <a:r>
              <a:rPr lang="en-US" sz="2200" b="1" i="0" dirty="0" err="1">
                <a:effectLst/>
                <a:latin typeface="Nunito" pitchFamily="2" charset="0"/>
              </a:rPr>
              <a:t>və</a:t>
            </a:r>
            <a:r>
              <a:rPr lang="en-US" sz="2200" b="1" i="0" dirty="0">
                <a:effectLst/>
                <a:latin typeface="Nunito" pitchFamily="2" charset="0"/>
              </a:rPr>
              <a:t> </a:t>
            </a:r>
            <a:r>
              <a:rPr lang="en-US" sz="2200" b="1" i="0" dirty="0" err="1">
                <a:effectLst/>
                <a:latin typeface="Nunito" pitchFamily="2" charset="0"/>
              </a:rPr>
              <a:t>ya</a:t>
            </a:r>
            <a:r>
              <a:rPr lang="en-US" sz="2200" b="1" i="0" dirty="0">
                <a:effectLst/>
                <a:latin typeface="Nunito" pitchFamily="2" charset="0"/>
              </a:rPr>
              <a:t> </a:t>
            </a:r>
            <a:r>
              <a:rPr lang="en-US" sz="2200" b="1" i="0" dirty="0" err="1">
                <a:effectLst/>
                <a:latin typeface="Nunito" pitchFamily="2" charset="0"/>
              </a:rPr>
              <a:t>ən</a:t>
            </a:r>
            <a:r>
              <a:rPr lang="en-US" sz="2200" b="1" i="0" dirty="0">
                <a:effectLst/>
                <a:latin typeface="Nunito" pitchFamily="2" charset="0"/>
              </a:rPr>
              <a:t> </a:t>
            </a:r>
            <a:r>
              <a:rPr lang="en-US" sz="2200" b="1" i="0" dirty="0" err="1">
                <a:effectLst/>
                <a:latin typeface="Nunito" pitchFamily="2" charset="0"/>
              </a:rPr>
              <a:t>böyük</a:t>
            </a:r>
            <a:r>
              <a:rPr lang="en-US" sz="2200" b="1" i="0" dirty="0">
                <a:effectLst/>
                <a:latin typeface="Nunito" pitchFamily="2" charset="0"/>
              </a:rPr>
              <a:t>) </a:t>
            </a:r>
            <a:r>
              <a:rPr lang="en-US" sz="2200" i="0" dirty="0" err="1">
                <a:effectLst/>
                <a:latin typeface="Nunito" pitchFamily="2" charset="0"/>
              </a:rPr>
              <a:t>elementi</a:t>
            </a:r>
            <a:r>
              <a:rPr lang="en-US" sz="2200" i="0" dirty="0">
                <a:effectLst/>
                <a:latin typeface="Nunito" pitchFamily="2" charset="0"/>
              </a:rPr>
              <a:t> </a:t>
            </a:r>
            <a:r>
              <a:rPr lang="en-US" sz="2200" i="0" dirty="0" err="1">
                <a:effectLst/>
                <a:latin typeface="Nunito" pitchFamily="2" charset="0"/>
              </a:rPr>
              <a:t>təkrar-təkrar</a:t>
            </a:r>
            <a:r>
              <a:rPr lang="en-US" sz="2200" i="0" dirty="0">
                <a:effectLst/>
                <a:latin typeface="Nunito" pitchFamily="2" charset="0"/>
              </a:rPr>
              <a:t> </a:t>
            </a:r>
            <a:r>
              <a:rPr lang="en-US" sz="2200" i="0" dirty="0" err="1">
                <a:effectLst/>
                <a:latin typeface="Nunito" pitchFamily="2" charset="0"/>
              </a:rPr>
              <a:t>seçmək</a:t>
            </a:r>
            <a:r>
              <a:rPr lang="en-US" sz="2200" i="0" dirty="0">
                <a:effectLst/>
                <a:latin typeface="Nunito" pitchFamily="2" charset="0"/>
              </a:rPr>
              <a:t> </a:t>
            </a:r>
            <a:r>
              <a:rPr lang="en-US" sz="2200" i="0" dirty="0" err="1">
                <a:effectLst/>
                <a:latin typeface="Nunito" pitchFamily="2" charset="0"/>
              </a:rPr>
              <a:t>və</a:t>
            </a:r>
            <a:r>
              <a:rPr lang="en-US" sz="2200" i="0" dirty="0">
                <a:effectLst/>
                <a:latin typeface="Nunito" pitchFamily="2" charset="0"/>
              </a:rPr>
              <a:t> </a:t>
            </a:r>
            <a:r>
              <a:rPr lang="en-US" sz="2200" i="0" dirty="0" err="1">
                <a:effectLst/>
                <a:latin typeface="Nunito" pitchFamily="2" charset="0"/>
              </a:rPr>
              <a:t>onu</a:t>
            </a:r>
            <a:r>
              <a:rPr lang="en-US" sz="2200" i="0" dirty="0">
                <a:effectLst/>
                <a:latin typeface="Nunito" pitchFamily="2" charset="0"/>
              </a:rPr>
              <a:t> </a:t>
            </a:r>
            <a:r>
              <a:rPr lang="en-US" sz="2200" i="0" dirty="0" err="1">
                <a:effectLst/>
                <a:latin typeface="Nunito" pitchFamily="2" charset="0"/>
              </a:rPr>
              <a:t>birinci</a:t>
            </a:r>
            <a:r>
              <a:rPr lang="en-US" sz="2200" i="0" dirty="0">
                <a:effectLst/>
                <a:latin typeface="Nunito" pitchFamily="2" charset="0"/>
              </a:rPr>
              <a:t> </a:t>
            </a:r>
            <a:r>
              <a:rPr lang="en-US" sz="2200" i="0" dirty="0" err="1">
                <a:effectLst/>
                <a:latin typeface="Nunito" pitchFamily="2" charset="0"/>
              </a:rPr>
              <a:t>çeşidlənməmiş</a:t>
            </a:r>
            <a:r>
              <a:rPr lang="en-US" sz="2200" i="0" dirty="0">
                <a:effectLst/>
                <a:latin typeface="Nunito" pitchFamily="2" charset="0"/>
              </a:rPr>
              <a:t> </a:t>
            </a:r>
            <a:r>
              <a:rPr lang="en-US" sz="2200" i="0" dirty="0" err="1">
                <a:effectLst/>
                <a:latin typeface="Nunito" pitchFamily="2" charset="0"/>
              </a:rPr>
              <a:t>elementlə</a:t>
            </a:r>
            <a:r>
              <a:rPr lang="en-US" sz="2200" i="0" dirty="0">
                <a:effectLst/>
                <a:latin typeface="Nunito" pitchFamily="2" charset="0"/>
              </a:rPr>
              <a:t> </a:t>
            </a:r>
            <a:r>
              <a:rPr lang="en-US" sz="2200" i="0" dirty="0" err="1">
                <a:effectLst/>
                <a:latin typeface="Nunito" pitchFamily="2" charset="0"/>
              </a:rPr>
              <a:t>əvəz</a:t>
            </a:r>
            <a:r>
              <a:rPr lang="en-US" sz="2200" i="0" dirty="0">
                <a:effectLst/>
                <a:latin typeface="Nunito" pitchFamily="2" charset="0"/>
              </a:rPr>
              <a:t> </a:t>
            </a:r>
            <a:r>
              <a:rPr lang="en-US" sz="2200" i="0" dirty="0" err="1">
                <a:effectLst/>
                <a:latin typeface="Nunito" pitchFamily="2" charset="0"/>
              </a:rPr>
              <a:t>etməklə</a:t>
            </a:r>
            <a:r>
              <a:rPr lang="en-US" sz="2200" i="0" dirty="0">
                <a:effectLst/>
                <a:latin typeface="Nunito" pitchFamily="2" charset="0"/>
              </a:rPr>
              <a:t> </a:t>
            </a:r>
            <a:r>
              <a:rPr lang="en-US" sz="2200" i="0" dirty="0" err="1">
                <a:effectLst/>
                <a:latin typeface="Nunito" pitchFamily="2" charset="0"/>
              </a:rPr>
              <a:t>massivi</a:t>
            </a:r>
            <a:r>
              <a:rPr lang="en-US" sz="2200" i="0" dirty="0">
                <a:effectLst/>
                <a:latin typeface="Nunito" pitchFamily="2" charset="0"/>
              </a:rPr>
              <a:t> </a:t>
            </a:r>
            <a:r>
              <a:rPr lang="en-US" sz="2200" i="0" dirty="0" err="1">
                <a:effectLst/>
                <a:latin typeface="Nunito" pitchFamily="2" charset="0"/>
              </a:rPr>
              <a:t>çeşidləyir</a:t>
            </a:r>
            <a:r>
              <a:rPr lang="en-US" sz="2200" i="0" dirty="0">
                <a:effectLst/>
                <a:latin typeface="Nunito" pitchFamily="2" charset="0"/>
              </a:rPr>
              <a:t>. Bu proses </a:t>
            </a:r>
            <a:r>
              <a:rPr lang="en-US" sz="2200" i="0" dirty="0" err="1">
                <a:effectLst/>
                <a:latin typeface="Nunito" pitchFamily="2" charset="0"/>
              </a:rPr>
              <a:t>bütün</a:t>
            </a:r>
            <a:r>
              <a:rPr lang="en-US" sz="2200" i="0" dirty="0">
                <a:effectLst/>
                <a:latin typeface="Nunito" pitchFamily="2" charset="0"/>
              </a:rPr>
              <a:t> </a:t>
            </a:r>
            <a:r>
              <a:rPr lang="en-US" sz="2200" i="0" dirty="0" err="1">
                <a:effectLst/>
                <a:latin typeface="Nunito" pitchFamily="2" charset="0"/>
              </a:rPr>
              <a:t>massiv</a:t>
            </a:r>
            <a:r>
              <a:rPr lang="en-US" sz="2200" i="0" dirty="0">
                <a:effectLst/>
                <a:latin typeface="Nunito" pitchFamily="2" charset="0"/>
              </a:rPr>
              <a:t> </a:t>
            </a:r>
            <a:r>
              <a:rPr lang="en-US" sz="2200" i="0" dirty="0" err="1">
                <a:effectLst/>
                <a:latin typeface="Nunito" pitchFamily="2" charset="0"/>
              </a:rPr>
              <a:t>sıralanana</a:t>
            </a:r>
            <a:r>
              <a:rPr lang="en-US" sz="2200" i="0" dirty="0">
                <a:effectLst/>
                <a:latin typeface="Nunito" pitchFamily="2" charset="0"/>
              </a:rPr>
              <a:t> </a:t>
            </a:r>
            <a:r>
              <a:rPr lang="en-US" sz="2200" i="0" dirty="0" err="1">
                <a:effectLst/>
                <a:latin typeface="Nunito" pitchFamily="2" charset="0"/>
              </a:rPr>
              <a:t>qədər</a:t>
            </a:r>
            <a:r>
              <a:rPr lang="en-US" sz="2200" i="0" dirty="0">
                <a:effectLst/>
                <a:latin typeface="Nunito" pitchFamily="2" charset="0"/>
              </a:rPr>
              <a:t> </a:t>
            </a:r>
            <a:r>
              <a:rPr lang="en-US" sz="2200" i="0" dirty="0" err="1">
                <a:effectLst/>
                <a:latin typeface="Nunito" pitchFamily="2" charset="0"/>
              </a:rPr>
              <a:t>davam</a:t>
            </a:r>
            <a:r>
              <a:rPr lang="en-US" sz="2200" i="0" dirty="0">
                <a:effectLst/>
                <a:latin typeface="Nunito" pitchFamily="2" charset="0"/>
              </a:rPr>
              <a:t> </a:t>
            </a:r>
            <a:r>
              <a:rPr lang="en-US" sz="2200" i="0" dirty="0" err="1">
                <a:effectLst/>
                <a:latin typeface="Nunito" pitchFamily="2" charset="0"/>
              </a:rPr>
              <a:t>edir</a:t>
            </a:r>
            <a:r>
              <a:rPr lang="en-US" sz="2200" i="0" dirty="0">
                <a:effectLst/>
                <a:latin typeface="Nunito" pitchFamily="2" charset="0"/>
              </a:rPr>
              <a:t>.</a:t>
            </a:r>
            <a:endParaRPr lang="en-US" sz="2200" dirty="0"/>
          </a:p>
        </p:txBody>
      </p:sp>
    </p:spTree>
    <p:extLst>
      <p:ext uri="{BB962C8B-B14F-4D97-AF65-F5344CB8AC3E}">
        <p14:creationId xmlns:p14="http://schemas.microsoft.com/office/powerpoint/2010/main" val="100734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0417-085B-3298-9C45-BAEB188AC4D3}"/>
              </a:ext>
            </a:extLst>
          </p:cNvPr>
          <p:cNvSpPr>
            <a:spLocks noGrp="1"/>
          </p:cNvSpPr>
          <p:nvPr>
            <p:ph type="title"/>
          </p:nvPr>
        </p:nvSpPr>
        <p:spPr/>
        <p:txBody>
          <a:bodyPr/>
          <a:lstStyle/>
          <a:p>
            <a:r>
              <a:rPr lang="en-US" b="1" i="0" dirty="0">
                <a:effectLst/>
                <a:latin typeface="Nunito" pitchFamily="2" charset="0"/>
              </a:rPr>
              <a:t>Selection Sort Algorithm:</a:t>
            </a:r>
            <a:br>
              <a:rPr lang="en-US" b="1" i="0" dirty="0">
                <a:effectLst/>
                <a:latin typeface="Nunito" pitchFamily="2" charset="0"/>
              </a:rPr>
            </a:br>
            <a:endParaRPr lang="en-US" dirty="0"/>
          </a:p>
        </p:txBody>
      </p:sp>
      <p:graphicFrame>
        <p:nvGraphicFramePr>
          <p:cNvPr id="21" name="Content Placeholder 2">
            <a:extLst>
              <a:ext uri="{FF2B5EF4-FFF2-40B4-BE49-F238E27FC236}">
                <a16:creationId xmlns:a16="http://schemas.microsoft.com/office/drawing/2014/main" id="{C90C9792-544C-C1BD-221C-18CF997B1911}"/>
              </a:ext>
            </a:extLst>
          </p:cNvPr>
          <p:cNvGraphicFramePr>
            <a:graphicFrameLocks noGrp="1"/>
          </p:cNvGraphicFramePr>
          <p:nvPr>
            <p:ph idx="1"/>
            <p:extLst>
              <p:ext uri="{D42A27DB-BD31-4B8C-83A1-F6EECF244321}">
                <p14:modId xmlns:p14="http://schemas.microsoft.com/office/powerpoint/2010/main" val="102997099"/>
              </p:ext>
            </p:extLst>
          </p:nvPr>
        </p:nvGraphicFramePr>
        <p:xfrm>
          <a:off x="838200" y="1386348"/>
          <a:ext cx="10685206" cy="5106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6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4C07E-3159-E499-4C27-33C44EE3023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Animation</a:t>
            </a:r>
            <a:endParaRPr lang="en-US" sz="3200" kern="1200" dirty="0">
              <a:solidFill>
                <a:schemeClr val="bg1"/>
              </a:solidFill>
              <a:latin typeface="+mj-lt"/>
              <a:ea typeface="+mj-ea"/>
              <a:cs typeface="+mj-cs"/>
            </a:endParaRPr>
          </a:p>
        </p:txBody>
      </p:sp>
      <p:pic>
        <p:nvPicPr>
          <p:cNvPr id="5" name="Content Placeholder 4" descr="A number in a row&#10;&#10;Description automatically generated">
            <a:extLst>
              <a:ext uri="{FF2B5EF4-FFF2-40B4-BE49-F238E27FC236}">
                <a16:creationId xmlns:a16="http://schemas.microsoft.com/office/drawing/2014/main" id="{916FDB7A-1534-7A55-7E77-C04DE830C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076" y="1675227"/>
            <a:ext cx="7689848" cy="4394199"/>
          </a:xfrm>
          <a:prstGeom prst="rect">
            <a:avLst/>
          </a:prstGeom>
        </p:spPr>
      </p:pic>
    </p:spTree>
    <p:extLst>
      <p:ext uri="{BB962C8B-B14F-4D97-AF65-F5344CB8AC3E}">
        <p14:creationId xmlns:p14="http://schemas.microsoft.com/office/powerpoint/2010/main" val="305587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F77A1-FA74-F837-4EFF-1586717C877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Selection Sort Flowchart</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algorithm&#10;&#10;Description automatically generated">
            <a:extLst>
              <a:ext uri="{FF2B5EF4-FFF2-40B4-BE49-F238E27FC236}">
                <a16:creationId xmlns:a16="http://schemas.microsoft.com/office/drawing/2014/main" id="{FB32C128-B312-A502-9466-A9FE102EE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187" y="0"/>
            <a:ext cx="4876800" cy="6858000"/>
          </a:xfrm>
          <a:prstGeom prst="rect">
            <a:avLst/>
          </a:prstGeom>
        </p:spPr>
      </p:pic>
    </p:spTree>
    <p:extLst>
      <p:ext uri="{BB962C8B-B14F-4D97-AF65-F5344CB8AC3E}">
        <p14:creationId xmlns:p14="http://schemas.microsoft.com/office/powerpoint/2010/main" val="163192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95942-91F9-D0FF-3522-734D3CFA8C4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Selection Sort Code in C#</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79A512-746A-0745-086B-683440F8A596}"/>
              </a:ext>
            </a:extLst>
          </p:cNvPr>
          <p:cNvSpPr>
            <a:spLocks noGrp="1"/>
          </p:cNvSpPr>
          <p:nvPr>
            <p:ph idx="1"/>
          </p:nvPr>
        </p:nvSpPr>
        <p:spPr>
          <a:xfrm>
            <a:off x="4447308" y="117987"/>
            <a:ext cx="6906491" cy="6740013"/>
          </a:xfrm>
        </p:spPr>
        <p:txBody>
          <a:bodyPr anchor="ctr">
            <a:normAutofit fontScale="92500" lnSpcReduction="10000"/>
          </a:bodyPr>
          <a:lstStyle/>
          <a:p>
            <a:pPr marL="0" indent="0">
              <a:buNone/>
            </a:pPr>
            <a:r>
              <a:rPr lang="pt-BR" sz="1800" dirty="0">
                <a:latin typeface="Times New Roman" panose="02020603050405020304" pitchFamily="18" charset="0"/>
                <a:cs typeface="Times New Roman" panose="02020603050405020304" pitchFamily="18" charset="0"/>
              </a:rPr>
              <a:t>int[] num = { 12, 3, 56, 8, 24, 6, 89 };</a:t>
            </a:r>
            <a:endParaRPr lang="nn-NO" sz="1800" dirty="0">
              <a:latin typeface="Times New Roman" panose="02020603050405020304" pitchFamily="18" charset="0"/>
              <a:cs typeface="Times New Roman" panose="02020603050405020304" pitchFamily="18" charset="0"/>
            </a:endParaRPr>
          </a:p>
          <a:p>
            <a:pPr marL="0" indent="0">
              <a:buNone/>
            </a:pPr>
            <a:r>
              <a:rPr lang="nn-NO" sz="1800" dirty="0">
                <a:latin typeface="Times New Roman" panose="02020603050405020304" pitchFamily="18" charset="0"/>
                <a:cs typeface="Times New Roman" panose="02020603050405020304" pitchFamily="18" charset="0"/>
              </a:rPr>
              <a:t>for (int i = 0; i &lt; num.Length-1; i++)</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int min =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for (int j = i+1;j &lt; </a:t>
            </a:r>
            <a:r>
              <a:rPr lang="en-US" sz="1800" dirty="0" err="1">
                <a:latin typeface="Times New Roman" panose="02020603050405020304" pitchFamily="18" charset="0"/>
                <a:cs typeface="Times New Roman" panose="02020603050405020304" pitchFamily="18" charset="0"/>
              </a:rPr>
              <a:t>num.Length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pt-BR" sz="1800" dirty="0">
                <a:latin typeface="Times New Roman" panose="02020603050405020304" pitchFamily="18" charset="0"/>
                <a:cs typeface="Times New Roman" panose="02020603050405020304" pitchFamily="18" charset="0"/>
              </a:rPr>
              <a:t>        if (num[j] &lt; num[min])</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min = j;</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var temp = num[</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num[</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num[min];</a:t>
            </a:r>
          </a:p>
          <a:p>
            <a:pPr marL="0" indent="0">
              <a:buNone/>
            </a:pPr>
            <a:r>
              <a:rPr lang="en-US" sz="1800" dirty="0">
                <a:latin typeface="Times New Roman" panose="02020603050405020304" pitchFamily="18" charset="0"/>
                <a:cs typeface="Times New Roman" panose="02020603050405020304" pitchFamily="18" charset="0"/>
              </a:rPr>
              <a:t>    num[min] = temp;</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for (int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0;i &lt; </a:t>
            </a:r>
            <a:r>
              <a:rPr lang="en-US" sz="1800" dirty="0" err="1">
                <a:latin typeface="Times New Roman" panose="02020603050405020304" pitchFamily="18" charset="0"/>
                <a:cs typeface="Times New Roman" panose="02020603050405020304" pitchFamily="18" charset="0"/>
              </a:rPr>
              <a:t>num.Length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Console.Write</a:t>
            </a:r>
            <a:r>
              <a:rPr lang="en-US" sz="1800" dirty="0">
                <a:latin typeface="Times New Roman" panose="02020603050405020304" pitchFamily="18" charset="0"/>
                <a:cs typeface="Times New Roman" panose="02020603050405020304" pitchFamily="18" charset="0"/>
              </a:rPr>
              <a:t>(num[</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100" dirty="0"/>
          </a:p>
        </p:txBody>
      </p:sp>
    </p:spTree>
    <p:extLst>
      <p:ext uri="{BB962C8B-B14F-4D97-AF65-F5344CB8AC3E}">
        <p14:creationId xmlns:p14="http://schemas.microsoft.com/office/powerpoint/2010/main" val="356516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tion To Sorting Algorithms - Selection and Insertion sort">
            <a:extLst>
              <a:ext uri="{FF2B5EF4-FFF2-40B4-BE49-F238E27FC236}">
                <a16:creationId xmlns:a16="http://schemas.microsoft.com/office/drawing/2014/main" id="{5FB22EE8-1408-0BC4-0688-123D6C4811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425194"/>
            <a:ext cx="10905066" cy="40076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E6D1DA0-6496-FF16-783F-B5D67C01D2A1}"/>
              </a:ext>
            </a:extLst>
          </p:cNvPr>
          <p:cNvSpPr/>
          <p:nvPr/>
        </p:nvSpPr>
        <p:spPr>
          <a:xfrm>
            <a:off x="643467" y="4306529"/>
            <a:ext cx="10905066" cy="1189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18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384</TotalTime>
  <Words>1517</Words>
  <Application>Microsoft Office PowerPoint</Application>
  <PresentationFormat>Widescreen</PresentationFormat>
  <Paragraphs>141</Paragraphs>
  <Slides>30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Antonio Bold</vt:lpstr>
      <vt:lpstr>Aptos</vt:lpstr>
      <vt:lpstr>Aptos Display</vt:lpstr>
      <vt:lpstr>Arial</vt:lpstr>
      <vt:lpstr>Bahnschrift SemiCondensed</vt:lpstr>
      <vt:lpstr>Calibri</vt:lpstr>
      <vt:lpstr>Consolas</vt:lpstr>
      <vt:lpstr>Nunito</vt:lpstr>
      <vt:lpstr>Open Sauce</vt:lpstr>
      <vt:lpstr>Open Sauce Bold</vt:lpstr>
      <vt:lpstr>Raleway</vt:lpstr>
      <vt:lpstr>Times New Roman</vt:lpstr>
      <vt:lpstr>Office Theme</vt:lpstr>
      <vt:lpstr>Sort Algorithm</vt:lpstr>
      <vt:lpstr>Mövzular</vt:lpstr>
      <vt:lpstr>Sort Algorithm</vt:lpstr>
      <vt:lpstr>Selection Sort</vt:lpstr>
      <vt:lpstr>Selection Sort Algorithm: </vt:lpstr>
      <vt:lpstr>Animation</vt:lpstr>
      <vt:lpstr>Selection Sort Flowchart</vt:lpstr>
      <vt:lpstr>Selection Sort Code in C#</vt:lpstr>
      <vt:lpstr>PowerPoint Presentation</vt:lpstr>
      <vt:lpstr>PowerPoint Presentation</vt:lpstr>
      <vt:lpstr>PowerPoint Presentation</vt:lpstr>
      <vt:lpstr>PowerPoint Presentation</vt:lpstr>
      <vt:lpstr>PowerPoint Presentation</vt:lpstr>
      <vt:lpstr>Insertion Sort</vt:lpstr>
      <vt:lpstr>PowerPoint Presentation</vt:lpstr>
      <vt:lpstr>Insertion Sort Flowchart</vt:lpstr>
      <vt:lpstr>Insertion Sort Code in C#</vt:lpstr>
      <vt:lpstr>PowerPoint Presentation</vt:lpstr>
      <vt:lpstr>Merge Sort</vt:lpstr>
      <vt:lpstr>Addım-addım proses: </vt:lpstr>
      <vt:lpstr>Merge sort üstünlükləri və mənfi cəhətləri</vt:lpstr>
      <vt:lpstr>Time Complexity</vt:lpstr>
      <vt:lpstr>PowerPoint Presentation</vt:lpstr>
      <vt:lpstr>Quick Sort</vt:lpstr>
      <vt:lpstr>PowerPoint Presentation</vt:lpstr>
      <vt:lpstr>Ən yaxşı hal (Best case): Vaxt mürəkkəbliyi: O(n log n) Bu hal o zaman baş verir ki, pivot hər dəfə siyahını təxminən iki bərabər hissəyə bölür. Siyahının hər dəfə yarıya bölünməsi alqoritmin sürətini artırır. Məsələn, əgər siyahı həmişə yarıya bölünsə, hər səviyyədə təxminən log n dərinliyində bölmələr aparılacaq, və hər səviyyədə təxminən n əməliyyat yerinə yetiriləcək.  Orta hal (Average case): Vaxt mürəkkəbliyi: O(n log n) Pivot təsadüfi seçilirsə və orta hesabla siyahı balanslı şəkildə bölünürsə, orta mürəkkəblik də ən yaxşı hal kimi O(n log n) olur. </vt:lpstr>
      <vt:lpstr>Ən pis hal (Worst case): Vaxt mürəkkəbliyi: O(n^2) Bu hal o zaman baş verir ki, pivot ən pis şəkildə seçilir, yəni pivot siyahının ən kiçik və ya ən böyük elementi olur. Bu halda, siyahı hər dəfə yalnız bir elementlə bölünür, və hər bölünmədə n əməliyyat aparılır. Ən pis hal sıraya qoyulmuş (və ya tərs sıraya qoyulmuş) massivlə işlənildikdə baş verə bilər, çünki pivot siyahının bir ucunu təmsil edir və effektiv bölünmə baş vermir. Pivot seçimi: Ən pis halın qarşısını almaq üçün, pivotun seçimi çox vacibdir. Tez-tez pivot kimi ortanca elementi və ya təsadüfi bir elementi seçmək alqoritmin performansını yaxşılaşdırır.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 Algorithm</dc:title>
  <dc:creator>Rəvan Məhərrəmli</dc:creator>
  <cp:lastModifiedBy>Rəvan Məhərrəmli</cp:lastModifiedBy>
  <cp:revision>12</cp:revision>
  <dcterms:created xsi:type="dcterms:W3CDTF">2024-10-05T08:42:22Z</dcterms:created>
  <dcterms:modified xsi:type="dcterms:W3CDTF">2024-10-06T18:03:40Z</dcterms:modified>
</cp:coreProperties>
</file>