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850" b="0" i="0">
                <a:solidFill>
                  <a:srgbClr val="181818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850" b="0" i="0">
                <a:solidFill>
                  <a:srgbClr val="181818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850" b="0" i="0">
                <a:solidFill>
                  <a:srgbClr val="181818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077700" y="17487"/>
            <a:ext cx="6210300" cy="10269855"/>
          </a:xfrm>
          <a:custGeom>
            <a:avLst/>
            <a:gdLst/>
            <a:ahLst/>
            <a:cxnLst/>
            <a:rect l="l" t="t" r="r" b="b"/>
            <a:pathLst>
              <a:path w="6210300" h="10269855">
                <a:moveTo>
                  <a:pt x="6210299" y="10269512"/>
                </a:moveTo>
                <a:lnTo>
                  <a:pt x="0" y="10269512"/>
                </a:lnTo>
                <a:lnTo>
                  <a:pt x="0" y="0"/>
                </a:lnTo>
                <a:lnTo>
                  <a:pt x="6210299" y="0"/>
                </a:lnTo>
                <a:lnTo>
                  <a:pt x="6210299" y="10269512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850" b="0" i="0">
                <a:solidFill>
                  <a:srgbClr val="181818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3428358"/>
            <a:ext cx="8347075" cy="3263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850" b="0" i="0">
                <a:solidFill>
                  <a:srgbClr val="181818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900"/>
              </a:lnSpc>
              <a:spcBef>
                <a:spcPts val="95"/>
              </a:spcBef>
            </a:pPr>
            <a:r>
              <a:rPr spc="-585" dirty="0"/>
              <a:t>Binary</a:t>
            </a:r>
            <a:r>
              <a:rPr spc="-1105" dirty="0"/>
              <a:t> </a:t>
            </a:r>
            <a:r>
              <a:rPr spc="-965" dirty="0"/>
              <a:t>Search </a:t>
            </a:r>
            <a:r>
              <a:rPr spc="-520" dirty="0"/>
              <a:t>Alqoritmi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0999" y="2251448"/>
            <a:ext cx="5789930" cy="63214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algn="ctr">
              <a:lnSpc>
                <a:spcPts val="4130"/>
              </a:lnSpc>
              <a:spcBef>
                <a:spcPts val="210"/>
              </a:spcBef>
            </a:pPr>
            <a:r>
              <a:rPr sz="3500" spc="-85" dirty="0">
                <a:solidFill>
                  <a:srgbClr val="181818"/>
                </a:solidFill>
                <a:latin typeface="Tahoma"/>
                <a:cs typeface="Tahoma"/>
              </a:rPr>
              <a:t>BINARY</a:t>
            </a:r>
            <a:r>
              <a:rPr sz="3500" spc="-19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3500" dirty="0">
                <a:solidFill>
                  <a:srgbClr val="181818"/>
                </a:solidFill>
                <a:latin typeface="Tahoma"/>
                <a:cs typeface="Tahoma"/>
              </a:rPr>
              <a:t>SEARCH</a:t>
            </a:r>
            <a:r>
              <a:rPr sz="3500" spc="-21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3500" spc="-10" dirty="0">
                <a:solidFill>
                  <a:srgbClr val="181818"/>
                </a:solidFill>
                <a:latin typeface="Tahoma"/>
                <a:cs typeface="Tahoma"/>
              </a:rPr>
              <a:t>ALQORİTMİ, </a:t>
            </a:r>
            <a:r>
              <a:rPr sz="3500" spc="-65" dirty="0">
                <a:solidFill>
                  <a:srgbClr val="181818"/>
                </a:solidFill>
                <a:latin typeface="Tahoma"/>
                <a:cs typeface="Tahoma"/>
              </a:rPr>
              <a:t>SIRALANMIŞ</a:t>
            </a:r>
            <a:r>
              <a:rPr sz="3500" spc="-18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3500" spc="-150" dirty="0">
                <a:solidFill>
                  <a:srgbClr val="181818"/>
                </a:solidFill>
                <a:latin typeface="Tahoma"/>
                <a:cs typeface="Tahoma"/>
              </a:rPr>
              <a:t>BİR</a:t>
            </a:r>
            <a:r>
              <a:rPr sz="3500" spc="-18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3500" spc="-10" dirty="0">
                <a:solidFill>
                  <a:srgbClr val="181818"/>
                </a:solidFill>
                <a:latin typeface="Tahoma"/>
                <a:cs typeface="Tahoma"/>
              </a:rPr>
              <a:t>MASSIVD</a:t>
            </a:r>
            <a:r>
              <a:rPr sz="3500" spc="-10" dirty="0">
                <a:solidFill>
                  <a:srgbClr val="181818"/>
                </a:solidFill>
                <a:latin typeface="Calibri"/>
                <a:cs typeface="Calibri"/>
              </a:rPr>
              <a:t>Ə </a:t>
            </a:r>
            <a:r>
              <a:rPr sz="3500" spc="-20" dirty="0">
                <a:solidFill>
                  <a:srgbClr val="181818"/>
                </a:solidFill>
                <a:latin typeface="Tahoma"/>
                <a:cs typeface="Tahoma"/>
              </a:rPr>
              <a:t>VERİL</a:t>
            </a:r>
            <a:r>
              <a:rPr sz="3500" spc="-20" dirty="0">
                <a:solidFill>
                  <a:srgbClr val="181818"/>
                </a:solidFill>
                <a:latin typeface="Calibri"/>
                <a:cs typeface="Calibri"/>
              </a:rPr>
              <a:t>Ə</a:t>
            </a:r>
            <a:r>
              <a:rPr sz="3500" spc="-20" dirty="0">
                <a:solidFill>
                  <a:srgbClr val="181818"/>
                </a:solidFill>
                <a:latin typeface="Tahoma"/>
                <a:cs typeface="Tahoma"/>
              </a:rPr>
              <a:t>N</a:t>
            </a:r>
            <a:r>
              <a:rPr sz="3500" spc="-21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3500" spc="-10" dirty="0">
                <a:solidFill>
                  <a:srgbClr val="181818"/>
                </a:solidFill>
                <a:latin typeface="Tahoma"/>
                <a:cs typeface="Tahoma"/>
              </a:rPr>
              <a:t>ELEMENTİ AXTARMAQ</a:t>
            </a:r>
            <a:r>
              <a:rPr sz="3500" spc="-21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3500" spc="155" dirty="0">
                <a:solidFill>
                  <a:srgbClr val="181818"/>
                </a:solidFill>
                <a:latin typeface="Tahoma"/>
                <a:cs typeface="Tahoma"/>
              </a:rPr>
              <a:t>ÜÇÜN</a:t>
            </a:r>
            <a:r>
              <a:rPr sz="3500" spc="-21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3500" spc="-10" dirty="0">
                <a:solidFill>
                  <a:srgbClr val="181818"/>
                </a:solidFill>
                <a:latin typeface="Tahoma"/>
                <a:cs typeface="Tahoma"/>
              </a:rPr>
              <a:t>İSTİFAD</a:t>
            </a:r>
            <a:r>
              <a:rPr sz="3500" spc="-10" dirty="0">
                <a:solidFill>
                  <a:srgbClr val="181818"/>
                </a:solidFill>
                <a:latin typeface="Calibri"/>
                <a:cs typeface="Calibri"/>
              </a:rPr>
              <a:t>Ə </a:t>
            </a:r>
            <a:r>
              <a:rPr sz="3500" spc="114" dirty="0">
                <a:solidFill>
                  <a:srgbClr val="181818"/>
                </a:solidFill>
                <a:latin typeface="Tahoma"/>
                <a:cs typeface="Tahoma"/>
              </a:rPr>
              <a:t>OLUNAN</a:t>
            </a:r>
            <a:r>
              <a:rPr sz="3500" spc="-17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3500" spc="80" dirty="0">
                <a:solidFill>
                  <a:srgbClr val="181818"/>
                </a:solidFill>
                <a:latin typeface="Tahoma"/>
                <a:cs typeface="Tahoma"/>
              </a:rPr>
              <a:t>S</a:t>
            </a:r>
            <a:r>
              <a:rPr sz="3500" spc="80" dirty="0">
                <a:solidFill>
                  <a:srgbClr val="181818"/>
                </a:solidFill>
                <a:latin typeface="Calibri"/>
                <a:cs typeface="Calibri"/>
              </a:rPr>
              <a:t>Ə</a:t>
            </a:r>
            <a:r>
              <a:rPr sz="3500" spc="80" dirty="0">
                <a:solidFill>
                  <a:srgbClr val="181818"/>
                </a:solidFill>
                <a:latin typeface="Tahoma"/>
                <a:cs typeface="Tahoma"/>
              </a:rPr>
              <a:t>M</a:t>
            </a:r>
            <a:r>
              <a:rPr sz="3500" spc="80" dirty="0">
                <a:solidFill>
                  <a:srgbClr val="181818"/>
                </a:solidFill>
                <a:latin typeface="Calibri"/>
                <a:cs typeface="Calibri"/>
              </a:rPr>
              <a:t>Ə</a:t>
            </a:r>
            <a:r>
              <a:rPr sz="3500" spc="80" dirty="0">
                <a:solidFill>
                  <a:srgbClr val="181818"/>
                </a:solidFill>
                <a:latin typeface="Tahoma"/>
                <a:cs typeface="Tahoma"/>
              </a:rPr>
              <a:t>R</a:t>
            </a:r>
            <a:r>
              <a:rPr sz="3500" spc="80" dirty="0">
                <a:solidFill>
                  <a:srgbClr val="181818"/>
                </a:solidFill>
                <a:latin typeface="Calibri"/>
                <a:cs typeface="Calibri"/>
              </a:rPr>
              <a:t>Ə</a:t>
            </a:r>
            <a:r>
              <a:rPr sz="3500" spc="80" dirty="0">
                <a:solidFill>
                  <a:srgbClr val="181818"/>
                </a:solidFill>
                <a:latin typeface="Tahoma"/>
                <a:cs typeface="Tahoma"/>
              </a:rPr>
              <a:t>Lİ</a:t>
            </a:r>
            <a:r>
              <a:rPr sz="3500" spc="-16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3500" spc="-25" dirty="0">
                <a:solidFill>
                  <a:srgbClr val="181818"/>
                </a:solidFill>
                <a:latin typeface="Tahoma"/>
                <a:cs typeface="Tahoma"/>
              </a:rPr>
              <a:t>BİR </a:t>
            </a:r>
            <a:r>
              <a:rPr sz="3500" spc="-70" dirty="0">
                <a:solidFill>
                  <a:srgbClr val="181818"/>
                </a:solidFill>
                <a:latin typeface="Tahoma"/>
                <a:cs typeface="Tahoma"/>
              </a:rPr>
              <a:t>ALQORİTMDİR.</a:t>
            </a:r>
            <a:r>
              <a:rPr sz="3500" spc="-19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3500" spc="-25" dirty="0">
                <a:solidFill>
                  <a:srgbClr val="181818"/>
                </a:solidFill>
                <a:latin typeface="Tahoma"/>
                <a:cs typeface="Tahoma"/>
              </a:rPr>
              <a:t>O, </a:t>
            </a:r>
            <a:r>
              <a:rPr sz="3500" spc="-10" dirty="0">
                <a:solidFill>
                  <a:srgbClr val="181818"/>
                </a:solidFill>
                <a:latin typeface="Tahoma"/>
                <a:cs typeface="Tahoma"/>
              </a:rPr>
              <a:t>VERİL</a:t>
            </a:r>
            <a:r>
              <a:rPr sz="3500" spc="-10" dirty="0">
                <a:solidFill>
                  <a:srgbClr val="181818"/>
                </a:solidFill>
                <a:latin typeface="Calibri"/>
                <a:cs typeface="Calibri"/>
              </a:rPr>
              <a:t>Ə</a:t>
            </a:r>
            <a:r>
              <a:rPr sz="3500" spc="-10" dirty="0">
                <a:solidFill>
                  <a:srgbClr val="181818"/>
                </a:solidFill>
                <a:latin typeface="Tahoma"/>
                <a:cs typeface="Tahoma"/>
              </a:rPr>
              <a:t>NL</a:t>
            </a:r>
            <a:r>
              <a:rPr sz="3500" spc="-10" dirty="0">
                <a:solidFill>
                  <a:srgbClr val="181818"/>
                </a:solidFill>
                <a:latin typeface="Calibri"/>
                <a:cs typeface="Calibri"/>
              </a:rPr>
              <a:t>Ə</a:t>
            </a:r>
            <a:r>
              <a:rPr sz="3500" spc="-10" dirty="0">
                <a:solidFill>
                  <a:srgbClr val="181818"/>
                </a:solidFill>
                <a:latin typeface="Tahoma"/>
                <a:cs typeface="Tahoma"/>
              </a:rPr>
              <a:t>RİN</a:t>
            </a:r>
            <a:r>
              <a:rPr sz="3500" spc="-26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3500" spc="-10" dirty="0">
                <a:solidFill>
                  <a:srgbClr val="181818"/>
                </a:solidFill>
                <a:latin typeface="Tahoma"/>
                <a:cs typeface="Tahoma"/>
              </a:rPr>
              <a:t>YARIYA </a:t>
            </a:r>
            <a:r>
              <a:rPr sz="3500" spc="85" dirty="0">
                <a:solidFill>
                  <a:srgbClr val="181818"/>
                </a:solidFill>
                <a:latin typeface="Tahoma"/>
                <a:cs typeface="Tahoma"/>
              </a:rPr>
              <a:t>BÖLÜNM</a:t>
            </a:r>
            <a:r>
              <a:rPr sz="3500" spc="85" dirty="0">
                <a:solidFill>
                  <a:srgbClr val="181818"/>
                </a:solidFill>
                <a:latin typeface="Calibri"/>
                <a:cs typeface="Calibri"/>
              </a:rPr>
              <a:t>Ə</a:t>
            </a:r>
            <a:r>
              <a:rPr sz="3500" spc="85" dirty="0">
                <a:solidFill>
                  <a:srgbClr val="181818"/>
                </a:solidFill>
                <a:latin typeface="Tahoma"/>
                <a:cs typeface="Tahoma"/>
              </a:rPr>
              <a:t>Sİ</a:t>
            </a:r>
            <a:r>
              <a:rPr sz="3500" spc="-15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3500" spc="-10" dirty="0">
                <a:solidFill>
                  <a:srgbClr val="181818"/>
                </a:solidFill>
                <a:latin typeface="Tahoma"/>
                <a:cs typeface="Tahoma"/>
              </a:rPr>
              <a:t>PRİNSİPİ </a:t>
            </a:r>
            <a:r>
              <a:rPr sz="3500" dirty="0">
                <a:solidFill>
                  <a:srgbClr val="181818"/>
                </a:solidFill>
                <a:latin typeface="Calibri"/>
                <a:cs typeface="Calibri"/>
              </a:rPr>
              <a:t>Ə</a:t>
            </a:r>
            <a:r>
              <a:rPr sz="3500" dirty="0">
                <a:solidFill>
                  <a:srgbClr val="181818"/>
                </a:solidFill>
                <a:latin typeface="Tahoma"/>
                <a:cs typeface="Tahoma"/>
              </a:rPr>
              <a:t>SASINDA</a:t>
            </a:r>
            <a:r>
              <a:rPr sz="3500" spc="-22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3500" spc="-130" dirty="0">
                <a:solidFill>
                  <a:srgbClr val="181818"/>
                </a:solidFill>
                <a:latin typeface="Tahoma"/>
                <a:cs typeface="Tahoma"/>
              </a:rPr>
              <a:t>İŞL</a:t>
            </a:r>
            <a:r>
              <a:rPr sz="3500" spc="-130" dirty="0">
                <a:solidFill>
                  <a:srgbClr val="181818"/>
                </a:solidFill>
                <a:latin typeface="Calibri"/>
                <a:cs typeface="Calibri"/>
              </a:rPr>
              <a:t>Ə</a:t>
            </a:r>
            <a:r>
              <a:rPr sz="3500" spc="-130" dirty="0">
                <a:solidFill>
                  <a:srgbClr val="181818"/>
                </a:solidFill>
                <a:latin typeface="Tahoma"/>
                <a:cs typeface="Tahoma"/>
              </a:rPr>
              <a:t>YİR</a:t>
            </a:r>
            <a:r>
              <a:rPr sz="3500" spc="-19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3500" spc="85" dirty="0">
                <a:solidFill>
                  <a:srgbClr val="181818"/>
                </a:solidFill>
                <a:latin typeface="Tahoma"/>
                <a:cs typeface="Tahoma"/>
              </a:rPr>
              <a:t>V</a:t>
            </a:r>
            <a:r>
              <a:rPr sz="3500" spc="85" dirty="0">
                <a:solidFill>
                  <a:srgbClr val="181818"/>
                </a:solidFill>
                <a:latin typeface="Calibri"/>
                <a:cs typeface="Calibri"/>
              </a:rPr>
              <a:t>Ə </a:t>
            </a:r>
            <a:r>
              <a:rPr sz="3500" spc="65" dirty="0">
                <a:solidFill>
                  <a:srgbClr val="181818"/>
                </a:solidFill>
                <a:latin typeface="Tahoma"/>
                <a:cs typeface="Tahoma"/>
              </a:rPr>
              <a:t>N</a:t>
            </a:r>
            <a:r>
              <a:rPr sz="3500" spc="65" dirty="0">
                <a:solidFill>
                  <a:srgbClr val="181818"/>
                </a:solidFill>
                <a:latin typeface="Calibri"/>
                <a:cs typeface="Calibri"/>
              </a:rPr>
              <a:t>Ə</a:t>
            </a:r>
            <a:r>
              <a:rPr sz="3500" spc="65" dirty="0">
                <a:solidFill>
                  <a:srgbClr val="181818"/>
                </a:solidFill>
                <a:latin typeface="Tahoma"/>
                <a:cs typeface="Tahoma"/>
              </a:rPr>
              <a:t>TİC</a:t>
            </a:r>
            <a:r>
              <a:rPr sz="3500" spc="65" dirty="0">
                <a:solidFill>
                  <a:srgbClr val="181818"/>
                </a:solidFill>
                <a:latin typeface="Calibri"/>
                <a:cs typeface="Calibri"/>
              </a:rPr>
              <a:t>Ə</a:t>
            </a:r>
            <a:r>
              <a:rPr sz="3500" spc="65" dirty="0">
                <a:solidFill>
                  <a:srgbClr val="181818"/>
                </a:solidFill>
                <a:latin typeface="Tahoma"/>
                <a:cs typeface="Tahoma"/>
              </a:rPr>
              <a:t>D</a:t>
            </a:r>
            <a:r>
              <a:rPr sz="3500" spc="65" dirty="0">
                <a:solidFill>
                  <a:srgbClr val="181818"/>
                </a:solidFill>
                <a:latin typeface="Calibri"/>
                <a:cs typeface="Calibri"/>
              </a:rPr>
              <a:t>Ə</a:t>
            </a:r>
            <a:r>
              <a:rPr sz="3500" spc="13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3500" spc="110" dirty="0">
                <a:solidFill>
                  <a:srgbClr val="181818"/>
                </a:solidFill>
                <a:latin typeface="Tahoma"/>
                <a:cs typeface="Tahoma"/>
              </a:rPr>
              <a:t>H</a:t>
            </a:r>
            <a:r>
              <a:rPr sz="3500" spc="110" dirty="0">
                <a:solidFill>
                  <a:srgbClr val="181818"/>
                </a:solidFill>
                <a:latin typeface="Calibri"/>
                <a:cs typeface="Calibri"/>
              </a:rPr>
              <a:t>Ə</a:t>
            </a:r>
            <a:r>
              <a:rPr sz="3500" spc="110" dirty="0">
                <a:solidFill>
                  <a:srgbClr val="181818"/>
                </a:solidFill>
                <a:latin typeface="Tahoma"/>
                <a:cs typeface="Tahoma"/>
              </a:rPr>
              <a:t>R</a:t>
            </a:r>
            <a:r>
              <a:rPr sz="3500" spc="-17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3500" spc="-25" dirty="0">
                <a:solidFill>
                  <a:srgbClr val="181818"/>
                </a:solidFill>
                <a:latin typeface="Tahoma"/>
                <a:cs typeface="Tahoma"/>
              </a:rPr>
              <a:t>BİR </a:t>
            </a:r>
            <a:r>
              <a:rPr sz="3500" dirty="0">
                <a:solidFill>
                  <a:srgbClr val="181818"/>
                </a:solidFill>
                <a:latin typeface="Tahoma"/>
                <a:cs typeface="Tahoma"/>
              </a:rPr>
              <a:t>ADDIMDA</a:t>
            </a:r>
            <a:r>
              <a:rPr sz="3500" spc="-15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3500" spc="-160" dirty="0">
                <a:solidFill>
                  <a:srgbClr val="181818"/>
                </a:solidFill>
                <a:latin typeface="Tahoma"/>
                <a:cs typeface="Tahoma"/>
              </a:rPr>
              <a:t>AXTARIŞ</a:t>
            </a:r>
            <a:r>
              <a:rPr sz="3500" spc="-15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3500" spc="-10" dirty="0">
                <a:solidFill>
                  <a:srgbClr val="181818"/>
                </a:solidFill>
                <a:latin typeface="Tahoma"/>
                <a:cs typeface="Tahoma"/>
              </a:rPr>
              <a:t>SAH</a:t>
            </a:r>
            <a:r>
              <a:rPr sz="3500" spc="-10" dirty="0">
                <a:solidFill>
                  <a:srgbClr val="181818"/>
                </a:solidFill>
                <a:latin typeface="Calibri"/>
                <a:cs typeface="Calibri"/>
              </a:rPr>
              <a:t>Ə</a:t>
            </a:r>
            <a:r>
              <a:rPr sz="3500" spc="-10" dirty="0">
                <a:solidFill>
                  <a:srgbClr val="181818"/>
                </a:solidFill>
                <a:latin typeface="Tahoma"/>
                <a:cs typeface="Tahoma"/>
              </a:rPr>
              <a:t>SİNİ </a:t>
            </a:r>
            <a:r>
              <a:rPr sz="3500" spc="-170" dirty="0">
                <a:solidFill>
                  <a:srgbClr val="181818"/>
                </a:solidFill>
                <a:latin typeface="Tahoma"/>
                <a:cs typeface="Tahoma"/>
              </a:rPr>
              <a:t>YARIYA</a:t>
            </a:r>
            <a:r>
              <a:rPr sz="3500" spc="-14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3500" spc="-10" dirty="0">
                <a:solidFill>
                  <a:srgbClr val="181818"/>
                </a:solidFill>
                <a:latin typeface="Tahoma"/>
                <a:cs typeface="Tahoma"/>
              </a:rPr>
              <a:t>ENDİRİR.</a:t>
            </a:r>
            <a:endParaRPr sz="35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928" y="0"/>
            <a:ext cx="11410950" cy="10287000"/>
          </a:xfrm>
          <a:custGeom>
            <a:avLst/>
            <a:gdLst/>
            <a:ahLst/>
            <a:cxnLst/>
            <a:rect l="l" t="t" r="r" b="b"/>
            <a:pathLst>
              <a:path w="11410950" h="10287000">
                <a:moveTo>
                  <a:pt x="1141094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1410949" y="0"/>
                </a:lnTo>
                <a:lnTo>
                  <a:pt x="11410949" y="1028699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8" y="713240"/>
            <a:ext cx="11296649" cy="51911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00742" y="6557908"/>
            <a:ext cx="7209790" cy="23685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2200" spc="-25" dirty="0">
                <a:latin typeface="Palatino Linotype"/>
                <a:cs typeface="Palatino Linotype"/>
              </a:rPr>
              <a:t>Massiv:</a:t>
            </a:r>
            <a:r>
              <a:rPr sz="2200" spc="-10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[2,</a:t>
            </a:r>
            <a:r>
              <a:rPr sz="2200" spc="-105" dirty="0">
                <a:latin typeface="Palatino Linotype"/>
                <a:cs typeface="Palatino Linotype"/>
              </a:rPr>
              <a:t> </a:t>
            </a:r>
            <a:r>
              <a:rPr sz="2200" spc="50" dirty="0">
                <a:latin typeface="Palatino Linotype"/>
                <a:cs typeface="Palatino Linotype"/>
              </a:rPr>
              <a:t>5,</a:t>
            </a:r>
            <a:r>
              <a:rPr sz="2200" spc="-105" dirty="0">
                <a:latin typeface="Palatino Linotype"/>
                <a:cs typeface="Palatino Linotype"/>
              </a:rPr>
              <a:t> </a:t>
            </a:r>
            <a:r>
              <a:rPr sz="2200" spc="125" dirty="0">
                <a:latin typeface="Palatino Linotype"/>
                <a:cs typeface="Palatino Linotype"/>
              </a:rPr>
              <a:t>8,</a:t>
            </a:r>
            <a:r>
              <a:rPr sz="2200" spc="-105" dirty="0">
                <a:latin typeface="Palatino Linotype"/>
                <a:cs typeface="Palatino Linotype"/>
              </a:rPr>
              <a:t> </a:t>
            </a:r>
            <a:r>
              <a:rPr sz="2200" spc="-20" dirty="0">
                <a:latin typeface="Palatino Linotype"/>
                <a:cs typeface="Palatino Linotype"/>
              </a:rPr>
              <a:t>12,</a:t>
            </a:r>
            <a:r>
              <a:rPr sz="2200" spc="-10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16,</a:t>
            </a:r>
            <a:r>
              <a:rPr sz="2200" spc="-100" dirty="0">
                <a:latin typeface="Palatino Linotype"/>
                <a:cs typeface="Palatino Linotype"/>
              </a:rPr>
              <a:t> </a:t>
            </a:r>
            <a:r>
              <a:rPr sz="2200" spc="90" dirty="0">
                <a:latin typeface="Palatino Linotype"/>
                <a:cs typeface="Palatino Linotype"/>
              </a:rPr>
              <a:t>23,</a:t>
            </a:r>
            <a:r>
              <a:rPr sz="2200" spc="-105" dirty="0">
                <a:latin typeface="Palatino Linotype"/>
                <a:cs typeface="Palatino Linotype"/>
              </a:rPr>
              <a:t> </a:t>
            </a:r>
            <a:r>
              <a:rPr sz="2200" spc="135" dirty="0">
                <a:latin typeface="Palatino Linotype"/>
                <a:cs typeface="Palatino Linotype"/>
              </a:rPr>
              <a:t>38,</a:t>
            </a:r>
            <a:r>
              <a:rPr sz="2200" spc="-105" dirty="0">
                <a:latin typeface="Palatino Linotype"/>
                <a:cs typeface="Palatino Linotype"/>
              </a:rPr>
              <a:t> </a:t>
            </a:r>
            <a:r>
              <a:rPr sz="2200" spc="114" dirty="0">
                <a:latin typeface="Palatino Linotype"/>
                <a:cs typeface="Palatino Linotype"/>
              </a:rPr>
              <a:t>56,</a:t>
            </a:r>
            <a:r>
              <a:rPr sz="2200" spc="-10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72,</a:t>
            </a:r>
            <a:r>
              <a:rPr sz="2200" spc="-10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91,</a:t>
            </a:r>
            <a:r>
              <a:rPr sz="2200" spc="-105" dirty="0">
                <a:latin typeface="Palatino Linotype"/>
                <a:cs typeface="Palatino Linotype"/>
              </a:rPr>
              <a:t> </a:t>
            </a:r>
            <a:r>
              <a:rPr sz="2200" spc="55" dirty="0">
                <a:latin typeface="Palatino Linotype"/>
                <a:cs typeface="Palatino Linotype"/>
              </a:rPr>
              <a:t>97]</a:t>
            </a:r>
            <a:endParaRPr sz="220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2200" spc="75" dirty="0">
                <a:latin typeface="Palatino Linotype"/>
                <a:cs typeface="Palatino Linotype"/>
              </a:rPr>
              <a:t>Axtarılan</a:t>
            </a:r>
            <a:r>
              <a:rPr sz="2200" spc="-135" dirty="0">
                <a:latin typeface="Palatino Linotype"/>
                <a:cs typeface="Palatino Linotype"/>
              </a:rPr>
              <a:t> </a:t>
            </a:r>
            <a:r>
              <a:rPr sz="2200" spc="65" dirty="0">
                <a:latin typeface="Palatino Linotype"/>
                <a:cs typeface="Palatino Linotype"/>
              </a:rPr>
              <a:t>element:</a:t>
            </a:r>
            <a:r>
              <a:rPr sz="2200" spc="-135" dirty="0">
                <a:latin typeface="Palatino Linotype"/>
                <a:cs typeface="Palatino Linotype"/>
              </a:rPr>
              <a:t> </a:t>
            </a:r>
            <a:r>
              <a:rPr sz="2200" spc="170" dirty="0">
                <a:latin typeface="Palatino Linotype"/>
                <a:cs typeface="Palatino Linotype"/>
              </a:rPr>
              <a:t>38</a:t>
            </a:r>
            <a:endParaRPr sz="2200">
              <a:latin typeface="Palatino Linotype"/>
              <a:cs typeface="Palatino Linotype"/>
            </a:endParaRPr>
          </a:p>
          <a:p>
            <a:pPr marL="12700" marR="5080" algn="ctr">
              <a:lnSpc>
                <a:spcPct val="116500"/>
              </a:lnSpc>
            </a:pPr>
            <a:r>
              <a:rPr sz="2200" spc="185" dirty="0">
                <a:latin typeface="Palatino Linotype"/>
                <a:cs typeface="Palatino Linotype"/>
              </a:rPr>
              <a:t>(0</a:t>
            </a:r>
            <a:r>
              <a:rPr sz="2200" spc="-130" dirty="0">
                <a:latin typeface="Palatino Linotype"/>
                <a:cs typeface="Palatino Linotype"/>
              </a:rPr>
              <a:t> </a:t>
            </a:r>
            <a:r>
              <a:rPr sz="2200" spc="65" dirty="0">
                <a:latin typeface="Palatino Linotype"/>
                <a:cs typeface="Palatino Linotype"/>
              </a:rPr>
              <a:t>+</a:t>
            </a:r>
            <a:r>
              <a:rPr sz="2200" spc="-130" dirty="0">
                <a:latin typeface="Palatino Linotype"/>
                <a:cs typeface="Palatino Linotype"/>
              </a:rPr>
              <a:t> </a:t>
            </a:r>
            <a:r>
              <a:rPr sz="2200" spc="65" dirty="0">
                <a:latin typeface="Palatino Linotype"/>
                <a:cs typeface="Palatino Linotype"/>
              </a:rPr>
              <a:t>10)</a:t>
            </a:r>
            <a:r>
              <a:rPr sz="2200" spc="-125" dirty="0">
                <a:latin typeface="Palatino Linotype"/>
                <a:cs typeface="Palatino Linotype"/>
              </a:rPr>
              <a:t> </a:t>
            </a:r>
            <a:r>
              <a:rPr sz="2200" spc="70" dirty="0">
                <a:latin typeface="Palatino Linotype"/>
                <a:cs typeface="Palatino Linotype"/>
              </a:rPr>
              <a:t>/</a:t>
            </a:r>
            <a:r>
              <a:rPr sz="2200" spc="-130" dirty="0">
                <a:latin typeface="Palatino Linotype"/>
                <a:cs typeface="Palatino Linotype"/>
              </a:rPr>
              <a:t> </a:t>
            </a:r>
            <a:r>
              <a:rPr sz="2200" spc="110" dirty="0">
                <a:latin typeface="Palatino Linotype"/>
                <a:cs typeface="Palatino Linotype"/>
              </a:rPr>
              <a:t>2</a:t>
            </a:r>
            <a:r>
              <a:rPr sz="2200" spc="-125" dirty="0">
                <a:latin typeface="Palatino Linotype"/>
                <a:cs typeface="Palatino Linotype"/>
              </a:rPr>
              <a:t> </a:t>
            </a:r>
            <a:r>
              <a:rPr sz="2200" spc="65" dirty="0">
                <a:latin typeface="Palatino Linotype"/>
                <a:cs typeface="Palatino Linotype"/>
              </a:rPr>
              <a:t>=</a:t>
            </a:r>
            <a:r>
              <a:rPr sz="2200" spc="-130" dirty="0">
                <a:latin typeface="Palatino Linotype"/>
                <a:cs typeface="Palatino Linotype"/>
              </a:rPr>
              <a:t> </a:t>
            </a:r>
            <a:r>
              <a:rPr sz="2200" spc="85" dirty="0">
                <a:latin typeface="Palatino Linotype"/>
                <a:cs typeface="Palatino Linotype"/>
              </a:rPr>
              <a:t>5</a:t>
            </a:r>
            <a:r>
              <a:rPr sz="2200" spc="-12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Arial"/>
                <a:cs typeface="Arial"/>
              </a:rPr>
              <a:t>→</a:t>
            </a:r>
            <a:r>
              <a:rPr sz="2200" spc="-195" dirty="0">
                <a:latin typeface="Arial"/>
                <a:cs typeface="Arial"/>
              </a:rPr>
              <a:t> </a:t>
            </a:r>
            <a:r>
              <a:rPr sz="2200" spc="55" dirty="0">
                <a:latin typeface="Palatino Linotype"/>
                <a:cs typeface="Palatino Linotype"/>
              </a:rPr>
              <a:t>5-</a:t>
            </a:r>
            <a:r>
              <a:rPr sz="2200" spc="65" dirty="0">
                <a:latin typeface="Palatino Linotype"/>
                <a:cs typeface="Palatino Linotype"/>
              </a:rPr>
              <a:t>ci</a:t>
            </a:r>
            <a:r>
              <a:rPr sz="2200" spc="-1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indeks:</a:t>
            </a:r>
            <a:r>
              <a:rPr sz="2200" spc="-125" dirty="0">
                <a:latin typeface="Palatino Linotype"/>
                <a:cs typeface="Palatino Linotype"/>
              </a:rPr>
              <a:t> </a:t>
            </a:r>
            <a:r>
              <a:rPr sz="2200" spc="125" dirty="0">
                <a:latin typeface="Palatino Linotype"/>
                <a:cs typeface="Palatino Linotype"/>
              </a:rPr>
              <a:t>23</a:t>
            </a:r>
            <a:r>
              <a:rPr sz="2200" spc="-1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Arial"/>
                <a:cs typeface="Arial"/>
              </a:rPr>
              <a:t>→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195" dirty="0">
                <a:latin typeface="Palatino Linotype"/>
                <a:cs typeface="Palatino Linotype"/>
              </a:rPr>
              <a:t>38</a:t>
            </a:r>
            <a:r>
              <a:rPr sz="2200" spc="-130" dirty="0">
                <a:latin typeface="Palatino Linotype"/>
                <a:cs typeface="Palatino Linotype"/>
              </a:rPr>
              <a:t> </a:t>
            </a:r>
            <a:r>
              <a:rPr sz="2200" spc="65" dirty="0">
                <a:latin typeface="Palatino Linotype"/>
                <a:cs typeface="Palatino Linotype"/>
              </a:rPr>
              <a:t>&gt;</a:t>
            </a:r>
            <a:r>
              <a:rPr sz="2200" spc="-125" dirty="0">
                <a:latin typeface="Palatino Linotype"/>
                <a:cs typeface="Palatino Linotype"/>
              </a:rPr>
              <a:t> </a:t>
            </a:r>
            <a:r>
              <a:rPr sz="2200" spc="125" dirty="0">
                <a:latin typeface="Palatino Linotype"/>
                <a:cs typeface="Palatino Linotype"/>
              </a:rPr>
              <a:t>23</a:t>
            </a:r>
            <a:r>
              <a:rPr sz="2200" spc="-1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Arial"/>
                <a:cs typeface="Arial"/>
              </a:rPr>
              <a:t>→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sağa</a:t>
            </a:r>
            <a:r>
              <a:rPr sz="2200" spc="-130" dirty="0">
                <a:latin typeface="Palatino Linotype"/>
                <a:cs typeface="Palatino Linotype"/>
              </a:rPr>
              <a:t> </a:t>
            </a:r>
            <a:r>
              <a:rPr sz="2200" spc="85" dirty="0">
                <a:latin typeface="Palatino Linotype"/>
                <a:cs typeface="Palatino Linotype"/>
              </a:rPr>
              <a:t>keçirik. </a:t>
            </a:r>
            <a:r>
              <a:rPr sz="2200" spc="135" dirty="0">
                <a:latin typeface="Palatino Linotype"/>
                <a:cs typeface="Palatino Linotype"/>
              </a:rPr>
              <a:t>(6</a:t>
            </a:r>
            <a:r>
              <a:rPr sz="2200" spc="-130" dirty="0">
                <a:latin typeface="Palatino Linotype"/>
                <a:cs typeface="Palatino Linotype"/>
              </a:rPr>
              <a:t> </a:t>
            </a:r>
            <a:r>
              <a:rPr sz="2200" spc="65" dirty="0">
                <a:latin typeface="Palatino Linotype"/>
                <a:cs typeface="Palatino Linotype"/>
              </a:rPr>
              <a:t>+</a:t>
            </a:r>
            <a:r>
              <a:rPr sz="2200" spc="-125" dirty="0">
                <a:latin typeface="Palatino Linotype"/>
                <a:cs typeface="Palatino Linotype"/>
              </a:rPr>
              <a:t> </a:t>
            </a:r>
            <a:r>
              <a:rPr sz="2200" spc="65" dirty="0">
                <a:latin typeface="Palatino Linotype"/>
                <a:cs typeface="Palatino Linotype"/>
              </a:rPr>
              <a:t>10)</a:t>
            </a:r>
            <a:r>
              <a:rPr sz="2200" spc="-125" dirty="0">
                <a:latin typeface="Palatino Linotype"/>
                <a:cs typeface="Palatino Linotype"/>
              </a:rPr>
              <a:t> </a:t>
            </a:r>
            <a:r>
              <a:rPr sz="2200" spc="70" dirty="0">
                <a:latin typeface="Palatino Linotype"/>
                <a:cs typeface="Palatino Linotype"/>
              </a:rPr>
              <a:t>/</a:t>
            </a:r>
            <a:r>
              <a:rPr sz="2200" spc="-125" dirty="0">
                <a:latin typeface="Palatino Linotype"/>
                <a:cs typeface="Palatino Linotype"/>
              </a:rPr>
              <a:t> </a:t>
            </a:r>
            <a:r>
              <a:rPr sz="2200" spc="110" dirty="0">
                <a:latin typeface="Palatino Linotype"/>
                <a:cs typeface="Palatino Linotype"/>
              </a:rPr>
              <a:t>2</a:t>
            </a:r>
            <a:r>
              <a:rPr sz="2200" spc="-130" dirty="0">
                <a:latin typeface="Palatino Linotype"/>
                <a:cs typeface="Palatino Linotype"/>
              </a:rPr>
              <a:t> </a:t>
            </a:r>
            <a:r>
              <a:rPr sz="2200" spc="65" dirty="0">
                <a:latin typeface="Palatino Linotype"/>
                <a:cs typeface="Palatino Linotype"/>
              </a:rPr>
              <a:t>=</a:t>
            </a:r>
            <a:r>
              <a:rPr sz="2200" spc="-125" dirty="0">
                <a:latin typeface="Palatino Linotype"/>
                <a:cs typeface="Palatino Linotype"/>
              </a:rPr>
              <a:t> </a:t>
            </a:r>
            <a:r>
              <a:rPr sz="2200" spc="240" dirty="0">
                <a:latin typeface="Palatino Linotype"/>
                <a:cs typeface="Palatino Linotype"/>
              </a:rPr>
              <a:t>8</a:t>
            </a:r>
            <a:r>
              <a:rPr sz="2200" spc="-12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Arial"/>
                <a:cs typeface="Arial"/>
              </a:rPr>
              <a:t>→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135" dirty="0">
                <a:latin typeface="Palatino Linotype"/>
                <a:cs typeface="Palatino Linotype"/>
              </a:rPr>
              <a:t>8-</a:t>
            </a:r>
            <a:r>
              <a:rPr sz="2200" spc="65" dirty="0">
                <a:latin typeface="Palatino Linotype"/>
                <a:cs typeface="Palatino Linotype"/>
              </a:rPr>
              <a:t>ci</a:t>
            </a:r>
            <a:r>
              <a:rPr sz="2200" spc="-1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indeks:</a:t>
            </a:r>
            <a:r>
              <a:rPr sz="2200" spc="-125" dirty="0">
                <a:latin typeface="Palatino Linotype"/>
                <a:cs typeface="Palatino Linotype"/>
              </a:rPr>
              <a:t> </a:t>
            </a:r>
            <a:r>
              <a:rPr sz="2200" spc="60" dirty="0">
                <a:latin typeface="Palatino Linotype"/>
                <a:cs typeface="Palatino Linotype"/>
              </a:rPr>
              <a:t>72</a:t>
            </a:r>
            <a:r>
              <a:rPr sz="2200" spc="-12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Arial"/>
                <a:cs typeface="Arial"/>
              </a:rPr>
              <a:t>→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195" dirty="0">
                <a:latin typeface="Palatino Linotype"/>
                <a:cs typeface="Palatino Linotype"/>
              </a:rPr>
              <a:t>38</a:t>
            </a:r>
            <a:r>
              <a:rPr sz="2200" spc="-130" dirty="0">
                <a:latin typeface="Palatino Linotype"/>
                <a:cs typeface="Palatino Linotype"/>
              </a:rPr>
              <a:t> </a:t>
            </a:r>
            <a:r>
              <a:rPr sz="2200" spc="65" dirty="0">
                <a:latin typeface="Palatino Linotype"/>
                <a:cs typeface="Palatino Linotype"/>
              </a:rPr>
              <a:t>&lt;</a:t>
            </a:r>
            <a:r>
              <a:rPr sz="2200" spc="-125" dirty="0">
                <a:latin typeface="Palatino Linotype"/>
                <a:cs typeface="Palatino Linotype"/>
              </a:rPr>
              <a:t> </a:t>
            </a:r>
            <a:r>
              <a:rPr sz="2200" spc="60" dirty="0">
                <a:latin typeface="Palatino Linotype"/>
                <a:cs typeface="Palatino Linotype"/>
              </a:rPr>
              <a:t>72</a:t>
            </a:r>
            <a:r>
              <a:rPr sz="2200" spc="-12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Arial"/>
                <a:cs typeface="Arial"/>
              </a:rPr>
              <a:t>→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sola</a:t>
            </a:r>
            <a:r>
              <a:rPr sz="2200" spc="-130" dirty="0">
                <a:latin typeface="Palatino Linotype"/>
                <a:cs typeface="Palatino Linotype"/>
              </a:rPr>
              <a:t> </a:t>
            </a:r>
            <a:r>
              <a:rPr sz="2200" spc="85" dirty="0">
                <a:latin typeface="Palatino Linotype"/>
                <a:cs typeface="Palatino Linotype"/>
              </a:rPr>
              <a:t>keçirik. </a:t>
            </a:r>
            <a:r>
              <a:rPr sz="2200" spc="135" dirty="0">
                <a:latin typeface="Palatino Linotype"/>
                <a:cs typeface="Palatino Linotype"/>
              </a:rPr>
              <a:t>(6</a:t>
            </a:r>
            <a:r>
              <a:rPr sz="2200" spc="-130" dirty="0">
                <a:latin typeface="Palatino Linotype"/>
                <a:cs typeface="Palatino Linotype"/>
              </a:rPr>
              <a:t> </a:t>
            </a:r>
            <a:r>
              <a:rPr sz="2200" spc="65" dirty="0">
                <a:latin typeface="Palatino Linotype"/>
                <a:cs typeface="Palatino Linotype"/>
              </a:rPr>
              <a:t>+</a:t>
            </a:r>
            <a:r>
              <a:rPr sz="2200" spc="-1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7)</a:t>
            </a:r>
            <a:r>
              <a:rPr sz="2200" spc="-130" dirty="0">
                <a:latin typeface="Palatino Linotype"/>
                <a:cs typeface="Palatino Linotype"/>
              </a:rPr>
              <a:t> </a:t>
            </a:r>
            <a:r>
              <a:rPr sz="2200" spc="70" dirty="0">
                <a:latin typeface="Palatino Linotype"/>
                <a:cs typeface="Palatino Linotype"/>
              </a:rPr>
              <a:t>/</a:t>
            </a:r>
            <a:r>
              <a:rPr sz="2200" spc="-125" dirty="0">
                <a:latin typeface="Palatino Linotype"/>
                <a:cs typeface="Palatino Linotype"/>
              </a:rPr>
              <a:t> </a:t>
            </a:r>
            <a:r>
              <a:rPr sz="2200" spc="110" dirty="0">
                <a:latin typeface="Palatino Linotype"/>
                <a:cs typeface="Palatino Linotype"/>
              </a:rPr>
              <a:t>2</a:t>
            </a:r>
            <a:r>
              <a:rPr sz="2200" spc="-130" dirty="0">
                <a:latin typeface="Palatino Linotype"/>
                <a:cs typeface="Palatino Linotype"/>
              </a:rPr>
              <a:t> </a:t>
            </a:r>
            <a:r>
              <a:rPr sz="2200" spc="65" dirty="0">
                <a:latin typeface="Palatino Linotype"/>
                <a:cs typeface="Palatino Linotype"/>
              </a:rPr>
              <a:t>=</a:t>
            </a:r>
            <a:r>
              <a:rPr sz="2200" spc="-130" dirty="0">
                <a:latin typeface="Palatino Linotype"/>
                <a:cs typeface="Palatino Linotype"/>
              </a:rPr>
              <a:t> </a:t>
            </a:r>
            <a:r>
              <a:rPr sz="2200" spc="250" dirty="0">
                <a:latin typeface="Palatino Linotype"/>
                <a:cs typeface="Palatino Linotype"/>
              </a:rPr>
              <a:t>6</a:t>
            </a:r>
            <a:r>
              <a:rPr sz="2200" spc="-12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Arial"/>
                <a:cs typeface="Arial"/>
              </a:rPr>
              <a:t>→</a:t>
            </a:r>
            <a:r>
              <a:rPr sz="2200" spc="-195" dirty="0">
                <a:latin typeface="Arial"/>
                <a:cs typeface="Arial"/>
              </a:rPr>
              <a:t> </a:t>
            </a:r>
            <a:r>
              <a:rPr sz="2200" spc="140" dirty="0">
                <a:latin typeface="Palatino Linotype"/>
                <a:cs typeface="Palatino Linotype"/>
              </a:rPr>
              <a:t>6-</a:t>
            </a:r>
            <a:r>
              <a:rPr sz="2200" spc="65" dirty="0">
                <a:latin typeface="Palatino Linotype"/>
                <a:cs typeface="Palatino Linotype"/>
              </a:rPr>
              <a:t>cı</a:t>
            </a:r>
            <a:r>
              <a:rPr sz="2200" spc="-1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indeks:</a:t>
            </a:r>
            <a:r>
              <a:rPr sz="2200" spc="-130" dirty="0">
                <a:latin typeface="Palatino Linotype"/>
                <a:cs typeface="Palatino Linotype"/>
              </a:rPr>
              <a:t> </a:t>
            </a:r>
            <a:r>
              <a:rPr sz="2200" spc="195" dirty="0">
                <a:latin typeface="Palatino Linotype"/>
                <a:cs typeface="Palatino Linotype"/>
              </a:rPr>
              <a:t>38</a:t>
            </a:r>
            <a:r>
              <a:rPr sz="2200" spc="-12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Arial"/>
                <a:cs typeface="Arial"/>
              </a:rPr>
              <a:t>→</a:t>
            </a:r>
            <a:r>
              <a:rPr sz="2200" spc="-195" dirty="0">
                <a:latin typeface="Arial"/>
                <a:cs typeface="Arial"/>
              </a:rPr>
              <a:t> </a:t>
            </a:r>
            <a:r>
              <a:rPr sz="2200" spc="195" dirty="0">
                <a:latin typeface="Palatino Linotype"/>
                <a:cs typeface="Palatino Linotype"/>
              </a:rPr>
              <a:t>38</a:t>
            </a:r>
            <a:r>
              <a:rPr sz="2200" spc="-130" dirty="0">
                <a:latin typeface="Palatino Linotype"/>
                <a:cs typeface="Palatino Linotype"/>
              </a:rPr>
              <a:t> </a:t>
            </a:r>
            <a:r>
              <a:rPr sz="2200" spc="65" dirty="0">
                <a:latin typeface="Palatino Linotype"/>
                <a:cs typeface="Palatino Linotype"/>
              </a:rPr>
              <a:t>=</a:t>
            </a:r>
            <a:r>
              <a:rPr sz="2200" spc="-130" dirty="0">
                <a:latin typeface="Palatino Linotype"/>
                <a:cs typeface="Palatino Linotype"/>
              </a:rPr>
              <a:t> </a:t>
            </a:r>
            <a:r>
              <a:rPr sz="2200" spc="170" dirty="0">
                <a:latin typeface="Palatino Linotype"/>
                <a:cs typeface="Palatino Linotype"/>
              </a:rPr>
              <a:t>38</a:t>
            </a:r>
            <a:endParaRPr sz="220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Palatino Linotype"/>
                <a:cs typeface="Palatino Linotype"/>
              </a:rPr>
              <a:t>N</a:t>
            </a:r>
            <a:r>
              <a:rPr sz="2200" dirty="0">
                <a:latin typeface="Calibri"/>
                <a:cs typeface="Calibri"/>
              </a:rPr>
              <a:t>ə</a:t>
            </a:r>
            <a:r>
              <a:rPr sz="2200" dirty="0">
                <a:latin typeface="Palatino Linotype"/>
                <a:cs typeface="Palatino Linotype"/>
              </a:rPr>
              <a:t>tic</a:t>
            </a:r>
            <a:r>
              <a:rPr sz="2200" dirty="0">
                <a:latin typeface="Calibri"/>
                <a:cs typeface="Calibri"/>
              </a:rPr>
              <a:t>ə</a:t>
            </a:r>
            <a:r>
              <a:rPr sz="2200" dirty="0">
                <a:latin typeface="Palatino Linotype"/>
                <a:cs typeface="Palatino Linotype"/>
              </a:rPr>
              <a:t>:</a:t>
            </a:r>
            <a:r>
              <a:rPr sz="2200" spc="-50" dirty="0">
                <a:latin typeface="Palatino Linotype"/>
                <a:cs typeface="Palatino Linotype"/>
              </a:rPr>
              <a:t> </a:t>
            </a:r>
            <a:r>
              <a:rPr sz="2200" spc="195" dirty="0">
                <a:latin typeface="Palatino Linotype"/>
                <a:cs typeface="Palatino Linotype"/>
              </a:rPr>
              <a:t>38</a:t>
            </a:r>
            <a:r>
              <a:rPr sz="2200" spc="-45" dirty="0">
                <a:latin typeface="Palatino Linotype"/>
                <a:cs typeface="Palatino Linotype"/>
              </a:rPr>
              <a:t> </a:t>
            </a:r>
            <a:r>
              <a:rPr sz="2200" spc="90" dirty="0">
                <a:latin typeface="Palatino Linotype"/>
                <a:cs typeface="Palatino Linotype"/>
              </a:rPr>
              <a:t>r</a:t>
            </a:r>
            <a:r>
              <a:rPr sz="2200" spc="90" dirty="0">
                <a:latin typeface="Calibri"/>
                <a:cs typeface="Calibri"/>
              </a:rPr>
              <a:t>ə</a:t>
            </a:r>
            <a:r>
              <a:rPr sz="2200" spc="90" dirty="0">
                <a:latin typeface="Palatino Linotype"/>
                <a:cs typeface="Palatino Linotype"/>
              </a:rPr>
              <a:t>q</a:t>
            </a:r>
            <a:r>
              <a:rPr sz="2200" spc="90" dirty="0">
                <a:latin typeface="Calibri"/>
                <a:cs typeface="Calibri"/>
              </a:rPr>
              <a:t>ə</a:t>
            </a:r>
            <a:r>
              <a:rPr sz="2200" spc="90" dirty="0">
                <a:latin typeface="Palatino Linotype"/>
                <a:cs typeface="Palatino Linotype"/>
              </a:rPr>
              <a:t>mi</a:t>
            </a:r>
            <a:r>
              <a:rPr sz="2200" spc="-45" dirty="0">
                <a:latin typeface="Palatino Linotype"/>
                <a:cs typeface="Palatino Linotype"/>
              </a:rPr>
              <a:t> </a:t>
            </a:r>
            <a:r>
              <a:rPr sz="2200" spc="140" dirty="0">
                <a:latin typeface="Palatino Linotype"/>
                <a:cs typeface="Palatino Linotype"/>
              </a:rPr>
              <a:t>6-</a:t>
            </a:r>
            <a:r>
              <a:rPr sz="2200" spc="65" dirty="0">
                <a:latin typeface="Palatino Linotype"/>
                <a:cs typeface="Palatino Linotype"/>
              </a:rPr>
              <a:t>cı</a:t>
            </a:r>
            <a:r>
              <a:rPr sz="2200" spc="-5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indeksd</a:t>
            </a:r>
            <a:r>
              <a:rPr sz="2200" dirty="0">
                <a:latin typeface="Calibri"/>
                <a:cs typeface="Calibri"/>
              </a:rPr>
              <a:t>ə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65" dirty="0">
                <a:latin typeface="Palatino Linotype"/>
                <a:cs typeface="Palatino Linotype"/>
              </a:rPr>
              <a:t>yerl</a:t>
            </a:r>
            <a:r>
              <a:rPr sz="2200" spc="65" dirty="0">
                <a:latin typeface="Calibri"/>
                <a:cs typeface="Calibri"/>
              </a:rPr>
              <a:t>ə</a:t>
            </a:r>
            <a:r>
              <a:rPr sz="2200" spc="65" dirty="0">
                <a:latin typeface="Palatino Linotype"/>
                <a:cs typeface="Palatino Linotype"/>
              </a:rPr>
              <a:t>şir.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20232" y="1764873"/>
            <a:ext cx="4388485" cy="627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6880" marR="429895" algn="ctr">
              <a:lnSpc>
                <a:spcPct val="116500"/>
              </a:lnSpc>
              <a:spcBef>
                <a:spcPts val="100"/>
              </a:spcBef>
            </a:pPr>
            <a:r>
              <a:rPr sz="2200" spc="75" dirty="0">
                <a:latin typeface="Palatino Linotype"/>
                <a:cs typeface="Palatino Linotype"/>
              </a:rPr>
              <a:t>Binary</a:t>
            </a:r>
            <a:r>
              <a:rPr sz="2200" spc="-145" dirty="0">
                <a:latin typeface="Palatino Linotype"/>
                <a:cs typeface="Palatino Linotype"/>
              </a:rPr>
              <a:t> </a:t>
            </a:r>
            <a:r>
              <a:rPr sz="2200" spc="85" dirty="0">
                <a:latin typeface="Palatino Linotype"/>
                <a:cs typeface="Palatino Linotype"/>
              </a:rPr>
              <a:t>search</a:t>
            </a:r>
            <a:r>
              <a:rPr sz="2200" spc="-140" dirty="0">
                <a:latin typeface="Palatino Linotype"/>
                <a:cs typeface="Palatino Linotype"/>
              </a:rPr>
              <a:t> </a:t>
            </a:r>
            <a:r>
              <a:rPr sz="2200" spc="60" dirty="0">
                <a:latin typeface="Palatino Linotype"/>
                <a:cs typeface="Palatino Linotype"/>
              </a:rPr>
              <a:t>alqoritminin </a:t>
            </a:r>
            <a:r>
              <a:rPr sz="2200" spc="70" dirty="0">
                <a:latin typeface="Palatino Linotype"/>
                <a:cs typeface="Palatino Linotype"/>
              </a:rPr>
              <a:t>mür</a:t>
            </a:r>
            <a:r>
              <a:rPr sz="2200" spc="70" dirty="0">
                <a:latin typeface="Calibri"/>
                <a:cs typeface="Calibri"/>
              </a:rPr>
              <a:t>ə</a:t>
            </a:r>
            <a:r>
              <a:rPr sz="2200" spc="70" dirty="0">
                <a:latin typeface="Palatino Linotype"/>
                <a:cs typeface="Palatino Linotype"/>
              </a:rPr>
              <a:t>kk</a:t>
            </a:r>
            <a:r>
              <a:rPr sz="2200" spc="70" dirty="0">
                <a:latin typeface="Calibri"/>
                <a:cs typeface="Calibri"/>
              </a:rPr>
              <a:t>ə</a:t>
            </a:r>
            <a:r>
              <a:rPr sz="2200" spc="70" dirty="0">
                <a:latin typeface="Palatino Linotype"/>
                <a:cs typeface="Palatino Linotype"/>
              </a:rPr>
              <a:t>bliyi</a:t>
            </a:r>
            <a:r>
              <a:rPr sz="2200" spc="-50" dirty="0">
                <a:latin typeface="Palatino Linotype"/>
                <a:cs typeface="Palatino Linotype"/>
              </a:rPr>
              <a:t> </a:t>
            </a:r>
            <a:r>
              <a:rPr sz="2200" spc="-30" dirty="0">
                <a:latin typeface="Palatino Linotype"/>
                <a:cs typeface="Palatino Linotype"/>
              </a:rPr>
              <a:t>O(log</a:t>
            </a:r>
            <a:r>
              <a:rPr sz="2200" spc="-5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n)-</a:t>
            </a:r>
            <a:r>
              <a:rPr sz="2200" spc="35" dirty="0">
                <a:latin typeface="Palatino Linotype"/>
                <a:cs typeface="Palatino Linotype"/>
              </a:rPr>
              <a:t>dir.</a:t>
            </a:r>
            <a:endParaRPr sz="2200">
              <a:latin typeface="Palatino Linotype"/>
              <a:cs typeface="Palatino Linotype"/>
            </a:endParaRPr>
          </a:p>
          <a:p>
            <a:pPr marL="15240" marR="8255" algn="ctr">
              <a:lnSpc>
                <a:spcPct val="116500"/>
              </a:lnSpc>
            </a:pPr>
            <a:r>
              <a:rPr sz="2200" dirty="0">
                <a:latin typeface="Palatino Linotype"/>
                <a:cs typeface="Palatino Linotype"/>
              </a:rPr>
              <a:t>Bu</a:t>
            </a:r>
            <a:r>
              <a:rPr sz="2200" spc="-130" dirty="0">
                <a:latin typeface="Palatino Linotype"/>
                <a:cs typeface="Palatino Linotype"/>
              </a:rPr>
              <a:t> </a:t>
            </a:r>
            <a:r>
              <a:rPr sz="2200" spc="-20" dirty="0">
                <a:latin typeface="Palatino Linotype"/>
                <a:cs typeface="Palatino Linotype"/>
              </a:rPr>
              <a:t>o</a:t>
            </a:r>
            <a:r>
              <a:rPr sz="2200" spc="-130" dirty="0">
                <a:latin typeface="Palatino Linotype"/>
                <a:cs typeface="Palatino Linotype"/>
              </a:rPr>
              <a:t> </a:t>
            </a:r>
            <a:r>
              <a:rPr sz="2200" spc="55" dirty="0">
                <a:latin typeface="Palatino Linotype"/>
                <a:cs typeface="Palatino Linotype"/>
              </a:rPr>
              <a:t>dem</a:t>
            </a:r>
            <a:r>
              <a:rPr sz="2200" spc="55" dirty="0">
                <a:latin typeface="Calibri"/>
                <a:cs typeface="Calibri"/>
              </a:rPr>
              <a:t>ə</a:t>
            </a:r>
            <a:r>
              <a:rPr sz="2200" spc="55" dirty="0">
                <a:latin typeface="Palatino Linotype"/>
                <a:cs typeface="Palatino Linotype"/>
              </a:rPr>
              <a:t>kdir</a:t>
            </a:r>
            <a:r>
              <a:rPr sz="2200" spc="-130" dirty="0">
                <a:latin typeface="Palatino Linotype"/>
                <a:cs typeface="Palatino Linotype"/>
              </a:rPr>
              <a:t> </a:t>
            </a:r>
            <a:r>
              <a:rPr sz="2200" spc="65" dirty="0">
                <a:latin typeface="Palatino Linotype"/>
                <a:cs typeface="Palatino Linotype"/>
              </a:rPr>
              <a:t>ki,</a:t>
            </a:r>
            <a:r>
              <a:rPr sz="2200" spc="-130" dirty="0">
                <a:latin typeface="Palatino Linotype"/>
                <a:cs typeface="Palatino Linotype"/>
              </a:rPr>
              <a:t> </a:t>
            </a:r>
            <a:r>
              <a:rPr sz="2200" spc="135" dirty="0">
                <a:latin typeface="Palatino Linotype"/>
                <a:cs typeface="Palatino Linotype"/>
              </a:rPr>
              <a:t>h</a:t>
            </a:r>
            <a:r>
              <a:rPr sz="2200" spc="135" dirty="0">
                <a:latin typeface="Calibri"/>
                <a:cs typeface="Calibri"/>
              </a:rPr>
              <a:t>ə</a:t>
            </a:r>
            <a:r>
              <a:rPr sz="2200" spc="135" dirty="0">
                <a:latin typeface="Palatino Linotype"/>
                <a:cs typeface="Palatino Linotype"/>
              </a:rPr>
              <a:t>r</a:t>
            </a:r>
            <a:r>
              <a:rPr sz="2200" spc="-130" dirty="0">
                <a:latin typeface="Palatino Linotype"/>
                <a:cs typeface="Palatino Linotype"/>
              </a:rPr>
              <a:t> </a:t>
            </a:r>
            <a:r>
              <a:rPr sz="2200" spc="-10" dirty="0">
                <a:latin typeface="Palatino Linotype"/>
                <a:cs typeface="Palatino Linotype"/>
              </a:rPr>
              <a:t>addımda </a:t>
            </a:r>
            <a:r>
              <a:rPr sz="2200" spc="105" dirty="0">
                <a:latin typeface="Palatino Linotype"/>
                <a:cs typeface="Palatino Linotype"/>
              </a:rPr>
              <a:t>axtarış</a:t>
            </a:r>
            <a:r>
              <a:rPr sz="2200" spc="-140" dirty="0">
                <a:latin typeface="Palatino Linotype"/>
                <a:cs typeface="Palatino Linotype"/>
              </a:rPr>
              <a:t> </a:t>
            </a:r>
            <a:r>
              <a:rPr sz="2200" spc="60" dirty="0">
                <a:latin typeface="Palatino Linotype"/>
                <a:cs typeface="Palatino Linotype"/>
              </a:rPr>
              <a:t>sah</a:t>
            </a:r>
            <a:r>
              <a:rPr sz="2200" spc="60" dirty="0">
                <a:latin typeface="Calibri"/>
                <a:cs typeface="Calibri"/>
              </a:rPr>
              <a:t>ə</a:t>
            </a:r>
            <a:r>
              <a:rPr sz="2200" spc="60" dirty="0">
                <a:latin typeface="Palatino Linotype"/>
                <a:cs typeface="Palatino Linotype"/>
              </a:rPr>
              <a:t>sini</a:t>
            </a:r>
            <a:r>
              <a:rPr sz="2200" spc="-135" dirty="0">
                <a:latin typeface="Palatino Linotype"/>
                <a:cs typeface="Palatino Linotype"/>
              </a:rPr>
              <a:t> </a:t>
            </a:r>
            <a:r>
              <a:rPr sz="2200" spc="50" dirty="0">
                <a:latin typeface="Palatino Linotype"/>
                <a:cs typeface="Palatino Linotype"/>
              </a:rPr>
              <a:t>yarıya</a:t>
            </a:r>
            <a:r>
              <a:rPr sz="2200" spc="-135" dirty="0">
                <a:latin typeface="Palatino Linotype"/>
                <a:cs typeface="Palatino Linotype"/>
              </a:rPr>
              <a:t> </a:t>
            </a:r>
            <a:r>
              <a:rPr sz="2200" spc="45" dirty="0">
                <a:latin typeface="Palatino Linotype"/>
                <a:cs typeface="Palatino Linotype"/>
              </a:rPr>
              <a:t>bölürük. </a:t>
            </a:r>
            <a:r>
              <a:rPr sz="2200" dirty="0">
                <a:latin typeface="Palatino Linotype"/>
                <a:cs typeface="Palatino Linotype"/>
              </a:rPr>
              <a:t>M</a:t>
            </a:r>
            <a:r>
              <a:rPr sz="2200" dirty="0">
                <a:latin typeface="Calibri"/>
                <a:cs typeface="Calibri"/>
              </a:rPr>
              <a:t>ə</a:t>
            </a:r>
            <a:r>
              <a:rPr sz="2200" dirty="0">
                <a:latin typeface="Palatino Linotype"/>
                <a:cs typeface="Palatino Linotype"/>
              </a:rPr>
              <a:t>s</a:t>
            </a:r>
            <a:r>
              <a:rPr sz="2200" dirty="0">
                <a:latin typeface="Calibri"/>
                <a:cs typeface="Calibri"/>
              </a:rPr>
              <a:t>ə</a:t>
            </a:r>
            <a:r>
              <a:rPr sz="2200" dirty="0">
                <a:latin typeface="Palatino Linotype"/>
                <a:cs typeface="Palatino Linotype"/>
              </a:rPr>
              <a:t>l</a:t>
            </a:r>
            <a:r>
              <a:rPr sz="2200" dirty="0">
                <a:latin typeface="Calibri"/>
                <a:cs typeface="Calibri"/>
              </a:rPr>
              <a:t>ə</a:t>
            </a:r>
            <a:r>
              <a:rPr sz="2200" dirty="0">
                <a:latin typeface="Palatino Linotype"/>
                <a:cs typeface="Palatino Linotype"/>
              </a:rPr>
              <a:t>n,</a:t>
            </a:r>
            <a:r>
              <a:rPr sz="2200" spc="-45" dirty="0">
                <a:latin typeface="Palatino Linotype"/>
                <a:cs typeface="Palatino Linotype"/>
              </a:rPr>
              <a:t> </a:t>
            </a:r>
            <a:r>
              <a:rPr sz="2200" spc="75" dirty="0">
                <a:latin typeface="Palatino Linotype"/>
                <a:cs typeface="Palatino Linotype"/>
              </a:rPr>
              <a:t>n</a:t>
            </a:r>
            <a:r>
              <a:rPr sz="2200" spc="-40" dirty="0">
                <a:latin typeface="Palatino Linotype"/>
                <a:cs typeface="Palatino Linotype"/>
              </a:rPr>
              <a:t> </a:t>
            </a:r>
            <a:r>
              <a:rPr sz="2200" spc="65" dirty="0">
                <a:latin typeface="Palatino Linotype"/>
                <a:cs typeface="Palatino Linotype"/>
              </a:rPr>
              <a:t>elementli</a:t>
            </a:r>
            <a:r>
              <a:rPr sz="2200" spc="-45" dirty="0">
                <a:latin typeface="Palatino Linotype"/>
                <a:cs typeface="Palatino Linotype"/>
              </a:rPr>
              <a:t> </a:t>
            </a:r>
            <a:r>
              <a:rPr sz="2200" spc="-10" dirty="0">
                <a:latin typeface="Palatino Linotype"/>
                <a:cs typeface="Palatino Linotype"/>
              </a:rPr>
              <a:t>massivd</a:t>
            </a:r>
            <a:r>
              <a:rPr sz="2200" spc="-10" dirty="0">
                <a:latin typeface="Calibri"/>
                <a:cs typeface="Calibri"/>
              </a:rPr>
              <a:t>ə </a:t>
            </a:r>
            <a:r>
              <a:rPr sz="2200" spc="70" dirty="0">
                <a:latin typeface="Palatino Linotype"/>
                <a:cs typeface="Palatino Linotype"/>
              </a:rPr>
              <a:t>binary</a:t>
            </a:r>
            <a:r>
              <a:rPr sz="2200" spc="-145" dirty="0">
                <a:latin typeface="Palatino Linotype"/>
                <a:cs typeface="Palatino Linotype"/>
              </a:rPr>
              <a:t> </a:t>
            </a:r>
            <a:r>
              <a:rPr sz="2200" spc="85" dirty="0">
                <a:latin typeface="Palatino Linotype"/>
                <a:cs typeface="Palatino Linotype"/>
              </a:rPr>
              <a:t>search</a:t>
            </a:r>
            <a:r>
              <a:rPr sz="2200" spc="-140" dirty="0">
                <a:latin typeface="Palatino Linotype"/>
                <a:cs typeface="Palatino Linotype"/>
              </a:rPr>
              <a:t> </a:t>
            </a:r>
            <a:r>
              <a:rPr sz="2200" spc="80" dirty="0">
                <a:latin typeface="Palatino Linotype"/>
                <a:cs typeface="Palatino Linotype"/>
              </a:rPr>
              <a:t>il</a:t>
            </a:r>
            <a:r>
              <a:rPr sz="2200" spc="80" dirty="0">
                <a:latin typeface="Calibri"/>
                <a:cs typeface="Calibri"/>
              </a:rPr>
              <a:t>ə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60" dirty="0">
                <a:latin typeface="Palatino Linotype"/>
                <a:cs typeface="Palatino Linotype"/>
              </a:rPr>
              <a:t>element </a:t>
            </a:r>
            <a:r>
              <a:rPr sz="2200" spc="105" dirty="0">
                <a:latin typeface="Palatino Linotype"/>
                <a:cs typeface="Palatino Linotype"/>
              </a:rPr>
              <a:t>axtarmaq</a:t>
            </a:r>
            <a:r>
              <a:rPr sz="2200" spc="-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üçün</a:t>
            </a:r>
            <a:r>
              <a:rPr sz="2200" spc="-2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lazım</a:t>
            </a:r>
            <a:r>
              <a:rPr sz="2200" spc="-25" dirty="0">
                <a:latin typeface="Palatino Linotype"/>
                <a:cs typeface="Palatino Linotype"/>
              </a:rPr>
              <a:t> </a:t>
            </a:r>
            <a:r>
              <a:rPr sz="2200" spc="30" dirty="0">
                <a:latin typeface="Palatino Linotype"/>
                <a:cs typeface="Palatino Linotype"/>
              </a:rPr>
              <a:t>olan </a:t>
            </a:r>
            <a:r>
              <a:rPr sz="2200" spc="45" dirty="0">
                <a:latin typeface="Palatino Linotype"/>
                <a:cs typeface="Palatino Linotype"/>
              </a:rPr>
              <a:t>addımların</a:t>
            </a:r>
            <a:r>
              <a:rPr sz="2200" spc="-1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sayı</a:t>
            </a:r>
            <a:r>
              <a:rPr sz="2200" spc="-110" dirty="0">
                <a:latin typeface="Palatino Linotype"/>
                <a:cs typeface="Palatino Linotype"/>
              </a:rPr>
              <a:t> </a:t>
            </a:r>
            <a:r>
              <a:rPr sz="2200" spc="95" dirty="0">
                <a:latin typeface="Palatino Linotype"/>
                <a:cs typeface="Palatino Linotype"/>
              </a:rPr>
              <a:t>t</a:t>
            </a:r>
            <a:r>
              <a:rPr sz="2200" spc="95" dirty="0">
                <a:latin typeface="Calibri"/>
                <a:cs typeface="Calibri"/>
              </a:rPr>
              <a:t>ə</a:t>
            </a:r>
            <a:r>
              <a:rPr sz="2200" spc="95" dirty="0">
                <a:latin typeface="Palatino Linotype"/>
                <a:cs typeface="Palatino Linotype"/>
              </a:rPr>
              <a:t>xmin</a:t>
            </a:r>
            <a:r>
              <a:rPr sz="2200" spc="95" dirty="0">
                <a:latin typeface="Calibri"/>
                <a:cs typeface="Calibri"/>
              </a:rPr>
              <a:t>ə</a:t>
            </a:r>
            <a:r>
              <a:rPr sz="2200" spc="95" dirty="0">
                <a:latin typeface="Palatino Linotype"/>
                <a:cs typeface="Palatino Linotype"/>
              </a:rPr>
              <a:t>n</a:t>
            </a:r>
            <a:r>
              <a:rPr sz="2200" spc="-110" dirty="0">
                <a:latin typeface="Palatino Linotype"/>
                <a:cs typeface="Palatino Linotype"/>
              </a:rPr>
              <a:t> </a:t>
            </a:r>
            <a:r>
              <a:rPr sz="2200" spc="-10" dirty="0">
                <a:latin typeface="Palatino Linotype"/>
                <a:cs typeface="Palatino Linotype"/>
              </a:rPr>
              <a:t>log</a:t>
            </a:r>
            <a:r>
              <a:rPr sz="2200" spc="-10" dirty="0">
                <a:latin typeface="Calibri"/>
                <a:cs typeface="Calibri"/>
              </a:rPr>
              <a:t>₂</a:t>
            </a:r>
            <a:r>
              <a:rPr sz="2200" spc="-10" dirty="0">
                <a:latin typeface="Palatino Linotype"/>
                <a:cs typeface="Palatino Linotype"/>
              </a:rPr>
              <a:t>(n) </a:t>
            </a:r>
            <a:r>
              <a:rPr sz="2200" spc="50" dirty="0">
                <a:latin typeface="Palatino Linotype"/>
                <a:cs typeface="Palatino Linotype"/>
              </a:rPr>
              <a:t>olacaq.</a:t>
            </a:r>
            <a:r>
              <a:rPr sz="2200" spc="-7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Y</a:t>
            </a:r>
            <a:r>
              <a:rPr sz="2200" dirty="0">
                <a:latin typeface="Calibri"/>
                <a:cs typeface="Calibri"/>
              </a:rPr>
              <a:t>ə</a:t>
            </a:r>
            <a:r>
              <a:rPr sz="2200" dirty="0">
                <a:latin typeface="Palatino Linotype"/>
                <a:cs typeface="Palatino Linotype"/>
              </a:rPr>
              <a:t>ni,</a:t>
            </a:r>
            <a:r>
              <a:rPr sz="2200" spc="-70" dirty="0">
                <a:latin typeface="Palatino Linotype"/>
                <a:cs typeface="Palatino Linotype"/>
              </a:rPr>
              <a:t> </a:t>
            </a:r>
            <a:r>
              <a:rPr sz="2200" spc="90" dirty="0">
                <a:latin typeface="Calibri"/>
                <a:cs typeface="Calibri"/>
              </a:rPr>
              <a:t>ə</a:t>
            </a:r>
            <a:r>
              <a:rPr sz="2200" spc="90" dirty="0">
                <a:latin typeface="Palatino Linotype"/>
                <a:cs typeface="Palatino Linotype"/>
              </a:rPr>
              <a:t>g</a:t>
            </a:r>
            <a:r>
              <a:rPr sz="2200" spc="90" dirty="0">
                <a:latin typeface="Calibri"/>
                <a:cs typeface="Calibri"/>
              </a:rPr>
              <a:t>ə</a:t>
            </a:r>
            <a:r>
              <a:rPr sz="2200" spc="90" dirty="0">
                <a:latin typeface="Palatino Linotype"/>
                <a:cs typeface="Palatino Linotype"/>
              </a:rPr>
              <a:t>r</a:t>
            </a:r>
            <a:r>
              <a:rPr sz="2200" spc="-7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massiv</a:t>
            </a:r>
            <a:r>
              <a:rPr sz="2200" spc="-70" dirty="0">
                <a:latin typeface="Palatino Linotype"/>
                <a:cs typeface="Palatino Linotype"/>
              </a:rPr>
              <a:t> </a:t>
            </a:r>
            <a:r>
              <a:rPr sz="2200" spc="105" dirty="0">
                <a:latin typeface="Palatino Linotype"/>
                <a:cs typeface="Palatino Linotype"/>
              </a:rPr>
              <a:t>1024 </a:t>
            </a:r>
            <a:r>
              <a:rPr sz="2200" spc="60" dirty="0">
                <a:latin typeface="Palatino Linotype"/>
                <a:cs typeface="Palatino Linotype"/>
              </a:rPr>
              <a:t>elementd</a:t>
            </a:r>
            <a:r>
              <a:rPr sz="2200" spc="60" dirty="0">
                <a:latin typeface="Calibri"/>
                <a:cs typeface="Calibri"/>
              </a:rPr>
              <a:t>ə</a:t>
            </a:r>
            <a:r>
              <a:rPr sz="2200" spc="60" dirty="0">
                <a:latin typeface="Palatino Linotype"/>
                <a:cs typeface="Palatino Linotype"/>
              </a:rPr>
              <a:t>n</a:t>
            </a:r>
            <a:r>
              <a:rPr sz="2200" spc="-130" dirty="0">
                <a:latin typeface="Palatino Linotype"/>
                <a:cs typeface="Palatino Linotype"/>
              </a:rPr>
              <a:t> </a:t>
            </a:r>
            <a:r>
              <a:rPr sz="2200" spc="85" dirty="0">
                <a:latin typeface="Palatino Linotype"/>
                <a:cs typeface="Palatino Linotype"/>
              </a:rPr>
              <a:t>ibar</a:t>
            </a:r>
            <a:r>
              <a:rPr sz="2200" spc="85" dirty="0">
                <a:latin typeface="Calibri"/>
                <a:cs typeface="Calibri"/>
              </a:rPr>
              <a:t>ə</a:t>
            </a:r>
            <a:r>
              <a:rPr sz="2200" spc="85" dirty="0">
                <a:latin typeface="Palatino Linotype"/>
                <a:cs typeface="Palatino Linotype"/>
              </a:rPr>
              <a:t>tdirs</a:t>
            </a:r>
            <a:r>
              <a:rPr sz="2200" spc="85" dirty="0">
                <a:latin typeface="Calibri"/>
                <a:cs typeface="Calibri"/>
              </a:rPr>
              <a:t>ə</a:t>
            </a:r>
            <a:r>
              <a:rPr sz="2200" spc="85" dirty="0">
                <a:latin typeface="Palatino Linotype"/>
                <a:cs typeface="Palatino Linotype"/>
              </a:rPr>
              <a:t>,</a:t>
            </a:r>
            <a:r>
              <a:rPr sz="2200" spc="-125" dirty="0">
                <a:latin typeface="Palatino Linotype"/>
                <a:cs typeface="Palatino Linotype"/>
              </a:rPr>
              <a:t> </a:t>
            </a:r>
            <a:r>
              <a:rPr sz="2200" spc="95" dirty="0">
                <a:latin typeface="Palatino Linotype"/>
                <a:cs typeface="Palatino Linotype"/>
              </a:rPr>
              <a:t>axtarış </a:t>
            </a:r>
            <a:r>
              <a:rPr sz="2200" spc="100" dirty="0">
                <a:latin typeface="Calibri"/>
                <a:cs typeface="Calibri"/>
              </a:rPr>
              <a:t>ə</a:t>
            </a:r>
            <a:r>
              <a:rPr sz="2200" spc="100" dirty="0">
                <a:latin typeface="Palatino Linotype"/>
                <a:cs typeface="Palatino Linotype"/>
              </a:rPr>
              <a:t>n</a:t>
            </a:r>
            <a:r>
              <a:rPr sz="2200" spc="-150" dirty="0">
                <a:latin typeface="Palatino Linotype"/>
                <a:cs typeface="Palatino Linotype"/>
              </a:rPr>
              <a:t> </a:t>
            </a:r>
            <a:r>
              <a:rPr sz="2200" spc="75" dirty="0">
                <a:latin typeface="Palatino Linotype"/>
                <a:cs typeface="Palatino Linotype"/>
              </a:rPr>
              <a:t>çox</a:t>
            </a:r>
            <a:r>
              <a:rPr sz="2200" spc="-145" dirty="0">
                <a:latin typeface="Palatino Linotype"/>
                <a:cs typeface="Palatino Linotype"/>
              </a:rPr>
              <a:t> </a:t>
            </a:r>
            <a:r>
              <a:rPr sz="2200" spc="90" dirty="0">
                <a:latin typeface="Palatino Linotype"/>
                <a:cs typeface="Palatino Linotype"/>
              </a:rPr>
              <a:t>10</a:t>
            </a:r>
            <a:r>
              <a:rPr sz="2200" spc="-14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addımda</a:t>
            </a:r>
            <a:r>
              <a:rPr sz="2200" spc="-145" dirty="0">
                <a:latin typeface="Palatino Linotype"/>
                <a:cs typeface="Palatino Linotype"/>
              </a:rPr>
              <a:t> </a:t>
            </a:r>
            <a:r>
              <a:rPr sz="2200" spc="60" dirty="0">
                <a:latin typeface="Palatino Linotype"/>
                <a:cs typeface="Palatino Linotype"/>
              </a:rPr>
              <a:t>tamamlanacaq </a:t>
            </a:r>
            <a:r>
              <a:rPr sz="2200" spc="55" dirty="0">
                <a:latin typeface="Palatino Linotype"/>
                <a:cs typeface="Palatino Linotype"/>
              </a:rPr>
              <a:t>(çünki</a:t>
            </a:r>
            <a:r>
              <a:rPr sz="2200" spc="-140" dirty="0">
                <a:latin typeface="Palatino Linotype"/>
                <a:cs typeface="Palatino Linotype"/>
              </a:rPr>
              <a:t> </a:t>
            </a:r>
            <a:r>
              <a:rPr sz="2200" spc="50" dirty="0">
                <a:latin typeface="Palatino Linotype"/>
                <a:cs typeface="Palatino Linotype"/>
              </a:rPr>
              <a:t>log</a:t>
            </a:r>
            <a:r>
              <a:rPr sz="2200" spc="50" dirty="0">
                <a:latin typeface="Calibri"/>
                <a:cs typeface="Calibri"/>
              </a:rPr>
              <a:t>₂</a:t>
            </a:r>
            <a:r>
              <a:rPr sz="2200" spc="50" dirty="0">
                <a:latin typeface="Palatino Linotype"/>
                <a:cs typeface="Palatino Linotype"/>
              </a:rPr>
              <a:t>(1024)</a:t>
            </a:r>
            <a:r>
              <a:rPr sz="2200" spc="-140" dirty="0">
                <a:latin typeface="Palatino Linotype"/>
                <a:cs typeface="Palatino Linotype"/>
              </a:rPr>
              <a:t> </a:t>
            </a:r>
            <a:r>
              <a:rPr sz="2200" spc="65" dirty="0">
                <a:latin typeface="Palatino Linotype"/>
                <a:cs typeface="Palatino Linotype"/>
              </a:rPr>
              <a:t>=</a:t>
            </a:r>
            <a:r>
              <a:rPr sz="2200" spc="-140" dirty="0">
                <a:latin typeface="Palatino Linotype"/>
                <a:cs typeface="Palatino Linotype"/>
              </a:rPr>
              <a:t> </a:t>
            </a:r>
            <a:r>
              <a:rPr sz="2200" spc="35" dirty="0">
                <a:latin typeface="Palatino Linotype"/>
                <a:cs typeface="Palatino Linotype"/>
              </a:rPr>
              <a:t>10).</a:t>
            </a:r>
            <a:endParaRPr sz="2200">
              <a:latin typeface="Palatino Linotype"/>
              <a:cs typeface="Palatino Linotype"/>
            </a:endParaRPr>
          </a:p>
          <a:p>
            <a:pPr marL="12700" marR="5080" indent="-635" algn="ctr">
              <a:lnSpc>
                <a:spcPct val="116500"/>
              </a:lnSpc>
            </a:pPr>
            <a:r>
              <a:rPr sz="2200" dirty="0">
                <a:latin typeface="Palatino Linotype"/>
                <a:cs typeface="Palatino Linotype"/>
              </a:rPr>
              <a:t>Bu</a:t>
            </a:r>
            <a:r>
              <a:rPr sz="2200" spc="-105" dirty="0">
                <a:latin typeface="Palatino Linotype"/>
                <a:cs typeface="Palatino Linotype"/>
              </a:rPr>
              <a:t> </a:t>
            </a:r>
            <a:r>
              <a:rPr sz="2200" spc="70" dirty="0">
                <a:latin typeface="Palatino Linotype"/>
                <a:cs typeface="Palatino Linotype"/>
              </a:rPr>
              <a:t>alqoritm</a:t>
            </a:r>
            <a:r>
              <a:rPr sz="2200" spc="-105" dirty="0">
                <a:latin typeface="Palatino Linotype"/>
                <a:cs typeface="Palatino Linotype"/>
              </a:rPr>
              <a:t> </a:t>
            </a:r>
            <a:r>
              <a:rPr sz="2200" spc="-30" dirty="0">
                <a:latin typeface="Palatino Linotype"/>
                <a:cs typeface="Palatino Linotype"/>
              </a:rPr>
              <a:t>O(log</a:t>
            </a:r>
            <a:r>
              <a:rPr sz="2200" spc="-105" dirty="0">
                <a:latin typeface="Palatino Linotype"/>
                <a:cs typeface="Palatino Linotype"/>
              </a:rPr>
              <a:t> </a:t>
            </a:r>
            <a:r>
              <a:rPr sz="2200" spc="25" dirty="0">
                <a:latin typeface="Palatino Linotype"/>
                <a:cs typeface="Palatino Linotype"/>
              </a:rPr>
              <a:t>n) </a:t>
            </a:r>
            <a:r>
              <a:rPr sz="2200" spc="75" dirty="0">
                <a:latin typeface="Palatino Linotype"/>
                <a:cs typeface="Palatino Linotype"/>
              </a:rPr>
              <a:t>mür</a:t>
            </a:r>
            <a:r>
              <a:rPr sz="2200" spc="75" dirty="0">
                <a:latin typeface="Calibri"/>
                <a:cs typeface="Calibri"/>
              </a:rPr>
              <a:t>ə</a:t>
            </a:r>
            <a:r>
              <a:rPr sz="2200" spc="75" dirty="0">
                <a:latin typeface="Palatino Linotype"/>
                <a:cs typeface="Palatino Linotype"/>
              </a:rPr>
              <a:t>kk</a:t>
            </a:r>
            <a:r>
              <a:rPr sz="2200" spc="75" dirty="0">
                <a:latin typeface="Calibri"/>
                <a:cs typeface="Calibri"/>
              </a:rPr>
              <a:t>ə</a:t>
            </a:r>
            <a:r>
              <a:rPr sz="2200" spc="75" dirty="0">
                <a:latin typeface="Palatino Linotype"/>
                <a:cs typeface="Palatino Linotype"/>
              </a:rPr>
              <a:t>bliyin</a:t>
            </a:r>
            <a:r>
              <a:rPr sz="2200" spc="75" dirty="0">
                <a:latin typeface="Calibri"/>
                <a:cs typeface="Calibri"/>
              </a:rPr>
              <a:t>ə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60" dirty="0">
                <a:latin typeface="Palatino Linotype"/>
                <a:cs typeface="Palatino Linotype"/>
              </a:rPr>
              <a:t>malikdir,</a:t>
            </a:r>
            <a:r>
              <a:rPr sz="2200" spc="-135" dirty="0">
                <a:latin typeface="Palatino Linotype"/>
                <a:cs typeface="Palatino Linotype"/>
              </a:rPr>
              <a:t> </a:t>
            </a:r>
            <a:r>
              <a:rPr sz="2200" spc="45" dirty="0">
                <a:latin typeface="Palatino Linotype"/>
                <a:cs typeface="Palatino Linotype"/>
              </a:rPr>
              <a:t>çünki </a:t>
            </a:r>
            <a:r>
              <a:rPr sz="2200" spc="135" dirty="0">
                <a:latin typeface="Palatino Linotype"/>
                <a:cs typeface="Palatino Linotype"/>
              </a:rPr>
              <a:t>h</a:t>
            </a:r>
            <a:r>
              <a:rPr sz="2200" spc="135" dirty="0">
                <a:latin typeface="Calibri"/>
                <a:cs typeface="Calibri"/>
              </a:rPr>
              <a:t>ə</a:t>
            </a:r>
            <a:r>
              <a:rPr sz="2200" spc="135" dirty="0">
                <a:latin typeface="Palatino Linotype"/>
                <a:cs typeface="Palatino Linotype"/>
              </a:rPr>
              <a:t>r</a:t>
            </a:r>
            <a:r>
              <a:rPr sz="2200" spc="-12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addımda</a:t>
            </a:r>
            <a:r>
              <a:rPr sz="2200" spc="-125" dirty="0">
                <a:latin typeface="Palatino Linotype"/>
                <a:cs typeface="Palatino Linotype"/>
              </a:rPr>
              <a:t> </a:t>
            </a:r>
            <a:r>
              <a:rPr sz="2200" spc="85" dirty="0">
                <a:latin typeface="Palatino Linotype"/>
                <a:cs typeface="Palatino Linotype"/>
              </a:rPr>
              <a:t>elementl</a:t>
            </a:r>
            <a:r>
              <a:rPr sz="2200" spc="85" dirty="0">
                <a:latin typeface="Calibri"/>
                <a:cs typeface="Calibri"/>
              </a:rPr>
              <a:t>ə</a:t>
            </a:r>
            <a:r>
              <a:rPr sz="2200" spc="85" dirty="0">
                <a:latin typeface="Palatino Linotype"/>
                <a:cs typeface="Palatino Linotype"/>
              </a:rPr>
              <a:t>rin</a:t>
            </a:r>
            <a:r>
              <a:rPr sz="2200" spc="-12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sayı</a:t>
            </a:r>
            <a:r>
              <a:rPr sz="2200" spc="-125" dirty="0">
                <a:latin typeface="Palatino Linotype"/>
                <a:cs typeface="Palatino Linotype"/>
              </a:rPr>
              <a:t> </a:t>
            </a:r>
            <a:r>
              <a:rPr sz="2200" spc="55" dirty="0">
                <a:latin typeface="Palatino Linotype"/>
                <a:cs typeface="Palatino Linotype"/>
              </a:rPr>
              <a:t>iki </a:t>
            </a:r>
            <a:r>
              <a:rPr sz="2200" spc="70" dirty="0">
                <a:latin typeface="Palatino Linotype"/>
                <a:cs typeface="Palatino Linotype"/>
              </a:rPr>
              <a:t>d</a:t>
            </a:r>
            <a:r>
              <a:rPr sz="2200" spc="70" dirty="0">
                <a:latin typeface="Calibri"/>
                <a:cs typeface="Calibri"/>
              </a:rPr>
              <a:t>ə</a:t>
            </a:r>
            <a:r>
              <a:rPr sz="2200" spc="70" dirty="0">
                <a:latin typeface="Palatino Linotype"/>
                <a:cs typeface="Palatino Linotype"/>
              </a:rPr>
              <a:t>f</a:t>
            </a:r>
            <a:r>
              <a:rPr sz="2200" spc="70" dirty="0">
                <a:latin typeface="Calibri"/>
                <a:cs typeface="Calibri"/>
              </a:rPr>
              <a:t>ə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spc="70" dirty="0">
                <a:latin typeface="Palatino Linotype"/>
                <a:cs typeface="Palatino Linotype"/>
              </a:rPr>
              <a:t>azalır.</a:t>
            </a:r>
            <a:endParaRPr sz="22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5389" y="1358656"/>
            <a:ext cx="13458822" cy="75723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lowchart of Binary Search Algorithm">
            <a:extLst>
              <a:ext uri="{FF2B5EF4-FFF2-40B4-BE49-F238E27FC236}">
                <a16:creationId xmlns:a16="http://schemas.microsoft.com/office/drawing/2014/main" id="{B417DA6D-0CB4-65B1-7377-8DBF85D82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0"/>
            <a:ext cx="7958137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40BAF6A-5901-3B15-8896-67E77C8B2C53}"/>
              </a:ext>
            </a:extLst>
          </p:cNvPr>
          <p:cNvSpPr/>
          <p:nvPr/>
        </p:nvSpPr>
        <p:spPr>
          <a:xfrm>
            <a:off x="0" y="0"/>
            <a:ext cx="7924800" cy="1028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4379C-26F2-1C58-3D38-D5129D148C9E}"/>
              </a:ext>
            </a:extLst>
          </p:cNvPr>
          <p:cNvSpPr txBox="1"/>
          <p:nvPr/>
        </p:nvSpPr>
        <p:spPr>
          <a:xfrm>
            <a:off x="0" y="17907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7200" b="1" dirty="0"/>
              <a:t>Binary Search Flo</a:t>
            </a:r>
            <a:r>
              <a:rPr lang="en-US" sz="7200" b="1" dirty="0"/>
              <a:t>w</a:t>
            </a:r>
            <a:r>
              <a:rPr lang="az-Latn-AZ" sz="7200" b="1" dirty="0"/>
              <a:t>chart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45170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231</Words>
  <Application>Microsoft Office PowerPoint</Application>
  <PresentationFormat>Custom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Palatino Linotype</vt:lpstr>
      <vt:lpstr>Tahoma</vt:lpstr>
      <vt:lpstr>Office Theme</vt:lpstr>
      <vt:lpstr>Binary Search Alqoritmi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Beyaz ve Mavi Akıllı Kurumsal Sağlık Hizmetleri Oryantasyon Planı Sunum</dc:title>
  <dc:creator>Semed akhmedov</dc:creator>
  <cp:keywords>DAGSynlxYUw,BAGER7SPfww</cp:keywords>
  <cp:lastModifiedBy>Rəvan Məhərrəmli</cp:lastModifiedBy>
  <cp:revision>1</cp:revision>
  <dcterms:created xsi:type="dcterms:W3CDTF">2024-10-06T11:37:06Z</dcterms:created>
  <dcterms:modified xsi:type="dcterms:W3CDTF">2024-10-06T15:33:05Z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2024-10-06T00:00:00Z</vt:filetime>
  </property>
  <property fmtid="{D5CDD505-2E9C-101B-9397-08002B2CF9AE}" pid="3" name="Creator">
    <vt:lpwstr>Canva</vt:lpwstr>
  </property>
  <property fmtid="{D5CDD505-2E9C-101B-9397-08002B2CF9AE}" pid="4" name="LastSaved">
    <vt:filetime>2024-10-06T00:00:00Z</vt:filetime>
  </property>
  <property fmtid="{D5CDD505-2E9C-101B-9397-08002B2CF9AE}" pid="5" name="Producer">
    <vt:lpwstr>Canva</vt:lpwstr>
  </property>
</Properties>
</file>