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qar" initials="I" lastIdx="1" clrIdx="0">
    <p:extLst>
      <p:ext uri="{19B8F6BF-5375-455C-9EA6-DF929625EA0E}">
        <p15:presenceInfo xmlns:p15="http://schemas.microsoft.com/office/powerpoint/2012/main" userId="Ilq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6T01:25:19.267" idx="1">
    <p:pos x="7083" y="219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D8FA4-0CA6-4854-A147-1984F550A1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31E9-E0F5-48F0-A854-1ADC837A1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Step 1</a:t>
          </a:r>
          <a:r>
            <a:rPr lang="en-US" b="0" i="0" dirty="0"/>
            <a:t> −The list is divided into blocks. Typically, the size of each block is equal to the square root of the number of elements in the list (√n). </a:t>
          </a:r>
          <a:endParaRPr lang="en-US" dirty="0"/>
        </a:p>
      </dgm:t>
    </dgm:pt>
    <dgm:pt modelId="{C47D432E-E240-4978-96DA-68A78498A56C}" type="parTrans" cxnId="{A69F8653-DA58-4F24-BAEB-DB80DE12B707}">
      <dgm:prSet/>
      <dgm:spPr/>
      <dgm:t>
        <a:bodyPr/>
        <a:lstStyle/>
        <a:p>
          <a:endParaRPr lang="en-US"/>
        </a:p>
      </dgm:t>
    </dgm:pt>
    <dgm:pt modelId="{F4EFE109-40F4-408D-BFF2-214F6926191A}" type="sibTrans" cxnId="{A69F8653-DA58-4F24-BAEB-DB80DE12B707}">
      <dgm:prSet/>
      <dgm:spPr/>
      <dgm:t>
        <a:bodyPr/>
        <a:lstStyle/>
        <a:p>
          <a:endParaRPr lang="en-US"/>
        </a:p>
      </dgm:t>
    </dgm:pt>
    <dgm:pt modelId="{366BC805-3D53-4E52-A9EA-EACEE36D6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Step 2</a:t>
          </a:r>
          <a:r>
            <a:rPr lang="en-US" b="0" i="0" dirty="0"/>
            <a:t> -The last of the first block is compared to the target value.</a:t>
          </a:r>
        </a:p>
        <a:p>
          <a:pPr>
            <a:lnSpc>
              <a:spcPct val="100000"/>
            </a:lnSpc>
          </a:pPr>
          <a:r>
            <a:rPr lang="en-US" b="0" i="0" dirty="0"/>
            <a:t>If this element is greater than the target a linear search is conducted within this block.</a:t>
          </a:r>
        </a:p>
        <a:p>
          <a:pPr>
            <a:lnSpc>
              <a:spcPct val="100000"/>
            </a:lnSpc>
          </a:pPr>
          <a:r>
            <a:rPr lang="en-US" b="0" i="0" dirty="0"/>
            <a:t>If the target element is not in this block , it jumps to the end of the next block </a:t>
          </a:r>
          <a:endParaRPr lang="en-US" dirty="0"/>
        </a:p>
      </dgm:t>
    </dgm:pt>
    <dgm:pt modelId="{1831CA5A-C139-4ED0-A361-D9A7643F003A}" type="parTrans" cxnId="{2C0E93E5-2A9C-4CD5-8AAF-EC84A5690F2E}">
      <dgm:prSet/>
      <dgm:spPr/>
      <dgm:t>
        <a:bodyPr/>
        <a:lstStyle/>
        <a:p>
          <a:endParaRPr lang="en-US"/>
        </a:p>
      </dgm:t>
    </dgm:pt>
    <dgm:pt modelId="{A7620B5E-2128-4A62-88E1-68DCBD8D07C7}" type="sibTrans" cxnId="{2C0E93E5-2A9C-4CD5-8AAF-EC84A5690F2E}">
      <dgm:prSet/>
      <dgm:spPr/>
      <dgm:t>
        <a:bodyPr/>
        <a:lstStyle/>
        <a:p>
          <a:endParaRPr lang="en-US"/>
        </a:p>
      </dgm:t>
    </dgm:pt>
    <dgm:pt modelId="{7F673D63-E6BF-4EDA-9FB1-3328EAE05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Step 3</a:t>
          </a:r>
          <a:r>
            <a:rPr lang="en-US" b="0" i="0" dirty="0"/>
            <a:t> − steps are repeated until a greater element than the target is found or the end of the list is reached.</a:t>
          </a:r>
          <a:endParaRPr lang="en-US" dirty="0"/>
        </a:p>
      </dgm:t>
    </dgm:pt>
    <dgm:pt modelId="{94C57260-9CD9-4148-9BEC-406C763C587D}" type="parTrans" cxnId="{FFE8D9BD-CF3B-465D-B826-2392EBF563F3}">
      <dgm:prSet/>
      <dgm:spPr/>
      <dgm:t>
        <a:bodyPr/>
        <a:lstStyle/>
        <a:p>
          <a:endParaRPr lang="en-US"/>
        </a:p>
      </dgm:t>
    </dgm:pt>
    <dgm:pt modelId="{677AEBA4-1DC7-4D59-8A08-AB469FAAAAA8}" type="sibTrans" cxnId="{FFE8D9BD-CF3B-465D-B826-2392EBF563F3}">
      <dgm:prSet/>
      <dgm:spPr/>
      <dgm:t>
        <a:bodyPr/>
        <a:lstStyle/>
        <a:p>
          <a:endParaRPr lang="en-US"/>
        </a:p>
      </dgm:t>
    </dgm:pt>
    <dgm:pt modelId="{5EEB4289-27A4-4A60-9361-825EC5667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Step 4</a:t>
          </a:r>
          <a:r>
            <a:rPr lang="en-US" b="0" i="0" dirty="0"/>
            <a:t> − A linear search is performed within the identified block to check each element one by one .</a:t>
          </a:r>
          <a:endParaRPr lang="en-US" dirty="0"/>
        </a:p>
      </dgm:t>
    </dgm:pt>
    <dgm:pt modelId="{E131B393-1E56-4CD6-9185-92B615A4E243}" type="parTrans" cxnId="{0A3007A1-DF47-43E6-8380-C09DE0C2EC7E}">
      <dgm:prSet/>
      <dgm:spPr/>
      <dgm:t>
        <a:bodyPr/>
        <a:lstStyle/>
        <a:p>
          <a:endParaRPr lang="en-US"/>
        </a:p>
      </dgm:t>
    </dgm:pt>
    <dgm:pt modelId="{F088E965-5377-4602-86DC-D69881809B7F}" type="sibTrans" cxnId="{0A3007A1-DF47-43E6-8380-C09DE0C2EC7E}">
      <dgm:prSet/>
      <dgm:spPr/>
      <dgm:t>
        <a:bodyPr/>
        <a:lstStyle/>
        <a:p>
          <a:endParaRPr lang="en-US"/>
        </a:p>
      </dgm:t>
    </dgm:pt>
    <dgm:pt modelId="{D69230B5-4A49-428D-AC90-08D20EA330F0}" type="pres">
      <dgm:prSet presAssocID="{AE7D8FA4-0CA6-4854-A147-1984F550A16E}" presName="root" presStyleCnt="0">
        <dgm:presLayoutVars>
          <dgm:dir/>
          <dgm:resizeHandles val="exact"/>
        </dgm:presLayoutVars>
      </dgm:prSet>
      <dgm:spPr/>
    </dgm:pt>
    <dgm:pt modelId="{E557FD04-CDFC-4F38-959A-5A79EA6B8314}" type="pres">
      <dgm:prSet presAssocID="{976B31E9-E0F5-48F0-A854-1ADC837A1F6D}" presName="compNode" presStyleCnt="0"/>
      <dgm:spPr/>
    </dgm:pt>
    <dgm:pt modelId="{2B5C24D5-0D46-4523-9BBA-23AEC1F05B5C}" type="pres">
      <dgm:prSet presAssocID="{976B31E9-E0F5-48F0-A854-1ADC837A1F6D}" presName="bgRect" presStyleLbl="bgShp" presStyleIdx="0" presStyleCnt="4"/>
      <dgm:spPr/>
    </dgm:pt>
    <dgm:pt modelId="{C871B7A2-5F1A-4621-8639-3E18F7B5D8D3}" type="pres">
      <dgm:prSet presAssocID="{976B31E9-E0F5-48F0-A854-1ADC837A1F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0F5DD0A-3742-475E-AD28-2EC796DF90ED}" type="pres">
      <dgm:prSet presAssocID="{976B31E9-E0F5-48F0-A854-1ADC837A1F6D}" presName="spaceRect" presStyleCnt="0"/>
      <dgm:spPr/>
    </dgm:pt>
    <dgm:pt modelId="{28B3CC7B-6DBF-4277-BB47-7798CD669883}" type="pres">
      <dgm:prSet presAssocID="{976B31E9-E0F5-48F0-A854-1ADC837A1F6D}" presName="parTx" presStyleLbl="revTx" presStyleIdx="0" presStyleCnt="4">
        <dgm:presLayoutVars>
          <dgm:chMax val="0"/>
          <dgm:chPref val="0"/>
        </dgm:presLayoutVars>
      </dgm:prSet>
      <dgm:spPr/>
    </dgm:pt>
    <dgm:pt modelId="{53540E4F-B0A8-4543-9818-99D5D889EAA4}" type="pres">
      <dgm:prSet presAssocID="{F4EFE109-40F4-408D-BFF2-214F6926191A}" presName="sibTrans" presStyleCnt="0"/>
      <dgm:spPr/>
    </dgm:pt>
    <dgm:pt modelId="{089BD280-6A8D-480C-ACDC-428A8F3C9B0D}" type="pres">
      <dgm:prSet presAssocID="{366BC805-3D53-4E52-A9EA-EACEE36D6711}" presName="compNode" presStyleCnt="0"/>
      <dgm:spPr/>
    </dgm:pt>
    <dgm:pt modelId="{0D7A30D2-4CA5-487A-9AE8-A84B28CCB1B0}" type="pres">
      <dgm:prSet presAssocID="{366BC805-3D53-4E52-A9EA-EACEE36D6711}" presName="bgRect" presStyleLbl="bgShp" presStyleIdx="1" presStyleCnt="4"/>
      <dgm:spPr/>
    </dgm:pt>
    <dgm:pt modelId="{F7358567-8A92-44BD-8169-F731F65A4A04}" type="pres">
      <dgm:prSet presAssocID="{366BC805-3D53-4E52-A9EA-EACEE36D67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385EBB5-A930-487F-96FE-B220C41AF783}" type="pres">
      <dgm:prSet presAssocID="{366BC805-3D53-4E52-A9EA-EACEE36D6711}" presName="spaceRect" presStyleCnt="0"/>
      <dgm:spPr/>
    </dgm:pt>
    <dgm:pt modelId="{3B0B9FB0-AC80-4876-83B0-516720A61AFF}" type="pres">
      <dgm:prSet presAssocID="{366BC805-3D53-4E52-A9EA-EACEE36D6711}" presName="parTx" presStyleLbl="revTx" presStyleIdx="1" presStyleCnt="4">
        <dgm:presLayoutVars>
          <dgm:chMax val="0"/>
          <dgm:chPref val="0"/>
        </dgm:presLayoutVars>
      </dgm:prSet>
      <dgm:spPr/>
    </dgm:pt>
    <dgm:pt modelId="{2168B6D7-DE88-469E-81B2-1556C167A66F}" type="pres">
      <dgm:prSet presAssocID="{A7620B5E-2128-4A62-88E1-68DCBD8D07C7}" presName="sibTrans" presStyleCnt="0"/>
      <dgm:spPr/>
    </dgm:pt>
    <dgm:pt modelId="{BADCC2DF-DF11-442B-B0EA-E69B186BAF1B}" type="pres">
      <dgm:prSet presAssocID="{7F673D63-E6BF-4EDA-9FB1-3328EAE0529D}" presName="compNode" presStyleCnt="0"/>
      <dgm:spPr/>
    </dgm:pt>
    <dgm:pt modelId="{3946A9BA-01A3-458E-BE72-74FD1CADECD4}" type="pres">
      <dgm:prSet presAssocID="{7F673D63-E6BF-4EDA-9FB1-3328EAE0529D}" presName="bgRect" presStyleLbl="bgShp" presStyleIdx="2" presStyleCnt="4"/>
      <dgm:spPr/>
    </dgm:pt>
    <dgm:pt modelId="{9B884BAD-73CD-4A13-A686-BC92F379EF3D}" type="pres">
      <dgm:prSet presAssocID="{7F673D63-E6BF-4EDA-9FB1-3328EAE052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8E62FB-EBEC-48E6-AD54-0AA44F5FBBAB}" type="pres">
      <dgm:prSet presAssocID="{7F673D63-E6BF-4EDA-9FB1-3328EAE0529D}" presName="spaceRect" presStyleCnt="0"/>
      <dgm:spPr/>
    </dgm:pt>
    <dgm:pt modelId="{DAF8D235-7F63-4032-A727-3C645E38F4EE}" type="pres">
      <dgm:prSet presAssocID="{7F673D63-E6BF-4EDA-9FB1-3328EAE0529D}" presName="parTx" presStyleLbl="revTx" presStyleIdx="2" presStyleCnt="4">
        <dgm:presLayoutVars>
          <dgm:chMax val="0"/>
          <dgm:chPref val="0"/>
        </dgm:presLayoutVars>
      </dgm:prSet>
      <dgm:spPr/>
    </dgm:pt>
    <dgm:pt modelId="{2CBD7A2B-4752-4118-9C80-F52EC7146E06}" type="pres">
      <dgm:prSet presAssocID="{677AEBA4-1DC7-4D59-8A08-AB469FAAAAA8}" presName="sibTrans" presStyleCnt="0"/>
      <dgm:spPr/>
    </dgm:pt>
    <dgm:pt modelId="{DCBB904C-E1B0-4106-AD0E-AD2B3E54DD1B}" type="pres">
      <dgm:prSet presAssocID="{5EEB4289-27A4-4A60-9361-825EC5667625}" presName="compNode" presStyleCnt="0"/>
      <dgm:spPr/>
    </dgm:pt>
    <dgm:pt modelId="{8F03DAB3-7863-4DDB-BEE6-8D63A6CCDF3E}" type="pres">
      <dgm:prSet presAssocID="{5EEB4289-27A4-4A60-9361-825EC5667625}" presName="bgRect" presStyleLbl="bgShp" presStyleIdx="3" presStyleCnt="4"/>
      <dgm:spPr/>
    </dgm:pt>
    <dgm:pt modelId="{58010150-9D9D-4F2A-B2DD-4802BB09AF3B}" type="pres">
      <dgm:prSet presAssocID="{5EEB4289-27A4-4A60-9361-825EC56676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BFB91AD-F3C0-4984-8E8C-827FE354434A}" type="pres">
      <dgm:prSet presAssocID="{5EEB4289-27A4-4A60-9361-825EC5667625}" presName="spaceRect" presStyleCnt="0"/>
      <dgm:spPr/>
    </dgm:pt>
    <dgm:pt modelId="{16045215-0290-486A-8ADE-BEE54274EB00}" type="pres">
      <dgm:prSet presAssocID="{5EEB4289-27A4-4A60-9361-825EC56676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1EDEB04-C44F-4653-838D-5BB99A38BCCE}" type="presOf" srcId="{366BC805-3D53-4E52-A9EA-EACEE36D6711}" destId="{3B0B9FB0-AC80-4876-83B0-516720A61AFF}" srcOrd="0" destOrd="0" presId="urn:microsoft.com/office/officeart/2018/2/layout/IconVerticalSolidList"/>
    <dgm:cxn modelId="{8EA3D432-8254-4FB0-A129-D41B7EF8DF61}" type="presOf" srcId="{5EEB4289-27A4-4A60-9361-825EC5667625}" destId="{16045215-0290-486A-8ADE-BEE54274EB00}" srcOrd="0" destOrd="0" presId="urn:microsoft.com/office/officeart/2018/2/layout/IconVerticalSolidList"/>
    <dgm:cxn modelId="{69F4F038-677A-45E9-A7F2-4065251C641B}" type="presOf" srcId="{976B31E9-E0F5-48F0-A854-1ADC837A1F6D}" destId="{28B3CC7B-6DBF-4277-BB47-7798CD669883}" srcOrd="0" destOrd="0" presId="urn:microsoft.com/office/officeart/2018/2/layout/IconVerticalSolidList"/>
    <dgm:cxn modelId="{7D7B7D50-F648-4FA8-9EDD-B7F871DDFED9}" type="presOf" srcId="{AE7D8FA4-0CA6-4854-A147-1984F550A16E}" destId="{D69230B5-4A49-428D-AC90-08D20EA330F0}" srcOrd="0" destOrd="0" presId="urn:microsoft.com/office/officeart/2018/2/layout/IconVerticalSolidList"/>
    <dgm:cxn modelId="{A69F8653-DA58-4F24-BAEB-DB80DE12B707}" srcId="{AE7D8FA4-0CA6-4854-A147-1984F550A16E}" destId="{976B31E9-E0F5-48F0-A854-1ADC837A1F6D}" srcOrd="0" destOrd="0" parTransId="{C47D432E-E240-4978-96DA-68A78498A56C}" sibTransId="{F4EFE109-40F4-408D-BFF2-214F6926191A}"/>
    <dgm:cxn modelId="{E0D5B285-DB3C-4E43-BAED-E54FB6F65146}" type="presOf" srcId="{7F673D63-E6BF-4EDA-9FB1-3328EAE0529D}" destId="{DAF8D235-7F63-4032-A727-3C645E38F4EE}" srcOrd="0" destOrd="0" presId="urn:microsoft.com/office/officeart/2018/2/layout/IconVerticalSolidList"/>
    <dgm:cxn modelId="{0A3007A1-DF47-43E6-8380-C09DE0C2EC7E}" srcId="{AE7D8FA4-0CA6-4854-A147-1984F550A16E}" destId="{5EEB4289-27A4-4A60-9361-825EC5667625}" srcOrd="3" destOrd="0" parTransId="{E131B393-1E56-4CD6-9185-92B615A4E243}" sibTransId="{F088E965-5377-4602-86DC-D69881809B7F}"/>
    <dgm:cxn modelId="{FFE8D9BD-CF3B-465D-B826-2392EBF563F3}" srcId="{AE7D8FA4-0CA6-4854-A147-1984F550A16E}" destId="{7F673D63-E6BF-4EDA-9FB1-3328EAE0529D}" srcOrd="2" destOrd="0" parTransId="{94C57260-9CD9-4148-9BEC-406C763C587D}" sibTransId="{677AEBA4-1DC7-4D59-8A08-AB469FAAAAA8}"/>
    <dgm:cxn modelId="{2C0E93E5-2A9C-4CD5-8AAF-EC84A5690F2E}" srcId="{AE7D8FA4-0CA6-4854-A147-1984F550A16E}" destId="{366BC805-3D53-4E52-A9EA-EACEE36D6711}" srcOrd="1" destOrd="0" parTransId="{1831CA5A-C139-4ED0-A361-D9A7643F003A}" sibTransId="{A7620B5E-2128-4A62-88E1-68DCBD8D07C7}"/>
    <dgm:cxn modelId="{DA273B1A-30B6-4BEE-9274-2CA37D038586}" type="presParOf" srcId="{D69230B5-4A49-428D-AC90-08D20EA330F0}" destId="{E557FD04-CDFC-4F38-959A-5A79EA6B8314}" srcOrd="0" destOrd="0" presId="urn:microsoft.com/office/officeart/2018/2/layout/IconVerticalSolidList"/>
    <dgm:cxn modelId="{AC972C4C-FB6C-432F-9ED1-07F549F91E4F}" type="presParOf" srcId="{E557FD04-CDFC-4F38-959A-5A79EA6B8314}" destId="{2B5C24D5-0D46-4523-9BBA-23AEC1F05B5C}" srcOrd="0" destOrd="0" presId="urn:microsoft.com/office/officeart/2018/2/layout/IconVerticalSolidList"/>
    <dgm:cxn modelId="{B9223EAD-E24B-42AC-A930-230DD81ADF23}" type="presParOf" srcId="{E557FD04-CDFC-4F38-959A-5A79EA6B8314}" destId="{C871B7A2-5F1A-4621-8639-3E18F7B5D8D3}" srcOrd="1" destOrd="0" presId="urn:microsoft.com/office/officeart/2018/2/layout/IconVerticalSolidList"/>
    <dgm:cxn modelId="{18991B5B-06DC-4353-98AE-5BA22DE047B4}" type="presParOf" srcId="{E557FD04-CDFC-4F38-959A-5A79EA6B8314}" destId="{30F5DD0A-3742-475E-AD28-2EC796DF90ED}" srcOrd="2" destOrd="0" presId="urn:microsoft.com/office/officeart/2018/2/layout/IconVerticalSolidList"/>
    <dgm:cxn modelId="{3A012DA1-FA7C-4196-93E7-951188BA4950}" type="presParOf" srcId="{E557FD04-CDFC-4F38-959A-5A79EA6B8314}" destId="{28B3CC7B-6DBF-4277-BB47-7798CD669883}" srcOrd="3" destOrd="0" presId="urn:microsoft.com/office/officeart/2018/2/layout/IconVerticalSolidList"/>
    <dgm:cxn modelId="{EAF550E3-2F37-4BC9-A8C2-78617EFA8BFD}" type="presParOf" srcId="{D69230B5-4A49-428D-AC90-08D20EA330F0}" destId="{53540E4F-B0A8-4543-9818-99D5D889EAA4}" srcOrd="1" destOrd="0" presId="urn:microsoft.com/office/officeart/2018/2/layout/IconVerticalSolidList"/>
    <dgm:cxn modelId="{7DB1A52B-C50A-4E0F-B970-75B11A9365D2}" type="presParOf" srcId="{D69230B5-4A49-428D-AC90-08D20EA330F0}" destId="{089BD280-6A8D-480C-ACDC-428A8F3C9B0D}" srcOrd="2" destOrd="0" presId="urn:microsoft.com/office/officeart/2018/2/layout/IconVerticalSolidList"/>
    <dgm:cxn modelId="{84469B3C-10FE-4C38-9D6B-5A9B81471EF3}" type="presParOf" srcId="{089BD280-6A8D-480C-ACDC-428A8F3C9B0D}" destId="{0D7A30D2-4CA5-487A-9AE8-A84B28CCB1B0}" srcOrd="0" destOrd="0" presId="urn:microsoft.com/office/officeart/2018/2/layout/IconVerticalSolidList"/>
    <dgm:cxn modelId="{7D04B374-0CDD-4B17-BBD3-14FB23892E3E}" type="presParOf" srcId="{089BD280-6A8D-480C-ACDC-428A8F3C9B0D}" destId="{F7358567-8A92-44BD-8169-F731F65A4A04}" srcOrd="1" destOrd="0" presId="urn:microsoft.com/office/officeart/2018/2/layout/IconVerticalSolidList"/>
    <dgm:cxn modelId="{88466209-21B1-4A8C-A0D0-16B7D73D23F7}" type="presParOf" srcId="{089BD280-6A8D-480C-ACDC-428A8F3C9B0D}" destId="{2385EBB5-A930-487F-96FE-B220C41AF783}" srcOrd="2" destOrd="0" presId="urn:microsoft.com/office/officeart/2018/2/layout/IconVerticalSolidList"/>
    <dgm:cxn modelId="{BA08DE59-91AB-4D52-8B51-363D87D39E3B}" type="presParOf" srcId="{089BD280-6A8D-480C-ACDC-428A8F3C9B0D}" destId="{3B0B9FB0-AC80-4876-83B0-516720A61AFF}" srcOrd="3" destOrd="0" presId="urn:microsoft.com/office/officeart/2018/2/layout/IconVerticalSolidList"/>
    <dgm:cxn modelId="{D596580B-2840-4B16-BCB6-26EE44D9C63E}" type="presParOf" srcId="{D69230B5-4A49-428D-AC90-08D20EA330F0}" destId="{2168B6D7-DE88-469E-81B2-1556C167A66F}" srcOrd="3" destOrd="0" presId="urn:microsoft.com/office/officeart/2018/2/layout/IconVerticalSolidList"/>
    <dgm:cxn modelId="{26CA578A-DE75-4575-AE4D-798E2E390228}" type="presParOf" srcId="{D69230B5-4A49-428D-AC90-08D20EA330F0}" destId="{BADCC2DF-DF11-442B-B0EA-E69B186BAF1B}" srcOrd="4" destOrd="0" presId="urn:microsoft.com/office/officeart/2018/2/layout/IconVerticalSolidList"/>
    <dgm:cxn modelId="{BB3FA7FF-74A3-434A-9ECD-6A5C690B2429}" type="presParOf" srcId="{BADCC2DF-DF11-442B-B0EA-E69B186BAF1B}" destId="{3946A9BA-01A3-458E-BE72-74FD1CADECD4}" srcOrd="0" destOrd="0" presId="urn:microsoft.com/office/officeart/2018/2/layout/IconVerticalSolidList"/>
    <dgm:cxn modelId="{340929E6-4775-4905-9E09-39C42794E25F}" type="presParOf" srcId="{BADCC2DF-DF11-442B-B0EA-E69B186BAF1B}" destId="{9B884BAD-73CD-4A13-A686-BC92F379EF3D}" srcOrd="1" destOrd="0" presId="urn:microsoft.com/office/officeart/2018/2/layout/IconVerticalSolidList"/>
    <dgm:cxn modelId="{2ACB5AB8-7A6B-48DA-924A-5C98514562A4}" type="presParOf" srcId="{BADCC2DF-DF11-442B-B0EA-E69B186BAF1B}" destId="{9C8E62FB-EBEC-48E6-AD54-0AA44F5FBBAB}" srcOrd="2" destOrd="0" presId="urn:microsoft.com/office/officeart/2018/2/layout/IconVerticalSolidList"/>
    <dgm:cxn modelId="{27373749-D33F-4409-8CDC-1CB8ED86AF72}" type="presParOf" srcId="{BADCC2DF-DF11-442B-B0EA-E69B186BAF1B}" destId="{DAF8D235-7F63-4032-A727-3C645E38F4EE}" srcOrd="3" destOrd="0" presId="urn:microsoft.com/office/officeart/2018/2/layout/IconVerticalSolidList"/>
    <dgm:cxn modelId="{74EFA43B-7BDF-40BA-ACB5-8E493FD52900}" type="presParOf" srcId="{D69230B5-4A49-428D-AC90-08D20EA330F0}" destId="{2CBD7A2B-4752-4118-9C80-F52EC7146E06}" srcOrd="5" destOrd="0" presId="urn:microsoft.com/office/officeart/2018/2/layout/IconVerticalSolidList"/>
    <dgm:cxn modelId="{BF8D73BE-89B6-4EE4-ADDA-170655139617}" type="presParOf" srcId="{D69230B5-4A49-428D-AC90-08D20EA330F0}" destId="{DCBB904C-E1B0-4106-AD0E-AD2B3E54DD1B}" srcOrd="6" destOrd="0" presId="urn:microsoft.com/office/officeart/2018/2/layout/IconVerticalSolidList"/>
    <dgm:cxn modelId="{64E4AF3F-DFF7-49C0-9C22-5899D38E5B8E}" type="presParOf" srcId="{DCBB904C-E1B0-4106-AD0E-AD2B3E54DD1B}" destId="{8F03DAB3-7863-4DDB-BEE6-8D63A6CCDF3E}" srcOrd="0" destOrd="0" presId="urn:microsoft.com/office/officeart/2018/2/layout/IconVerticalSolidList"/>
    <dgm:cxn modelId="{F9AFE015-B972-424A-956A-4B7BB93F1BC9}" type="presParOf" srcId="{DCBB904C-E1B0-4106-AD0E-AD2B3E54DD1B}" destId="{58010150-9D9D-4F2A-B2DD-4802BB09AF3B}" srcOrd="1" destOrd="0" presId="urn:microsoft.com/office/officeart/2018/2/layout/IconVerticalSolidList"/>
    <dgm:cxn modelId="{0D6932A0-2F2D-4B0E-88AA-419E4A906D48}" type="presParOf" srcId="{DCBB904C-E1B0-4106-AD0E-AD2B3E54DD1B}" destId="{2BFB91AD-F3C0-4984-8E8C-827FE354434A}" srcOrd="2" destOrd="0" presId="urn:microsoft.com/office/officeart/2018/2/layout/IconVerticalSolidList"/>
    <dgm:cxn modelId="{2B3D4216-7BCD-45F6-BE86-7F85E27F8BDF}" type="presParOf" srcId="{DCBB904C-E1B0-4106-AD0E-AD2B3E54DD1B}" destId="{16045215-0290-486A-8ADE-BEE54274EB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C24D5-0D46-4523-9BBA-23AEC1F05B5C}">
      <dsp:nvSpPr>
        <dsp:cNvPr id="0" name=""/>
        <dsp:cNvSpPr/>
      </dsp:nvSpPr>
      <dsp:spPr>
        <a:xfrm>
          <a:off x="0" y="2489"/>
          <a:ext cx="11405419" cy="126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1B7A2-5F1A-4621-8639-3E18F7B5D8D3}">
      <dsp:nvSpPr>
        <dsp:cNvPr id="0" name=""/>
        <dsp:cNvSpPr/>
      </dsp:nvSpPr>
      <dsp:spPr>
        <a:xfrm>
          <a:off x="381640" y="286353"/>
          <a:ext cx="693891" cy="693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3CC7B-6DBF-4277-BB47-7798CD669883}">
      <dsp:nvSpPr>
        <dsp:cNvPr id="0" name=""/>
        <dsp:cNvSpPr/>
      </dsp:nvSpPr>
      <dsp:spPr>
        <a:xfrm>
          <a:off x="1457171" y="2489"/>
          <a:ext cx="9948247" cy="126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2" tIns="133522" rIns="133522" bIns="1335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Step 1</a:t>
          </a:r>
          <a:r>
            <a:rPr lang="en-US" sz="1700" b="0" i="0" kern="1200" dirty="0"/>
            <a:t> −The list is divided into blocks. Typically, the size of each block is equal to the square root of the number of elements in the list (√n). </a:t>
          </a:r>
          <a:endParaRPr lang="en-US" sz="1700" kern="1200" dirty="0"/>
        </a:p>
      </dsp:txBody>
      <dsp:txXfrm>
        <a:off x="1457171" y="2489"/>
        <a:ext cx="9948247" cy="1261620"/>
      </dsp:txXfrm>
    </dsp:sp>
    <dsp:sp modelId="{0D7A30D2-4CA5-487A-9AE8-A84B28CCB1B0}">
      <dsp:nvSpPr>
        <dsp:cNvPr id="0" name=""/>
        <dsp:cNvSpPr/>
      </dsp:nvSpPr>
      <dsp:spPr>
        <a:xfrm>
          <a:off x="0" y="1579515"/>
          <a:ext cx="11405419" cy="126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58567-8A92-44BD-8169-F731F65A4A04}">
      <dsp:nvSpPr>
        <dsp:cNvPr id="0" name=""/>
        <dsp:cNvSpPr/>
      </dsp:nvSpPr>
      <dsp:spPr>
        <a:xfrm>
          <a:off x="381640" y="1863379"/>
          <a:ext cx="693891" cy="693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B9FB0-AC80-4876-83B0-516720A61AFF}">
      <dsp:nvSpPr>
        <dsp:cNvPr id="0" name=""/>
        <dsp:cNvSpPr/>
      </dsp:nvSpPr>
      <dsp:spPr>
        <a:xfrm>
          <a:off x="1457171" y="1579515"/>
          <a:ext cx="9948247" cy="126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2" tIns="133522" rIns="133522" bIns="1335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Step 2</a:t>
          </a:r>
          <a:r>
            <a:rPr lang="en-US" sz="1700" b="0" i="0" kern="1200" dirty="0"/>
            <a:t> -The last of the first block is compared to the target value.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If this element is greater than the target a linear search is conducted within this block.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If the target element is not in this block , it jumps to the end of the next block </a:t>
          </a:r>
          <a:endParaRPr lang="en-US" sz="1700" kern="1200" dirty="0"/>
        </a:p>
      </dsp:txBody>
      <dsp:txXfrm>
        <a:off x="1457171" y="1579515"/>
        <a:ext cx="9948247" cy="1261620"/>
      </dsp:txXfrm>
    </dsp:sp>
    <dsp:sp modelId="{3946A9BA-01A3-458E-BE72-74FD1CADECD4}">
      <dsp:nvSpPr>
        <dsp:cNvPr id="0" name=""/>
        <dsp:cNvSpPr/>
      </dsp:nvSpPr>
      <dsp:spPr>
        <a:xfrm>
          <a:off x="0" y="3156541"/>
          <a:ext cx="11405419" cy="126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84BAD-73CD-4A13-A686-BC92F379EF3D}">
      <dsp:nvSpPr>
        <dsp:cNvPr id="0" name=""/>
        <dsp:cNvSpPr/>
      </dsp:nvSpPr>
      <dsp:spPr>
        <a:xfrm>
          <a:off x="381640" y="3440405"/>
          <a:ext cx="693891" cy="693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D235-7F63-4032-A727-3C645E38F4EE}">
      <dsp:nvSpPr>
        <dsp:cNvPr id="0" name=""/>
        <dsp:cNvSpPr/>
      </dsp:nvSpPr>
      <dsp:spPr>
        <a:xfrm>
          <a:off x="1457171" y="3156541"/>
          <a:ext cx="9948247" cy="126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2" tIns="133522" rIns="133522" bIns="1335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Step 3</a:t>
          </a:r>
          <a:r>
            <a:rPr lang="en-US" sz="1700" b="0" i="0" kern="1200" dirty="0"/>
            <a:t> − steps are repeated until a greater element than the target is found or the end of the list is reached.</a:t>
          </a:r>
          <a:endParaRPr lang="en-US" sz="1700" kern="1200" dirty="0"/>
        </a:p>
      </dsp:txBody>
      <dsp:txXfrm>
        <a:off x="1457171" y="3156541"/>
        <a:ext cx="9948247" cy="1261620"/>
      </dsp:txXfrm>
    </dsp:sp>
    <dsp:sp modelId="{8F03DAB3-7863-4DDB-BEE6-8D63A6CCDF3E}">
      <dsp:nvSpPr>
        <dsp:cNvPr id="0" name=""/>
        <dsp:cNvSpPr/>
      </dsp:nvSpPr>
      <dsp:spPr>
        <a:xfrm>
          <a:off x="0" y="4733567"/>
          <a:ext cx="11405419" cy="126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10150-9D9D-4F2A-B2DD-4802BB09AF3B}">
      <dsp:nvSpPr>
        <dsp:cNvPr id="0" name=""/>
        <dsp:cNvSpPr/>
      </dsp:nvSpPr>
      <dsp:spPr>
        <a:xfrm>
          <a:off x="381640" y="5017431"/>
          <a:ext cx="693891" cy="693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5215-0290-486A-8ADE-BEE54274EB00}">
      <dsp:nvSpPr>
        <dsp:cNvPr id="0" name=""/>
        <dsp:cNvSpPr/>
      </dsp:nvSpPr>
      <dsp:spPr>
        <a:xfrm>
          <a:off x="1457171" y="4733567"/>
          <a:ext cx="9948247" cy="126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22" tIns="133522" rIns="133522" bIns="1335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Step 4</a:t>
          </a:r>
          <a:r>
            <a:rPr lang="en-US" sz="1700" b="0" i="0" kern="1200" dirty="0"/>
            <a:t> − A linear search is performed within the identified block to check each element one by one .</a:t>
          </a:r>
          <a:endParaRPr lang="en-US" sz="1700" kern="1200" dirty="0"/>
        </a:p>
      </dsp:txBody>
      <dsp:txXfrm>
        <a:off x="1457171" y="4733567"/>
        <a:ext cx="9948247" cy="126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6E6-0845-C34B-CA8D-286F77FA0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9A2A-9CBF-78A3-C2A4-B04367081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48E4-6D4A-76DA-FB6A-5950D792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3DB-9CEE-9ADC-9C9E-47C38AEC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4571-1BE7-2288-F74E-64F7EDA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936B-7631-AAE1-7373-7049227F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20D9-9A55-3F6C-64DA-5ECD7A2A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6A3F-7BDE-C559-F0D7-5F9FED70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9563-C3FB-E535-B886-B5BE75F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5DF5-FA87-7971-4CBC-775DA8E5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E2F98-0DB2-5E4B-B58A-1C59A7014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FB642-EDE3-2E64-1694-C3C0C86F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80C5-04C9-805F-5050-47D8DFDC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68DF-BBA8-606C-8C89-09351C4C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E627-32B5-7426-C83A-B316F7E4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CF44-C856-BC26-D416-762B8868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0B41-D051-226A-F25C-71198741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BC19-CBF3-1026-AB77-CE8B8603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E1E6-9BF9-FF86-8010-E642FB8B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9BCB-074A-8548-46A8-202BB88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AC1-EF3C-1081-3084-A7AD8F32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492D-74F0-BC17-D71B-600DB11B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0212-0400-3AB0-82E6-9BD8B7E7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348A-2822-FF9B-7535-63637BCB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9828-7B3C-E27D-FFAD-5D1C34D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B0A6-8E8C-60CC-5D1C-D7C9490E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B679-18AB-AB74-98CD-73229419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636E6-E3ED-1E76-2C9B-513B11D2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E882-4189-71CC-1E20-7A23C242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C1D9-D666-D308-92B4-EF6BA4D4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C09A1-1CB0-8EFE-A8B9-E6E32330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47FF-F4C3-BC33-1F61-5D58BF40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EBCB-E03B-4097-BD6B-57D71BC6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C9624-58D9-399A-9F1B-4E9F72D47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59B8-3ABF-1FFF-1BB5-B11D2790E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0CB8D-A4FA-ED5C-9941-700EAC6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FE4E3-2C36-BA83-2707-00CD38F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5672-1339-6DFB-A078-2E864CAD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66D3-C97C-AB2F-C8C8-8473F3EA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DE6B-4D8B-AF4B-3D5F-131CA0CD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B8C81-BF89-E86A-F013-DA724C89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0F0A-7FAD-41CB-7AAD-66CF7550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A3977-B8B4-CF60-FF65-B980921B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E105B-3431-1CF2-F5F5-200C40D4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C763A-9602-AF8A-0FBC-9EE48A35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0A64A-EDCD-86EC-C906-3EDD379A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89E7-2380-C6F9-A0C2-A9B8BC10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D8A-1C9E-6A80-D352-AA48E27B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D40A-B984-EA62-683E-751A46F5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90B73-C11B-709D-35F2-CA585A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1528-BC70-2B9E-BD2D-BFCC1873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B94B-8254-AA40-EE87-80861186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6D5C-AFB4-96B3-B74C-C2838CDC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E6C1C-3BFE-54CC-CC63-3C657BA2E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02DF6-000A-7B88-F2E6-5E5E7CDD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9195-DD9B-04B5-9B10-6404B7B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0008-983E-8809-5023-9D1424AD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D6B45-7679-A729-7422-9E8CC3C2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8E50A-4056-4A9A-E54B-C5AA493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EDC0-D945-B63A-D65F-B42732D4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BD0C-2F76-EC1E-42E3-40075DDE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E1B46-A010-4F2D-84C0-EB431DBF320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2784-A299-029F-D561-CBBCF5C07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3B7D-85C1-445A-76DA-F075934A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1A75C-2227-4332-B191-7E8CF08C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A1A2C-D367-4AC2-7200-F7C4A0B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522515"/>
            <a:ext cx="4977976" cy="13031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Jump search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400EF2B-FEB7-5DAB-7F79-F79FD1632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D0A51-3B96-CC2D-05C0-5DFE12CE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0" y="1825625"/>
            <a:ext cx="5422560" cy="4351338"/>
          </a:xfrm>
        </p:spPr>
        <p:txBody>
          <a:bodyPr/>
          <a:lstStyle/>
          <a:p>
            <a:r>
              <a:rPr lang="en-US" dirty="0"/>
              <a:t>Jump Search is a search algorithm that lies between linear search and binary </a:t>
            </a:r>
            <a:r>
              <a:rPr lang="en-US" dirty="0" err="1"/>
              <a:t>search.During</a:t>
            </a:r>
            <a:r>
              <a:rPr lang="en-US" dirty="0"/>
              <a:t> the search process, it moves through the list by skipping certain steps (jumps) and, when the desired element is not found, it returns to perform a linear search in smaller </a:t>
            </a:r>
            <a:r>
              <a:rPr lang="en-US" dirty="0" err="1"/>
              <a:t>steps.This</a:t>
            </a:r>
            <a:r>
              <a:rPr lang="en-US" dirty="0"/>
              <a:t> algorithm is used on sorted lists.</a:t>
            </a:r>
          </a:p>
        </p:txBody>
      </p:sp>
    </p:spTree>
    <p:extLst>
      <p:ext uri="{BB962C8B-B14F-4D97-AF65-F5344CB8AC3E}">
        <p14:creationId xmlns:p14="http://schemas.microsoft.com/office/powerpoint/2010/main" val="362105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E6CF-894D-5C4D-2E36-3242D08A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" y="1022914"/>
            <a:ext cx="4776564" cy="4650098"/>
          </a:xfrm>
        </p:spPr>
        <p:txBody>
          <a:bodyPr>
            <a:normAutofit/>
          </a:bodyPr>
          <a:lstStyle/>
          <a:p>
            <a:r>
              <a:rPr lang="en-US" sz="5400" b="1" dirty="0"/>
              <a:t>Advantages and Disadvantages of Jump 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2E6D-38B7-FAF6-7E1B-A0CC7028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610" y="552091"/>
            <a:ext cx="6328114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Advantages:Works</a:t>
            </a:r>
            <a:r>
              <a:rPr lang="en-US" sz="3200" dirty="0"/>
              <a:t> faster on sorted </a:t>
            </a:r>
            <a:r>
              <a:rPr lang="en-US" sz="3200" dirty="0" err="1"/>
              <a:t>lists.Requires</a:t>
            </a:r>
            <a:r>
              <a:rPr lang="en-US" sz="3200" dirty="0"/>
              <a:t> less memory: Jump Search does not require additional space (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Disadvantages:Does</a:t>
            </a:r>
            <a:r>
              <a:rPr lang="en-US" sz="3200" dirty="0"/>
              <a:t> not work if the list is </a:t>
            </a:r>
            <a:r>
              <a:rPr lang="en-US" sz="3200" dirty="0" err="1"/>
              <a:t>unsorted.For</a:t>
            </a:r>
            <a:r>
              <a:rPr lang="en-US" sz="3200" dirty="0"/>
              <a:t> very large lists, binary search may be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52682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E16FAB-7BF7-BC37-D8DC-48F4D1892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691609"/>
              </p:ext>
            </p:extLst>
          </p:nvPr>
        </p:nvGraphicFramePr>
        <p:xfrm>
          <a:off x="373626" y="452284"/>
          <a:ext cx="11405419" cy="599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A29C2-FA78-51FF-2340-E5573926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5" y="3998019"/>
            <a:ext cx="4437887" cy="1854142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78B5-4D6E-D811-8310-575D3898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147" y="3936102"/>
            <a:ext cx="6382966" cy="2216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Step count: Since steps are taken in the order of the square root during the search process, the time complexity of this algorithm is O(√n).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Linear search: If the element is not found, a linear search is conducted within the block, leading to an additional O(√n) operations.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Overall, the time complexity is O(√n), which is faster than linear search (O(n)).</a:t>
            </a:r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BE7D5-81C4-77E1-4E53-CB924C334D7D}"/>
              </a:ext>
            </a:extLst>
          </p:cNvPr>
          <p:cNvSpPr txBox="1"/>
          <p:nvPr/>
        </p:nvSpPr>
        <p:spPr>
          <a:xfrm>
            <a:off x="377952" y="591973"/>
            <a:ext cx="5291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Best Case condition: The target element is found in the first </a:t>
            </a:r>
            <a:r>
              <a:rPr lang="en-US" sz="2000" dirty="0" err="1"/>
              <a:t>block.Complexity</a:t>
            </a:r>
            <a:r>
              <a:rPr lang="en-US" sz="2000" dirty="0"/>
              <a:t>: O(1)</a:t>
            </a:r>
          </a:p>
          <a:p>
            <a:r>
              <a:rPr lang="en-US" sz="2000" dirty="0"/>
              <a:t>Average Case Condition: The target element exists in the list, but several blocks need to be </a:t>
            </a:r>
            <a:r>
              <a:rPr lang="en-US" sz="2000" dirty="0" err="1"/>
              <a:t>checked.Complexity</a:t>
            </a:r>
            <a:r>
              <a:rPr lang="en-US" sz="2000" dirty="0"/>
              <a:t>: O(√n)</a:t>
            </a:r>
          </a:p>
          <a:p>
            <a:r>
              <a:rPr lang="en-US" sz="2000" dirty="0"/>
              <a:t>Worst Case Condition: The target element is either not present or is the last </a:t>
            </a:r>
            <a:r>
              <a:rPr lang="en-US" sz="2000" dirty="0" err="1"/>
              <a:t>element.Complexity</a:t>
            </a:r>
            <a:r>
              <a:rPr lang="en-US" sz="2000" dirty="0"/>
              <a:t>: O(√n)</a:t>
            </a:r>
          </a:p>
        </p:txBody>
      </p:sp>
    </p:spTree>
    <p:extLst>
      <p:ext uri="{BB962C8B-B14F-4D97-AF65-F5344CB8AC3E}">
        <p14:creationId xmlns:p14="http://schemas.microsoft.com/office/powerpoint/2010/main" val="29986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Verdana</vt:lpstr>
      <vt:lpstr>Office Theme</vt:lpstr>
      <vt:lpstr>Jump search</vt:lpstr>
      <vt:lpstr>Advantages and Disadvantages of Jump Search</vt:lpstr>
      <vt:lpstr>PowerPoint Presentation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Rəvan Məhərrəmli</dc:creator>
  <cp:lastModifiedBy>Ilqar</cp:lastModifiedBy>
  <cp:revision>3</cp:revision>
  <dcterms:created xsi:type="dcterms:W3CDTF">2024-10-04T20:20:22Z</dcterms:created>
  <dcterms:modified xsi:type="dcterms:W3CDTF">2024-10-05T21:44:32Z</dcterms:modified>
</cp:coreProperties>
</file>