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33" d="100"/>
          <a:sy n="33" d="100"/>
        </p:scale>
        <p:origin x="1452"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9903-13E5-0660-AC46-FF0D75CBB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601CF5-435D-2FEE-F2E1-01392CC03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665348-E20D-E1C0-A443-FB8C0D0BAADE}"/>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5" name="Footer Placeholder 4">
            <a:extLst>
              <a:ext uri="{FF2B5EF4-FFF2-40B4-BE49-F238E27FC236}">
                <a16:creationId xmlns:a16="http://schemas.microsoft.com/office/drawing/2014/main" id="{CC881D2E-E552-1D09-30D6-D3A04184DD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B7C872-7C07-8882-7570-40BB84E1D329}"/>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194034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90B5-A372-5C84-E101-D3675DB814B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ECF8BD-0625-B26A-FE0D-1FEF09DAA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590ACC-2240-194C-82DF-1996AEAF3E86}"/>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5" name="Footer Placeholder 4">
            <a:extLst>
              <a:ext uri="{FF2B5EF4-FFF2-40B4-BE49-F238E27FC236}">
                <a16:creationId xmlns:a16="http://schemas.microsoft.com/office/drawing/2014/main" id="{4C2D67DC-748C-155A-D537-AFAB510018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FB60D2-0159-5574-99C7-27FA1717B7B1}"/>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309284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B453B-96A5-1690-8BC3-82F6BC7971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EE9C59-D7BD-48CD-6D22-A965BA733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54AA33-1701-0D54-E438-A40C8EF9F638}"/>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5" name="Footer Placeholder 4">
            <a:extLst>
              <a:ext uri="{FF2B5EF4-FFF2-40B4-BE49-F238E27FC236}">
                <a16:creationId xmlns:a16="http://schemas.microsoft.com/office/drawing/2014/main" id="{528588BF-571D-E2FE-8B81-7B9D84AA15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48AA9-00CF-369E-E3B4-BB32F133D0E9}"/>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407628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164C-3AF8-9077-E4BB-E1A5C3B4A8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2F867A-91DD-10FB-04FC-E116024C23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EB4AB5-3490-B890-0FB9-4E3B2692BB78}"/>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5" name="Footer Placeholder 4">
            <a:extLst>
              <a:ext uri="{FF2B5EF4-FFF2-40B4-BE49-F238E27FC236}">
                <a16:creationId xmlns:a16="http://schemas.microsoft.com/office/drawing/2014/main" id="{9E64D2BA-97E3-3B4B-E3B0-9C455A5F11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F2DCA9-6689-75A3-097C-F6F1CCB9773A}"/>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168304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9DD8-87CD-7AED-6931-AAD658851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104365-BBA9-8A77-BD48-37D0583E7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026DE-CD9C-C994-AF7A-545EF8A1C3A2}"/>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5" name="Footer Placeholder 4">
            <a:extLst>
              <a:ext uri="{FF2B5EF4-FFF2-40B4-BE49-F238E27FC236}">
                <a16:creationId xmlns:a16="http://schemas.microsoft.com/office/drawing/2014/main" id="{6C7CC873-5D48-CE2E-ECBF-B792DDB817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DDD42A-3917-9554-C3B8-4C103DC6F9EC}"/>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378716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2A64-ED9D-05AF-96BF-27CAFBB83B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894769-89F0-0343-3379-985482F1EF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AEF23B-E5F6-E636-B215-36BD13717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267D54-2631-28B4-C287-B6A3A71BA7AD}"/>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6" name="Footer Placeholder 5">
            <a:extLst>
              <a:ext uri="{FF2B5EF4-FFF2-40B4-BE49-F238E27FC236}">
                <a16:creationId xmlns:a16="http://schemas.microsoft.com/office/drawing/2014/main" id="{23B111CB-B1C8-824B-F834-679023BC00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3916CE-4B9B-DC97-6F1A-6F7568264696}"/>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25881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2803-67D5-995C-C929-2C9E15E93C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4FB9C3-D431-8BEE-F6CD-0EF723123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798E5-8CCB-45D7-4253-4AA166FC1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8E2A88F-83CE-50F5-B7E5-34AF382F7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DB880-1909-A251-4AAE-594E6F730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2751D2-68BD-63F8-B896-7FFECC64FCCD}"/>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8" name="Footer Placeholder 7">
            <a:extLst>
              <a:ext uri="{FF2B5EF4-FFF2-40B4-BE49-F238E27FC236}">
                <a16:creationId xmlns:a16="http://schemas.microsoft.com/office/drawing/2014/main" id="{9AD14819-6696-7441-CF26-677CD86E59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D9BDC8-8C13-4C33-1DC8-FE0DD7382E32}"/>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180651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9478-FB65-8B35-AB6F-5F4F002A57C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3A6E53-2717-E546-8CB0-FA55CAEAEF23}"/>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4" name="Footer Placeholder 3">
            <a:extLst>
              <a:ext uri="{FF2B5EF4-FFF2-40B4-BE49-F238E27FC236}">
                <a16:creationId xmlns:a16="http://schemas.microsoft.com/office/drawing/2014/main" id="{09395809-9079-3603-F4B7-D2A5EA3EBC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FDF29F-AF00-8710-5295-A813EDFDE187}"/>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123819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36E18-DF66-2FE4-B39E-B425F5236BB3}"/>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3" name="Footer Placeholder 2">
            <a:extLst>
              <a:ext uri="{FF2B5EF4-FFF2-40B4-BE49-F238E27FC236}">
                <a16:creationId xmlns:a16="http://schemas.microsoft.com/office/drawing/2014/main" id="{B82DAE43-8BC4-1D0A-A19D-5ABFC03C15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D04DB3-1588-6475-DFD4-B6AD984C3A1B}"/>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373982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3687-2D9C-A03A-79A1-72B31B62E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FE9D8B-CBE6-7171-9D70-2B87F2314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71BBE10-9445-3390-53D6-800A117F3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0E6ED-2DBB-1E6B-8C9D-3B81FA3A1187}"/>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6" name="Footer Placeholder 5">
            <a:extLst>
              <a:ext uri="{FF2B5EF4-FFF2-40B4-BE49-F238E27FC236}">
                <a16:creationId xmlns:a16="http://schemas.microsoft.com/office/drawing/2014/main" id="{832CDBD4-2BD8-20F7-5B9F-6A50B68DE5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66EB5F-F9DC-EAE2-2717-E475A33FF33F}"/>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68144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C1A9-8D6C-CCC3-5C19-91FB8FD1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38738-1B0B-9FCB-67DD-EA57AC740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674422-3A02-AA13-01BB-CE3FB0E48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CDDA3-FE3F-7389-716B-EAD1E687404F}"/>
              </a:ext>
            </a:extLst>
          </p:cNvPr>
          <p:cNvSpPr>
            <a:spLocks noGrp="1"/>
          </p:cNvSpPr>
          <p:nvPr>
            <p:ph type="dt" sz="half" idx="10"/>
          </p:nvPr>
        </p:nvSpPr>
        <p:spPr/>
        <p:txBody>
          <a:bodyPr/>
          <a:lstStyle/>
          <a:p>
            <a:fld id="{FC2DB22F-82AD-492E-BF57-97899F9306A6}" type="datetimeFigureOut">
              <a:rPr lang="en-GB" smtClean="0"/>
              <a:t>28/12/2023</a:t>
            </a:fld>
            <a:endParaRPr lang="en-GB"/>
          </a:p>
        </p:txBody>
      </p:sp>
      <p:sp>
        <p:nvSpPr>
          <p:cNvPr id="6" name="Footer Placeholder 5">
            <a:extLst>
              <a:ext uri="{FF2B5EF4-FFF2-40B4-BE49-F238E27FC236}">
                <a16:creationId xmlns:a16="http://schemas.microsoft.com/office/drawing/2014/main" id="{5EA61325-6FA9-21DA-1BA6-5FA09E8945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516025-AB31-3B30-C9B5-9FFCB5046697}"/>
              </a:ext>
            </a:extLst>
          </p:cNvPr>
          <p:cNvSpPr>
            <a:spLocks noGrp="1"/>
          </p:cNvSpPr>
          <p:nvPr>
            <p:ph type="sldNum" sz="quarter" idx="12"/>
          </p:nvPr>
        </p:nvSpPr>
        <p:spPr/>
        <p:txBody>
          <a:bodyPr/>
          <a:lstStyle/>
          <a:p>
            <a:fld id="{5435FF63-85F3-4807-8565-E84FF40592FA}" type="slidenum">
              <a:rPr lang="en-GB" smtClean="0"/>
              <a:t>‹#›</a:t>
            </a:fld>
            <a:endParaRPr lang="en-GB"/>
          </a:p>
        </p:txBody>
      </p:sp>
    </p:spTree>
    <p:extLst>
      <p:ext uri="{BB962C8B-B14F-4D97-AF65-F5344CB8AC3E}">
        <p14:creationId xmlns:p14="http://schemas.microsoft.com/office/powerpoint/2010/main" val="124615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4195D-6603-CFDE-3016-8E13FA387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D49D3C-084E-A883-8770-816C12E23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7B3F73-B3DD-7626-5DF2-FE8B8A729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DB22F-82AD-492E-BF57-97899F9306A6}" type="datetimeFigureOut">
              <a:rPr lang="en-GB" smtClean="0"/>
              <a:t>28/12/2023</a:t>
            </a:fld>
            <a:endParaRPr lang="en-GB"/>
          </a:p>
        </p:txBody>
      </p:sp>
      <p:sp>
        <p:nvSpPr>
          <p:cNvPr id="5" name="Footer Placeholder 4">
            <a:extLst>
              <a:ext uri="{FF2B5EF4-FFF2-40B4-BE49-F238E27FC236}">
                <a16:creationId xmlns:a16="http://schemas.microsoft.com/office/drawing/2014/main" id="{74729590-8870-CCB2-99F3-F34DAACF6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BFC0AF-592E-E15B-2E1E-C186B8D12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5FF63-85F3-4807-8565-E84FF40592FA}" type="slidenum">
              <a:rPr lang="en-GB" smtClean="0"/>
              <a:t>‹#›</a:t>
            </a:fld>
            <a:endParaRPr lang="en-GB"/>
          </a:p>
        </p:txBody>
      </p:sp>
    </p:spTree>
    <p:extLst>
      <p:ext uri="{BB962C8B-B14F-4D97-AF65-F5344CB8AC3E}">
        <p14:creationId xmlns:p14="http://schemas.microsoft.com/office/powerpoint/2010/main" val="2907798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D0052C5F-FD41-277D-ADFE-960DBD39A746}"/>
              </a:ext>
            </a:extLst>
          </p:cNvPr>
          <p:cNvGrpSpPr/>
          <p:nvPr/>
        </p:nvGrpSpPr>
        <p:grpSpPr>
          <a:xfrm>
            <a:off x="3851614" y="75238"/>
            <a:ext cx="8340386" cy="6707524"/>
            <a:chOff x="426852" y="-30287"/>
            <a:chExt cx="8340386" cy="6707524"/>
          </a:xfrm>
          <a:blipFill>
            <a:blip r:embed="rId2"/>
            <a:stretch>
              <a:fillRect/>
            </a:stretch>
          </a:blipFill>
        </p:grpSpPr>
        <p:grpSp>
          <p:nvGrpSpPr>
            <p:cNvPr id="32" name="Group 31">
              <a:extLst>
                <a:ext uri="{FF2B5EF4-FFF2-40B4-BE49-F238E27FC236}">
                  <a16:creationId xmlns:a16="http://schemas.microsoft.com/office/drawing/2014/main" id="{780DAC5F-B4A0-DC22-43D7-2AACD5F7E1B7}"/>
                </a:ext>
              </a:extLst>
            </p:cNvPr>
            <p:cNvGrpSpPr/>
            <p:nvPr/>
          </p:nvGrpSpPr>
          <p:grpSpPr>
            <a:xfrm>
              <a:off x="426852" y="1"/>
              <a:ext cx="4246748" cy="6677236"/>
              <a:chOff x="484909" y="581891"/>
              <a:chExt cx="3650673" cy="6109859"/>
            </a:xfrm>
            <a:grpFill/>
          </p:grpSpPr>
          <p:sp>
            <p:nvSpPr>
              <p:cNvPr id="4" name="Hexagon 3">
                <a:extLst>
                  <a:ext uri="{FF2B5EF4-FFF2-40B4-BE49-F238E27FC236}">
                    <a16:creationId xmlns:a16="http://schemas.microsoft.com/office/drawing/2014/main" id="{71928C14-00A9-2387-47D5-D90A0DFF1EA7}"/>
                  </a:ext>
                </a:extLst>
              </p:cNvPr>
              <p:cNvSpPr/>
              <p:nvPr/>
            </p:nvSpPr>
            <p:spPr>
              <a:xfrm>
                <a:off x="484909" y="58189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4D8C59B0-DEA8-716D-4DFC-E3B1910A53B4}"/>
                  </a:ext>
                </a:extLst>
              </p:cNvPr>
              <p:cNvSpPr/>
              <p:nvPr/>
            </p:nvSpPr>
            <p:spPr>
              <a:xfrm>
                <a:off x="1364673" y="105294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686F8A2C-C29C-DEFD-EFE0-1F4AAF6CEFF9}"/>
                  </a:ext>
                </a:extLst>
              </p:cNvPr>
              <p:cNvSpPr/>
              <p:nvPr/>
            </p:nvSpPr>
            <p:spPr>
              <a:xfrm>
                <a:off x="484909" y="152400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D0FBA745-FA40-CF1B-20CE-434FB229EF55}"/>
                  </a:ext>
                </a:extLst>
              </p:cNvPr>
              <p:cNvSpPr/>
              <p:nvPr/>
            </p:nvSpPr>
            <p:spPr>
              <a:xfrm>
                <a:off x="1364673" y="199505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7B39BEE9-7DB1-71B2-C4CA-92F18848D7F0}"/>
                  </a:ext>
                </a:extLst>
              </p:cNvPr>
              <p:cNvSpPr/>
              <p:nvPr/>
            </p:nvSpPr>
            <p:spPr>
              <a:xfrm>
                <a:off x="484909" y="248689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8">
                <a:extLst>
                  <a:ext uri="{FF2B5EF4-FFF2-40B4-BE49-F238E27FC236}">
                    <a16:creationId xmlns:a16="http://schemas.microsoft.com/office/drawing/2014/main" id="{DE8090F7-69F4-28BB-9E91-FA4A882EE9DA}"/>
                  </a:ext>
                </a:extLst>
              </p:cNvPr>
              <p:cNvSpPr/>
              <p:nvPr/>
            </p:nvSpPr>
            <p:spPr>
              <a:xfrm>
                <a:off x="1364673" y="295794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1E1D5A95-3016-B35D-D166-A5E8BFFE44E7}"/>
                  </a:ext>
                </a:extLst>
              </p:cNvPr>
              <p:cNvSpPr/>
              <p:nvPr/>
            </p:nvSpPr>
            <p:spPr>
              <a:xfrm>
                <a:off x="484909" y="342900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EF28F6C6-2FC7-A0A1-FEB7-A88A6913680C}"/>
                  </a:ext>
                </a:extLst>
              </p:cNvPr>
              <p:cNvSpPr/>
              <p:nvPr/>
            </p:nvSpPr>
            <p:spPr>
              <a:xfrm>
                <a:off x="1364673" y="390005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32056E7F-7F43-D90A-9CA0-EFC25CC1699E}"/>
                  </a:ext>
                </a:extLst>
              </p:cNvPr>
              <p:cNvSpPr/>
              <p:nvPr/>
            </p:nvSpPr>
            <p:spPr>
              <a:xfrm>
                <a:off x="2244436" y="59574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4143D0A6-F9F3-C35F-4AE9-A4E1154F1EB9}"/>
                  </a:ext>
                </a:extLst>
              </p:cNvPr>
              <p:cNvSpPr/>
              <p:nvPr/>
            </p:nvSpPr>
            <p:spPr>
              <a:xfrm>
                <a:off x="3124200" y="106679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5D2713A5-D0C8-5ACF-7A66-2F5396623694}"/>
                  </a:ext>
                </a:extLst>
              </p:cNvPr>
              <p:cNvSpPr/>
              <p:nvPr/>
            </p:nvSpPr>
            <p:spPr>
              <a:xfrm>
                <a:off x="2244436" y="153785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4D85893B-E0C6-DE35-0053-8E103E0CCA50}"/>
                  </a:ext>
                </a:extLst>
              </p:cNvPr>
              <p:cNvSpPr/>
              <p:nvPr/>
            </p:nvSpPr>
            <p:spPr>
              <a:xfrm>
                <a:off x="3124200" y="200890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1B862792-8BD7-FB5E-7384-C09981F81493}"/>
                  </a:ext>
                </a:extLst>
              </p:cNvPr>
              <p:cNvSpPr/>
              <p:nvPr/>
            </p:nvSpPr>
            <p:spPr>
              <a:xfrm>
                <a:off x="2244436" y="248689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E04ECD9B-B128-0FDE-148C-D0A34D49A612}"/>
                  </a:ext>
                </a:extLst>
              </p:cNvPr>
              <p:cNvSpPr/>
              <p:nvPr/>
            </p:nvSpPr>
            <p:spPr>
              <a:xfrm>
                <a:off x="3124200" y="295794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B0260F27-1807-89CB-ECAF-2799F4EA628C}"/>
                  </a:ext>
                </a:extLst>
              </p:cNvPr>
              <p:cNvSpPr/>
              <p:nvPr/>
            </p:nvSpPr>
            <p:spPr>
              <a:xfrm>
                <a:off x="2244436" y="342900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Hexagon 18">
                <a:extLst>
                  <a:ext uri="{FF2B5EF4-FFF2-40B4-BE49-F238E27FC236}">
                    <a16:creationId xmlns:a16="http://schemas.microsoft.com/office/drawing/2014/main" id="{5C93531D-6A1A-1628-7B3D-324CC60D21B9}"/>
                  </a:ext>
                </a:extLst>
              </p:cNvPr>
              <p:cNvSpPr/>
              <p:nvPr/>
            </p:nvSpPr>
            <p:spPr>
              <a:xfrm>
                <a:off x="3124200" y="390005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Hexagon 19">
                <a:extLst>
                  <a:ext uri="{FF2B5EF4-FFF2-40B4-BE49-F238E27FC236}">
                    <a16:creationId xmlns:a16="http://schemas.microsoft.com/office/drawing/2014/main" id="{32D78D3B-A1CC-75A5-65B4-9599A1829E37}"/>
                  </a:ext>
                </a:extLst>
              </p:cNvPr>
              <p:cNvSpPr/>
              <p:nvPr/>
            </p:nvSpPr>
            <p:spPr>
              <a:xfrm>
                <a:off x="484909" y="4391889"/>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B8266653-FC25-F94E-E928-4DABC5878D4A}"/>
                  </a:ext>
                </a:extLst>
              </p:cNvPr>
              <p:cNvSpPr/>
              <p:nvPr/>
            </p:nvSpPr>
            <p:spPr>
              <a:xfrm>
                <a:off x="1364673" y="4862944"/>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87C65832-ADEA-8313-8030-23683866690D}"/>
                  </a:ext>
                </a:extLst>
              </p:cNvPr>
              <p:cNvSpPr/>
              <p:nvPr/>
            </p:nvSpPr>
            <p:spPr>
              <a:xfrm>
                <a:off x="484909" y="5333999"/>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Hexagon 22">
                <a:extLst>
                  <a:ext uri="{FF2B5EF4-FFF2-40B4-BE49-F238E27FC236}">
                    <a16:creationId xmlns:a16="http://schemas.microsoft.com/office/drawing/2014/main" id="{48AB2B44-6B0D-1CE9-6647-BD0E675B98B8}"/>
                  </a:ext>
                </a:extLst>
              </p:cNvPr>
              <p:cNvSpPr/>
              <p:nvPr/>
            </p:nvSpPr>
            <p:spPr>
              <a:xfrm>
                <a:off x="1364673" y="5805054"/>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Hexagon 23">
                <a:extLst>
                  <a:ext uri="{FF2B5EF4-FFF2-40B4-BE49-F238E27FC236}">
                    <a16:creationId xmlns:a16="http://schemas.microsoft.com/office/drawing/2014/main" id="{0CE3ADAF-8BFB-7C1F-581D-FF315FED6A76}"/>
                  </a:ext>
                </a:extLst>
              </p:cNvPr>
              <p:cNvSpPr/>
              <p:nvPr/>
            </p:nvSpPr>
            <p:spPr>
              <a:xfrm>
                <a:off x="2244436" y="4419603"/>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Hexagon 24">
                <a:extLst>
                  <a:ext uri="{FF2B5EF4-FFF2-40B4-BE49-F238E27FC236}">
                    <a16:creationId xmlns:a16="http://schemas.microsoft.com/office/drawing/2014/main" id="{2286DB63-74D6-EBC3-73C3-318C4F9A31A3}"/>
                  </a:ext>
                </a:extLst>
              </p:cNvPr>
              <p:cNvSpPr/>
              <p:nvPr/>
            </p:nvSpPr>
            <p:spPr>
              <a:xfrm>
                <a:off x="3124200" y="4890658"/>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Hexagon 25">
                <a:extLst>
                  <a:ext uri="{FF2B5EF4-FFF2-40B4-BE49-F238E27FC236}">
                    <a16:creationId xmlns:a16="http://schemas.microsoft.com/office/drawing/2014/main" id="{2817FAA2-DA38-6B7C-ACB7-208139A234A7}"/>
                  </a:ext>
                </a:extLst>
              </p:cNvPr>
              <p:cNvSpPr/>
              <p:nvPr/>
            </p:nvSpPr>
            <p:spPr>
              <a:xfrm>
                <a:off x="2244436" y="5361713"/>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Hexagon 26">
                <a:extLst>
                  <a:ext uri="{FF2B5EF4-FFF2-40B4-BE49-F238E27FC236}">
                    <a16:creationId xmlns:a16="http://schemas.microsoft.com/office/drawing/2014/main" id="{F4CA95BC-6E33-C50E-4DF0-2BECB8B603FC}"/>
                  </a:ext>
                </a:extLst>
              </p:cNvPr>
              <p:cNvSpPr/>
              <p:nvPr/>
            </p:nvSpPr>
            <p:spPr>
              <a:xfrm>
                <a:off x="3124200" y="5832768"/>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a:extLst>
                <a:ext uri="{FF2B5EF4-FFF2-40B4-BE49-F238E27FC236}">
                  <a16:creationId xmlns:a16="http://schemas.microsoft.com/office/drawing/2014/main" id="{219F4FD2-D401-A4D0-3B24-C5963B176A7F}"/>
                </a:ext>
              </a:extLst>
            </p:cNvPr>
            <p:cNvGrpSpPr/>
            <p:nvPr/>
          </p:nvGrpSpPr>
          <p:grpSpPr>
            <a:xfrm>
              <a:off x="4520490" y="-30287"/>
              <a:ext cx="4246748" cy="6677236"/>
              <a:chOff x="484909" y="581891"/>
              <a:chExt cx="3650673" cy="6109859"/>
            </a:xfrm>
            <a:grpFill/>
          </p:grpSpPr>
          <p:sp>
            <p:nvSpPr>
              <p:cNvPr id="35" name="Hexagon 34">
                <a:extLst>
                  <a:ext uri="{FF2B5EF4-FFF2-40B4-BE49-F238E27FC236}">
                    <a16:creationId xmlns:a16="http://schemas.microsoft.com/office/drawing/2014/main" id="{9E757D6B-F593-4182-731A-0C6F25242B50}"/>
                  </a:ext>
                </a:extLst>
              </p:cNvPr>
              <p:cNvSpPr/>
              <p:nvPr/>
            </p:nvSpPr>
            <p:spPr>
              <a:xfrm>
                <a:off x="484909" y="58189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Hexagon 35">
                <a:extLst>
                  <a:ext uri="{FF2B5EF4-FFF2-40B4-BE49-F238E27FC236}">
                    <a16:creationId xmlns:a16="http://schemas.microsoft.com/office/drawing/2014/main" id="{228C299B-0174-0E31-8BA1-C85423F81BD0}"/>
                  </a:ext>
                </a:extLst>
              </p:cNvPr>
              <p:cNvSpPr/>
              <p:nvPr/>
            </p:nvSpPr>
            <p:spPr>
              <a:xfrm>
                <a:off x="1364673" y="105294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Hexagon 36">
                <a:extLst>
                  <a:ext uri="{FF2B5EF4-FFF2-40B4-BE49-F238E27FC236}">
                    <a16:creationId xmlns:a16="http://schemas.microsoft.com/office/drawing/2014/main" id="{174B264A-E7C8-7E71-198F-27D7BDD8ADC7}"/>
                  </a:ext>
                </a:extLst>
              </p:cNvPr>
              <p:cNvSpPr/>
              <p:nvPr/>
            </p:nvSpPr>
            <p:spPr>
              <a:xfrm>
                <a:off x="484909" y="152400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Hexagon 37">
                <a:extLst>
                  <a:ext uri="{FF2B5EF4-FFF2-40B4-BE49-F238E27FC236}">
                    <a16:creationId xmlns:a16="http://schemas.microsoft.com/office/drawing/2014/main" id="{E29C2C5C-6DF8-DF2D-23F3-7BA8EE262025}"/>
                  </a:ext>
                </a:extLst>
              </p:cNvPr>
              <p:cNvSpPr/>
              <p:nvPr/>
            </p:nvSpPr>
            <p:spPr>
              <a:xfrm>
                <a:off x="1364673" y="199505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Hexagon 38">
                <a:extLst>
                  <a:ext uri="{FF2B5EF4-FFF2-40B4-BE49-F238E27FC236}">
                    <a16:creationId xmlns:a16="http://schemas.microsoft.com/office/drawing/2014/main" id="{A6F5B04B-02E9-B30F-46CC-00A0651E0E1A}"/>
                  </a:ext>
                </a:extLst>
              </p:cNvPr>
              <p:cNvSpPr/>
              <p:nvPr/>
            </p:nvSpPr>
            <p:spPr>
              <a:xfrm>
                <a:off x="484909" y="248689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Hexagon 39">
                <a:extLst>
                  <a:ext uri="{FF2B5EF4-FFF2-40B4-BE49-F238E27FC236}">
                    <a16:creationId xmlns:a16="http://schemas.microsoft.com/office/drawing/2014/main" id="{0A27A516-59BE-417A-B131-5430FC3D291B}"/>
                  </a:ext>
                </a:extLst>
              </p:cNvPr>
              <p:cNvSpPr/>
              <p:nvPr/>
            </p:nvSpPr>
            <p:spPr>
              <a:xfrm>
                <a:off x="1364673" y="295794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Hexagon 40">
                <a:extLst>
                  <a:ext uri="{FF2B5EF4-FFF2-40B4-BE49-F238E27FC236}">
                    <a16:creationId xmlns:a16="http://schemas.microsoft.com/office/drawing/2014/main" id="{AC6360E7-DE12-0640-50FF-7CDC0583D6DE}"/>
                  </a:ext>
                </a:extLst>
              </p:cNvPr>
              <p:cNvSpPr/>
              <p:nvPr/>
            </p:nvSpPr>
            <p:spPr>
              <a:xfrm>
                <a:off x="484909" y="342900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Hexagon 41">
                <a:extLst>
                  <a:ext uri="{FF2B5EF4-FFF2-40B4-BE49-F238E27FC236}">
                    <a16:creationId xmlns:a16="http://schemas.microsoft.com/office/drawing/2014/main" id="{3F328412-D53D-1BBD-8E0C-F38C1D671D4D}"/>
                  </a:ext>
                </a:extLst>
              </p:cNvPr>
              <p:cNvSpPr/>
              <p:nvPr/>
            </p:nvSpPr>
            <p:spPr>
              <a:xfrm>
                <a:off x="1364673" y="390005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Hexagon 42">
                <a:extLst>
                  <a:ext uri="{FF2B5EF4-FFF2-40B4-BE49-F238E27FC236}">
                    <a16:creationId xmlns:a16="http://schemas.microsoft.com/office/drawing/2014/main" id="{9204BF3C-F43D-1774-4FAB-1870D29EB8EF}"/>
                  </a:ext>
                </a:extLst>
              </p:cNvPr>
              <p:cNvSpPr/>
              <p:nvPr/>
            </p:nvSpPr>
            <p:spPr>
              <a:xfrm>
                <a:off x="2244436" y="59574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Hexagon 43">
                <a:extLst>
                  <a:ext uri="{FF2B5EF4-FFF2-40B4-BE49-F238E27FC236}">
                    <a16:creationId xmlns:a16="http://schemas.microsoft.com/office/drawing/2014/main" id="{D53CB039-735F-2BB5-EC6F-F80A0F5460D0}"/>
                  </a:ext>
                </a:extLst>
              </p:cNvPr>
              <p:cNvSpPr/>
              <p:nvPr/>
            </p:nvSpPr>
            <p:spPr>
              <a:xfrm>
                <a:off x="3124200" y="106679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Hexagon 44">
                <a:extLst>
                  <a:ext uri="{FF2B5EF4-FFF2-40B4-BE49-F238E27FC236}">
                    <a16:creationId xmlns:a16="http://schemas.microsoft.com/office/drawing/2014/main" id="{A88514B3-A54C-03B3-1CB5-DC800075F01E}"/>
                  </a:ext>
                </a:extLst>
              </p:cNvPr>
              <p:cNvSpPr/>
              <p:nvPr/>
            </p:nvSpPr>
            <p:spPr>
              <a:xfrm>
                <a:off x="2244436" y="1537851"/>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Hexagon 45">
                <a:extLst>
                  <a:ext uri="{FF2B5EF4-FFF2-40B4-BE49-F238E27FC236}">
                    <a16:creationId xmlns:a16="http://schemas.microsoft.com/office/drawing/2014/main" id="{2106F937-94A8-A30D-B56F-181073952B91}"/>
                  </a:ext>
                </a:extLst>
              </p:cNvPr>
              <p:cNvSpPr/>
              <p:nvPr/>
            </p:nvSpPr>
            <p:spPr>
              <a:xfrm>
                <a:off x="3124200" y="2008906"/>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Hexagon 46">
                <a:extLst>
                  <a:ext uri="{FF2B5EF4-FFF2-40B4-BE49-F238E27FC236}">
                    <a16:creationId xmlns:a16="http://schemas.microsoft.com/office/drawing/2014/main" id="{F16A4935-90FB-EE5E-87AE-37416A49203D}"/>
                  </a:ext>
                </a:extLst>
              </p:cNvPr>
              <p:cNvSpPr/>
              <p:nvPr/>
            </p:nvSpPr>
            <p:spPr>
              <a:xfrm>
                <a:off x="2244436" y="248689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Hexagon 47">
                <a:extLst>
                  <a:ext uri="{FF2B5EF4-FFF2-40B4-BE49-F238E27FC236}">
                    <a16:creationId xmlns:a16="http://schemas.microsoft.com/office/drawing/2014/main" id="{F368448A-435F-3184-2068-E37CDC8E1E76}"/>
                  </a:ext>
                </a:extLst>
              </p:cNvPr>
              <p:cNvSpPr/>
              <p:nvPr/>
            </p:nvSpPr>
            <p:spPr>
              <a:xfrm>
                <a:off x="3124200" y="295794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Hexagon 48">
                <a:extLst>
                  <a:ext uri="{FF2B5EF4-FFF2-40B4-BE49-F238E27FC236}">
                    <a16:creationId xmlns:a16="http://schemas.microsoft.com/office/drawing/2014/main" id="{45424E21-9B1F-7843-F300-1384B3EB8A6C}"/>
                  </a:ext>
                </a:extLst>
              </p:cNvPr>
              <p:cNvSpPr/>
              <p:nvPr/>
            </p:nvSpPr>
            <p:spPr>
              <a:xfrm>
                <a:off x="2244436" y="3429000"/>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Hexagon 49">
                <a:extLst>
                  <a:ext uri="{FF2B5EF4-FFF2-40B4-BE49-F238E27FC236}">
                    <a16:creationId xmlns:a16="http://schemas.microsoft.com/office/drawing/2014/main" id="{1ED9C242-DB53-D35A-935A-CC67E11F28C9}"/>
                  </a:ext>
                </a:extLst>
              </p:cNvPr>
              <p:cNvSpPr/>
              <p:nvPr/>
            </p:nvSpPr>
            <p:spPr>
              <a:xfrm>
                <a:off x="3124200" y="3900055"/>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Hexagon 50">
                <a:extLst>
                  <a:ext uri="{FF2B5EF4-FFF2-40B4-BE49-F238E27FC236}">
                    <a16:creationId xmlns:a16="http://schemas.microsoft.com/office/drawing/2014/main" id="{332B0C21-1BED-FB14-49A1-EBE6F0CD57DC}"/>
                  </a:ext>
                </a:extLst>
              </p:cNvPr>
              <p:cNvSpPr/>
              <p:nvPr/>
            </p:nvSpPr>
            <p:spPr>
              <a:xfrm>
                <a:off x="484909" y="4391889"/>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Hexagon 51">
                <a:extLst>
                  <a:ext uri="{FF2B5EF4-FFF2-40B4-BE49-F238E27FC236}">
                    <a16:creationId xmlns:a16="http://schemas.microsoft.com/office/drawing/2014/main" id="{675ED8DF-A3A2-32EC-EE9C-FF52718D1A58}"/>
                  </a:ext>
                </a:extLst>
              </p:cNvPr>
              <p:cNvSpPr/>
              <p:nvPr/>
            </p:nvSpPr>
            <p:spPr>
              <a:xfrm>
                <a:off x="1364673" y="4862944"/>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Hexagon 52">
                <a:extLst>
                  <a:ext uri="{FF2B5EF4-FFF2-40B4-BE49-F238E27FC236}">
                    <a16:creationId xmlns:a16="http://schemas.microsoft.com/office/drawing/2014/main" id="{5B1ADD8D-5898-32AF-5E15-1B5E8261F533}"/>
                  </a:ext>
                </a:extLst>
              </p:cNvPr>
              <p:cNvSpPr/>
              <p:nvPr/>
            </p:nvSpPr>
            <p:spPr>
              <a:xfrm>
                <a:off x="484909" y="5333999"/>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Hexagon 53">
                <a:extLst>
                  <a:ext uri="{FF2B5EF4-FFF2-40B4-BE49-F238E27FC236}">
                    <a16:creationId xmlns:a16="http://schemas.microsoft.com/office/drawing/2014/main" id="{F035D539-D90E-638D-F8A6-8E1E083D3A71}"/>
                  </a:ext>
                </a:extLst>
              </p:cNvPr>
              <p:cNvSpPr/>
              <p:nvPr/>
            </p:nvSpPr>
            <p:spPr>
              <a:xfrm>
                <a:off x="1364673" y="5805054"/>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Hexagon 54">
                <a:extLst>
                  <a:ext uri="{FF2B5EF4-FFF2-40B4-BE49-F238E27FC236}">
                    <a16:creationId xmlns:a16="http://schemas.microsoft.com/office/drawing/2014/main" id="{DFDB4FC5-375C-FEDB-A222-B86051017F57}"/>
                  </a:ext>
                </a:extLst>
              </p:cNvPr>
              <p:cNvSpPr/>
              <p:nvPr/>
            </p:nvSpPr>
            <p:spPr>
              <a:xfrm>
                <a:off x="2244436" y="4419603"/>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Hexagon 55">
                <a:extLst>
                  <a:ext uri="{FF2B5EF4-FFF2-40B4-BE49-F238E27FC236}">
                    <a16:creationId xmlns:a16="http://schemas.microsoft.com/office/drawing/2014/main" id="{5B5AC46F-58C2-99C0-BDAE-2F4EB833DB52}"/>
                  </a:ext>
                </a:extLst>
              </p:cNvPr>
              <p:cNvSpPr/>
              <p:nvPr/>
            </p:nvSpPr>
            <p:spPr>
              <a:xfrm>
                <a:off x="3124200" y="4890658"/>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Hexagon 56">
                <a:extLst>
                  <a:ext uri="{FF2B5EF4-FFF2-40B4-BE49-F238E27FC236}">
                    <a16:creationId xmlns:a16="http://schemas.microsoft.com/office/drawing/2014/main" id="{30BC25DA-A713-C88D-8FFF-B35E00F68453}"/>
                  </a:ext>
                </a:extLst>
              </p:cNvPr>
              <p:cNvSpPr/>
              <p:nvPr/>
            </p:nvSpPr>
            <p:spPr>
              <a:xfrm>
                <a:off x="2244436" y="5361713"/>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Hexagon 57">
                <a:extLst>
                  <a:ext uri="{FF2B5EF4-FFF2-40B4-BE49-F238E27FC236}">
                    <a16:creationId xmlns:a16="http://schemas.microsoft.com/office/drawing/2014/main" id="{561DA74D-DF57-A7F7-F054-ACCCAE565CF0}"/>
                  </a:ext>
                </a:extLst>
              </p:cNvPr>
              <p:cNvSpPr/>
              <p:nvPr/>
            </p:nvSpPr>
            <p:spPr>
              <a:xfrm>
                <a:off x="3124200" y="5832768"/>
                <a:ext cx="1011382" cy="85898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47" name="TextBox 1046">
            <a:extLst>
              <a:ext uri="{FF2B5EF4-FFF2-40B4-BE49-F238E27FC236}">
                <a16:creationId xmlns:a16="http://schemas.microsoft.com/office/drawing/2014/main" id="{D98DB453-92C0-172A-3D53-57E5758ADC84}"/>
              </a:ext>
            </a:extLst>
          </p:cNvPr>
          <p:cNvSpPr txBox="1"/>
          <p:nvPr/>
        </p:nvSpPr>
        <p:spPr>
          <a:xfrm>
            <a:off x="124691" y="318655"/>
            <a:ext cx="3588327" cy="1569660"/>
          </a:xfrm>
          <a:prstGeom prst="rect">
            <a:avLst/>
          </a:prstGeom>
          <a:noFill/>
        </p:spPr>
        <p:txBody>
          <a:bodyPr wrap="square" rtlCol="0">
            <a:spAutoFit/>
          </a:bodyPr>
          <a:lstStyle/>
          <a:p>
            <a:pPr algn="ctr"/>
            <a:r>
              <a:rPr lang="en-US" sz="4800" dirty="0">
                <a:latin typeface="ADLaM Display" panose="02010000000000000000" pitchFamily="2" charset="0"/>
                <a:ea typeface="ADLaM Display" panose="02010000000000000000" pitchFamily="2" charset="0"/>
                <a:cs typeface="ADLaM Display" panose="02010000000000000000" pitchFamily="2" charset="0"/>
              </a:rPr>
              <a:t>Sorting</a:t>
            </a:r>
            <a:r>
              <a:rPr lang="en-GB" sz="4800" dirty="0">
                <a:latin typeface="ADLaM Display" panose="02010000000000000000" pitchFamily="2" charset="0"/>
                <a:ea typeface="ADLaM Display" panose="02010000000000000000" pitchFamily="2" charset="0"/>
                <a:cs typeface="ADLaM Display" panose="02010000000000000000" pitchFamily="2" charset="0"/>
              </a:rPr>
              <a:t> Algorithms</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48" name="TextBox 1047">
            <a:extLst>
              <a:ext uri="{FF2B5EF4-FFF2-40B4-BE49-F238E27FC236}">
                <a16:creationId xmlns:a16="http://schemas.microsoft.com/office/drawing/2014/main" id="{7BA08304-6705-A955-AF76-6353DB81656E}"/>
              </a:ext>
            </a:extLst>
          </p:cNvPr>
          <p:cNvSpPr txBox="1"/>
          <p:nvPr/>
        </p:nvSpPr>
        <p:spPr>
          <a:xfrm>
            <a:off x="124691" y="6467222"/>
            <a:ext cx="4322618" cy="307777"/>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By Ravan Mammadov &amp; Fidan </a:t>
            </a:r>
            <a:r>
              <a:rPr lang="en-US" sz="1400" dirty="0" err="1">
                <a:latin typeface="ADLaM Display" panose="02010000000000000000" pitchFamily="2" charset="0"/>
                <a:ea typeface="ADLaM Display" panose="02010000000000000000" pitchFamily="2" charset="0"/>
                <a:cs typeface="ADLaM Display" panose="02010000000000000000" pitchFamily="2" charset="0"/>
              </a:rPr>
              <a:t>Mammadova</a:t>
            </a:r>
            <a:endParaRPr lang="en-GB"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49" name="TextBox 1048">
            <a:extLst>
              <a:ext uri="{FF2B5EF4-FFF2-40B4-BE49-F238E27FC236}">
                <a16:creationId xmlns:a16="http://schemas.microsoft.com/office/drawing/2014/main" id="{B50C414A-866B-570C-F70A-A97B4EB85263}"/>
              </a:ext>
            </a:extLst>
          </p:cNvPr>
          <p:cNvSpPr txBox="1"/>
          <p:nvPr/>
        </p:nvSpPr>
        <p:spPr>
          <a:xfrm>
            <a:off x="157347" y="5580346"/>
            <a:ext cx="3588327" cy="646331"/>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Subject: Soft Computing</a:t>
            </a:r>
          </a:p>
          <a:p>
            <a:r>
              <a:rPr lang="en-US" dirty="0">
                <a:latin typeface="ADLaM Display" panose="02010000000000000000" pitchFamily="2" charset="0"/>
                <a:ea typeface="ADLaM Display" panose="02010000000000000000" pitchFamily="2" charset="0"/>
                <a:cs typeface="ADLaM Display" panose="02010000000000000000" pitchFamily="2" charset="0"/>
              </a:rPr>
              <a:t>Teacher: Leyla </a:t>
            </a:r>
            <a:r>
              <a:rPr lang="en-US" dirty="0" err="1">
                <a:latin typeface="ADLaM Display" panose="02010000000000000000" pitchFamily="2" charset="0"/>
                <a:ea typeface="ADLaM Display" panose="02010000000000000000" pitchFamily="2" charset="0"/>
                <a:cs typeface="ADLaM Display" panose="02010000000000000000" pitchFamily="2" charset="0"/>
              </a:rPr>
              <a:t>Muradkhanli</a:t>
            </a: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2062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573891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9207115" y="8208666"/>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8121661" y="5709418"/>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281469" y="232715"/>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5" name="Picture 14">
            <a:extLst>
              <a:ext uri="{FF2B5EF4-FFF2-40B4-BE49-F238E27FC236}">
                <a16:creationId xmlns:a16="http://schemas.microsoft.com/office/drawing/2014/main" id="{67D42B1F-BB37-5CAA-53C3-779A721F6669}"/>
              </a:ext>
            </a:extLst>
          </p:cNvPr>
          <p:cNvPicPr>
            <a:picLocks noChangeAspect="1"/>
          </p:cNvPicPr>
          <p:nvPr/>
        </p:nvPicPr>
        <p:blipFill>
          <a:blip r:embed="rId2"/>
          <a:stretch>
            <a:fillRect/>
          </a:stretch>
        </p:blipFill>
        <p:spPr>
          <a:xfrm>
            <a:off x="1389598" y="1882458"/>
            <a:ext cx="8973802" cy="3093083"/>
          </a:xfrm>
          <a:prstGeom prst="rect">
            <a:avLst/>
          </a:prstGeom>
        </p:spPr>
      </p:pic>
      <p:pic>
        <p:nvPicPr>
          <p:cNvPr id="9" name="Picture 8">
            <a:extLst>
              <a:ext uri="{FF2B5EF4-FFF2-40B4-BE49-F238E27FC236}">
                <a16:creationId xmlns:a16="http://schemas.microsoft.com/office/drawing/2014/main" id="{72EDA129-6AC2-63F4-9C97-983B5CAC9D02}"/>
              </a:ext>
            </a:extLst>
          </p:cNvPr>
          <p:cNvPicPr>
            <a:picLocks noChangeAspect="1"/>
          </p:cNvPicPr>
          <p:nvPr/>
        </p:nvPicPr>
        <p:blipFill>
          <a:blip r:embed="rId3"/>
          <a:stretch>
            <a:fillRect/>
          </a:stretch>
        </p:blipFill>
        <p:spPr>
          <a:xfrm>
            <a:off x="976146" y="-3705311"/>
            <a:ext cx="8935697" cy="3057724"/>
          </a:xfrm>
          <a:prstGeom prst="rect">
            <a:avLst/>
          </a:prstGeom>
        </p:spPr>
      </p:pic>
    </p:spTree>
    <p:extLst>
      <p:ext uri="{BB962C8B-B14F-4D97-AF65-F5344CB8AC3E}">
        <p14:creationId xmlns:p14="http://schemas.microsoft.com/office/powerpoint/2010/main" val="2609130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573891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7840192" y="5759887"/>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13182657" y="6858000"/>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281469" y="232715"/>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5" name="Picture 14">
            <a:extLst>
              <a:ext uri="{FF2B5EF4-FFF2-40B4-BE49-F238E27FC236}">
                <a16:creationId xmlns:a16="http://schemas.microsoft.com/office/drawing/2014/main" id="{67D42B1F-BB37-5CAA-53C3-779A721F6669}"/>
              </a:ext>
            </a:extLst>
          </p:cNvPr>
          <p:cNvPicPr>
            <a:picLocks noChangeAspect="1"/>
          </p:cNvPicPr>
          <p:nvPr/>
        </p:nvPicPr>
        <p:blipFill>
          <a:blip r:embed="rId2"/>
          <a:stretch>
            <a:fillRect/>
          </a:stretch>
        </p:blipFill>
        <p:spPr>
          <a:xfrm>
            <a:off x="14043714" y="1646484"/>
            <a:ext cx="8973802" cy="3093083"/>
          </a:xfrm>
          <a:prstGeom prst="rect">
            <a:avLst/>
          </a:prstGeom>
        </p:spPr>
      </p:pic>
      <p:pic>
        <p:nvPicPr>
          <p:cNvPr id="9" name="Picture 8">
            <a:extLst>
              <a:ext uri="{FF2B5EF4-FFF2-40B4-BE49-F238E27FC236}">
                <a16:creationId xmlns:a16="http://schemas.microsoft.com/office/drawing/2014/main" id="{72EDA129-6AC2-63F4-9C97-983B5CAC9D02}"/>
              </a:ext>
            </a:extLst>
          </p:cNvPr>
          <p:cNvPicPr>
            <a:picLocks noChangeAspect="1"/>
          </p:cNvPicPr>
          <p:nvPr/>
        </p:nvPicPr>
        <p:blipFill>
          <a:blip r:embed="rId3"/>
          <a:stretch>
            <a:fillRect/>
          </a:stretch>
        </p:blipFill>
        <p:spPr>
          <a:xfrm>
            <a:off x="1389598" y="1646484"/>
            <a:ext cx="8935697" cy="3057724"/>
          </a:xfrm>
          <a:prstGeom prst="rect">
            <a:avLst/>
          </a:prstGeom>
        </p:spPr>
      </p:pic>
      <p:pic>
        <p:nvPicPr>
          <p:cNvPr id="3" name="Picture 2">
            <a:extLst>
              <a:ext uri="{FF2B5EF4-FFF2-40B4-BE49-F238E27FC236}">
                <a16:creationId xmlns:a16="http://schemas.microsoft.com/office/drawing/2014/main" id="{7B6A9DBF-1C45-F41C-7F94-15E567C61F23}"/>
              </a:ext>
            </a:extLst>
          </p:cNvPr>
          <p:cNvPicPr>
            <a:picLocks noChangeAspect="1"/>
          </p:cNvPicPr>
          <p:nvPr/>
        </p:nvPicPr>
        <p:blipFill>
          <a:blip r:embed="rId4"/>
          <a:stretch>
            <a:fillRect/>
          </a:stretch>
        </p:blipFill>
        <p:spPr>
          <a:xfrm>
            <a:off x="-2686738" y="-4228538"/>
            <a:ext cx="5115639" cy="3943900"/>
          </a:xfrm>
          <a:prstGeom prst="rect">
            <a:avLst/>
          </a:prstGeom>
        </p:spPr>
      </p:pic>
      <p:pic>
        <p:nvPicPr>
          <p:cNvPr id="6" name="Picture 5">
            <a:extLst>
              <a:ext uri="{FF2B5EF4-FFF2-40B4-BE49-F238E27FC236}">
                <a16:creationId xmlns:a16="http://schemas.microsoft.com/office/drawing/2014/main" id="{D820882C-4C22-464F-975F-B9A165F3D531}"/>
              </a:ext>
            </a:extLst>
          </p:cNvPr>
          <p:cNvPicPr>
            <a:picLocks noChangeAspect="1"/>
          </p:cNvPicPr>
          <p:nvPr/>
        </p:nvPicPr>
        <p:blipFill>
          <a:blip r:embed="rId5"/>
          <a:stretch>
            <a:fillRect/>
          </a:stretch>
        </p:blipFill>
        <p:spPr>
          <a:xfrm>
            <a:off x="-2630513" y="7242720"/>
            <a:ext cx="4020111" cy="2981741"/>
          </a:xfrm>
          <a:prstGeom prst="rect">
            <a:avLst/>
          </a:prstGeom>
        </p:spPr>
      </p:pic>
      <p:pic>
        <p:nvPicPr>
          <p:cNvPr id="10" name="Picture 9">
            <a:extLst>
              <a:ext uri="{FF2B5EF4-FFF2-40B4-BE49-F238E27FC236}">
                <a16:creationId xmlns:a16="http://schemas.microsoft.com/office/drawing/2014/main" id="{F188705E-9A4D-960A-1FB7-84AFF8041A3D}"/>
              </a:ext>
            </a:extLst>
          </p:cNvPr>
          <p:cNvPicPr>
            <a:picLocks noChangeAspect="1"/>
          </p:cNvPicPr>
          <p:nvPr/>
        </p:nvPicPr>
        <p:blipFill>
          <a:blip r:embed="rId6"/>
          <a:stretch>
            <a:fillRect/>
          </a:stretch>
        </p:blipFill>
        <p:spPr>
          <a:xfrm>
            <a:off x="11412285" y="-1618050"/>
            <a:ext cx="2876951" cy="419158"/>
          </a:xfrm>
          <a:prstGeom prst="rect">
            <a:avLst/>
          </a:prstGeom>
        </p:spPr>
      </p:pic>
    </p:spTree>
    <p:extLst>
      <p:ext uri="{BB962C8B-B14F-4D97-AF65-F5344CB8AC3E}">
        <p14:creationId xmlns:p14="http://schemas.microsoft.com/office/powerpoint/2010/main" val="2561979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573891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14175252" y="5460101"/>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8960651" y="5844821"/>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281469" y="232715"/>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9" name="Picture 8">
            <a:extLst>
              <a:ext uri="{FF2B5EF4-FFF2-40B4-BE49-F238E27FC236}">
                <a16:creationId xmlns:a16="http://schemas.microsoft.com/office/drawing/2014/main" id="{72EDA129-6AC2-63F4-9C97-983B5CAC9D02}"/>
              </a:ext>
            </a:extLst>
          </p:cNvPr>
          <p:cNvPicPr>
            <a:picLocks noChangeAspect="1"/>
          </p:cNvPicPr>
          <p:nvPr/>
        </p:nvPicPr>
        <p:blipFill>
          <a:blip r:embed="rId2"/>
          <a:stretch>
            <a:fillRect/>
          </a:stretch>
        </p:blipFill>
        <p:spPr>
          <a:xfrm>
            <a:off x="1628151" y="7250093"/>
            <a:ext cx="8935697" cy="3057724"/>
          </a:xfrm>
          <a:prstGeom prst="rect">
            <a:avLst/>
          </a:prstGeom>
        </p:spPr>
      </p:pic>
      <p:pic>
        <p:nvPicPr>
          <p:cNvPr id="3" name="Picture 2">
            <a:extLst>
              <a:ext uri="{FF2B5EF4-FFF2-40B4-BE49-F238E27FC236}">
                <a16:creationId xmlns:a16="http://schemas.microsoft.com/office/drawing/2014/main" id="{7B6A9DBF-1C45-F41C-7F94-15E567C61F23}"/>
              </a:ext>
            </a:extLst>
          </p:cNvPr>
          <p:cNvPicPr>
            <a:picLocks noChangeAspect="1"/>
          </p:cNvPicPr>
          <p:nvPr/>
        </p:nvPicPr>
        <p:blipFill>
          <a:blip r:embed="rId3"/>
          <a:stretch>
            <a:fillRect/>
          </a:stretch>
        </p:blipFill>
        <p:spPr>
          <a:xfrm>
            <a:off x="284123" y="1709921"/>
            <a:ext cx="4831516" cy="3029646"/>
          </a:xfrm>
          <a:prstGeom prst="rect">
            <a:avLst/>
          </a:prstGeom>
        </p:spPr>
      </p:pic>
      <p:pic>
        <p:nvPicPr>
          <p:cNvPr id="6" name="Picture 5">
            <a:extLst>
              <a:ext uri="{FF2B5EF4-FFF2-40B4-BE49-F238E27FC236}">
                <a16:creationId xmlns:a16="http://schemas.microsoft.com/office/drawing/2014/main" id="{D820882C-4C22-464F-975F-B9A165F3D531}"/>
              </a:ext>
            </a:extLst>
          </p:cNvPr>
          <p:cNvPicPr>
            <a:picLocks noChangeAspect="1"/>
          </p:cNvPicPr>
          <p:nvPr/>
        </p:nvPicPr>
        <p:blipFill>
          <a:blip r:embed="rId4"/>
          <a:stretch>
            <a:fillRect/>
          </a:stretch>
        </p:blipFill>
        <p:spPr>
          <a:xfrm>
            <a:off x="5338916" y="1709921"/>
            <a:ext cx="3796834" cy="3029646"/>
          </a:xfrm>
          <a:prstGeom prst="rect">
            <a:avLst/>
          </a:prstGeom>
        </p:spPr>
      </p:pic>
      <p:pic>
        <p:nvPicPr>
          <p:cNvPr id="10" name="Picture 9">
            <a:extLst>
              <a:ext uri="{FF2B5EF4-FFF2-40B4-BE49-F238E27FC236}">
                <a16:creationId xmlns:a16="http://schemas.microsoft.com/office/drawing/2014/main" id="{F188705E-9A4D-960A-1FB7-84AFF8041A3D}"/>
              </a:ext>
            </a:extLst>
          </p:cNvPr>
          <p:cNvPicPr>
            <a:picLocks noChangeAspect="1"/>
          </p:cNvPicPr>
          <p:nvPr/>
        </p:nvPicPr>
        <p:blipFill>
          <a:blip r:embed="rId5"/>
          <a:stretch>
            <a:fillRect/>
          </a:stretch>
        </p:blipFill>
        <p:spPr>
          <a:xfrm>
            <a:off x="9295536" y="1709921"/>
            <a:ext cx="2717165" cy="419158"/>
          </a:xfrm>
          <a:prstGeom prst="rect">
            <a:avLst/>
          </a:prstGeom>
        </p:spPr>
      </p:pic>
      <p:pic>
        <p:nvPicPr>
          <p:cNvPr id="4" name="Picture 3">
            <a:extLst>
              <a:ext uri="{FF2B5EF4-FFF2-40B4-BE49-F238E27FC236}">
                <a16:creationId xmlns:a16="http://schemas.microsoft.com/office/drawing/2014/main" id="{F72CF736-9E43-18A6-E876-6F0E84024EA8}"/>
              </a:ext>
            </a:extLst>
          </p:cNvPr>
          <p:cNvPicPr>
            <a:picLocks noChangeAspect="1"/>
          </p:cNvPicPr>
          <p:nvPr/>
        </p:nvPicPr>
        <p:blipFill>
          <a:blip r:embed="rId6"/>
          <a:stretch>
            <a:fillRect/>
          </a:stretch>
        </p:blipFill>
        <p:spPr>
          <a:xfrm>
            <a:off x="1389598" y="-3926453"/>
            <a:ext cx="8964276" cy="3053914"/>
          </a:xfrm>
          <a:prstGeom prst="rect">
            <a:avLst/>
          </a:prstGeom>
        </p:spPr>
      </p:pic>
    </p:spTree>
    <p:extLst>
      <p:ext uri="{BB962C8B-B14F-4D97-AF65-F5344CB8AC3E}">
        <p14:creationId xmlns:p14="http://schemas.microsoft.com/office/powerpoint/2010/main" val="950048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573891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9013316" y="5759887"/>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12192000" y="8768875"/>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281469" y="232715"/>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7B6A9DBF-1C45-F41C-7F94-15E567C61F23}"/>
              </a:ext>
            </a:extLst>
          </p:cNvPr>
          <p:cNvPicPr>
            <a:picLocks noChangeAspect="1"/>
          </p:cNvPicPr>
          <p:nvPr/>
        </p:nvPicPr>
        <p:blipFill>
          <a:blip r:embed="rId2"/>
          <a:stretch>
            <a:fillRect/>
          </a:stretch>
        </p:blipFill>
        <p:spPr>
          <a:xfrm>
            <a:off x="-5998690" y="-2387362"/>
            <a:ext cx="4831516" cy="3029646"/>
          </a:xfrm>
          <a:prstGeom prst="rect">
            <a:avLst/>
          </a:prstGeom>
        </p:spPr>
      </p:pic>
      <p:pic>
        <p:nvPicPr>
          <p:cNvPr id="6" name="Picture 5">
            <a:extLst>
              <a:ext uri="{FF2B5EF4-FFF2-40B4-BE49-F238E27FC236}">
                <a16:creationId xmlns:a16="http://schemas.microsoft.com/office/drawing/2014/main" id="{D820882C-4C22-464F-975F-B9A165F3D531}"/>
              </a:ext>
            </a:extLst>
          </p:cNvPr>
          <p:cNvPicPr>
            <a:picLocks noChangeAspect="1"/>
          </p:cNvPicPr>
          <p:nvPr/>
        </p:nvPicPr>
        <p:blipFill>
          <a:blip r:embed="rId3"/>
          <a:stretch>
            <a:fillRect/>
          </a:stretch>
        </p:blipFill>
        <p:spPr>
          <a:xfrm>
            <a:off x="-3454322" y="7638773"/>
            <a:ext cx="3796834" cy="3029646"/>
          </a:xfrm>
          <a:prstGeom prst="rect">
            <a:avLst/>
          </a:prstGeom>
        </p:spPr>
      </p:pic>
      <p:pic>
        <p:nvPicPr>
          <p:cNvPr id="10" name="Picture 9">
            <a:extLst>
              <a:ext uri="{FF2B5EF4-FFF2-40B4-BE49-F238E27FC236}">
                <a16:creationId xmlns:a16="http://schemas.microsoft.com/office/drawing/2014/main" id="{F188705E-9A4D-960A-1FB7-84AFF8041A3D}"/>
              </a:ext>
            </a:extLst>
          </p:cNvPr>
          <p:cNvPicPr>
            <a:picLocks noChangeAspect="1"/>
          </p:cNvPicPr>
          <p:nvPr/>
        </p:nvPicPr>
        <p:blipFill>
          <a:blip r:embed="rId4"/>
          <a:stretch>
            <a:fillRect/>
          </a:stretch>
        </p:blipFill>
        <p:spPr>
          <a:xfrm>
            <a:off x="12816669" y="-1564221"/>
            <a:ext cx="2717165" cy="419158"/>
          </a:xfrm>
          <a:prstGeom prst="rect">
            <a:avLst/>
          </a:prstGeom>
        </p:spPr>
      </p:pic>
      <p:pic>
        <p:nvPicPr>
          <p:cNvPr id="4" name="Picture 3">
            <a:extLst>
              <a:ext uri="{FF2B5EF4-FFF2-40B4-BE49-F238E27FC236}">
                <a16:creationId xmlns:a16="http://schemas.microsoft.com/office/drawing/2014/main" id="{F72CF736-9E43-18A6-E876-6F0E84024EA8}"/>
              </a:ext>
            </a:extLst>
          </p:cNvPr>
          <p:cNvPicPr>
            <a:picLocks noChangeAspect="1"/>
          </p:cNvPicPr>
          <p:nvPr/>
        </p:nvPicPr>
        <p:blipFill>
          <a:blip r:embed="rId5"/>
          <a:stretch>
            <a:fillRect/>
          </a:stretch>
        </p:blipFill>
        <p:spPr>
          <a:xfrm>
            <a:off x="1613862" y="1843578"/>
            <a:ext cx="8964276" cy="3053914"/>
          </a:xfrm>
          <a:prstGeom prst="rect">
            <a:avLst/>
          </a:prstGeom>
        </p:spPr>
      </p:pic>
      <p:sp>
        <p:nvSpPr>
          <p:cNvPr id="2" name="TextBox 1">
            <a:extLst>
              <a:ext uri="{FF2B5EF4-FFF2-40B4-BE49-F238E27FC236}">
                <a16:creationId xmlns:a16="http://schemas.microsoft.com/office/drawing/2014/main" id="{9E61DC97-046E-8631-0DE2-1289AE433B08}"/>
              </a:ext>
            </a:extLst>
          </p:cNvPr>
          <p:cNvSpPr txBox="1"/>
          <p:nvPr/>
        </p:nvSpPr>
        <p:spPr>
          <a:xfrm>
            <a:off x="619599" y="-2668552"/>
            <a:ext cx="10952802" cy="1323439"/>
          </a:xfrm>
          <a:prstGeom prst="rect">
            <a:avLst/>
          </a:prstGeom>
          <a:noFill/>
          <a:ln>
            <a:noFill/>
          </a:ln>
        </p:spPr>
        <p:txBody>
          <a:bodyPr wrap="square" rtlCol="0">
            <a:spAutoFit/>
          </a:bodyPr>
          <a:lstStyle/>
          <a:p>
            <a:r>
              <a:rPr lang="en-US" sz="8000" dirty="0">
                <a:latin typeface="ADLaM Display" panose="02010000000000000000" pitchFamily="2" charset="0"/>
                <a:ea typeface="ADLaM Display" panose="02010000000000000000" pitchFamily="2" charset="0"/>
                <a:cs typeface="ADLaM Display" panose="02010000000000000000" pitchFamily="2" charset="0"/>
              </a:rPr>
              <a:t>Thanks For Watching</a:t>
            </a:r>
            <a:endParaRPr lang="en-GB" sz="8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61752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Flowchart: Magnetic Disk 1023">
            <a:extLst>
              <a:ext uri="{FF2B5EF4-FFF2-40B4-BE49-F238E27FC236}">
                <a16:creationId xmlns:a16="http://schemas.microsoft.com/office/drawing/2014/main" id="{88FB8247-14D2-CA90-4106-6D0C1B0282EE}"/>
              </a:ext>
            </a:extLst>
          </p:cNvPr>
          <p:cNvSpPr/>
          <p:nvPr/>
        </p:nvSpPr>
        <p:spPr>
          <a:xfrm>
            <a:off x="-4202041" y="573891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12788903" y="5759887"/>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12192000" y="8768875"/>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6237318" y="-1193422"/>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a:extLst>
              <a:ext uri="{FF2B5EF4-FFF2-40B4-BE49-F238E27FC236}">
                <a16:creationId xmlns:a16="http://schemas.microsoft.com/office/drawing/2014/main" id="{F72CF736-9E43-18A6-E876-6F0E84024EA8}"/>
              </a:ext>
            </a:extLst>
          </p:cNvPr>
          <p:cNvPicPr>
            <a:picLocks noChangeAspect="1"/>
          </p:cNvPicPr>
          <p:nvPr/>
        </p:nvPicPr>
        <p:blipFill>
          <a:blip r:embed="rId2"/>
          <a:stretch>
            <a:fillRect/>
          </a:stretch>
        </p:blipFill>
        <p:spPr>
          <a:xfrm>
            <a:off x="1389598" y="7626638"/>
            <a:ext cx="8964276" cy="3053914"/>
          </a:xfrm>
          <a:prstGeom prst="rect">
            <a:avLst/>
          </a:prstGeom>
        </p:spPr>
      </p:pic>
      <p:sp>
        <p:nvSpPr>
          <p:cNvPr id="2" name="TextBox 1">
            <a:extLst>
              <a:ext uri="{FF2B5EF4-FFF2-40B4-BE49-F238E27FC236}">
                <a16:creationId xmlns:a16="http://schemas.microsoft.com/office/drawing/2014/main" id="{9E61DC97-046E-8631-0DE2-1289AE433B08}"/>
              </a:ext>
            </a:extLst>
          </p:cNvPr>
          <p:cNvSpPr txBox="1"/>
          <p:nvPr/>
        </p:nvSpPr>
        <p:spPr>
          <a:xfrm>
            <a:off x="619599" y="2767280"/>
            <a:ext cx="10952802" cy="1323439"/>
          </a:xfrm>
          <a:prstGeom prst="rect">
            <a:avLst/>
          </a:prstGeom>
          <a:noFill/>
          <a:ln>
            <a:noFill/>
          </a:ln>
        </p:spPr>
        <p:txBody>
          <a:bodyPr wrap="square" rtlCol="0">
            <a:spAutoFit/>
          </a:bodyPr>
          <a:lstStyle/>
          <a:p>
            <a:r>
              <a:rPr lang="en-US" sz="8000" dirty="0">
                <a:latin typeface="ADLaM Display" panose="02010000000000000000" pitchFamily="2" charset="0"/>
                <a:ea typeface="ADLaM Display" panose="02010000000000000000" pitchFamily="2" charset="0"/>
                <a:cs typeface="ADLaM Display" panose="02010000000000000000" pitchFamily="2" charset="0"/>
              </a:rPr>
              <a:t>Thanks For Watching</a:t>
            </a:r>
            <a:endParaRPr lang="en-GB" sz="8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03874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EC5277A-3A8D-5F48-C070-B223E8D7E6A9}"/>
              </a:ext>
            </a:extLst>
          </p:cNvPr>
          <p:cNvSpPr txBox="1"/>
          <p:nvPr/>
        </p:nvSpPr>
        <p:spPr>
          <a:xfrm>
            <a:off x="247973" y="480447"/>
            <a:ext cx="7935132" cy="1754326"/>
          </a:xfrm>
          <a:prstGeom prst="rect">
            <a:avLst/>
          </a:prstGeom>
          <a:noFill/>
        </p:spPr>
        <p:txBody>
          <a:bodyPr wrap="square" rtlCol="0">
            <a:spAutoFit/>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Types of Sorting Algorithms</a:t>
            </a:r>
            <a:endParaRPr lang="en-GB" sz="5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a:off x="13302711" y="1482672"/>
            <a:ext cx="3518115" cy="0"/>
          </a:xfrm>
          <a:prstGeom prst="straightConnector1">
            <a:avLst/>
          </a:prstGeom>
          <a:ln w="127000">
            <a:solidFill>
              <a:srgbClr val="00B0F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1E4B593-7508-182B-F908-A552195A5DA2}"/>
              </a:ext>
            </a:extLst>
          </p:cNvPr>
          <p:cNvSpPr txBox="1"/>
          <p:nvPr/>
        </p:nvSpPr>
        <p:spPr>
          <a:xfrm>
            <a:off x="16939646" y="1356125"/>
            <a:ext cx="1467173" cy="369332"/>
          </a:xfrm>
          <a:prstGeom prst="rect">
            <a:avLst/>
          </a:prstGeom>
          <a:noFill/>
        </p:spPr>
        <p:txBody>
          <a:bodyPr wrap="square" rtlCol="0">
            <a:spAutoFit/>
          </a:bodyPr>
          <a:lstStyle/>
          <a:p>
            <a:r>
              <a:rPr lang="en-US" dirty="0" err="1">
                <a:latin typeface="ADLaM Display" panose="02010000000000000000" pitchFamily="2" charset="0"/>
                <a:ea typeface="ADLaM Display" panose="02010000000000000000" pitchFamily="2" charset="0"/>
                <a:cs typeface="ADLaM Display" panose="02010000000000000000" pitchFamily="2" charset="0"/>
              </a:rPr>
              <a:t>Buble</a:t>
            </a:r>
            <a:r>
              <a:rPr lang="en-US" dirty="0">
                <a:latin typeface="ADLaM Display" panose="02010000000000000000" pitchFamily="2" charset="0"/>
                <a:ea typeface="ADLaM Display" panose="02010000000000000000" pitchFamily="2" charset="0"/>
                <a:cs typeface="ADLaM Display" panose="02010000000000000000" pitchFamily="2" charset="0"/>
              </a:rPr>
              <a:t> Sort</a:t>
            </a: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28" name="Flowchart: Magnetic Disk 1027">
            <a:extLst>
              <a:ext uri="{FF2B5EF4-FFF2-40B4-BE49-F238E27FC236}">
                <a16:creationId xmlns:a16="http://schemas.microsoft.com/office/drawing/2014/main" id="{28C5EF20-ACC8-A611-8A62-B362CEB65D98}"/>
              </a:ext>
            </a:extLst>
          </p:cNvPr>
          <p:cNvSpPr/>
          <p:nvPr/>
        </p:nvSpPr>
        <p:spPr>
          <a:xfrm>
            <a:off x="1255363" y="4779698"/>
            <a:ext cx="2216258" cy="790413"/>
          </a:xfrm>
          <a:prstGeom prst="flowChartMagneticDisk">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9" name="Flowchart: Magnetic Disk 1028">
            <a:extLst>
              <a:ext uri="{FF2B5EF4-FFF2-40B4-BE49-F238E27FC236}">
                <a16:creationId xmlns:a16="http://schemas.microsoft.com/office/drawing/2014/main" id="{D92B982B-F0BC-ECF8-27AA-CE737C533CDC}"/>
              </a:ext>
            </a:extLst>
          </p:cNvPr>
          <p:cNvSpPr/>
          <p:nvPr/>
        </p:nvSpPr>
        <p:spPr>
          <a:xfrm>
            <a:off x="1255363" y="4237908"/>
            <a:ext cx="2216258" cy="790413"/>
          </a:xfrm>
          <a:prstGeom prst="flowChartMagneticDisk">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7" name="Flowchart: Magnetic Disk 1026">
            <a:extLst>
              <a:ext uri="{FF2B5EF4-FFF2-40B4-BE49-F238E27FC236}">
                <a16:creationId xmlns:a16="http://schemas.microsoft.com/office/drawing/2014/main" id="{5ECAAEAE-45BD-4893-D993-EC497FB3276C}"/>
              </a:ext>
            </a:extLst>
          </p:cNvPr>
          <p:cNvSpPr/>
          <p:nvPr/>
        </p:nvSpPr>
        <p:spPr>
          <a:xfrm>
            <a:off x="1255363" y="3712051"/>
            <a:ext cx="2216258" cy="790413"/>
          </a:xfrm>
          <a:prstGeom prst="flowChartMagneticDisk">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6" name="Flowchart: Magnetic Disk 1025">
            <a:extLst>
              <a:ext uri="{FF2B5EF4-FFF2-40B4-BE49-F238E27FC236}">
                <a16:creationId xmlns:a16="http://schemas.microsoft.com/office/drawing/2014/main" id="{9C18C207-3690-E730-30FF-9747CDEDEBB6}"/>
              </a:ext>
            </a:extLst>
          </p:cNvPr>
          <p:cNvSpPr/>
          <p:nvPr/>
        </p:nvSpPr>
        <p:spPr>
          <a:xfrm>
            <a:off x="1255363" y="3170261"/>
            <a:ext cx="2216258" cy="790413"/>
          </a:xfrm>
          <a:prstGeom prst="flowChartMagneticDisk">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4" name="Flowchart: Magnetic Disk 1023">
            <a:extLst>
              <a:ext uri="{FF2B5EF4-FFF2-40B4-BE49-F238E27FC236}">
                <a16:creationId xmlns:a16="http://schemas.microsoft.com/office/drawing/2014/main" id="{88FB8247-14D2-CA90-4106-6D0C1B0282EE}"/>
              </a:ext>
            </a:extLst>
          </p:cNvPr>
          <p:cNvSpPr/>
          <p:nvPr/>
        </p:nvSpPr>
        <p:spPr>
          <a:xfrm>
            <a:off x="1255363" y="2638587"/>
            <a:ext cx="2216258" cy="790413"/>
          </a:xfrm>
          <a:prstGeom prst="flowChartMagneticDisk">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0" name="Straight Arrow Connector 1029">
            <a:extLst>
              <a:ext uri="{FF2B5EF4-FFF2-40B4-BE49-F238E27FC236}">
                <a16:creationId xmlns:a16="http://schemas.microsoft.com/office/drawing/2014/main" id="{6759B1F9-95C0-C7F2-9DED-A6FA9D7CB76E}"/>
              </a:ext>
            </a:extLst>
          </p:cNvPr>
          <p:cNvCxnSpPr>
            <a:cxnSpLocks/>
          </p:cNvCxnSpPr>
          <p:nvPr/>
        </p:nvCxnSpPr>
        <p:spPr>
          <a:xfrm flipH="1">
            <a:off x="12853261" y="2409224"/>
            <a:ext cx="3518115" cy="0"/>
          </a:xfrm>
          <a:prstGeom prst="straightConnector1">
            <a:avLst/>
          </a:prstGeom>
          <a:ln w="127000">
            <a:solidFill>
              <a:srgbClr val="00B0F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TextBox 1030">
            <a:extLst>
              <a:ext uri="{FF2B5EF4-FFF2-40B4-BE49-F238E27FC236}">
                <a16:creationId xmlns:a16="http://schemas.microsoft.com/office/drawing/2014/main" id="{5DF67DF7-B87F-A728-AB8C-DFD1E7E29D4E}"/>
              </a:ext>
            </a:extLst>
          </p:cNvPr>
          <p:cNvSpPr txBox="1"/>
          <p:nvPr/>
        </p:nvSpPr>
        <p:spPr>
          <a:xfrm>
            <a:off x="16490196" y="2282677"/>
            <a:ext cx="1916623" cy="369332"/>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4" name="Straight Arrow Connector 1033">
            <a:extLst>
              <a:ext uri="{FF2B5EF4-FFF2-40B4-BE49-F238E27FC236}">
                <a16:creationId xmlns:a16="http://schemas.microsoft.com/office/drawing/2014/main" id="{452A8D1D-86B1-382E-E1E6-16DE5F6D4B38}"/>
              </a:ext>
            </a:extLst>
          </p:cNvPr>
          <p:cNvCxnSpPr>
            <a:cxnSpLocks/>
          </p:cNvCxnSpPr>
          <p:nvPr/>
        </p:nvCxnSpPr>
        <p:spPr>
          <a:xfrm flipH="1">
            <a:off x="12419308" y="3444014"/>
            <a:ext cx="3518115" cy="0"/>
          </a:xfrm>
          <a:prstGeom prst="straightConnector1">
            <a:avLst/>
          </a:prstGeom>
          <a:ln w="127000">
            <a:solidFill>
              <a:srgbClr val="00B0F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189AF8F1-D936-B5CD-F6F6-4A7342FE425B}"/>
              </a:ext>
            </a:extLst>
          </p:cNvPr>
          <p:cNvSpPr txBox="1"/>
          <p:nvPr/>
        </p:nvSpPr>
        <p:spPr>
          <a:xfrm>
            <a:off x="16056243" y="3317467"/>
            <a:ext cx="1916623" cy="369332"/>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6" name="Straight Arrow Connector 1035">
            <a:extLst>
              <a:ext uri="{FF2B5EF4-FFF2-40B4-BE49-F238E27FC236}">
                <a16:creationId xmlns:a16="http://schemas.microsoft.com/office/drawing/2014/main" id="{9A99A2EB-5E4B-EA38-FD53-B37EF80D132A}"/>
              </a:ext>
            </a:extLst>
          </p:cNvPr>
          <p:cNvCxnSpPr>
            <a:cxnSpLocks/>
          </p:cNvCxnSpPr>
          <p:nvPr/>
        </p:nvCxnSpPr>
        <p:spPr>
          <a:xfrm flipH="1">
            <a:off x="12868759" y="4374811"/>
            <a:ext cx="3518115" cy="0"/>
          </a:xfrm>
          <a:prstGeom prst="straightConnector1">
            <a:avLst/>
          </a:prstGeom>
          <a:ln w="127000">
            <a:solidFill>
              <a:srgbClr val="00B0F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7" name="TextBox 1036">
            <a:extLst>
              <a:ext uri="{FF2B5EF4-FFF2-40B4-BE49-F238E27FC236}">
                <a16:creationId xmlns:a16="http://schemas.microsoft.com/office/drawing/2014/main" id="{2F896BC6-29DF-4C8E-EFAC-8F7801FCF467}"/>
              </a:ext>
            </a:extLst>
          </p:cNvPr>
          <p:cNvSpPr txBox="1"/>
          <p:nvPr/>
        </p:nvSpPr>
        <p:spPr>
          <a:xfrm>
            <a:off x="16505694" y="4248264"/>
            <a:ext cx="1467173" cy="369332"/>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8" name="Straight Arrow Connector 1037">
            <a:extLst>
              <a:ext uri="{FF2B5EF4-FFF2-40B4-BE49-F238E27FC236}">
                <a16:creationId xmlns:a16="http://schemas.microsoft.com/office/drawing/2014/main" id="{2B7C84BA-059B-53A8-AEA8-9939CB0517C7}"/>
              </a:ext>
            </a:extLst>
          </p:cNvPr>
          <p:cNvCxnSpPr>
            <a:cxnSpLocks/>
          </p:cNvCxnSpPr>
          <p:nvPr/>
        </p:nvCxnSpPr>
        <p:spPr>
          <a:xfrm flipH="1">
            <a:off x="13318209" y="5327326"/>
            <a:ext cx="3518115" cy="0"/>
          </a:xfrm>
          <a:prstGeom prst="straightConnector1">
            <a:avLst/>
          </a:prstGeom>
          <a:ln w="127000">
            <a:solidFill>
              <a:srgbClr val="00B0F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31240F35-0BCA-3BDD-2CD9-B80177E0A2DD}"/>
              </a:ext>
            </a:extLst>
          </p:cNvPr>
          <p:cNvSpPr txBox="1"/>
          <p:nvPr/>
        </p:nvSpPr>
        <p:spPr>
          <a:xfrm>
            <a:off x="16955144" y="5200779"/>
            <a:ext cx="1467173" cy="369332"/>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608487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EC5277A-3A8D-5F48-C070-B223E8D7E6A9}"/>
              </a:ext>
            </a:extLst>
          </p:cNvPr>
          <p:cNvSpPr txBox="1"/>
          <p:nvPr/>
        </p:nvSpPr>
        <p:spPr>
          <a:xfrm>
            <a:off x="6096000" y="0"/>
            <a:ext cx="7935132" cy="1754326"/>
          </a:xfrm>
          <a:prstGeom prst="rect">
            <a:avLst/>
          </a:prstGeom>
          <a:noFill/>
        </p:spPr>
        <p:txBody>
          <a:bodyPr wrap="square" rtlCol="0">
            <a:spAutoFit/>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Types of Sorting Algorithms</a:t>
            </a:r>
            <a:endParaRPr lang="en-GB" sz="5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flipV="1">
            <a:off x="3074764" y="1754326"/>
            <a:ext cx="5339481" cy="406772"/>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1E4B593-7508-182B-F908-A552195A5DA2}"/>
              </a:ext>
            </a:extLst>
          </p:cNvPr>
          <p:cNvSpPr txBox="1"/>
          <p:nvPr/>
        </p:nvSpPr>
        <p:spPr>
          <a:xfrm>
            <a:off x="8533065" y="2034551"/>
            <a:ext cx="3018286" cy="461665"/>
          </a:xfrm>
          <a:prstGeom prst="rect">
            <a:avLst/>
          </a:prstGeom>
          <a:noFill/>
        </p:spPr>
        <p:txBody>
          <a:bodyPr wrap="square" rtlCol="0">
            <a:spAutoFit/>
          </a:bodyPr>
          <a:lstStyle/>
          <a:p>
            <a:r>
              <a:rPr lang="en-US" sz="2400" dirty="0" err="1">
                <a:latin typeface="ADLaM Display" panose="02010000000000000000" pitchFamily="2" charset="0"/>
                <a:ea typeface="ADLaM Display" panose="02010000000000000000" pitchFamily="2" charset="0"/>
                <a:cs typeface="ADLaM Display" panose="02010000000000000000" pitchFamily="2" charset="0"/>
              </a:rPr>
              <a:t>Buble</a:t>
            </a:r>
            <a:r>
              <a:rPr lang="en-US" sz="2400" dirty="0">
                <a:latin typeface="ADLaM Display" panose="02010000000000000000" pitchFamily="2" charset="0"/>
                <a:ea typeface="ADLaM Display" panose="02010000000000000000" pitchFamily="2" charset="0"/>
                <a:cs typeface="ADLaM Display" panose="02010000000000000000" pitchFamily="2" charset="0"/>
              </a:rPr>
              <a:t>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28" name="Flowchart: Magnetic Disk 1027">
            <a:extLst>
              <a:ext uri="{FF2B5EF4-FFF2-40B4-BE49-F238E27FC236}">
                <a16:creationId xmlns:a16="http://schemas.microsoft.com/office/drawing/2014/main" id="{28C5EF20-ACC8-A611-8A62-B362CEB65D98}"/>
              </a:ext>
            </a:extLst>
          </p:cNvPr>
          <p:cNvSpPr/>
          <p:nvPr/>
        </p:nvSpPr>
        <p:spPr>
          <a:xfrm rot="2400000">
            <a:off x="635429" y="5447757"/>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9" name="Flowchart: Magnetic Disk 1028">
            <a:extLst>
              <a:ext uri="{FF2B5EF4-FFF2-40B4-BE49-F238E27FC236}">
                <a16:creationId xmlns:a16="http://schemas.microsoft.com/office/drawing/2014/main" id="{D92B982B-F0BC-ECF8-27AA-CE737C533CDC}"/>
              </a:ext>
            </a:extLst>
          </p:cNvPr>
          <p:cNvSpPr/>
          <p:nvPr/>
        </p:nvSpPr>
        <p:spPr>
          <a:xfrm rot="1200000">
            <a:off x="1095408" y="464130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7" name="Flowchart: Magnetic Disk 1026">
            <a:extLst>
              <a:ext uri="{FF2B5EF4-FFF2-40B4-BE49-F238E27FC236}">
                <a16:creationId xmlns:a16="http://schemas.microsoft.com/office/drawing/2014/main" id="{5ECAAEAE-45BD-4893-D993-EC497FB3276C}"/>
              </a:ext>
            </a:extLst>
          </p:cNvPr>
          <p:cNvSpPr/>
          <p:nvPr/>
        </p:nvSpPr>
        <p:spPr>
          <a:xfrm>
            <a:off x="1255363" y="3712051"/>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6" name="Flowchart: Magnetic Disk 1025">
            <a:extLst>
              <a:ext uri="{FF2B5EF4-FFF2-40B4-BE49-F238E27FC236}">
                <a16:creationId xmlns:a16="http://schemas.microsoft.com/office/drawing/2014/main" id="{9C18C207-3690-E730-30FF-9747CDEDEBB6}"/>
              </a:ext>
            </a:extLst>
          </p:cNvPr>
          <p:cNvSpPr/>
          <p:nvPr/>
        </p:nvSpPr>
        <p:spPr>
          <a:xfrm rot="-1200000">
            <a:off x="1095407" y="2815092"/>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4" name="Flowchart: Magnetic Disk 1023">
            <a:extLst>
              <a:ext uri="{FF2B5EF4-FFF2-40B4-BE49-F238E27FC236}">
                <a16:creationId xmlns:a16="http://schemas.microsoft.com/office/drawing/2014/main" id="{88FB8247-14D2-CA90-4106-6D0C1B0282EE}"/>
              </a:ext>
            </a:extLst>
          </p:cNvPr>
          <p:cNvSpPr/>
          <p:nvPr/>
        </p:nvSpPr>
        <p:spPr>
          <a:xfrm rot="-2400000">
            <a:off x="635430" y="2018757"/>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0" name="Straight Arrow Connector 1029">
            <a:extLst>
              <a:ext uri="{FF2B5EF4-FFF2-40B4-BE49-F238E27FC236}">
                <a16:creationId xmlns:a16="http://schemas.microsoft.com/office/drawing/2014/main" id="{6759B1F9-95C0-C7F2-9DED-A6FA9D7CB76E}"/>
              </a:ext>
            </a:extLst>
          </p:cNvPr>
          <p:cNvCxnSpPr>
            <a:cxnSpLocks/>
          </p:cNvCxnSpPr>
          <p:nvPr/>
        </p:nvCxnSpPr>
        <p:spPr>
          <a:xfrm flipH="1" flipV="1">
            <a:off x="3471621" y="2831690"/>
            <a:ext cx="4493174" cy="25596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TextBox 1030">
            <a:extLst>
              <a:ext uri="{FF2B5EF4-FFF2-40B4-BE49-F238E27FC236}">
                <a16:creationId xmlns:a16="http://schemas.microsoft.com/office/drawing/2014/main" id="{5DF67DF7-B87F-A728-AB8C-DFD1E7E29D4E}"/>
              </a:ext>
            </a:extLst>
          </p:cNvPr>
          <p:cNvSpPr txBox="1"/>
          <p:nvPr/>
        </p:nvSpPr>
        <p:spPr>
          <a:xfrm>
            <a:off x="8083615" y="2961103"/>
            <a:ext cx="3942900"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4" name="Straight Arrow Connector 1033">
            <a:extLst>
              <a:ext uri="{FF2B5EF4-FFF2-40B4-BE49-F238E27FC236}">
                <a16:creationId xmlns:a16="http://schemas.microsoft.com/office/drawing/2014/main" id="{452A8D1D-86B1-382E-E1E6-16DE5F6D4B38}"/>
              </a:ext>
            </a:extLst>
          </p:cNvPr>
          <p:cNvCxnSpPr>
            <a:cxnSpLocks/>
          </p:cNvCxnSpPr>
          <p:nvPr/>
        </p:nvCxnSpPr>
        <p:spPr>
          <a:xfrm flipH="1">
            <a:off x="4012727" y="4122440"/>
            <a:ext cx="3518115"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189AF8F1-D936-B5CD-F6F6-4A7342FE425B}"/>
              </a:ext>
            </a:extLst>
          </p:cNvPr>
          <p:cNvSpPr txBox="1"/>
          <p:nvPr/>
        </p:nvSpPr>
        <p:spPr>
          <a:xfrm>
            <a:off x="7649662" y="3995893"/>
            <a:ext cx="3942900"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6" name="Straight Arrow Connector 1035">
            <a:extLst>
              <a:ext uri="{FF2B5EF4-FFF2-40B4-BE49-F238E27FC236}">
                <a16:creationId xmlns:a16="http://schemas.microsoft.com/office/drawing/2014/main" id="{9A99A2EB-5E4B-EA38-FD53-B37EF80D132A}"/>
              </a:ext>
            </a:extLst>
          </p:cNvPr>
          <p:cNvCxnSpPr>
            <a:cxnSpLocks/>
          </p:cNvCxnSpPr>
          <p:nvPr/>
        </p:nvCxnSpPr>
        <p:spPr>
          <a:xfrm flipH="1">
            <a:off x="3699917" y="5053237"/>
            <a:ext cx="4280376" cy="315176"/>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7" name="TextBox 1036">
            <a:extLst>
              <a:ext uri="{FF2B5EF4-FFF2-40B4-BE49-F238E27FC236}">
                <a16:creationId xmlns:a16="http://schemas.microsoft.com/office/drawing/2014/main" id="{2F896BC6-29DF-4C8E-EFAC-8F7801FCF467}"/>
              </a:ext>
            </a:extLst>
          </p:cNvPr>
          <p:cNvSpPr txBox="1"/>
          <p:nvPr/>
        </p:nvSpPr>
        <p:spPr>
          <a:xfrm>
            <a:off x="8099113" y="4926690"/>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8" name="Straight Arrow Connector 1037">
            <a:extLst>
              <a:ext uri="{FF2B5EF4-FFF2-40B4-BE49-F238E27FC236}">
                <a16:creationId xmlns:a16="http://schemas.microsoft.com/office/drawing/2014/main" id="{2B7C84BA-059B-53A8-AEA8-9939CB0517C7}"/>
              </a:ext>
            </a:extLst>
          </p:cNvPr>
          <p:cNvCxnSpPr>
            <a:cxnSpLocks/>
          </p:cNvCxnSpPr>
          <p:nvPr/>
        </p:nvCxnSpPr>
        <p:spPr>
          <a:xfrm flipH="1">
            <a:off x="3074764" y="6005752"/>
            <a:ext cx="5354979" cy="454042"/>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31240F35-0BCA-3BDD-2CD9-B80177E0A2DD}"/>
              </a:ext>
            </a:extLst>
          </p:cNvPr>
          <p:cNvSpPr txBox="1"/>
          <p:nvPr/>
        </p:nvSpPr>
        <p:spPr>
          <a:xfrm>
            <a:off x="8548563" y="5879205"/>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705816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EC5277A-3A8D-5F48-C070-B223E8D7E6A9}"/>
              </a:ext>
            </a:extLst>
          </p:cNvPr>
          <p:cNvSpPr txBox="1"/>
          <p:nvPr/>
        </p:nvSpPr>
        <p:spPr>
          <a:xfrm>
            <a:off x="6771147" y="-1967499"/>
            <a:ext cx="7935132" cy="1754326"/>
          </a:xfrm>
          <a:prstGeom prst="rect">
            <a:avLst/>
          </a:prstGeom>
          <a:noFill/>
        </p:spPr>
        <p:txBody>
          <a:bodyPr wrap="square" rtlCol="0">
            <a:spAutoFit/>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Types of Sorting Algorithms</a:t>
            </a:r>
            <a:endParaRPr lang="en-GB" sz="5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a:off x="3174095" y="562759"/>
            <a:ext cx="5435071"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1E4B593-7508-182B-F908-A552195A5DA2}"/>
              </a:ext>
            </a:extLst>
          </p:cNvPr>
          <p:cNvSpPr txBox="1"/>
          <p:nvPr/>
        </p:nvSpPr>
        <p:spPr>
          <a:xfrm>
            <a:off x="8892245" y="178039"/>
            <a:ext cx="3018286" cy="769441"/>
          </a:xfrm>
          <a:prstGeom prst="rect">
            <a:avLst/>
          </a:prstGeom>
          <a:noFill/>
        </p:spPr>
        <p:txBody>
          <a:bodyPr wrap="square" rtlCol="0">
            <a:spAutoFit/>
          </a:bodyPr>
          <a:lstStyle/>
          <a:p>
            <a:r>
              <a:rPr lang="en-US" sz="4400" dirty="0" err="1">
                <a:latin typeface="ADLaM Display" panose="02010000000000000000" pitchFamily="2" charset="0"/>
                <a:ea typeface="ADLaM Display" panose="02010000000000000000" pitchFamily="2" charset="0"/>
                <a:cs typeface="ADLaM Display" panose="02010000000000000000" pitchFamily="2" charset="0"/>
              </a:rPr>
              <a:t>Buble</a:t>
            </a:r>
            <a:r>
              <a:rPr lang="en-US" sz="4400" dirty="0">
                <a:latin typeface="ADLaM Display" panose="02010000000000000000" pitchFamily="2" charset="0"/>
                <a:ea typeface="ADLaM Display" panose="02010000000000000000" pitchFamily="2" charset="0"/>
                <a:cs typeface="ADLaM Display" panose="02010000000000000000" pitchFamily="2" charset="0"/>
              </a:rPr>
              <a:t>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28" name="Flowchart: Magnetic Disk 1027">
            <a:extLst>
              <a:ext uri="{FF2B5EF4-FFF2-40B4-BE49-F238E27FC236}">
                <a16:creationId xmlns:a16="http://schemas.microsoft.com/office/drawing/2014/main" id="{28C5EF20-ACC8-A611-8A62-B362CEB65D98}"/>
              </a:ext>
            </a:extLst>
          </p:cNvPr>
          <p:cNvSpPr/>
          <p:nvPr/>
        </p:nvSpPr>
        <p:spPr>
          <a:xfrm rot="2400000">
            <a:off x="-5971849" y="5873781"/>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9" name="Flowchart: Magnetic Disk 1028">
            <a:extLst>
              <a:ext uri="{FF2B5EF4-FFF2-40B4-BE49-F238E27FC236}">
                <a16:creationId xmlns:a16="http://schemas.microsoft.com/office/drawing/2014/main" id="{D92B982B-F0BC-ECF8-27AA-CE737C533CDC}"/>
              </a:ext>
            </a:extLst>
          </p:cNvPr>
          <p:cNvSpPr/>
          <p:nvPr/>
        </p:nvSpPr>
        <p:spPr>
          <a:xfrm rot="1200000">
            <a:off x="-5511870" y="506732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7" name="Flowchart: Magnetic Disk 1026">
            <a:extLst>
              <a:ext uri="{FF2B5EF4-FFF2-40B4-BE49-F238E27FC236}">
                <a16:creationId xmlns:a16="http://schemas.microsoft.com/office/drawing/2014/main" id="{5ECAAEAE-45BD-4893-D993-EC497FB3276C}"/>
              </a:ext>
            </a:extLst>
          </p:cNvPr>
          <p:cNvSpPr/>
          <p:nvPr/>
        </p:nvSpPr>
        <p:spPr>
          <a:xfrm>
            <a:off x="-5351915" y="413807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6" name="Flowchart: Magnetic Disk 1025">
            <a:extLst>
              <a:ext uri="{FF2B5EF4-FFF2-40B4-BE49-F238E27FC236}">
                <a16:creationId xmlns:a16="http://schemas.microsoft.com/office/drawing/2014/main" id="{9C18C207-3690-E730-30FF-9747CDEDEBB6}"/>
              </a:ext>
            </a:extLst>
          </p:cNvPr>
          <p:cNvSpPr/>
          <p:nvPr/>
        </p:nvSpPr>
        <p:spPr>
          <a:xfrm rot="-1200000">
            <a:off x="-5511871" y="3241116"/>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17803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0" name="Straight Arrow Connector 1029">
            <a:extLst>
              <a:ext uri="{FF2B5EF4-FFF2-40B4-BE49-F238E27FC236}">
                <a16:creationId xmlns:a16="http://schemas.microsoft.com/office/drawing/2014/main" id="{6759B1F9-95C0-C7F2-9DED-A6FA9D7CB76E}"/>
              </a:ext>
            </a:extLst>
          </p:cNvPr>
          <p:cNvCxnSpPr>
            <a:cxnSpLocks/>
          </p:cNvCxnSpPr>
          <p:nvPr/>
        </p:nvCxnSpPr>
        <p:spPr>
          <a:xfrm flipH="1" flipV="1">
            <a:off x="14477983" y="1595198"/>
            <a:ext cx="4493174" cy="25596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TextBox 1030">
            <a:extLst>
              <a:ext uri="{FF2B5EF4-FFF2-40B4-BE49-F238E27FC236}">
                <a16:creationId xmlns:a16="http://schemas.microsoft.com/office/drawing/2014/main" id="{5DF67DF7-B87F-A728-AB8C-DFD1E7E29D4E}"/>
              </a:ext>
            </a:extLst>
          </p:cNvPr>
          <p:cNvSpPr txBox="1"/>
          <p:nvPr/>
        </p:nvSpPr>
        <p:spPr>
          <a:xfrm>
            <a:off x="19089977" y="1724611"/>
            <a:ext cx="3942900"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4" name="Straight Arrow Connector 1033">
            <a:extLst>
              <a:ext uri="{FF2B5EF4-FFF2-40B4-BE49-F238E27FC236}">
                <a16:creationId xmlns:a16="http://schemas.microsoft.com/office/drawing/2014/main" id="{452A8D1D-86B1-382E-E1E6-16DE5F6D4B38}"/>
              </a:ext>
            </a:extLst>
          </p:cNvPr>
          <p:cNvCxnSpPr>
            <a:cxnSpLocks/>
          </p:cNvCxnSpPr>
          <p:nvPr/>
        </p:nvCxnSpPr>
        <p:spPr>
          <a:xfrm flipH="1">
            <a:off x="15019089" y="2885948"/>
            <a:ext cx="3518115"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189AF8F1-D936-B5CD-F6F6-4A7342FE425B}"/>
              </a:ext>
            </a:extLst>
          </p:cNvPr>
          <p:cNvSpPr txBox="1"/>
          <p:nvPr/>
        </p:nvSpPr>
        <p:spPr>
          <a:xfrm>
            <a:off x="18656024" y="2759401"/>
            <a:ext cx="3942900"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6" name="Straight Arrow Connector 1035">
            <a:extLst>
              <a:ext uri="{FF2B5EF4-FFF2-40B4-BE49-F238E27FC236}">
                <a16:creationId xmlns:a16="http://schemas.microsoft.com/office/drawing/2014/main" id="{9A99A2EB-5E4B-EA38-FD53-B37EF80D132A}"/>
              </a:ext>
            </a:extLst>
          </p:cNvPr>
          <p:cNvCxnSpPr>
            <a:cxnSpLocks/>
          </p:cNvCxnSpPr>
          <p:nvPr/>
        </p:nvCxnSpPr>
        <p:spPr>
          <a:xfrm flipH="1">
            <a:off x="14706279" y="3816745"/>
            <a:ext cx="4280376" cy="315176"/>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7" name="TextBox 1036">
            <a:extLst>
              <a:ext uri="{FF2B5EF4-FFF2-40B4-BE49-F238E27FC236}">
                <a16:creationId xmlns:a16="http://schemas.microsoft.com/office/drawing/2014/main" id="{2F896BC6-29DF-4C8E-EFAC-8F7801FCF467}"/>
              </a:ext>
            </a:extLst>
          </p:cNvPr>
          <p:cNvSpPr txBox="1"/>
          <p:nvPr/>
        </p:nvSpPr>
        <p:spPr>
          <a:xfrm>
            <a:off x="19105475" y="3690198"/>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8" name="Straight Arrow Connector 1037">
            <a:extLst>
              <a:ext uri="{FF2B5EF4-FFF2-40B4-BE49-F238E27FC236}">
                <a16:creationId xmlns:a16="http://schemas.microsoft.com/office/drawing/2014/main" id="{2B7C84BA-059B-53A8-AEA8-9939CB0517C7}"/>
              </a:ext>
            </a:extLst>
          </p:cNvPr>
          <p:cNvCxnSpPr>
            <a:cxnSpLocks/>
          </p:cNvCxnSpPr>
          <p:nvPr/>
        </p:nvCxnSpPr>
        <p:spPr>
          <a:xfrm flipH="1">
            <a:off x="14081126" y="4769260"/>
            <a:ext cx="5354979" cy="454042"/>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31240F35-0BCA-3BDD-2CD9-B80177E0A2DD}"/>
              </a:ext>
            </a:extLst>
          </p:cNvPr>
          <p:cNvSpPr txBox="1"/>
          <p:nvPr/>
        </p:nvSpPr>
        <p:spPr>
          <a:xfrm>
            <a:off x="19554925" y="4642713"/>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Picture 11">
            <a:extLst>
              <a:ext uri="{FF2B5EF4-FFF2-40B4-BE49-F238E27FC236}">
                <a16:creationId xmlns:a16="http://schemas.microsoft.com/office/drawing/2014/main" id="{F3C424AA-CEE1-2634-C0FA-C2F5927808E3}"/>
              </a:ext>
            </a:extLst>
          </p:cNvPr>
          <p:cNvPicPr>
            <a:picLocks noChangeAspect="1"/>
          </p:cNvPicPr>
          <p:nvPr/>
        </p:nvPicPr>
        <p:blipFill>
          <a:blip r:embed="rId2"/>
          <a:stretch>
            <a:fillRect/>
          </a:stretch>
        </p:blipFill>
        <p:spPr>
          <a:xfrm>
            <a:off x="118673" y="1273792"/>
            <a:ext cx="3942901" cy="1612154"/>
          </a:xfrm>
          <a:prstGeom prst="rect">
            <a:avLst/>
          </a:prstGeom>
        </p:spPr>
      </p:pic>
      <p:pic>
        <p:nvPicPr>
          <p:cNvPr id="14" name="Picture 13">
            <a:extLst>
              <a:ext uri="{FF2B5EF4-FFF2-40B4-BE49-F238E27FC236}">
                <a16:creationId xmlns:a16="http://schemas.microsoft.com/office/drawing/2014/main" id="{D85D3C84-4CEE-AB71-1B2B-F19D0E2CEF0E}"/>
              </a:ext>
            </a:extLst>
          </p:cNvPr>
          <p:cNvPicPr>
            <a:picLocks noChangeAspect="1"/>
          </p:cNvPicPr>
          <p:nvPr/>
        </p:nvPicPr>
        <p:blipFill>
          <a:blip r:embed="rId3"/>
          <a:stretch>
            <a:fillRect/>
          </a:stretch>
        </p:blipFill>
        <p:spPr>
          <a:xfrm>
            <a:off x="118673" y="2935798"/>
            <a:ext cx="3942900" cy="1937747"/>
          </a:xfrm>
          <a:prstGeom prst="rect">
            <a:avLst/>
          </a:prstGeom>
        </p:spPr>
      </p:pic>
      <p:pic>
        <p:nvPicPr>
          <p:cNvPr id="16" name="Picture 15">
            <a:extLst>
              <a:ext uri="{FF2B5EF4-FFF2-40B4-BE49-F238E27FC236}">
                <a16:creationId xmlns:a16="http://schemas.microsoft.com/office/drawing/2014/main" id="{FDB50E55-0532-6B1B-64DA-273ABD1AE36F}"/>
              </a:ext>
            </a:extLst>
          </p:cNvPr>
          <p:cNvPicPr>
            <a:picLocks noChangeAspect="1"/>
          </p:cNvPicPr>
          <p:nvPr/>
        </p:nvPicPr>
        <p:blipFill>
          <a:blip r:embed="rId4"/>
          <a:stretch>
            <a:fillRect/>
          </a:stretch>
        </p:blipFill>
        <p:spPr>
          <a:xfrm>
            <a:off x="118673" y="4926912"/>
            <a:ext cx="3942900" cy="1612154"/>
          </a:xfrm>
          <a:prstGeom prst="rect">
            <a:avLst/>
          </a:prstGeom>
        </p:spPr>
      </p:pic>
      <p:sp>
        <p:nvSpPr>
          <p:cNvPr id="17" name="TextBox 16">
            <a:extLst>
              <a:ext uri="{FF2B5EF4-FFF2-40B4-BE49-F238E27FC236}">
                <a16:creationId xmlns:a16="http://schemas.microsoft.com/office/drawing/2014/main" id="{99DF0129-6440-0625-158F-7C7A4A3D52D6}"/>
              </a:ext>
            </a:extLst>
          </p:cNvPr>
          <p:cNvSpPr txBox="1"/>
          <p:nvPr/>
        </p:nvSpPr>
        <p:spPr>
          <a:xfrm>
            <a:off x="4572000" y="1595198"/>
            <a:ext cx="6886793" cy="5016758"/>
          </a:xfrm>
          <a:prstGeom prst="rect">
            <a:avLst/>
          </a:prstGeom>
          <a:noFill/>
        </p:spPr>
        <p:txBody>
          <a:bodyPr wrap="square" rtlCol="0">
            <a:spAutoFit/>
          </a:bodyPr>
          <a:lstStyle/>
          <a:p>
            <a:pPr algn="l" fontAlgn="base"/>
            <a:r>
              <a:rPr lang="en-GB" sz="2000" b="1" i="0" dirty="0">
                <a:effectLst/>
                <a:latin typeface="ADLaM Display" panose="02010000000000000000" pitchFamily="2" charset="0"/>
                <a:ea typeface="ADLaM Display" panose="02010000000000000000" pitchFamily="2" charset="0"/>
                <a:cs typeface="ADLaM Display" panose="02010000000000000000" pitchFamily="2" charset="0"/>
              </a:rPr>
              <a:t>Advantages of Bubble Sort:</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Bubble sort is easy to understand and implement.</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It does not require any additional memory space.</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It is a stable sorting algorithm, meaning that elements with the same key value maintain their relative order in the sorted output.</a:t>
            </a:r>
          </a:p>
          <a:p>
            <a:pPr algn="l" fontAlgn="base">
              <a:buFont typeface="Arial" panose="020B0604020202020204" pitchFamily="34" charset="0"/>
              <a:buChar char="•"/>
            </a:pPr>
            <a:endParaRPr lang="en-GB" sz="20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2000" b="1" i="0" dirty="0">
                <a:effectLst/>
                <a:latin typeface="ADLaM Display" panose="02010000000000000000" pitchFamily="2" charset="0"/>
                <a:ea typeface="ADLaM Display" panose="02010000000000000000" pitchFamily="2" charset="0"/>
                <a:cs typeface="ADLaM Display" panose="02010000000000000000" pitchFamily="2" charset="0"/>
              </a:rPr>
              <a:t>Disadvantages of Bubble Sort:</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Bubble sort has a time complexity of O(N</a:t>
            </a:r>
            <a:r>
              <a:rPr lang="en-GB" sz="2000" b="0" i="0" baseline="30000" dirty="0">
                <a:effectLst/>
                <a:latin typeface="ADLaM Display" panose="02010000000000000000" pitchFamily="2" charset="0"/>
                <a:ea typeface="ADLaM Display" panose="02010000000000000000" pitchFamily="2" charset="0"/>
                <a:cs typeface="ADLaM Display" panose="02010000000000000000" pitchFamily="2" charset="0"/>
              </a:rPr>
              <a:t>2</a:t>
            </a: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 which makes it very slow for large data sets.</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Bubble sort is a comparison-based sorting algorithm, which means that it requires a comparison operator to determine the relative order of elements in the input data set. It can limit the efficiency of the algorithm in certain cases.</a:t>
            </a:r>
          </a:p>
          <a:p>
            <a:endParaRPr lang="en-GB" sz="2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38876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EC5277A-3A8D-5F48-C070-B223E8D7E6A9}"/>
              </a:ext>
            </a:extLst>
          </p:cNvPr>
          <p:cNvSpPr txBox="1"/>
          <p:nvPr/>
        </p:nvSpPr>
        <p:spPr>
          <a:xfrm>
            <a:off x="6771147" y="-1967499"/>
            <a:ext cx="7935132" cy="1754326"/>
          </a:xfrm>
          <a:prstGeom prst="rect">
            <a:avLst/>
          </a:prstGeom>
          <a:noFill/>
        </p:spPr>
        <p:txBody>
          <a:bodyPr wrap="square" rtlCol="0">
            <a:spAutoFit/>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Types of Sorting Algorithms</a:t>
            </a:r>
            <a:endParaRPr lang="en-GB" sz="5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a:off x="3174095" y="562759"/>
            <a:ext cx="5435071"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1E4B593-7508-182B-F908-A552195A5DA2}"/>
              </a:ext>
            </a:extLst>
          </p:cNvPr>
          <p:cNvSpPr txBox="1"/>
          <p:nvPr/>
        </p:nvSpPr>
        <p:spPr>
          <a:xfrm>
            <a:off x="12571983" y="-1475057"/>
            <a:ext cx="3018286" cy="769441"/>
          </a:xfrm>
          <a:prstGeom prst="rect">
            <a:avLst/>
          </a:prstGeom>
          <a:noFill/>
        </p:spPr>
        <p:txBody>
          <a:bodyPr wrap="square" rtlCol="0">
            <a:spAutoFit/>
          </a:bodyPr>
          <a:lstStyle/>
          <a:p>
            <a:r>
              <a:rPr lang="en-US" sz="4400" dirty="0" err="1">
                <a:latin typeface="ADLaM Display" panose="02010000000000000000" pitchFamily="2" charset="0"/>
                <a:ea typeface="ADLaM Display" panose="02010000000000000000" pitchFamily="2" charset="0"/>
                <a:cs typeface="ADLaM Display" panose="02010000000000000000" pitchFamily="2" charset="0"/>
              </a:rPr>
              <a:t>Buble</a:t>
            </a:r>
            <a:r>
              <a:rPr lang="en-US" sz="4400" dirty="0">
                <a:latin typeface="ADLaM Display" panose="02010000000000000000" pitchFamily="2" charset="0"/>
                <a:ea typeface="ADLaM Display" panose="02010000000000000000" pitchFamily="2" charset="0"/>
                <a:cs typeface="ADLaM Display" panose="02010000000000000000" pitchFamily="2" charset="0"/>
              </a:rPr>
              <a:t>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28" name="Flowchart: Magnetic Disk 1027">
            <a:extLst>
              <a:ext uri="{FF2B5EF4-FFF2-40B4-BE49-F238E27FC236}">
                <a16:creationId xmlns:a16="http://schemas.microsoft.com/office/drawing/2014/main" id="{28C5EF20-ACC8-A611-8A62-B362CEB65D98}"/>
              </a:ext>
            </a:extLst>
          </p:cNvPr>
          <p:cNvSpPr/>
          <p:nvPr/>
        </p:nvSpPr>
        <p:spPr>
          <a:xfrm rot="2400000">
            <a:off x="-5971849" y="5873781"/>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9" name="Flowchart: Magnetic Disk 1028">
            <a:extLst>
              <a:ext uri="{FF2B5EF4-FFF2-40B4-BE49-F238E27FC236}">
                <a16:creationId xmlns:a16="http://schemas.microsoft.com/office/drawing/2014/main" id="{D92B982B-F0BC-ECF8-27AA-CE737C533CDC}"/>
              </a:ext>
            </a:extLst>
          </p:cNvPr>
          <p:cNvSpPr/>
          <p:nvPr/>
        </p:nvSpPr>
        <p:spPr>
          <a:xfrm rot="1200000">
            <a:off x="-5511870" y="506732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7" name="Flowchart: Magnetic Disk 1026">
            <a:extLst>
              <a:ext uri="{FF2B5EF4-FFF2-40B4-BE49-F238E27FC236}">
                <a16:creationId xmlns:a16="http://schemas.microsoft.com/office/drawing/2014/main" id="{5ECAAEAE-45BD-4893-D993-EC497FB3276C}"/>
              </a:ext>
            </a:extLst>
          </p:cNvPr>
          <p:cNvSpPr/>
          <p:nvPr/>
        </p:nvSpPr>
        <p:spPr>
          <a:xfrm>
            <a:off x="-5351915" y="413807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6" name="Flowchart: Magnetic Disk 1025">
            <a:extLst>
              <a:ext uri="{FF2B5EF4-FFF2-40B4-BE49-F238E27FC236}">
                <a16:creationId xmlns:a16="http://schemas.microsoft.com/office/drawing/2014/main" id="{9C18C207-3690-E730-30FF-9747CDEDEBB6}"/>
              </a:ext>
            </a:extLst>
          </p:cNvPr>
          <p:cNvSpPr/>
          <p:nvPr/>
        </p:nvSpPr>
        <p:spPr>
          <a:xfrm rot="-1200000">
            <a:off x="-5511871" y="3241116"/>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17803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0" name="Straight Arrow Connector 1029">
            <a:extLst>
              <a:ext uri="{FF2B5EF4-FFF2-40B4-BE49-F238E27FC236}">
                <a16:creationId xmlns:a16="http://schemas.microsoft.com/office/drawing/2014/main" id="{6759B1F9-95C0-C7F2-9DED-A6FA9D7CB76E}"/>
              </a:ext>
            </a:extLst>
          </p:cNvPr>
          <p:cNvCxnSpPr>
            <a:cxnSpLocks/>
          </p:cNvCxnSpPr>
          <p:nvPr/>
        </p:nvCxnSpPr>
        <p:spPr>
          <a:xfrm flipH="1" flipV="1">
            <a:off x="14477983" y="1595198"/>
            <a:ext cx="4493174" cy="25596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TextBox 1030">
            <a:extLst>
              <a:ext uri="{FF2B5EF4-FFF2-40B4-BE49-F238E27FC236}">
                <a16:creationId xmlns:a16="http://schemas.microsoft.com/office/drawing/2014/main" id="{5DF67DF7-B87F-A728-AB8C-DFD1E7E29D4E}"/>
              </a:ext>
            </a:extLst>
          </p:cNvPr>
          <p:cNvSpPr txBox="1"/>
          <p:nvPr/>
        </p:nvSpPr>
        <p:spPr>
          <a:xfrm>
            <a:off x="8930059" y="-32263"/>
            <a:ext cx="3143268" cy="1446550"/>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4" name="Straight Arrow Connector 1033">
            <a:extLst>
              <a:ext uri="{FF2B5EF4-FFF2-40B4-BE49-F238E27FC236}">
                <a16:creationId xmlns:a16="http://schemas.microsoft.com/office/drawing/2014/main" id="{452A8D1D-86B1-382E-E1E6-16DE5F6D4B38}"/>
              </a:ext>
            </a:extLst>
          </p:cNvPr>
          <p:cNvCxnSpPr>
            <a:cxnSpLocks/>
          </p:cNvCxnSpPr>
          <p:nvPr/>
        </p:nvCxnSpPr>
        <p:spPr>
          <a:xfrm flipH="1">
            <a:off x="15019089" y="2885948"/>
            <a:ext cx="3518115"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189AF8F1-D936-B5CD-F6F6-4A7342FE425B}"/>
              </a:ext>
            </a:extLst>
          </p:cNvPr>
          <p:cNvSpPr txBox="1"/>
          <p:nvPr/>
        </p:nvSpPr>
        <p:spPr>
          <a:xfrm>
            <a:off x="18656024" y="2759401"/>
            <a:ext cx="3942900"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6" name="Straight Arrow Connector 1035">
            <a:extLst>
              <a:ext uri="{FF2B5EF4-FFF2-40B4-BE49-F238E27FC236}">
                <a16:creationId xmlns:a16="http://schemas.microsoft.com/office/drawing/2014/main" id="{9A99A2EB-5E4B-EA38-FD53-B37EF80D132A}"/>
              </a:ext>
            </a:extLst>
          </p:cNvPr>
          <p:cNvCxnSpPr>
            <a:cxnSpLocks/>
          </p:cNvCxnSpPr>
          <p:nvPr/>
        </p:nvCxnSpPr>
        <p:spPr>
          <a:xfrm flipH="1">
            <a:off x="14706279" y="3816745"/>
            <a:ext cx="4280376" cy="315176"/>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7" name="TextBox 1036">
            <a:extLst>
              <a:ext uri="{FF2B5EF4-FFF2-40B4-BE49-F238E27FC236}">
                <a16:creationId xmlns:a16="http://schemas.microsoft.com/office/drawing/2014/main" id="{2F896BC6-29DF-4C8E-EFAC-8F7801FCF467}"/>
              </a:ext>
            </a:extLst>
          </p:cNvPr>
          <p:cNvSpPr txBox="1"/>
          <p:nvPr/>
        </p:nvSpPr>
        <p:spPr>
          <a:xfrm>
            <a:off x="19105475" y="3690198"/>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038" name="Straight Arrow Connector 1037">
            <a:extLst>
              <a:ext uri="{FF2B5EF4-FFF2-40B4-BE49-F238E27FC236}">
                <a16:creationId xmlns:a16="http://schemas.microsoft.com/office/drawing/2014/main" id="{2B7C84BA-059B-53A8-AEA8-9939CB0517C7}"/>
              </a:ext>
            </a:extLst>
          </p:cNvPr>
          <p:cNvCxnSpPr>
            <a:cxnSpLocks/>
          </p:cNvCxnSpPr>
          <p:nvPr/>
        </p:nvCxnSpPr>
        <p:spPr>
          <a:xfrm flipH="1">
            <a:off x="14081126" y="4769260"/>
            <a:ext cx="5354979" cy="454042"/>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31240F35-0BCA-3BDD-2CD9-B80177E0A2DD}"/>
              </a:ext>
            </a:extLst>
          </p:cNvPr>
          <p:cNvSpPr txBox="1"/>
          <p:nvPr/>
        </p:nvSpPr>
        <p:spPr>
          <a:xfrm>
            <a:off x="19554925" y="4642713"/>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Picture 11">
            <a:extLst>
              <a:ext uri="{FF2B5EF4-FFF2-40B4-BE49-F238E27FC236}">
                <a16:creationId xmlns:a16="http://schemas.microsoft.com/office/drawing/2014/main" id="{F3C424AA-CEE1-2634-C0FA-C2F5927808E3}"/>
              </a:ext>
            </a:extLst>
          </p:cNvPr>
          <p:cNvPicPr>
            <a:picLocks noChangeAspect="1"/>
          </p:cNvPicPr>
          <p:nvPr/>
        </p:nvPicPr>
        <p:blipFill>
          <a:blip r:embed="rId2"/>
          <a:stretch>
            <a:fillRect/>
          </a:stretch>
        </p:blipFill>
        <p:spPr>
          <a:xfrm>
            <a:off x="281469" y="7262747"/>
            <a:ext cx="3942901" cy="1612154"/>
          </a:xfrm>
          <a:prstGeom prst="rect">
            <a:avLst/>
          </a:prstGeom>
        </p:spPr>
      </p:pic>
      <p:pic>
        <p:nvPicPr>
          <p:cNvPr id="14" name="Picture 13">
            <a:extLst>
              <a:ext uri="{FF2B5EF4-FFF2-40B4-BE49-F238E27FC236}">
                <a16:creationId xmlns:a16="http://schemas.microsoft.com/office/drawing/2014/main" id="{D85D3C84-4CEE-AB71-1B2B-F19D0E2CEF0E}"/>
              </a:ext>
            </a:extLst>
          </p:cNvPr>
          <p:cNvPicPr>
            <a:picLocks noChangeAspect="1"/>
          </p:cNvPicPr>
          <p:nvPr/>
        </p:nvPicPr>
        <p:blipFill>
          <a:blip r:embed="rId3"/>
          <a:stretch>
            <a:fillRect/>
          </a:stretch>
        </p:blipFill>
        <p:spPr>
          <a:xfrm>
            <a:off x="281469" y="8924753"/>
            <a:ext cx="3942900" cy="1937747"/>
          </a:xfrm>
          <a:prstGeom prst="rect">
            <a:avLst/>
          </a:prstGeom>
        </p:spPr>
      </p:pic>
      <p:pic>
        <p:nvPicPr>
          <p:cNvPr id="16" name="Picture 15">
            <a:extLst>
              <a:ext uri="{FF2B5EF4-FFF2-40B4-BE49-F238E27FC236}">
                <a16:creationId xmlns:a16="http://schemas.microsoft.com/office/drawing/2014/main" id="{FDB50E55-0532-6B1B-64DA-273ABD1AE36F}"/>
              </a:ext>
            </a:extLst>
          </p:cNvPr>
          <p:cNvPicPr>
            <a:picLocks noChangeAspect="1"/>
          </p:cNvPicPr>
          <p:nvPr/>
        </p:nvPicPr>
        <p:blipFill>
          <a:blip r:embed="rId4"/>
          <a:stretch>
            <a:fillRect/>
          </a:stretch>
        </p:blipFill>
        <p:spPr>
          <a:xfrm>
            <a:off x="281469" y="10915867"/>
            <a:ext cx="3942900" cy="1612154"/>
          </a:xfrm>
          <a:prstGeom prst="rect">
            <a:avLst/>
          </a:prstGeom>
        </p:spPr>
      </p:pic>
      <p:sp>
        <p:nvSpPr>
          <p:cNvPr id="17" name="TextBox 16">
            <a:extLst>
              <a:ext uri="{FF2B5EF4-FFF2-40B4-BE49-F238E27FC236}">
                <a16:creationId xmlns:a16="http://schemas.microsoft.com/office/drawing/2014/main" id="{99DF0129-6440-0625-158F-7C7A4A3D52D6}"/>
              </a:ext>
            </a:extLst>
          </p:cNvPr>
          <p:cNvSpPr txBox="1"/>
          <p:nvPr/>
        </p:nvSpPr>
        <p:spPr>
          <a:xfrm>
            <a:off x="4823252" y="7385247"/>
            <a:ext cx="6886793" cy="5016758"/>
          </a:xfrm>
          <a:prstGeom prst="rect">
            <a:avLst/>
          </a:prstGeom>
          <a:noFill/>
        </p:spPr>
        <p:txBody>
          <a:bodyPr wrap="square" rtlCol="0">
            <a:spAutoFit/>
          </a:bodyPr>
          <a:lstStyle/>
          <a:p>
            <a:pPr algn="l" fontAlgn="base"/>
            <a:r>
              <a:rPr lang="en-GB" sz="2000" b="1" i="0" dirty="0">
                <a:effectLst/>
                <a:latin typeface="ADLaM Display" panose="02010000000000000000" pitchFamily="2" charset="0"/>
                <a:ea typeface="ADLaM Display" panose="02010000000000000000" pitchFamily="2" charset="0"/>
                <a:cs typeface="ADLaM Display" panose="02010000000000000000" pitchFamily="2" charset="0"/>
              </a:rPr>
              <a:t>Advantages of Bubble Sort:</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Bubble sort is easy to understand and implement.</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It does not require any additional memory space.</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It is a stable sorting algorithm, meaning that elements with the same key value maintain their relative order in the sorted output.</a:t>
            </a:r>
          </a:p>
          <a:p>
            <a:pPr algn="l" fontAlgn="base">
              <a:buFont typeface="Arial" panose="020B0604020202020204" pitchFamily="34" charset="0"/>
              <a:buChar char="•"/>
            </a:pPr>
            <a:endParaRPr lang="en-GB" sz="20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2000" b="1" i="0" dirty="0">
                <a:effectLst/>
                <a:latin typeface="ADLaM Display" panose="02010000000000000000" pitchFamily="2" charset="0"/>
                <a:ea typeface="ADLaM Display" panose="02010000000000000000" pitchFamily="2" charset="0"/>
                <a:cs typeface="ADLaM Display" panose="02010000000000000000" pitchFamily="2" charset="0"/>
              </a:rPr>
              <a:t>Disadvantages of Bubble Sort:</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Bubble sort has a time complexity of O(N</a:t>
            </a:r>
            <a:r>
              <a:rPr lang="en-GB" sz="2000" b="0" i="0" baseline="30000" dirty="0">
                <a:effectLst/>
                <a:latin typeface="ADLaM Display" panose="02010000000000000000" pitchFamily="2" charset="0"/>
                <a:ea typeface="ADLaM Display" panose="02010000000000000000" pitchFamily="2" charset="0"/>
                <a:cs typeface="ADLaM Display" panose="02010000000000000000" pitchFamily="2" charset="0"/>
              </a:rPr>
              <a:t>2</a:t>
            </a: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 which makes it very slow for large data sets.</a:t>
            </a:r>
          </a:p>
          <a:p>
            <a:pPr marL="342900" indent="-342900" algn="l" fontAlgn="base">
              <a:buFont typeface="Wingdings" panose="05000000000000000000" pitchFamily="2" charset="2"/>
              <a:buChar char="§"/>
            </a:pPr>
            <a:r>
              <a:rPr lang="en-GB" sz="2000" b="0" i="0" dirty="0">
                <a:effectLst/>
                <a:latin typeface="ADLaM Display" panose="02010000000000000000" pitchFamily="2" charset="0"/>
                <a:ea typeface="ADLaM Display" panose="02010000000000000000" pitchFamily="2" charset="0"/>
                <a:cs typeface="ADLaM Display" panose="02010000000000000000" pitchFamily="2" charset="0"/>
              </a:rPr>
              <a:t>Bubble sort is a comparison-based sorting algorithm, which means that it requires a comparison operator to determine the relative order of elements in the input data set. It can limit the efficiency of the algorithm in certain cases.</a:t>
            </a:r>
          </a:p>
          <a:p>
            <a:endParaRPr lang="en-GB" sz="20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9B55E096-A981-A444-1358-1AF37B42F882}"/>
              </a:ext>
            </a:extLst>
          </p:cNvPr>
          <p:cNvPicPr>
            <a:picLocks noChangeAspect="1"/>
          </p:cNvPicPr>
          <p:nvPr/>
        </p:nvPicPr>
        <p:blipFill>
          <a:blip r:embed="rId5"/>
          <a:stretch>
            <a:fillRect/>
          </a:stretch>
        </p:blipFill>
        <p:spPr>
          <a:xfrm>
            <a:off x="281469" y="1255755"/>
            <a:ext cx="3143269" cy="923850"/>
          </a:xfrm>
          <a:prstGeom prst="rect">
            <a:avLst/>
          </a:prstGeom>
        </p:spPr>
      </p:pic>
      <p:pic>
        <p:nvPicPr>
          <p:cNvPr id="5" name="Picture 4">
            <a:extLst>
              <a:ext uri="{FF2B5EF4-FFF2-40B4-BE49-F238E27FC236}">
                <a16:creationId xmlns:a16="http://schemas.microsoft.com/office/drawing/2014/main" id="{8C6F469B-B106-B531-A7DD-066C4A601572}"/>
              </a:ext>
            </a:extLst>
          </p:cNvPr>
          <p:cNvPicPr>
            <a:picLocks noChangeAspect="1"/>
          </p:cNvPicPr>
          <p:nvPr/>
        </p:nvPicPr>
        <p:blipFill>
          <a:blip r:embed="rId6"/>
          <a:stretch>
            <a:fillRect/>
          </a:stretch>
        </p:blipFill>
        <p:spPr>
          <a:xfrm>
            <a:off x="281469" y="2302595"/>
            <a:ext cx="3143269" cy="923849"/>
          </a:xfrm>
          <a:prstGeom prst="rect">
            <a:avLst/>
          </a:prstGeom>
        </p:spPr>
      </p:pic>
      <p:pic>
        <p:nvPicPr>
          <p:cNvPr id="7" name="Picture 6">
            <a:extLst>
              <a:ext uri="{FF2B5EF4-FFF2-40B4-BE49-F238E27FC236}">
                <a16:creationId xmlns:a16="http://schemas.microsoft.com/office/drawing/2014/main" id="{5C14433F-9B73-9D70-4515-1225E728AC4F}"/>
              </a:ext>
            </a:extLst>
          </p:cNvPr>
          <p:cNvPicPr>
            <a:picLocks noChangeAspect="1"/>
          </p:cNvPicPr>
          <p:nvPr/>
        </p:nvPicPr>
        <p:blipFill>
          <a:blip r:embed="rId7"/>
          <a:stretch>
            <a:fillRect/>
          </a:stretch>
        </p:blipFill>
        <p:spPr>
          <a:xfrm>
            <a:off x="281470" y="3269337"/>
            <a:ext cx="3143269" cy="1046839"/>
          </a:xfrm>
          <a:prstGeom prst="rect">
            <a:avLst/>
          </a:prstGeom>
        </p:spPr>
      </p:pic>
      <p:pic>
        <p:nvPicPr>
          <p:cNvPr id="9" name="Picture 8">
            <a:extLst>
              <a:ext uri="{FF2B5EF4-FFF2-40B4-BE49-F238E27FC236}">
                <a16:creationId xmlns:a16="http://schemas.microsoft.com/office/drawing/2014/main" id="{02A8C9D8-18F9-27FA-D386-B54C6C175E80}"/>
              </a:ext>
            </a:extLst>
          </p:cNvPr>
          <p:cNvPicPr>
            <a:picLocks noChangeAspect="1"/>
          </p:cNvPicPr>
          <p:nvPr/>
        </p:nvPicPr>
        <p:blipFill>
          <a:blip r:embed="rId8"/>
          <a:stretch>
            <a:fillRect/>
          </a:stretch>
        </p:blipFill>
        <p:spPr>
          <a:xfrm>
            <a:off x="444266" y="4342212"/>
            <a:ext cx="3143270" cy="1089731"/>
          </a:xfrm>
          <a:prstGeom prst="rect">
            <a:avLst/>
          </a:prstGeom>
        </p:spPr>
      </p:pic>
      <p:pic>
        <p:nvPicPr>
          <p:cNvPr id="11" name="Picture 10">
            <a:extLst>
              <a:ext uri="{FF2B5EF4-FFF2-40B4-BE49-F238E27FC236}">
                <a16:creationId xmlns:a16="http://schemas.microsoft.com/office/drawing/2014/main" id="{CF03B640-838B-6270-A481-2DC5EBE4D6DE}"/>
              </a:ext>
            </a:extLst>
          </p:cNvPr>
          <p:cNvPicPr>
            <a:picLocks noChangeAspect="1"/>
          </p:cNvPicPr>
          <p:nvPr/>
        </p:nvPicPr>
        <p:blipFill>
          <a:blip r:embed="rId9"/>
          <a:stretch>
            <a:fillRect/>
          </a:stretch>
        </p:blipFill>
        <p:spPr>
          <a:xfrm>
            <a:off x="281470" y="5464018"/>
            <a:ext cx="3332111" cy="1115767"/>
          </a:xfrm>
          <a:prstGeom prst="rect">
            <a:avLst/>
          </a:prstGeom>
        </p:spPr>
      </p:pic>
      <p:sp>
        <p:nvSpPr>
          <p:cNvPr id="15" name="TextBox 14">
            <a:extLst>
              <a:ext uri="{FF2B5EF4-FFF2-40B4-BE49-F238E27FC236}">
                <a16:creationId xmlns:a16="http://schemas.microsoft.com/office/drawing/2014/main" id="{2CAB5BEA-3A72-6041-71EF-62BC0BB29979}"/>
              </a:ext>
            </a:extLst>
          </p:cNvPr>
          <p:cNvSpPr txBox="1"/>
          <p:nvPr/>
        </p:nvSpPr>
        <p:spPr>
          <a:xfrm>
            <a:off x="4224369" y="1595198"/>
            <a:ext cx="6886793" cy="4524315"/>
          </a:xfrm>
          <a:prstGeom prst="rect">
            <a:avLst/>
          </a:prstGeom>
          <a:noFill/>
        </p:spPr>
        <p:txBody>
          <a:bodyPr wrap="square" rtlCol="0">
            <a:spAutoFit/>
          </a:bodyPr>
          <a:lstStyle/>
          <a:p>
            <a:pPr algn="l" fontAlgn="base"/>
            <a:r>
              <a:rPr lang="en-GB" sz="2400" b="1" i="0" dirty="0">
                <a:effectLst/>
                <a:latin typeface="ADLaM Display" panose="02010000000000000000" pitchFamily="2" charset="0"/>
                <a:ea typeface="ADLaM Display" panose="02010000000000000000" pitchFamily="2" charset="0"/>
                <a:cs typeface="ADLaM Display" panose="02010000000000000000" pitchFamily="2" charset="0"/>
              </a:rPr>
              <a:t>Advantages of Selection Sort Algorithm</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Simple and easy to understand.</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Works well with small datasets.</a:t>
            </a:r>
          </a:p>
          <a:p>
            <a:pPr marL="342900" indent="-342900" algn="l" fontAlgn="base">
              <a:buFont typeface="Wingdings" panose="05000000000000000000" pitchFamily="2" charset="2"/>
              <a:buChar char="§"/>
            </a:pPr>
            <a:endParaRPr lang="en-GB" sz="24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2400" b="1" i="0" dirty="0">
                <a:effectLst/>
                <a:latin typeface="ADLaM Display" panose="02010000000000000000" pitchFamily="2" charset="0"/>
                <a:ea typeface="ADLaM Display" panose="02010000000000000000" pitchFamily="2" charset="0"/>
                <a:cs typeface="ADLaM Display" panose="02010000000000000000" pitchFamily="2" charset="0"/>
              </a:rPr>
              <a:t>Disadvantages of the Selection Sort Algorithm</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Selection sort has a time complexity of O(n^2) in the worst and average case.</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Does not work well on large datasets.</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Does not preserve the relative order of items with equal keys which means it is not stable.</a:t>
            </a:r>
          </a:p>
          <a:p>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298303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a:off x="3174095" y="562759"/>
            <a:ext cx="5435071"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17803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1" name="TextBox 1030">
            <a:extLst>
              <a:ext uri="{FF2B5EF4-FFF2-40B4-BE49-F238E27FC236}">
                <a16:creationId xmlns:a16="http://schemas.microsoft.com/office/drawing/2014/main" id="{5DF67DF7-B87F-A728-AB8C-DFD1E7E29D4E}"/>
              </a:ext>
            </a:extLst>
          </p:cNvPr>
          <p:cNvSpPr txBox="1"/>
          <p:nvPr/>
        </p:nvSpPr>
        <p:spPr>
          <a:xfrm>
            <a:off x="12721690" y="-1977710"/>
            <a:ext cx="3143268" cy="1446550"/>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5" name="TextBox 1034">
            <a:extLst>
              <a:ext uri="{FF2B5EF4-FFF2-40B4-BE49-F238E27FC236}">
                <a16:creationId xmlns:a16="http://schemas.microsoft.com/office/drawing/2014/main" id="{189AF8F1-D936-B5CD-F6F6-4A7342FE425B}"/>
              </a:ext>
            </a:extLst>
          </p:cNvPr>
          <p:cNvSpPr txBox="1"/>
          <p:nvPr/>
        </p:nvSpPr>
        <p:spPr>
          <a:xfrm>
            <a:off x="8778790" y="199011"/>
            <a:ext cx="2754449" cy="1446550"/>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7" name="TextBox 1036">
            <a:extLst>
              <a:ext uri="{FF2B5EF4-FFF2-40B4-BE49-F238E27FC236}">
                <a16:creationId xmlns:a16="http://schemas.microsoft.com/office/drawing/2014/main" id="{2F896BC6-29DF-4C8E-EFAC-8F7801FCF467}"/>
              </a:ext>
            </a:extLst>
          </p:cNvPr>
          <p:cNvSpPr txBox="1"/>
          <p:nvPr/>
        </p:nvSpPr>
        <p:spPr>
          <a:xfrm>
            <a:off x="19105475" y="3690198"/>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19554925" y="4642713"/>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9B55E096-A981-A444-1358-1AF37B42F882}"/>
              </a:ext>
            </a:extLst>
          </p:cNvPr>
          <p:cNvPicPr>
            <a:picLocks noChangeAspect="1"/>
          </p:cNvPicPr>
          <p:nvPr/>
        </p:nvPicPr>
        <p:blipFill>
          <a:blip r:embed="rId2"/>
          <a:stretch>
            <a:fillRect/>
          </a:stretch>
        </p:blipFill>
        <p:spPr>
          <a:xfrm>
            <a:off x="281469" y="-2376300"/>
            <a:ext cx="3143269" cy="923850"/>
          </a:xfrm>
          <a:prstGeom prst="rect">
            <a:avLst/>
          </a:prstGeom>
        </p:spPr>
      </p:pic>
      <p:pic>
        <p:nvPicPr>
          <p:cNvPr id="5" name="Picture 4">
            <a:extLst>
              <a:ext uri="{FF2B5EF4-FFF2-40B4-BE49-F238E27FC236}">
                <a16:creationId xmlns:a16="http://schemas.microsoft.com/office/drawing/2014/main" id="{8C6F469B-B106-B531-A7DD-066C4A601572}"/>
              </a:ext>
            </a:extLst>
          </p:cNvPr>
          <p:cNvPicPr>
            <a:picLocks noChangeAspect="1"/>
          </p:cNvPicPr>
          <p:nvPr/>
        </p:nvPicPr>
        <p:blipFill>
          <a:blip r:embed="rId3"/>
          <a:stretch>
            <a:fillRect/>
          </a:stretch>
        </p:blipFill>
        <p:spPr>
          <a:xfrm>
            <a:off x="-3789086" y="-993085"/>
            <a:ext cx="3143269" cy="923849"/>
          </a:xfrm>
          <a:prstGeom prst="rect">
            <a:avLst/>
          </a:prstGeom>
        </p:spPr>
      </p:pic>
      <p:pic>
        <p:nvPicPr>
          <p:cNvPr id="7" name="Picture 6">
            <a:extLst>
              <a:ext uri="{FF2B5EF4-FFF2-40B4-BE49-F238E27FC236}">
                <a16:creationId xmlns:a16="http://schemas.microsoft.com/office/drawing/2014/main" id="{5C14433F-9B73-9D70-4515-1225E728AC4F}"/>
              </a:ext>
            </a:extLst>
          </p:cNvPr>
          <p:cNvPicPr>
            <a:picLocks noChangeAspect="1"/>
          </p:cNvPicPr>
          <p:nvPr/>
        </p:nvPicPr>
        <p:blipFill>
          <a:blip r:embed="rId4"/>
          <a:stretch>
            <a:fillRect/>
          </a:stretch>
        </p:blipFill>
        <p:spPr>
          <a:xfrm>
            <a:off x="-4219394" y="2643359"/>
            <a:ext cx="3143269" cy="1046839"/>
          </a:xfrm>
          <a:prstGeom prst="rect">
            <a:avLst/>
          </a:prstGeom>
        </p:spPr>
      </p:pic>
      <p:pic>
        <p:nvPicPr>
          <p:cNvPr id="9" name="Picture 8">
            <a:extLst>
              <a:ext uri="{FF2B5EF4-FFF2-40B4-BE49-F238E27FC236}">
                <a16:creationId xmlns:a16="http://schemas.microsoft.com/office/drawing/2014/main" id="{02A8C9D8-18F9-27FA-D386-B54C6C175E80}"/>
              </a:ext>
            </a:extLst>
          </p:cNvPr>
          <p:cNvPicPr>
            <a:picLocks noChangeAspect="1"/>
          </p:cNvPicPr>
          <p:nvPr/>
        </p:nvPicPr>
        <p:blipFill>
          <a:blip r:embed="rId5"/>
          <a:stretch>
            <a:fillRect/>
          </a:stretch>
        </p:blipFill>
        <p:spPr>
          <a:xfrm>
            <a:off x="-3789087" y="6021901"/>
            <a:ext cx="3143270" cy="1089731"/>
          </a:xfrm>
          <a:prstGeom prst="rect">
            <a:avLst/>
          </a:prstGeom>
        </p:spPr>
      </p:pic>
      <p:pic>
        <p:nvPicPr>
          <p:cNvPr id="11" name="Picture 10">
            <a:extLst>
              <a:ext uri="{FF2B5EF4-FFF2-40B4-BE49-F238E27FC236}">
                <a16:creationId xmlns:a16="http://schemas.microsoft.com/office/drawing/2014/main" id="{CF03B640-838B-6270-A481-2DC5EBE4D6DE}"/>
              </a:ext>
            </a:extLst>
          </p:cNvPr>
          <p:cNvPicPr>
            <a:picLocks noChangeAspect="1"/>
          </p:cNvPicPr>
          <p:nvPr/>
        </p:nvPicPr>
        <p:blipFill>
          <a:blip r:embed="rId6"/>
          <a:stretch>
            <a:fillRect/>
          </a:stretch>
        </p:blipFill>
        <p:spPr>
          <a:xfrm>
            <a:off x="281469" y="7971244"/>
            <a:ext cx="3332111" cy="1115767"/>
          </a:xfrm>
          <a:prstGeom prst="rect">
            <a:avLst/>
          </a:prstGeom>
        </p:spPr>
      </p:pic>
      <p:sp>
        <p:nvSpPr>
          <p:cNvPr id="15" name="TextBox 14">
            <a:extLst>
              <a:ext uri="{FF2B5EF4-FFF2-40B4-BE49-F238E27FC236}">
                <a16:creationId xmlns:a16="http://schemas.microsoft.com/office/drawing/2014/main" id="{2CAB5BEA-3A72-6041-71EF-62BC0BB29979}"/>
              </a:ext>
            </a:extLst>
          </p:cNvPr>
          <p:cNvSpPr txBox="1"/>
          <p:nvPr/>
        </p:nvSpPr>
        <p:spPr>
          <a:xfrm>
            <a:off x="12421561" y="1658872"/>
            <a:ext cx="6886793" cy="4524315"/>
          </a:xfrm>
          <a:prstGeom prst="rect">
            <a:avLst/>
          </a:prstGeom>
          <a:noFill/>
        </p:spPr>
        <p:txBody>
          <a:bodyPr wrap="square" rtlCol="0">
            <a:spAutoFit/>
          </a:bodyPr>
          <a:lstStyle/>
          <a:p>
            <a:pPr algn="l" fontAlgn="base"/>
            <a:r>
              <a:rPr lang="en-GB" sz="2400" b="1" i="0" dirty="0">
                <a:effectLst/>
                <a:latin typeface="ADLaM Display" panose="02010000000000000000" pitchFamily="2" charset="0"/>
                <a:ea typeface="ADLaM Display" panose="02010000000000000000" pitchFamily="2" charset="0"/>
                <a:cs typeface="ADLaM Display" panose="02010000000000000000" pitchFamily="2" charset="0"/>
              </a:rPr>
              <a:t>Advantages of Selection Sort Algorithm</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Simple and easy to understand.</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Works well with small datasets.</a:t>
            </a:r>
          </a:p>
          <a:p>
            <a:pPr marL="342900" indent="-342900" algn="l" fontAlgn="base">
              <a:buFont typeface="Wingdings" panose="05000000000000000000" pitchFamily="2" charset="2"/>
              <a:buChar char="§"/>
            </a:pPr>
            <a:endParaRPr lang="en-GB" sz="24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2400" b="1" i="0" dirty="0">
                <a:effectLst/>
                <a:latin typeface="ADLaM Display" panose="02010000000000000000" pitchFamily="2" charset="0"/>
                <a:ea typeface="ADLaM Display" panose="02010000000000000000" pitchFamily="2" charset="0"/>
                <a:cs typeface="ADLaM Display" panose="02010000000000000000" pitchFamily="2" charset="0"/>
              </a:rPr>
              <a:t>Disadvantages of the Selection Sort Algorithm</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Selection sort has a time complexity of O(n^2) in the worst and average case.</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Does not work well on large datasets.</a:t>
            </a:r>
          </a:p>
          <a:p>
            <a:pPr marL="342900" indent="-342900" algn="l" fontAlgn="base">
              <a:buFont typeface="Wingdings" panose="05000000000000000000" pitchFamily="2" charset="2"/>
              <a:buChar char="§"/>
            </a:pPr>
            <a:r>
              <a:rPr lang="en-GB" sz="2400" b="0" i="0" dirty="0">
                <a:effectLst/>
                <a:latin typeface="ADLaM Display" panose="02010000000000000000" pitchFamily="2" charset="0"/>
                <a:ea typeface="ADLaM Display" panose="02010000000000000000" pitchFamily="2" charset="0"/>
                <a:cs typeface="ADLaM Display" panose="02010000000000000000" pitchFamily="2" charset="0"/>
              </a:rPr>
              <a:t>Does not preserve the relative order of items with equal keys which means it is not stable.</a:t>
            </a:r>
          </a:p>
          <a:p>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a:extLst>
              <a:ext uri="{FF2B5EF4-FFF2-40B4-BE49-F238E27FC236}">
                <a16:creationId xmlns:a16="http://schemas.microsoft.com/office/drawing/2014/main" id="{3C8F02A0-D6FE-7C0F-B941-3D9F530AACA8}"/>
              </a:ext>
            </a:extLst>
          </p:cNvPr>
          <p:cNvPicPr>
            <a:picLocks noChangeAspect="1"/>
          </p:cNvPicPr>
          <p:nvPr/>
        </p:nvPicPr>
        <p:blipFill>
          <a:blip r:embed="rId7"/>
          <a:stretch>
            <a:fillRect/>
          </a:stretch>
        </p:blipFill>
        <p:spPr>
          <a:xfrm>
            <a:off x="281469" y="1718776"/>
            <a:ext cx="4054557" cy="4741018"/>
          </a:xfrm>
          <a:prstGeom prst="rect">
            <a:avLst/>
          </a:prstGeom>
        </p:spPr>
      </p:pic>
      <p:sp>
        <p:nvSpPr>
          <p:cNvPr id="8" name="TextBox 7">
            <a:extLst>
              <a:ext uri="{FF2B5EF4-FFF2-40B4-BE49-F238E27FC236}">
                <a16:creationId xmlns:a16="http://schemas.microsoft.com/office/drawing/2014/main" id="{A189EDC0-DF53-D28D-2E4B-9445FB96F9EB}"/>
              </a:ext>
            </a:extLst>
          </p:cNvPr>
          <p:cNvSpPr txBox="1"/>
          <p:nvPr/>
        </p:nvSpPr>
        <p:spPr>
          <a:xfrm>
            <a:off x="4955457" y="1580676"/>
            <a:ext cx="6577781" cy="5078313"/>
          </a:xfrm>
          <a:prstGeom prst="rect">
            <a:avLst/>
          </a:prstGeom>
          <a:noFill/>
        </p:spPr>
        <p:txBody>
          <a:bodyPr wrap="square" rtlCol="0">
            <a:spAutoFit/>
          </a:bodyPr>
          <a:lstStyle/>
          <a:p>
            <a:pPr algn="l" fontAlgn="base"/>
            <a:r>
              <a:rPr lang="en-GB" sz="1800" b="1" i="0" dirty="0">
                <a:effectLst/>
                <a:latin typeface="ADLaM Display" panose="02010000000000000000" pitchFamily="2" charset="0"/>
                <a:ea typeface="ADLaM Display" panose="02010000000000000000" pitchFamily="2" charset="0"/>
                <a:cs typeface="ADLaM Display" panose="02010000000000000000" pitchFamily="2" charset="0"/>
              </a:rPr>
              <a:t>Advantages of Insertion Sort Algorithm</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like other quadratic sorting algorithms, is efficient for small data sets.</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just necessitates a constant amount of O(1) extra memory space.</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works well with data sets that have been sorted in a significant way.</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does not affect the relative order of elements with the same key.</a:t>
            </a:r>
          </a:p>
          <a:p>
            <a:pPr marL="342900" indent="-342900" algn="l" fontAlgn="base">
              <a:buFont typeface="Wingdings" panose="05000000000000000000" pitchFamily="2" charset="2"/>
              <a:buChar char="§"/>
            </a:pPr>
            <a:endParaRPr lang="en-GB" sz="18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1800" b="1" i="0" dirty="0">
                <a:effectLst/>
                <a:latin typeface="ADLaM Display" panose="02010000000000000000" pitchFamily="2" charset="0"/>
                <a:ea typeface="ADLaM Display" panose="02010000000000000000" pitchFamily="2" charset="0"/>
                <a:cs typeface="ADLaM Display" panose="02010000000000000000" pitchFamily="2" charset="0"/>
              </a:rPr>
              <a:t>Disadvantages of the Insertion Sort Algorithm</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Insertion sort is inefficient against more extensive data sets</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The insertion sort exhibits the worst-case time complexity of O(n2)</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does not perform well than other, more advanced sorting algorithms</a:t>
            </a:r>
            <a:endParaRPr lang="en-GB" sz="1800" dirty="0">
              <a:latin typeface="ADLaM Display" panose="02010000000000000000" pitchFamily="2" charset="0"/>
              <a:ea typeface="ADLaM Display" panose="02010000000000000000" pitchFamily="2" charset="0"/>
              <a:cs typeface="ADLaM Display" panose="02010000000000000000" pitchFamily="2" charset="0"/>
            </a:endParaRPr>
          </a:p>
          <a:p>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68842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a:off x="3174095" y="562759"/>
            <a:ext cx="5435071"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17803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5" name="TextBox 1034">
            <a:extLst>
              <a:ext uri="{FF2B5EF4-FFF2-40B4-BE49-F238E27FC236}">
                <a16:creationId xmlns:a16="http://schemas.microsoft.com/office/drawing/2014/main" id="{189AF8F1-D936-B5CD-F6F6-4A7342FE425B}"/>
              </a:ext>
            </a:extLst>
          </p:cNvPr>
          <p:cNvSpPr txBox="1"/>
          <p:nvPr/>
        </p:nvSpPr>
        <p:spPr>
          <a:xfrm>
            <a:off x="12701861" y="-1954253"/>
            <a:ext cx="2754449" cy="1446550"/>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Insertion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7" name="TextBox 1036">
            <a:extLst>
              <a:ext uri="{FF2B5EF4-FFF2-40B4-BE49-F238E27FC236}">
                <a16:creationId xmlns:a16="http://schemas.microsoft.com/office/drawing/2014/main" id="{2F896BC6-29DF-4C8E-EFAC-8F7801FCF467}"/>
              </a:ext>
            </a:extLst>
          </p:cNvPr>
          <p:cNvSpPr txBox="1"/>
          <p:nvPr/>
        </p:nvSpPr>
        <p:spPr>
          <a:xfrm>
            <a:off x="9285534" y="0"/>
            <a:ext cx="3018286" cy="1446550"/>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Merge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19554925" y="4642713"/>
            <a:ext cx="3018286" cy="461665"/>
          </a:xfrm>
          <a:prstGeom prst="rect">
            <a:avLst/>
          </a:prstGeom>
          <a:noFill/>
        </p:spPr>
        <p:txBody>
          <a:bodyPr wrap="square" rtlCol="0">
            <a:sp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2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a:extLst>
              <a:ext uri="{FF2B5EF4-FFF2-40B4-BE49-F238E27FC236}">
                <a16:creationId xmlns:a16="http://schemas.microsoft.com/office/drawing/2014/main" id="{3C8F02A0-D6FE-7C0F-B941-3D9F530AACA8}"/>
              </a:ext>
            </a:extLst>
          </p:cNvPr>
          <p:cNvPicPr>
            <a:picLocks noChangeAspect="1"/>
          </p:cNvPicPr>
          <p:nvPr/>
        </p:nvPicPr>
        <p:blipFill>
          <a:blip r:embed="rId2"/>
          <a:stretch>
            <a:fillRect/>
          </a:stretch>
        </p:blipFill>
        <p:spPr>
          <a:xfrm rot="16200000">
            <a:off x="-5942353" y="1550519"/>
            <a:ext cx="4054557" cy="4741018"/>
          </a:xfrm>
          <a:prstGeom prst="rect">
            <a:avLst/>
          </a:prstGeom>
        </p:spPr>
      </p:pic>
      <p:sp>
        <p:nvSpPr>
          <p:cNvPr id="8" name="TextBox 7">
            <a:extLst>
              <a:ext uri="{FF2B5EF4-FFF2-40B4-BE49-F238E27FC236}">
                <a16:creationId xmlns:a16="http://schemas.microsoft.com/office/drawing/2014/main" id="{A189EDC0-DF53-D28D-2E4B-9445FB96F9EB}"/>
              </a:ext>
            </a:extLst>
          </p:cNvPr>
          <p:cNvSpPr txBox="1"/>
          <p:nvPr/>
        </p:nvSpPr>
        <p:spPr>
          <a:xfrm rot="5400000">
            <a:off x="11739715" y="2103556"/>
            <a:ext cx="6577781" cy="5078313"/>
          </a:xfrm>
          <a:prstGeom prst="rect">
            <a:avLst/>
          </a:prstGeom>
          <a:noFill/>
        </p:spPr>
        <p:txBody>
          <a:bodyPr wrap="square" rtlCol="0">
            <a:spAutoFit/>
          </a:bodyPr>
          <a:lstStyle/>
          <a:p>
            <a:pPr algn="l" fontAlgn="base"/>
            <a:r>
              <a:rPr lang="en-GB" sz="1800" b="1" i="0" dirty="0">
                <a:effectLst/>
                <a:latin typeface="ADLaM Display" panose="02010000000000000000" pitchFamily="2" charset="0"/>
                <a:ea typeface="ADLaM Display" panose="02010000000000000000" pitchFamily="2" charset="0"/>
                <a:cs typeface="ADLaM Display" panose="02010000000000000000" pitchFamily="2" charset="0"/>
              </a:rPr>
              <a:t>Advantages of Insertion Sort Algorithm</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like other quadratic sorting algorithms, is efficient for small data sets.</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just necessitates a constant amount of O(1) extra memory space.</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works well with data sets that have been sorted in a significant way.</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does not affect the relative order of elements with the same key.</a:t>
            </a:r>
          </a:p>
          <a:p>
            <a:pPr marL="342900" indent="-342900" algn="l" fontAlgn="base">
              <a:buFont typeface="Wingdings" panose="05000000000000000000" pitchFamily="2" charset="2"/>
              <a:buChar char="§"/>
            </a:pPr>
            <a:endParaRPr lang="en-GB" sz="18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1800" b="1" i="0" dirty="0">
                <a:effectLst/>
                <a:latin typeface="ADLaM Display" panose="02010000000000000000" pitchFamily="2" charset="0"/>
                <a:ea typeface="ADLaM Display" panose="02010000000000000000" pitchFamily="2" charset="0"/>
                <a:cs typeface="ADLaM Display" panose="02010000000000000000" pitchFamily="2" charset="0"/>
              </a:rPr>
              <a:t>Disadvantages of the Insertion Sort Algorithm</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Insertion sort is inefficient against more extensive data sets</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The insertion sort exhibits the worst-case time complexity of O(n2)</a:t>
            </a:r>
          </a:p>
          <a:p>
            <a:pPr marL="285750" indent="-285750" algn="l">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does not perform well than other, more advanced sorting algorithms</a:t>
            </a:r>
            <a:endParaRPr lang="en-GB" sz="1800" dirty="0">
              <a:latin typeface="ADLaM Display" panose="02010000000000000000" pitchFamily="2" charset="0"/>
              <a:ea typeface="ADLaM Display" panose="02010000000000000000" pitchFamily="2" charset="0"/>
              <a:cs typeface="ADLaM Display" panose="02010000000000000000" pitchFamily="2" charset="0"/>
            </a:endParaRPr>
          </a:p>
          <a:p>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 name="Picture 1">
            <a:extLst>
              <a:ext uri="{FF2B5EF4-FFF2-40B4-BE49-F238E27FC236}">
                <a16:creationId xmlns:a16="http://schemas.microsoft.com/office/drawing/2014/main" id="{360B967F-EA8E-3947-3130-B8D0EC4B9AFA}"/>
              </a:ext>
            </a:extLst>
          </p:cNvPr>
          <p:cNvPicPr>
            <a:picLocks noChangeAspect="1"/>
          </p:cNvPicPr>
          <p:nvPr/>
        </p:nvPicPr>
        <p:blipFill>
          <a:blip r:embed="rId3"/>
          <a:stretch>
            <a:fillRect/>
          </a:stretch>
        </p:blipFill>
        <p:spPr>
          <a:xfrm>
            <a:off x="271637" y="1194604"/>
            <a:ext cx="3828415" cy="1430200"/>
          </a:xfrm>
          <a:prstGeom prst="rect">
            <a:avLst/>
          </a:prstGeom>
        </p:spPr>
      </p:pic>
      <p:pic>
        <p:nvPicPr>
          <p:cNvPr id="6" name="Picture 5">
            <a:extLst>
              <a:ext uri="{FF2B5EF4-FFF2-40B4-BE49-F238E27FC236}">
                <a16:creationId xmlns:a16="http://schemas.microsoft.com/office/drawing/2014/main" id="{5137B03B-5458-3642-95FD-5017A223B405}"/>
              </a:ext>
            </a:extLst>
          </p:cNvPr>
          <p:cNvPicPr>
            <a:picLocks noChangeAspect="1"/>
          </p:cNvPicPr>
          <p:nvPr/>
        </p:nvPicPr>
        <p:blipFill>
          <a:blip r:embed="rId4"/>
          <a:stretch>
            <a:fillRect/>
          </a:stretch>
        </p:blipFill>
        <p:spPr>
          <a:xfrm>
            <a:off x="295174" y="2624804"/>
            <a:ext cx="3804878" cy="1426698"/>
          </a:xfrm>
          <a:prstGeom prst="rect">
            <a:avLst/>
          </a:prstGeom>
        </p:spPr>
      </p:pic>
      <p:pic>
        <p:nvPicPr>
          <p:cNvPr id="10" name="Picture 9">
            <a:extLst>
              <a:ext uri="{FF2B5EF4-FFF2-40B4-BE49-F238E27FC236}">
                <a16:creationId xmlns:a16="http://schemas.microsoft.com/office/drawing/2014/main" id="{AAC33681-1808-102C-534E-9B94D1734768}"/>
              </a:ext>
            </a:extLst>
          </p:cNvPr>
          <p:cNvPicPr>
            <a:picLocks noChangeAspect="1"/>
          </p:cNvPicPr>
          <p:nvPr/>
        </p:nvPicPr>
        <p:blipFill>
          <a:blip r:embed="rId5"/>
          <a:stretch>
            <a:fillRect/>
          </a:stretch>
        </p:blipFill>
        <p:spPr>
          <a:xfrm>
            <a:off x="271637" y="4028582"/>
            <a:ext cx="3828415" cy="1426697"/>
          </a:xfrm>
          <a:prstGeom prst="rect">
            <a:avLst/>
          </a:prstGeom>
        </p:spPr>
      </p:pic>
      <p:pic>
        <p:nvPicPr>
          <p:cNvPr id="12" name="Picture 11">
            <a:extLst>
              <a:ext uri="{FF2B5EF4-FFF2-40B4-BE49-F238E27FC236}">
                <a16:creationId xmlns:a16="http://schemas.microsoft.com/office/drawing/2014/main" id="{6978A7F2-24B8-92A8-2605-F528D13015AD}"/>
              </a:ext>
            </a:extLst>
          </p:cNvPr>
          <p:cNvPicPr>
            <a:picLocks noChangeAspect="1"/>
          </p:cNvPicPr>
          <p:nvPr/>
        </p:nvPicPr>
        <p:blipFill>
          <a:blip r:embed="rId6"/>
          <a:stretch>
            <a:fillRect/>
          </a:stretch>
        </p:blipFill>
        <p:spPr>
          <a:xfrm>
            <a:off x="271637" y="5481702"/>
            <a:ext cx="3828415" cy="1398724"/>
          </a:xfrm>
          <a:prstGeom prst="rect">
            <a:avLst/>
          </a:prstGeom>
        </p:spPr>
      </p:pic>
      <p:sp>
        <p:nvSpPr>
          <p:cNvPr id="13" name="TextBox 12">
            <a:extLst>
              <a:ext uri="{FF2B5EF4-FFF2-40B4-BE49-F238E27FC236}">
                <a16:creationId xmlns:a16="http://schemas.microsoft.com/office/drawing/2014/main" id="{2BA9BB7F-A5BA-CE9A-44CF-DF921BD0CC7A}"/>
              </a:ext>
            </a:extLst>
          </p:cNvPr>
          <p:cNvSpPr txBox="1"/>
          <p:nvPr/>
        </p:nvSpPr>
        <p:spPr>
          <a:xfrm>
            <a:off x="4519462" y="1348259"/>
            <a:ext cx="7144975" cy="5262979"/>
          </a:xfrm>
          <a:prstGeom prst="rect">
            <a:avLst/>
          </a:prstGeom>
          <a:noFill/>
        </p:spPr>
        <p:txBody>
          <a:bodyPr wrap="square" rtlCol="0">
            <a:spAutoFit/>
          </a:bodyPr>
          <a:lstStyle/>
          <a:p>
            <a:pPr algn="l" fontAlgn="base"/>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Advantages of Merge Sort:</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Stability</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is a stable sorting algorithm, which means it maintains the relative order of equal elements in the input array.</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Guaranteed worst-case performance: </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Merge sort has a worst-case time complexity of O(N </a:t>
            </a:r>
            <a:r>
              <a:rPr lang="en-GB" sz="1600" b="0" i="0" dirty="0" err="1">
                <a:effectLst/>
                <a:latin typeface="ADLaM Display" panose="02010000000000000000" pitchFamily="2" charset="0"/>
                <a:ea typeface="ADLaM Display" panose="02010000000000000000" pitchFamily="2" charset="0"/>
                <a:cs typeface="ADLaM Display" panose="02010000000000000000" pitchFamily="2" charset="0"/>
              </a:rPr>
              <a:t>logN</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which means it performs well even on large datasets.</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Parallelizable</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is a naturally parallelizable algorithm, which means it can be easily parallelized to take advantage of multiple processors or threads.</a:t>
            </a:r>
          </a:p>
          <a:p>
            <a:pPr algn="l" fontAlgn="base">
              <a:buFont typeface="Arial" panose="020B0604020202020204" pitchFamily="34" charset="0"/>
              <a:buChar char="•"/>
            </a:pPr>
            <a:endParaRPr lang="en-GB" sz="16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Disadvantages of Merge Sort:</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Space complexity:</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requires additional memory to store the merged sub-arrays during the sorting process. </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Not in-place:</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is not an in-place sorting algorithm, which means it requires additional memory to store the sorted data. This can be a disadvantage in applications where memory usage is a concern.</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Not always optimal for small datasets:</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For small datasets, Merge sort has a higher time complexity than some other sorting algorithms, such as insertion sort. This can result in slower performance for very small datasets.</a:t>
            </a:r>
          </a:p>
        </p:txBody>
      </p:sp>
    </p:spTree>
    <p:extLst>
      <p:ext uri="{BB962C8B-B14F-4D97-AF65-F5344CB8AC3E}">
        <p14:creationId xmlns:p14="http://schemas.microsoft.com/office/powerpoint/2010/main" val="3563558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a:off x="3174095" y="562759"/>
            <a:ext cx="5435071" cy="0"/>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178039"/>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11625851" y="-2083146"/>
            <a:ext cx="3506527" cy="769441"/>
          </a:xfrm>
          <a:prstGeom prst="rect">
            <a:avLst/>
          </a:prstGeom>
          <a:noFill/>
        </p:spPr>
        <p:txBody>
          <a:bodyPr wrap="square" rtlCol="0">
            <a:spAutoFit/>
          </a:bodyPr>
          <a:lstStyle/>
          <a:p>
            <a:r>
              <a:rPr lang="en-US" sz="4400" dirty="0" err="1">
                <a:latin typeface="ADLaM Display" panose="02010000000000000000" pitchFamily="2" charset="0"/>
                <a:ea typeface="ADLaM Display" panose="02010000000000000000" pitchFamily="2" charset="0"/>
                <a:cs typeface="ADLaM Display" panose="02010000000000000000" pitchFamily="2" charset="0"/>
              </a:rPr>
              <a:t>Buble</a:t>
            </a:r>
            <a:r>
              <a:rPr lang="en-US" sz="4400" dirty="0">
                <a:latin typeface="ADLaM Display" panose="02010000000000000000" pitchFamily="2" charset="0"/>
                <a:ea typeface="ADLaM Display" panose="02010000000000000000" pitchFamily="2" charset="0"/>
                <a:cs typeface="ADLaM Display" panose="02010000000000000000" pitchFamily="2" charset="0"/>
              </a:rPr>
              <a:t>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9173714" y="199011"/>
            <a:ext cx="3018286"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Quick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Picture 5">
            <a:extLst>
              <a:ext uri="{FF2B5EF4-FFF2-40B4-BE49-F238E27FC236}">
                <a16:creationId xmlns:a16="http://schemas.microsoft.com/office/drawing/2014/main" id="{59AE20D8-4272-B1A3-F759-EA6F0A5C4385}"/>
              </a:ext>
            </a:extLst>
          </p:cNvPr>
          <p:cNvPicPr>
            <a:picLocks noChangeAspect="1"/>
          </p:cNvPicPr>
          <p:nvPr/>
        </p:nvPicPr>
        <p:blipFill>
          <a:blip r:embed="rId2"/>
          <a:stretch>
            <a:fillRect/>
          </a:stretch>
        </p:blipFill>
        <p:spPr>
          <a:xfrm rot="10800000">
            <a:off x="583519" y="-3497326"/>
            <a:ext cx="3828415" cy="1430200"/>
          </a:xfrm>
          <a:prstGeom prst="rect">
            <a:avLst/>
          </a:prstGeom>
        </p:spPr>
      </p:pic>
      <p:pic>
        <p:nvPicPr>
          <p:cNvPr id="12" name="Picture 11">
            <a:extLst>
              <a:ext uri="{FF2B5EF4-FFF2-40B4-BE49-F238E27FC236}">
                <a16:creationId xmlns:a16="http://schemas.microsoft.com/office/drawing/2014/main" id="{ABD8941D-E47D-5409-C733-3FDACAD01A64}"/>
              </a:ext>
            </a:extLst>
          </p:cNvPr>
          <p:cNvPicPr>
            <a:picLocks noChangeAspect="1"/>
          </p:cNvPicPr>
          <p:nvPr/>
        </p:nvPicPr>
        <p:blipFill>
          <a:blip r:embed="rId3"/>
          <a:stretch>
            <a:fillRect/>
          </a:stretch>
        </p:blipFill>
        <p:spPr>
          <a:xfrm rot="18690408">
            <a:off x="-4042818" y="-514338"/>
            <a:ext cx="3804878" cy="1426698"/>
          </a:xfrm>
          <a:prstGeom prst="rect">
            <a:avLst/>
          </a:prstGeom>
        </p:spPr>
      </p:pic>
      <p:pic>
        <p:nvPicPr>
          <p:cNvPr id="14" name="Picture 13">
            <a:extLst>
              <a:ext uri="{FF2B5EF4-FFF2-40B4-BE49-F238E27FC236}">
                <a16:creationId xmlns:a16="http://schemas.microsoft.com/office/drawing/2014/main" id="{A574A1E6-F1DF-9FDF-C563-01598AC7BF6C}"/>
              </a:ext>
            </a:extLst>
          </p:cNvPr>
          <p:cNvPicPr>
            <a:picLocks noChangeAspect="1"/>
          </p:cNvPicPr>
          <p:nvPr/>
        </p:nvPicPr>
        <p:blipFill>
          <a:blip r:embed="rId4"/>
          <a:stretch>
            <a:fillRect/>
          </a:stretch>
        </p:blipFill>
        <p:spPr>
          <a:xfrm rot="3073242">
            <a:off x="-4211873" y="7304268"/>
            <a:ext cx="3828415" cy="1426697"/>
          </a:xfrm>
          <a:prstGeom prst="rect">
            <a:avLst/>
          </a:prstGeom>
        </p:spPr>
      </p:pic>
      <p:pic>
        <p:nvPicPr>
          <p:cNvPr id="17" name="Picture 16">
            <a:extLst>
              <a:ext uri="{FF2B5EF4-FFF2-40B4-BE49-F238E27FC236}">
                <a16:creationId xmlns:a16="http://schemas.microsoft.com/office/drawing/2014/main" id="{AF5AE7C4-3F0B-5823-8900-BC577B4CB0B0}"/>
              </a:ext>
            </a:extLst>
          </p:cNvPr>
          <p:cNvPicPr>
            <a:picLocks noChangeAspect="1"/>
          </p:cNvPicPr>
          <p:nvPr/>
        </p:nvPicPr>
        <p:blipFill>
          <a:blip r:embed="rId5"/>
          <a:stretch>
            <a:fillRect/>
          </a:stretch>
        </p:blipFill>
        <p:spPr>
          <a:xfrm rot="10800000">
            <a:off x="271637" y="9257289"/>
            <a:ext cx="3828415" cy="1398724"/>
          </a:xfrm>
          <a:prstGeom prst="rect">
            <a:avLst/>
          </a:prstGeom>
        </p:spPr>
      </p:pic>
      <p:sp>
        <p:nvSpPr>
          <p:cNvPr id="18" name="TextBox 17">
            <a:extLst>
              <a:ext uri="{FF2B5EF4-FFF2-40B4-BE49-F238E27FC236}">
                <a16:creationId xmlns:a16="http://schemas.microsoft.com/office/drawing/2014/main" id="{70D6E697-1A0D-92C7-E3BD-FC48B58C4AD3}"/>
              </a:ext>
            </a:extLst>
          </p:cNvPr>
          <p:cNvSpPr txBox="1"/>
          <p:nvPr/>
        </p:nvSpPr>
        <p:spPr>
          <a:xfrm rot="5400000">
            <a:off x="12438117" y="1503757"/>
            <a:ext cx="7144975" cy="5262979"/>
          </a:xfrm>
          <a:prstGeom prst="rect">
            <a:avLst/>
          </a:prstGeom>
          <a:noFill/>
        </p:spPr>
        <p:txBody>
          <a:bodyPr wrap="square" rtlCol="0">
            <a:spAutoFit/>
          </a:bodyPr>
          <a:lstStyle/>
          <a:p>
            <a:pPr algn="l" fontAlgn="base"/>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Advantages of Merge Sort:</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Stability</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is a stable sorting algorithm, which means it maintains the relative order of equal elements in the input array.</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Guaranteed worst-case performance: </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Merge sort has a worst-case time complexity of O(N </a:t>
            </a:r>
            <a:r>
              <a:rPr lang="en-GB" sz="1600" b="0" i="0" dirty="0" err="1">
                <a:effectLst/>
                <a:latin typeface="ADLaM Display" panose="02010000000000000000" pitchFamily="2" charset="0"/>
                <a:ea typeface="ADLaM Display" panose="02010000000000000000" pitchFamily="2" charset="0"/>
                <a:cs typeface="ADLaM Display" panose="02010000000000000000" pitchFamily="2" charset="0"/>
              </a:rPr>
              <a:t>logN</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which means it performs well even on large datasets.</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Parallelizable</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is a naturally parallelizable algorithm, which means it can be easily parallelized to take advantage of multiple processors or threads.</a:t>
            </a:r>
          </a:p>
          <a:p>
            <a:pPr algn="l" fontAlgn="base">
              <a:buFont typeface="Arial" panose="020B0604020202020204" pitchFamily="34" charset="0"/>
              <a:buChar char="•"/>
            </a:pPr>
            <a:endParaRPr lang="en-GB" sz="1600"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Disadvantages of Merge Sort:</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Space complexity:</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requires additional memory to store the merged sub-arrays during the sorting process. </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Not in-place:</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Merge sort is not an in-place sorting algorithm, which means it requires additional memory to store the sorted data. This can be a disadvantage in applications where memory usage is a concern.</a:t>
            </a:r>
          </a:p>
          <a:p>
            <a:pPr marL="285750" indent="-285750" algn="l" fontAlgn="base">
              <a:buFont typeface="Wingdings" panose="05000000000000000000" pitchFamily="2" charset="2"/>
              <a:buChar char="§"/>
            </a:pPr>
            <a:r>
              <a:rPr lang="en-GB" sz="1600" b="1" i="0" dirty="0">
                <a:effectLst/>
                <a:latin typeface="ADLaM Display" panose="02010000000000000000" pitchFamily="2" charset="0"/>
                <a:ea typeface="ADLaM Display" panose="02010000000000000000" pitchFamily="2" charset="0"/>
                <a:cs typeface="ADLaM Display" panose="02010000000000000000" pitchFamily="2" charset="0"/>
              </a:rPr>
              <a:t>Not always optimal for small datasets:</a:t>
            </a:r>
            <a:r>
              <a:rPr lang="en-GB" sz="1600" b="0" i="0" dirty="0">
                <a:effectLst/>
                <a:latin typeface="ADLaM Display" panose="02010000000000000000" pitchFamily="2" charset="0"/>
                <a:ea typeface="ADLaM Display" panose="02010000000000000000" pitchFamily="2" charset="0"/>
                <a:cs typeface="ADLaM Display" panose="02010000000000000000" pitchFamily="2" charset="0"/>
              </a:rPr>
              <a:t> For small datasets, Merge sort has a higher time complexity than some other sorting algorithms, such as insertion sort. This can result in slower performance for very small datasets.</a:t>
            </a:r>
          </a:p>
        </p:txBody>
      </p:sp>
      <p:pic>
        <p:nvPicPr>
          <p:cNvPr id="3" name="Picture 2">
            <a:extLst>
              <a:ext uri="{FF2B5EF4-FFF2-40B4-BE49-F238E27FC236}">
                <a16:creationId xmlns:a16="http://schemas.microsoft.com/office/drawing/2014/main" id="{37661FFA-9336-EE1E-1941-1EFBF765F367}"/>
              </a:ext>
            </a:extLst>
          </p:cNvPr>
          <p:cNvPicPr>
            <a:picLocks noChangeAspect="1"/>
          </p:cNvPicPr>
          <p:nvPr/>
        </p:nvPicPr>
        <p:blipFill>
          <a:blip r:embed="rId6"/>
          <a:stretch>
            <a:fillRect/>
          </a:stretch>
        </p:blipFill>
        <p:spPr>
          <a:xfrm>
            <a:off x="144903" y="2379151"/>
            <a:ext cx="5714497" cy="3512190"/>
          </a:xfrm>
          <a:prstGeom prst="rect">
            <a:avLst/>
          </a:prstGeom>
        </p:spPr>
      </p:pic>
      <p:sp>
        <p:nvSpPr>
          <p:cNvPr id="4" name="TextBox 3">
            <a:extLst>
              <a:ext uri="{FF2B5EF4-FFF2-40B4-BE49-F238E27FC236}">
                <a16:creationId xmlns:a16="http://schemas.microsoft.com/office/drawing/2014/main" id="{37F245C9-0BCE-04CF-3DCF-B045EF889AA6}"/>
              </a:ext>
            </a:extLst>
          </p:cNvPr>
          <p:cNvSpPr txBox="1"/>
          <p:nvPr/>
        </p:nvSpPr>
        <p:spPr>
          <a:xfrm>
            <a:off x="6096000" y="1596089"/>
            <a:ext cx="5714497" cy="5632311"/>
          </a:xfrm>
          <a:prstGeom prst="rect">
            <a:avLst/>
          </a:prstGeom>
          <a:noFill/>
        </p:spPr>
        <p:txBody>
          <a:bodyPr wrap="square" rtlCol="0">
            <a:spAutoFit/>
          </a:bodyPr>
          <a:lstStyle/>
          <a:p>
            <a:pPr algn="l" fontAlgn="base"/>
            <a:r>
              <a:rPr lang="en-GB" b="1" i="0" dirty="0">
                <a:effectLst/>
                <a:latin typeface="ADLaM Display" panose="02010000000000000000" pitchFamily="2" charset="0"/>
                <a:ea typeface="ADLaM Display" panose="02010000000000000000" pitchFamily="2" charset="0"/>
                <a:cs typeface="ADLaM Display" panose="02010000000000000000" pitchFamily="2" charset="0"/>
              </a:rPr>
              <a:t>Advantages of Quick Sort:</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a divide-and-conquer algorithm that makes it easier to solve problems.</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efficient on large data sets.</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has a low overhead, as it only requires a small amount of memory to function.</a:t>
            </a:r>
          </a:p>
          <a:p>
            <a:pPr algn="l" fontAlgn="base">
              <a:buFont typeface="Arial" panose="020B0604020202020204" pitchFamily="34" charset="0"/>
              <a:buChar char="•"/>
            </a:pPr>
            <a:endParaRPr lang="en-GB"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b="1" i="0" dirty="0">
                <a:effectLst/>
                <a:latin typeface="ADLaM Display" panose="02010000000000000000" pitchFamily="2" charset="0"/>
                <a:ea typeface="ADLaM Display" panose="02010000000000000000" pitchFamily="2" charset="0"/>
                <a:cs typeface="ADLaM Display" panose="02010000000000000000" pitchFamily="2" charset="0"/>
              </a:rPr>
              <a:t>Disadvantages of Quick Sort:</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has a worst-case time complexity of O(N</a:t>
            </a:r>
            <a:r>
              <a:rPr lang="en-GB" b="0" i="0" baseline="30000" dirty="0">
                <a:effectLst/>
                <a:latin typeface="ADLaM Display" panose="02010000000000000000" pitchFamily="2" charset="0"/>
                <a:ea typeface="ADLaM Display" panose="02010000000000000000" pitchFamily="2" charset="0"/>
                <a:cs typeface="ADLaM Display" panose="02010000000000000000" pitchFamily="2" charset="0"/>
              </a:rPr>
              <a:t>2</a:t>
            </a:r>
            <a:r>
              <a:rPr lang="en-GB" b="0" i="0" dirty="0">
                <a:effectLst/>
                <a:latin typeface="ADLaM Display" panose="02010000000000000000" pitchFamily="2" charset="0"/>
                <a:ea typeface="ADLaM Display" panose="02010000000000000000" pitchFamily="2" charset="0"/>
                <a:cs typeface="ADLaM Display" panose="02010000000000000000" pitchFamily="2" charset="0"/>
              </a:rPr>
              <a:t>), which occurs when the pivot is chosen poorly.</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not a good choice for small data sets.</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a:p>
            <a:br>
              <a:rPr lang="en-GB" dirty="0">
                <a:latin typeface="ADLaM Display" panose="02010000000000000000" pitchFamily="2" charset="0"/>
                <a:ea typeface="ADLaM Display" panose="02010000000000000000" pitchFamily="2" charset="0"/>
                <a:cs typeface="ADLaM Display" panose="02010000000000000000" pitchFamily="2" charset="0"/>
              </a:rPr>
            </a:b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660929" y="-1329264"/>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Picture 7">
            <a:extLst>
              <a:ext uri="{FF2B5EF4-FFF2-40B4-BE49-F238E27FC236}">
                <a16:creationId xmlns:a16="http://schemas.microsoft.com/office/drawing/2014/main" id="{E39F156A-FD8A-8739-E441-056FF395DA69}"/>
              </a:ext>
            </a:extLst>
          </p:cNvPr>
          <p:cNvPicPr>
            <a:picLocks noChangeAspect="1"/>
          </p:cNvPicPr>
          <p:nvPr/>
        </p:nvPicPr>
        <p:blipFill>
          <a:blip r:embed="rId7"/>
          <a:stretch>
            <a:fillRect/>
          </a:stretch>
        </p:blipFill>
        <p:spPr>
          <a:xfrm>
            <a:off x="4293801" y="7581676"/>
            <a:ext cx="8888065" cy="2114845"/>
          </a:xfrm>
          <a:prstGeom prst="rect">
            <a:avLst/>
          </a:prstGeom>
        </p:spPr>
      </p:pic>
    </p:spTree>
    <p:extLst>
      <p:ext uri="{BB962C8B-B14F-4D97-AF65-F5344CB8AC3E}">
        <p14:creationId xmlns:p14="http://schemas.microsoft.com/office/powerpoint/2010/main" val="3032747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a:extLst>
              <a:ext uri="{FF2B5EF4-FFF2-40B4-BE49-F238E27FC236}">
                <a16:creationId xmlns:a16="http://schemas.microsoft.com/office/drawing/2014/main" id="{E5C31DCA-905C-9434-3E6C-3DF5DAA110C0}"/>
              </a:ext>
            </a:extLst>
          </p:cNvPr>
          <p:cNvCxnSpPr>
            <a:cxnSpLocks/>
          </p:cNvCxnSpPr>
          <p:nvPr/>
        </p:nvCxnSpPr>
        <p:spPr>
          <a:xfrm flipH="1" flipV="1">
            <a:off x="-2333882" y="-2799593"/>
            <a:ext cx="5230702" cy="863931"/>
          </a:xfrm>
          <a:prstGeom prst="straightConnector1">
            <a:avLst/>
          </a:prstGeom>
          <a:ln w="127000">
            <a:gradFill>
              <a:gsLst>
                <a:gs pos="39000">
                  <a:srgbClr val="00B0F0"/>
                </a:gs>
                <a:gs pos="65000">
                  <a:srgbClr val="0070C0"/>
                </a:gs>
              </a:gsLst>
              <a:lin ang="5400000" scaled="1"/>
            </a:gra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4" name="Flowchart: Magnetic Disk 1023">
            <a:extLst>
              <a:ext uri="{FF2B5EF4-FFF2-40B4-BE49-F238E27FC236}">
                <a16:creationId xmlns:a16="http://schemas.microsoft.com/office/drawing/2014/main" id="{88FB8247-14D2-CA90-4106-6D0C1B0282EE}"/>
              </a:ext>
            </a:extLst>
          </p:cNvPr>
          <p:cNvSpPr/>
          <p:nvPr/>
        </p:nvSpPr>
        <p:spPr>
          <a:xfrm>
            <a:off x="281469" y="5738915"/>
            <a:ext cx="2216258" cy="790413"/>
          </a:xfrm>
          <a:prstGeom prst="flowChartMagneticDisk">
            <a:avLst/>
          </a:prstGeom>
          <a:gradFill>
            <a:gsLst>
              <a:gs pos="39000">
                <a:srgbClr val="00B0F0"/>
              </a:gs>
              <a:gs pos="65000">
                <a:srgbClr val="0070C0"/>
              </a:gs>
            </a:gsLst>
            <a:lin ang="5400000" scaled="1"/>
          </a:gra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TextBox 1036">
            <a:extLst>
              <a:ext uri="{FF2B5EF4-FFF2-40B4-BE49-F238E27FC236}">
                <a16:creationId xmlns:a16="http://schemas.microsoft.com/office/drawing/2014/main" id="{2F896BC6-29DF-4C8E-EFAC-8F7801FCF467}"/>
              </a:ext>
            </a:extLst>
          </p:cNvPr>
          <p:cNvSpPr txBox="1"/>
          <p:nvPr/>
        </p:nvSpPr>
        <p:spPr>
          <a:xfrm>
            <a:off x="9089128" y="5878420"/>
            <a:ext cx="3506527" cy="769441"/>
          </a:xfrm>
          <a:prstGeom prst="rect">
            <a:avLst/>
          </a:prstGeom>
          <a:noFill/>
        </p:spPr>
        <p:txBody>
          <a:bodyPr wrap="square" rtlCol="0">
            <a:spAutoFit/>
          </a:bodyPr>
          <a:lstStyle/>
          <a:p>
            <a:r>
              <a:rPr lang="en-US" sz="4400" dirty="0" err="1">
                <a:latin typeface="ADLaM Display" panose="02010000000000000000" pitchFamily="2" charset="0"/>
                <a:ea typeface="ADLaM Display" panose="02010000000000000000" pitchFamily="2" charset="0"/>
                <a:cs typeface="ADLaM Display" panose="02010000000000000000" pitchFamily="2" charset="0"/>
              </a:rPr>
              <a:t>Buble</a:t>
            </a:r>
            <a:r>
              <a:rPr lang="en-US" sz="4400" dirty="0">
                <a:latin typeface="ADLaM Display" panose="02010000000000000000" pitchFamily="2" charset="0"/>
                <a:ea typeface="ADLaM Display" panose="02010000000000000000" pitchFamily="2" charset="0"/>
                <a:cs typeface="ADLaM Display" panose="02010000000000000000" pitchFamily="2" charset="0"/>
              </a:rPr>
              <a:t>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39" name="TextBox 1038">
            <a:extLst>
              <a:ext uri="{FF2B5EF4-FFF2-40B4-BE49-F238E27FC236}">
                <a16:creationId xmlns:a16="http://schemas.microsoft.com/office/drawing/2014/main" id="{31240F35-0BCA-3BDD-2CD9-B80177E0A2DD}"/>
              </a:ext>
            </a:extLst>
          </p:cNvPr>
          <p:cNvSpPr txBox="1"/>
          <p:nvPr/>
        </p:nvSpPr>
        <p:spPr>
          <a:xfrm>
            <a:off x="14129171" y="-685892"/>
            <a:ext cx="4070339"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Selection Sort</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37661FFA-9336-EE1E-1941-1EFBF765F367}"/>
              </a:ext>
            </a:extLst>
          </p:cNvPr>
          <p:cNvPicPr>
            <a:picLocks noChangeAspect="1"/>
          </p:cNvPicPr>
          <p:nvPr/>
        </p:nvPicPr>
        <p:blipFill>
          <a:blip r:embed="rId2"/>
          <a:stretch>
            <a:fillRect/>
          </a:stretch>
        </p:blipFill>
        <p:spPr>
          <a:xfrm>
            <a:off x="-8202684" y="2084183"/>
            <a:ext cx="5714497" cy="3512190"/>
          </a:xfrm>
          <a:prstGeom prst="rect">
            <a:avLst/>
          </a:prstGeom>
        </p:spPr>
      </p:pic>
      <p:sp>
        <p:nvSpPr>
          <p:cNvPr id="4" name="TextBox 3">
            <a:extLst>
              <a:ext uri="{FF2B5EF4-FFF2-40B4-BE49-F238E27FC236}">
                <a16:creationId xmlns:a16="http://schemas.microsoft.com/office/drawing/2014/main" id="{37F245C9-0BCE-04CF-3DCF-B045EF889AA6}"/>
              </a:ext>
            </a:extLst>
          </p:cNvPr>
          <p:cNvSpPr txBox="1"/>
          <p:nvPr/>
        </p:nvSpPr>
        <p:spPr>
          <a:xfrm>
            <a:off x="13038504" y="1773884"/>
            <a:ext cx="5714497" cy="5632311"/>
          </a:xfrm>
          <a:prstGeom prst="rect">
            <a:avLst/>
          </a:prstGeom>
          <a:noFill/>
        </p:spPr>
        <p:txBody>
          <a:bodyPr wrap="square" rtlCol="0">
            <a:spAutoFit/>
          </a:bodyPr>
          <a:lstStyle/>
          <a:p>
            <a:pPr algn="l" fontAlgn="base"/>
            <a:r>
              <a:rPr lang="en-GB" b="1" i="0" dirty="0">
                <a:effectLst/>
                <a:latin typeface="ADLaM Display" panose="02010000000000000000" pitchFamily="2" charset="0"/>
                <a:ea typeface="ADLaM Display" panose="02010000000000000000" pitchFamily="2" charset="0"/>
                <a:cs typeface="ADLaM Display" panose="02010000000000000000" pitchFamily="2" charset="0"/>
              </a:rPr>
              <a:t>Advantages of Quick Sort:</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a divide-and-conquer algorithm that makes it easier to solve problems.</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efficient on large data sets.</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has a low overhead, as it only requires a small amount of memory to function.</a:t>
            </a:r>
          </a:p>
          <a:p>
            <a:pPr algn="l" fontAlgn="base">
              <a:buFont typeface="Arial" panose="020B0604020202020204" pitchFamily="34" charset="0"/>
              <a:buChar char="•"/>
            </a:pPr>
            <a:endParaRPr lang="en-GB" b="0" i="0" dirty="0">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GB" b="1" i="0" dirty="0">
                <a:effectLst/>
                <a:latin typeface="ADLaM Display" panose="02010000000000000000" pitchFamily="2" charset="0"/>
                <a:ea typeface="ADLaM Display" panose="02010000000000000000" pitchFamily="2" charset="0"/>
                <a:cs typeface="ADLaM Display" panose="02010000000000000000" pitchFamily="2" charset="0"/>
              </a:rPr>
              <a:t>Disadvantages of Quick Sort:</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has a worst-case time complexity of O(N</a:t>
            </a:r>
            <a:r>
              <a:rPr lang="en-GB" b="0" i="0" baseline="30000" dirty="0">
                <a:effectLst/>
                <a:latin typeface="ADLaM Display" panose="02010000000000000000" pitchFamily="2" charset="0"/>
                <a:ea typeface="ADLaM Display" panose="02010000000000000000" pitchFamily="2" charset="0"/>
                <a:cs typeface="ADLaM Display" panose="02010000000000000000" pitchFamily="2" charset="0"/>
              </a:rPr>
              <a:t>2</a:t>
            </a:r>
            <a:r>
              <a:rPr lang="en-GB" b="0" i="0" dirty="0">
                <a:effectLst/>
                <a:latin typeface="ADLaM Display" panose="02010000000000000000" pitchFamily="2" charset="0"/>
                <a:ea typeface="ADLaM Display" panose="02010000000000000000" pitchFamily="2" charset="0"/>
                <a:cs typeface="ADLaM Display" panose="02010000000000000000" pitchFamily="2" charset="0"/>
              </a:rPr>
              <a:t>), which occurs when the pivot is chosen poorly.</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not a good choice for small data sets.</a:t>
            </a:r>
          </a:p>
          <a:p>
            <a:pPr marL="285750" indent="-285750" algn="l" fontAlgn="base">
              <a:buFont typeface="Wingdings" panose="05000000000000000000" pitchFamily="2" charset="2"/>
              <a:buChar char="§"/>
            </a:pPr>
            <a:r>
              <a:rPr lang="en-GB" b="0" i="0" dirty="0">
                <a:effectLst/>
                <a:latin typeface="ADLaM Display" panose="02010000000000000000" pitchFamily="2" charset="0"/>
                <a:ea typeface="ADLaM Display" panose="02010000000000000000" pitchFamily="2" charset="0"/>
                <a:cs typeface="ADLaM Display" panose="02010000000000000000" pitchFamily="2" charset="0"/>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a:p>
            <a:br>
              <a:rPr lang="en-GB" dirty="0">
                <a:latin typeface="ADLaM Display" panose="02010000000000000000" pitchFamily="2" charset="0"/>
                <a:ea typeface="ADLaM Display" panose="02010000000000000000" pitchFamily="2" charset="0"/>
                <a:cs typeface="ADLaM Display" panose="02010000000000000000" pitchFamily="2" charset="0"/>
              </a:rPr>
            </a:br>
            <a:endParaRPr lang="en-GB"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176FC91-7C52-BEA2-3503-7B2BE5B43DCD}"/>
              </a:ext>
            </a:extLst>
          </p:cNvPr>
          <p:cNvSpPr txBox="1"/>
          <p:nvPr/>
        </p:nvSpPr>
        <p:spPr>
          <a:xfrm>
            <a:off x="281469" y="232715"/>
            <a:ext cx="5435071" cy="769441"/>
          </a:xfrm>
          <a:prstGeom prst="rect">
            <a:avLst/>
          </a:prstGeom>
          <a:noFill/>
        </p:spPr>
        <p:txBody>
          <a:bodyPr wrap="square" rtlCol="0">
            <a:sp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Coding Section</a:t>
            </a:r>
            <a:endParaRPr lang="en-GB" sz="4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Picture 7">
            <a:extLst>
              <a:ext uri="{FF2B5EF4-FFF2-40B4-BE49-F238E27FC236}">
                <a16:creationId xmlns:a16="http://schemas.microsoft.com/office/drawing/2014/main" id="{E39F156A-FD8A-8739-E441-056FF395DA69}"/>
              </a:ext>
            </a:extLst>
          </p:cNvPr>
          <p:cNvPicPr>
            <a:picLocks noChangeAspect="1"/>
          </p:cNvPicPr>
          <p:nvPr/>
        </p:nvPicPr>
        <p:blipFill>
          <a:blip r:embed="rId3"/>
          <a:stretch>
            <a:fillRect/>
          </a:stretch>
        </p:blipFill>
        <p:spPr>
          <a:xfrm>
            <a:off x="1651967" y="1773884"/>
            <a:ext cx="8888065" cy="3093083"/>
          </a:xfrm>
          <a:prstGeom prst="rect">
            <a:avLst/>
          </a:prstGeom>
        </p:spPr>
      </p:pic>
      <p:pic>
        <p:nvPicPr>
          <p:cNvPr id="15" name="Picture 14">
            <a:extLst>
              <a:ext uri="{FF2B5EF4-FFF2-40B4-BE49-F238E27FC236}">
                <a16:creationId xmlns:a16="http://schemas.microsoft.com/office/drawing/2014/main" id="{67D42B1F-BB37-5CAA-53C3-779A721F6669}"/>
              </a:ext>
            </a:extLst>
          </p:cNvPr>
          <p:cNvPicPr>
            <a:picLocks noChangeAspect="1"/>
          </p:cNvPicPr>
          <p:nvPr/>
        </p:nvPicPr>
        <p:blipFill>
          <a:blip r:embed="rId4"/>
          <a:stretch>
            <a:fillRect/>
          </a:stretch>
        </p:blipFill>
        <p:spPr>
          <a:xfrm>
            <a:off x="4064702" y="-3278893"/>
            <a:ext cx="8973802" cy="2629267"/>
          </a:xfrm>
          <a:prstGeom prst="rect">
            <a:avLst/>
          </a:prstGeom>
        </p:spPr>
      </p:pic>
    </p:spTree>
    <p:extLst>
      <p:ext uri="{BB962C8B-B14F-4D97-AF65-F5344CB8AC3E}">
        <p14:creationId xmlns:p14="http://schemas.microsoft.com/office/powerpoint/2010/main" val="400064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1342</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Ravan Mammadov (Nurlan)</dc:creator>
  <cp:lastModifiedBy>Ravan Mammadov (Nurlan)</cp:lastModifiedBy>
  <cp:revision>1</cp:revision>
  <dcterms:created xsi:type="dcterms:W3CDTF">2023-12-28T04:43:38Z</dcterms:created>
  <dcterms:modified xsi:type="dcterms:W3CDTF">2023-12-28T06:13:42Z</dcterms:modified>
</cp:coreProperties>
</file>