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1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66" r:id="rId14"/>
    <p:sldId id="265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tr-TR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28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tr-TR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34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tr-TR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24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tr-TR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664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35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tr-TR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tr-TR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14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tr-TR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tr-TR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17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8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7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tr-TR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47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01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tr-TR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tr-TR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24EE-6C30-4778-B092-7D6924909A41}" type="datetimeFigureOut">
              <a:rPr lang="tr-TR" smtClean="0"/>
              <a:t>10.03.2022</a:t>
            </a:fld>
            <a:endParaRPr lang="tr-TR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9B23-E831-4266-99E5-23390DCE70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2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dirty="0" smtClean="0"/>
              <a:t>Searching Algorithms</a:t>
            </a: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772816"/>
            <a:ext cx="8928992" cy="5085184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Searching Algorithms</a:t>
            </a:r>
            <a:r>
              <a:rPr lang="az-Latn-AZ" sz="2800" dirty="0" smtClean="0"/>
              <a:t>-</a:t>
            </a:r>
            <a:r>
              <a:rPr lang="en-US" sz="2800" dirty="0" smtClean="0"/>
              <a:t> h</a:t>
            </a:r>
            <a:r>
              <a:rPr lang="az-Latn-AZ" sz="2800" dirty="0" smtClean="0"/>
              <a:t>ər hansı bir elementi yoxlamq və ya data-structure dən hər hansı bir dəyişəni əldə etmək və ya onun yerini təyin etmək  üçün nəzərdə tutulmuşdur .</a:t>
            </a:r>
          </a:p>
          <a:p>
            <a:endParaRPr lang="az-Latn-AZ" sz="2800" dirty="0" smtClean="0"/>
          </a:p>
          <a:p>
            <a:pPr algn="l"/>
            <a:r>
              <a:rPr lang="az-Latn-AZ" sz="2800" dirty="0" smtClean="0"/>
              <a:t>2 kateqoriyaya ayrılır </a:t>
            </a:r>
            <a:r>
              <a:rPr lang="en-US" sz="2800" dirty="0" smtClean="0"/>
              <a:t>:</a:t>
            </a:r>
            <a:endParaRPr lang="az-Latn-AZ" sz="28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az-Latn-AZ" sz="2800" dirty="0" smtClean="0"/>
              <a:t>Sequential Search: Siyahı və ya massivdə hər bir elemet  bir bir yoxlanılır . Məsələn</a:t>
            </a:r>
            <a:r>
              <a:rPr lang="en-US" sz="2800" dirty="0" smtClean="0"/>
              <a:t> : Linear Search</a:t>
            </a:r>
          </a:p>
          <a:p>
            <a:pPr marL="514350" indent="-514350" algn="l">
              <a:buFont typeface="+mj-lt"/>
              <a:buAutoNum type="arabicPeriod"/>
            </a:pPr>
            <a:r>
              <a:rPr lang="az-Latn-AZ" sz="2800" dirty="0" smtClean="0"/>
              <a:t>Interval Search:</a:t>
            </a:r>
            <a:r>
              <a:rPr lang="en-US" sz="2800" dirty="0" smtClean="0"/>
              <a:t> S</a:t>
            </a:r>
            <a:r>
              <a:rPr lang="az-Latn-AZ" sz="2800" dirty="0" smtClean="0"/>
              <a:t>ıralanmış siyahı və ya massivlər üçün nəzərdə tutulmuşdur . </a:t>
            </a:r>
            <a:r>
              <a:rPr lang="en-US" sz="2800" dirty="0" smtClean="0"/>
              <a:t>Linear Search</a:t>
            </a:r>
            <a:r>
              <a:rPr lang="az-Latn-AZ" sz="2800" dirty="0" smtClean="0"/>
              <a:t> dən qat-qat səmərəlidir . </a:t>
            </a:r>
            <a:r>
              <a:rPr lang="az-Latn-AZ" sz="2800" dirty="0" smtClean="0"/>
              <a:t>Çünki o siyahının mərkəzini hədəf alır və  siyahını 2 yerə bölərək , özünə uyğun axtarış sahəsini seçir. Məsələn  Binary Search.</a:t>
            </a:r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az-Latn-AZ" dirty="0" smtClean="0"/>
          </a:p>
          <a:p>
            <a:pPr marL="514350" indent="-514350" algn="l">
              <a:buFont typeface="+mj-lt"/>
              <a:buAutoNum type="arabicPeriod"/>
            </a:pPr>
            <a:endParaRPr lang="az-Latn-AZ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00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-13997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Pseudocode</a:t>
            </a: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548680"/>
            <a:ext cx="8640960" cy="6309320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A → Array list </a:t>
            </a:r>
            <a:endParaRPr lang="en-US" sz="1600" dirty="0" smtClean="0"/>
          </a:p>
          <a:p>
            <a:pPr algn="l"/>
            <a:r>
              <a:rPr lang="en-US" sz="1600" dirty="0" smtClean="0"/>
              <a:t>N </a:t>
            </a:r>
            <a:r>
              <a:rPr lang="en-US" sz="1600" dirty="0"/>
              <a:t>→ Size </a:t>
            </a:r>
            <a:r>
              <a:rPr lang="en-US" sz="1600" dirty="0" smtClean="0"/>
              <a:t>of </a:t>
            </a:r>
            <a:r>
              <a:rPr lang="en-US" sz="1600" dirty="0"/>
              <a:t>A </a:t>
            </a:r>
            <a:endParaRPr lang="en-US" sz="1600" dirty="0" smtClean="0"/>
          </a:p>
          <a:p>
            <a:pPr algn="l"/>
            <a:r>
              <a:rPr lang="en-US" sz="1600" dirty="0" smtClean="0"/>
              <a:t>X </a:t>
            </a:r>
            <a:r>
              <a:rPr lang="en-US" sz="1600" dirty="0"/>
              <a:t>→ </a:t>
            </a:r>
            <a:r>
              <a:rPr lang="en-US" sz="1600" dirty="0" smtClean="0"/>
              <a:t>Target </a:t>
            </a:r>
            <a:r>
              <a:rPr lang="en-US" sz="1600" dirty="0"/>
              <a:t>Value </a:t>
            </a:r>
            <a:endParaRPr lang="en-US" sz="1600" dirty="0" smtClean="0"/>
          </a:p>
          <a:p>
            <a:pPr algn="l"/>
            <a:r>
              <a:rPr lang="en-US" sz="1600" dirty="0" smtClean="0"/>
              <a:t>Procedure </a:t>
            </a:r>
            <a:r>
              <a:rPr lang="en-US" sz="1600" dirty="0" err="1"/>
              <a:t>Interpolation_Search</a:t>
            </a:r>
            <a:r>
              <a:rPr lang="en-US" sz="1600" dirty="0"/>
              <a:t>() </a:t>
            </a:r>
            <a:endParaRPr lang="en-US" sz="1600" dirty="0" smtClean="0"/>
          </a:p>
          <a:p>
            <a:pPr algn="l"/>
            <a:r>
              <a:rPr lang="en-US" sz="1600" dirty="0" smtClean="0"/>
              <a:t>Set </a:t>
            </a:r>
            <a:r>
              <a:rPr lang="en-US" sz="1600" dirty="0"/>
              <a:t>Lo → 0 </a:t>
            </a:r>
            <a:endParaRPr lang="en-US" sz="1600" dirty="0" smtClean="0"/>
          </a:p>
          <a:p>
            <a:pPr algn="l"/>
            <a:r>
              <a:rPr lang="en-US" sz="1600" dirty="0" smtClean="0"/>
              <a:t>Set </a:t>
            </a:r>
            <a:r>
              <a:rPr lang="en-US" sz="1600" dirty="0"/>
              <a:t>Mid → -</a:t>
            </a:r>
            <a:r>
              <a:rPr lang="en-US" sz="1600" dirty="0" smtClean="0"/>
              <a:t>1</a:t>
            </a:r>
          </a:p>
          <a:p>
            <a:pPr algn="l"/>
            <a:r>
              <a:rPr lang="en-US" sz="1600" dirty="0" smtClean="0"/>
              <a:t> </a:t>
            </a:r>
            <a:r>
              <a:rPr lang="en-US" sz="1600" dirty="0"/>
              <a:t>Set Hi → N-1 </a:t>
            </a:r>
            <a:endParaRPr lang="en-US" sz="1600" dirty="0" smtClean="0"/>
          </a:p>
          <a:p>
            <a:pPr algn="l"/>
            <a:r>
              <a:rPr lang="en-US" sz="1600" dirty="0" smtClean="0"/>
              <a:t>While </a:t>
            </a:r>
            <a:r>
              <a:rPr lang="en-US" sz="1600" dirty="0"/>
              <a:t>X does not </a:t>
            </a:r>
            <a:r>
              <a:rPr lang="en-US" sz="1600" dirty="0" smtClean="0"/>
              <a:t>match</a:t>
            </a:r>
          </a:p>
          <a:p>
            <a:pPr algn="l"/>
            <a:r>
              <a:rPr lang="en-US" sz="1600" dirty="0" smtClean="0"/>
              <a:t>  </a:t>
            </a:r>
            <a:r>
              <a:rPr lang="en-US" sz="1600" dirty="0"/>
              <a:t>if Lo equals to Hi OR A[Lo] equals to A[Hi] </a:t>
            </a:r>
            <a:endParaRPr lang="en-US" sz="1600" dirty="0" smtClean="0"/>
          </a:p>
          <a:p>
            <a:pPr algn="l"/>
            <a:r>
              <a:rPr lang="en-US" sz="1600" dirty="0" smtClean="0"/>
              <a:t>    EXIT</a:t>
            </a:r>
            <a:r>
              <a:rPr lang="en-US" sz="1600" dirty="0"/>
              <a:t>: Failure, Target not found </a:t>
            </a:r>
            <a:endParaRPr lang="en-US" sz="1600" dirty="0" smtClean="0"/>
          </a:p>
          <a:p>
            <a:pPr algn="l"/>
            <a:r>
              <a:rPr lang="en-US" sz="1600" dirty="0" smtClean="0"/>
              <a:t>   end if</a:t>
            </a:r>
          </a:p>
          <a:p>
            <a:pPr algn="l"/>
            <a:r>
              <a:rPr lang="en-US" sz="1600" dirty="0" smtClean="0"/>
              <a:t>       </a:t>
            </a:r>
            <a:r>
              <a:rPr lang="en-US" sz="1600" dirty="0"/>
              <a:t>Set Mid = Lo + ((Hi - Lo) / (A[Hi] - A[Lo])) * (X - A[Lo]) </a:t>
            </a:r>
            <a:endParaRPr lang="en-US" sz="1600" dirty="0" smtClean="0"/>
          </a:p>
          <a:p>
            <a:pPr algn="l"/>
            <a:r>
              <a:rPr lang="en-US" sz="1600" dirty="0" smtClean="0"/>
              <a:t>          if </a:t>
            </a:r>
            <a:r>
              <a:rPr lang="en-US" sz="1600" dirty="0"/>
              <a:t>A[Mid] = X </a:t>
            </a:r>
            <a:endParaRPr lang="en-US" sz="1600" dirty="0" smtClean="0"/>
          </a:p>
          <a:p>
            <a:pPr algn="l"/>
            <a:r>
              <a:rPr lang="en-US" sz="1600" dirty="0" smtClean="0"/>
              <a:t>          EXIT</a:t>
            </a:r>
            <a:r>
              <a:rPr lang="en-US" sz="1600" dirty="0"/>
              <a:t>: Success, Target found at </a:t>
            </a:r>
            <a:r>
              <a:rPr lang="en-US" sz="1600" dirty="0" smtClean="0"/>
              <a:t>Mid</a:t>
            </a:r>
          </a:p>
          <a:p>
            <a:pPr algn="l"/>
            <a:r>
              <a:rPr lang="en-US" sz="1600" dirty="0" smtClean="0"/>
              <a:t>            else</a:t>
            </a:r>
          </a:p>
          <a:p>
            <a:pPr algn="l"/>
            <a:r>
              <a:rPr lang="en-US" sz="1600" dirty="0" smtClean="0"/>
              <a:t>             if </a:t>
            </a:r>
            <a:r>
              <a:rPr lang="en-US" sz="1600" dirty="0"/>
              <a:t>A[Mid] &lt; </a:t>
            </a:r>
            <a:r>
              <a:rPr lang="en-US" sz="1600" dirty="0" smtClean="0"/>
              <a:t>X</a:t>
            </a:r>
          </a:p>
          <a:p>
            <a:pPr algn="l"/>
            <a:r>
              <a:rPr lang="en-US" sz="1600" dirty="0" smtClean="0"/>
              <a:t>               </a:t>
            </a:r>
            <a:r>
              <a:rPr lang="en-US" sz="1600" dirty="0"/>
              <a:t>Set Lo to Mid+1 </a:t>
            </a:r>
            <a:endParaRPr lang="en-US" sz="1600" dirty="0" smtClean="0"/>
          </a:p>
          <a:p>
            <a:pPr algn="l"/>
            <a:r>
              <a:rPr lang="en-US" sz="1600" dirty="0" smtClean="0"/>
              <a:t>          else </a:t>
            </a:r>
            <a:r>
              <a:rPr lang="en-US" sz="1600" dirty="0"/>
              <a:t>if A[Mid] &gt; X </a:t>
            </a:r>
            <a:endParaRPr lang="en-US" sz="1600" dirty="0" smtClean="0"/>
          </a:p>
          <a:p>
            <a:pPr algn="l"/>
            <a:r>
              <a:rPr lang="en-US" sz="1600" dirty="0" smtClean="0"/>
              <a:t>           Set </a:t>
            </a:r>
            <a:r>
              <a:rPr lang="en-US" sz="1600" dirty="0"/>
              <a:t>Hi to </a:t>
            </a:r>
            <a:r>
              <a:rPr lang="en-US" sz="1600" dirty="0" smtClean="0"/>
              <a:t>Mid-1</a:t>
            </a:r>
          </a:p>
          <a:p>
            <a:pPr algn="l"/>
            <a:r>
              <a:rPr lang="en-US" sz="1600" dirty="0" smtClean="0"/>
              <a:t>        </a:t>
            </a:r>
            <a:r>
              <a:rPr lang="en-US" sz="1600" dirty="0"/>
              <a:t>end if </a:t>
            </a:r>
            <a:endParaRPr lang="en-US" sz="1600" dirty="0" smtClean="0"/>
          </a:p>
          <a:p>
            <a:pPr algn="l"/>
            <a:r>
              <a:rPr lang="en-US" sz="1600" dirty="0" smtClean="0"/>
              <a:t>      end if</a:t>
            </a:r>
          </a:p>
          <a:p>
            <a:pPr algn="l"/>
            <a:r>
              <a:rPr lang="en-US" sz="1600" dirty="0" smtClean="0"/>
              <a:t> </a:t>
            </a:r>
            <a:r>
              <a:rPr lang="en-US" sz="1600" dirty="0"/>
              <a:t>End While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736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7111" y="173427"/>
            <a:ext cx="7772400" cy="103170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Exponential Search</a:t>
            </a:r>
            <a:r>
              <a:rPr lang="az-Latn-AZ" dirty="0" smtClean="0"/>
              <a:t/>
            </a:r>
            <a:br>
              <a:rPr lang="az-Latn-AZ" dirty="0" smtClean="0"/>
            </a:b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052736"/>
            <a:ext cx="8856984" cy="5256584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Exponential Search</a:t>
            </a:r>
            <a:r>
              <a:rPr lang="az-Latn-AZ" dirty="0" smtClean="0"/>
              <a:t> </a:t>
            </a:r>
            <a:r>
              <a:rPr lang="tr-TR" dirty="0" smtClean="0"/>
              <a:t> </a:t>
            </a:r>
            <a:r>
              <a:rPr lang="tr-TR" dirty="0"/>
              <a:t>massivin ölçüsünün sonsuz olduğu qeyri-məhdud axtarışlar üçün xüsusilə faydalıdır</a:t>
            </a:r>
            <a:r>
              <a:rPr lang="tr-TR" dirty="0" smtClean="0"/>
              <a:t>.</a:t>
            </a:r>
            <a:r>
              <a:rPr lang="az-Latn-AZ" dirty="0" smtClean="0"/>
              <a:t> </a:t>
            </a:r>
          </a:p>
          <a:p>
            <a:pPr algn="l"/>
            <a:r>
              <a:rPr lang="az-Latn-AZ" dirty="0" smtClean="0"/>
              <a:t>Time complexity O(log n ) dir . </a:t>
            </a:r>
          </a:p>
          <a:p>
            <a:pPr algn="l"/>
            <a:r>
              <a:rPr lang="az-Latn-AZ" dirty="0" smtClean="0"/>
              <a:t>2 mərhələdən ibarətdir 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tr-TR" dirty="0"/>
              <a:t>Elementin mövcud olduğu aralığı </a:t>
            </a:r>
            <a:r>
              <a:rPr lang="tr-TR" dirty="0" smtClean="0"/>
              <a:t>tapı</a:t>
            </a:r>
            <a:r>
              <a:rPr lang="az-Latn-AZ" dirty="0" smtClean="0"/>
              <a:t>r . 0 cı indeksdən yoxlayacağı diapozonun ölçüsünü 2 dəfə artıraraq yoxlayır . </a:t>
            </a:r>
            <a:endParaRPr lang="tr-TR" dirty="0"/>
          </a:p>
          <a:p>
            <a:pPr marL="514350" indent="-514350" algn="l">
              <a:buFont typeface="+mj-lt"/>
              <a:buAutoNum type="arabicPeriod"/>
            </a:pPr>
            <a:r>
              <a:rPr lang="az-Latn-AZ" dirty="0" smtClean="0"/>
              <a:t>Tapılmış </a:t>
            </a:r>
            <a:r>
              <a:rPr lang="tr-TR" dirty="0" smtClean="0"/>
              <a:t>diapazonda </a:t>
            </a:r>
            <a:r>
              <a:rPr lang="tr-TR" dirty="0" smtClean="0"/>
              <a:t>Binary Search</a:t>
            </a:r>
            <a:r>
              <a:rPr lang="az-Latn-AZ" dirty="0"/>
              <a:t> </a:t>
            </a:r>
            <a:r>
              <a:rPr lang="tr-TR" dirty="0" smtClean="0"/>
              <a:t>edi</a:t>
            </a:r>
            <a:r>
              <a:rPr lang="az-Latn-AZ" dirty="0" smtClean="0"/>
              <a:t>r </a:t>
            </a:r>
            <a:r>
              <a:rPr lang="tr-TR" dirty="0" smtClean="0"/>
              <a:t>.</a:t>
            </a:r>
            <a:endParaRPr lang="tr-TR" dirty="0"/>
          </a:p>
          <a:p>
            <a:pPr marL="457200" indent="-457200" algn="l">
              <a:buFont typeface="+mj-lt"/>
              <a:buAutoNum type="arabicPeriod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744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-57047"/>
            <a:ext cx="7772400" cy="1037977"/>
          </a:xfrm>
        </p:spPr>
        <p:txBody>
          <a:bodyPr/>
          <a:lstStyle/>
          <a:p>
            <a:r>
              <a:rPr lang="tr-TR" dirty="0" smtClean="0"/>
              <a:t>Exponential Search</a:t>
            </a:r>
            <a:r>
              <a:rPr lang="az-Latn-AZ" dirty="0" smtClean="0"/>
              <a:t> Exsample</a:t>
            </a: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algn="l"/>
            <a:r>
              <a:rPr lang="az-Latn-AZ" dirty="0" smtClean="0"/>
              <a:t> </a:t>
            </a:r>
            <a:endParaRPr lang="tr-TR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5904656" cy="51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936104"/>
          </a:xfrm>
        </p:spPr>
        <p:txBody>
          <a:bodyPr/>
          <a:lstStyle/>
          <a:p>
            <a:r>
              <a:rPr lang="tr-TR" dirty="0" smtClean="0"/>
              <a:t>Fibonacci Search</a:t>
            </a: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568952" cy="5472608"/>
          </a:xfrm>
        </p:spPr>
        <p:txBody>
          <a:bodyPr>
            <a:normAutofit lnSpcReduction="10000"/>
          </a:bodyPr>
          <a:lstStyle/>
          <a:p>
            <a:pPr algn="l"/>
            <a:r>
              <a:rPr lang="az-Latn-AZ" sz="2400" dirty="0" smtClean="0"/>
              <a:t>M</a:t>
            </a:r>
            <a:r>
              <a:rPr lang="tr-TR" sz="2400" dirty="0" smtClean="0"/>
              <a:t>assivdə </a:t>
            </a:r>
            <a:r>
              <a:rPr lang="tr-TR" sz="2400" dirty="0"/>
              <a:t>elementi axtarmaq üçün Fibonaççi nömrələrindən istifadə </a:t>
            </a:r>
            <a:r>
              <a:rPr lang="tr-TR" sz="2400" dirty="0" smtClean="0"/>
              <a:t>edən</a:t>
            </a:r>
            <a:r>
              <a:rPr lang="az-Latn-AZ" sz="2400" dirty="0" smtClean="0"/>
              <a:t> alqoritimdir .</a:t>
            </a:r>
            <a:r>
              <a:rPr lang="tr-TR" sz="2400" dirty="0"/>
              <a:t> Fibonaççi Nömrələri rekursiv olaraq F(n) = F(n-1) + F(n-2), F(0) = 0, F(1) = 1 kimi müəyyən edilir. İlk bir neçə Fibonaççi ədədi 0, 1, 1, 2, 3, 5, 8, 13, 21, 34, 55, 89, 144, </a:t>
            </a:r>
            <a:r>
              <a:rPr lang="tr-TR" sz="2400" dirty="0" smtClean="0"/>
              <a:t>…</a:t>
            </a:r>
            <a:endParaRPr lang="az-Latn-AZ" sz="2400" dirty="0" smtClean="0"/>
          </a:p>
          <a:p>
            <a:pPr algn="l"/>
            <a:r>
              <a:rPr lang="tr-TR" sz="2400" b="1" dirty="0"/>
              <a:t>Binary Search ilə oxşarlıqlar:</a:t>
            </a:r>
            <a:r>
              <a:rPr lang="tr-TR" sz="2400" dirty="0"/>
              <a:t>  </a:t>
            </a:r>
            <a:endParaRPr lang="az-Latn-AZ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az-Latn-AZ" sz="2400" dirty="0" smtClean="0"/>
              <a:t>Sıralanmış </a:t>
            </a:r>
            <a:r>
              <a:rPr lang="tr-TR" sz="2400" dirty="0" smtClean="0"/>
              <a:t>massivlər </a:t>
            </a:r>
            <a:r>
              <a:rPr lang="tr-TR" sz="2400" dirty="0"/>
              <a:t>üçün </a:t>
            </a:r>
            <a:r>
              <a:rPr lang="tr-TR" sz="2400" dirty="0" smtClean="0"/>
              <a:t>işləyir</a:t>
            </a:r>
            <a:endParaRPr lang="az-Latn-AZ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az-Latn-AZ" sz="2400" dirty="0" smtClean="0"/>
              <a:t>O (log n) </a:t>
            </a:r>
            <a:r>
              <a:rPr lang="tr-TR" sz="2400" dirty="0" smtClean="0"/>
              <a:t>zaman </a:t>
            </a:r>
            <a:r>
              <a:rPr lang="tr-TR" sz="2400" dirty="0"/>
              <a:t>mürəkkəbliyinə malikdir</a:t>
            </a:r>
            <a:r>
              <a:rPr lang="tr-TR" sz="2400" dirty="0" smtClean="0"/>
              <a:t>.</a:t>
            </a:r>
            <a:endParaRPr lang="az-Latn-AZ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az-Latn-AZ" sz="2400" dirty="0" smtClean="0"/>
              <a:t>Bölə - bölə yoxlayır</a:t>
            </a:r>
          </a:p>
          <a:p>
            <a:pPr algn="l"/>
            <a:r>
              <a:rPr lang="tr-TR" sz="2400" b="1" dirty="0"/>
              <a:t>Binary Search </a:t>
            </a:r>
            <a:r>
              <a:rPr lang="tr-TR" sz="2400" b="1" dirty="0" smtClean="0"/>
              <a:t>ilə</a:t>
            </a:r>
            <a:r>
              <a:rPr lang="tr-TR" sz="2400" b="1" dirty="0"/>
              <a:t> fərqlər</a:t>
            </a:r>
            <a:r>
              <a:rPr lang="tr-TR" sz="2400" dirty="0"/>
              <a:t> : </a:t>
            </a:r>
            <a:endParaRPr lang="az-Latn-AZ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tr-TR" sz="2400" dirty="0"/>
              <a:t>Fibonacci Axtarışı verilmiş massivi qeyri-bərabər hissələrə bölür</a:t>
            </a:r>
          </a:p>
          <a:p>
            <a:pPr marL="457200" indent="-457200" algn="l">
              <a:buFont typeface="+mj-lt"/>
              <a:buAutoNum type="arabicPeriod"/>
            </a:pPr>
            <a:r>
              <a:rPr lang="az-Latn-AZ" sz="2400" dirty="0" smtClean="0"/>
              <a:t>Binary Search </a:t>
            </a:r>
            <a:r>
              <a:rPr lang="tr-TR" sz="2400" dirty="0" smtClean="0"/>
              <a:t>diapazonu </a:t>
            </a:r>
            <a:r>
              <a:rPr lang="tr-TR" sz="2400" dirty="0"/>
              <a:t>bölmək üçün bölmə operatorundan istifadə edir. Fibonacci Axtarışı / istifadə etmir, lakin + və - istifadə edir. Bölmə operatoru bəzi CPU-larda baha başa gələ bilər.</a:t>
            </a:r>
          </a:p>
          <a:p>
            <a:pPr marL="457200" indent="-457200" algn="l">
              <a:buFont typeface="+mj-lt"/>
              <a:buAutoNum type="arabicPeriod"/>
            </a:pPr>
            <a:endParaRPr lang="tr-TR" sz="2400" dirty="0"/>
          </a:p>
          <a:p>
            <a:pPr marL="457200" indent="-457200" algn="l">
              <a:buFont typeface="+mj-lt"/>
              <a:buAutoNum type="arabicPeriod"/>
            </a:pPr>
            <a:endParaRPr lang="tr-TR" sz="2400" dirty="0"/>
          </a:p>
          <a:p>
            <a:pPr marL="457200" indent="-457200" algn="l">
              <a:buFont typeface="+mj-lt"/>
              <a:buAutoNum type="arabicPeriod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417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963538"/>
          </a:xfrm>
        </p:spPr>
        <p:txBody>
          <a:bodyPr/>
          <a:lstStyle/>
          <a:p>
            <a:pPr marL="514350" indent="-514350"/>
            <a:r>
              <a:rPr lang="tr-TR" dirty="0" smtClean="0"/>
              <a:t>Fibonacci Search</a:t>
            </a:r>
            <a:r>
              <a:rPr lang="az-Latn-AZ" dirty="0" smtClean="0"/>
              <a:t> Exsample</a:t>
            </a:r>
            <a:endParaRPr lang="az-Latn-AZ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5616624"/>
          </a:xfrm>
        </p:spPr>
        <p:txBody>
          <a:bodyPr/>
          <a:lstStyle/>
          <a:p>
            <a:pPr algn="l"/>
            <a:r>
              <a:rPr lang="az-Latn-AZ" sz="2000" dirty="0" smtClean="0"/>
              <a:t>Fibonaçi ədələrinə uyğun massivimizi </a:t>
            </a:r>
          </a:p>
          <a:p>
            <a:pPr algn="l"/>
            <a:r>
              <a:rPr lang="az-Latn-AZ" sz="2000" dirty="0" smtClean="0"/>
              <a:t>bölürük . Sonra alınan diapozanlarıda </a:t>
            </a:r>
          </a:p>
          <a:p>
            <a:pPr algn="l"/>
            <a:r>
              <a:rPr lang="az-Latn-AZ" sz="2000" dirty="0" smtClean="0"/>
              <a:t>Fibonaçi ədədlərinə bölə bölə gedir . </a:t>
            </a:r>
            <a:endParaRPr lang="az-Latn-AZ" sz="2000" dirty="0"/>
          </a:p>
          <a:p>
            <a:pPr algn="l"/>
            <a:r>
              <a:rPr lang="az-Latn-AZ" sz="2000" dirty="0" smtClean="0"/>
              <a:t>Verilmiş ədəddən böyük ədədi tapana qədər</a:t>
            </a:r>
          </a:p>
          <a:p>
            <a:pPr algn="l"/>
            <a:r>
              <a:rPr lang="az-Latn-AZ" sz="2000" dirty="0" smtClean="0"/>
              <a:t>Sağ tərəfə ,  sonra sol tərəfə irəliləyir</a:t>
            </a:r>
          </a:p>
          <a:p>
            <a:pPr algn="l"/>
            <a:r>
              <a:rPr lang="az-Latn-AZ" sz="2000" dirty="0" smtClean="0"/>
              <a:t>Məsələn verilmiş siyahıda 85-in indeksini </a:t>
            </a:r>
          </a:p>
          <a:p>
            <a:pPr algn="l"/>
            <a:r>
              <a:rPr lang="az-Latn-AZ" sz="2000" dirty="0" smtClean="0"/>
              <a:t>Tap.</a:t>
            </a:r>
          </a:p>
          <a:p>
            <a:pPr algn="l"/>
            <a:endParaRPr lang="az-Latn-AZ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72" y="1196752"/>
            <a:ext cx="3783283" cy="2448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89040"/>
            <a:ext cx="7339001" cy="9747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42656"/>
            <a:ext cx="6444208" cy="19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tr-TR" b="1" dirty="0"/>
              <a:t>Searching Algorithms </a:t>
            </a: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988840"/>
            <a:ext cx="6400800" cy="38884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Linear </a:t>
            </a:r>
            <a:r>
              <a:rPr lang="tr-TR" dirty="0" smtClean="0"/>
              <a:t>Search</a:t>
            </a:r>
            <a:endParaRPr lang="az-Latn-AZ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Binary Search</a:t>
            </a:r>
            <a:endParaRPr lang="az-Latn-AZ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Jump Search</a:t>
            </a:r>
            <a:endParaRPr lang="az-Latn-AZ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Interpolation Search</a:t>
            </a:r>
            <a:endParaRPr lang="az-Latn-AZ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Exponential </a:t>
            </a:r>
            <a:r>
              <a:rPr lang="tr-TR" dirty="0" smtClean="0"/>
              <a:t>Search</a:t>
            </a:r>
            <a:endParaRPr lang="az-Latn-AZ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Fibonacci Search</a:t>
            </a:r>
            <a:endParaRPr lang="az-Latn-AZ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39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010543"/>
          </a:xfrm>
        </p:spPr>
        <p:txBody>
          <a:bodyPr/>
          <a:lstStyle/>
          <a:p>
            <a:pPr marL="514350" indent="-514350"/>
            <a:r>
              <a:rPr lang="tr-TR" dirty="0" smtClean="0"/>
              <a:t>Binary Search</a:t>
            </a:r>
            <a:endParaRPr lang="az-Latn-AZ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568952" cy="5328592"/>
          </a:xfrm>
        </p:spPr>
        <p:txBody>
          <a:bodyPr>
            <a:normAutofit/>
          </a:bodyPr>
          <a:lstStyle/>
          <a:p>
            <a:pPr algn="l"/>
            <a:r>
              <a:rPr lang="az-Latn-AZ" sz="2400" b="1" i="1" dirty="0" smtClean="0"/>
              <a:t>A</a:t>
            </a:r>
            <a:r>
              <a:rPr lang="tr-TR" sz="2400" b="1" i="1" dirty="0" smtClean="0"/>
              <a:t>xtarış </a:t>
            </a:r>
            <a:r>
              <a:rPr lang="tr-TR" sz="2400" b="1" i="1" dirty="0"/>
              <a:t>intervalını dəfələrlə </a:t>
            </a:r>
            <a:r>
              <a:rPr lang="tr-TR" sz="2400" b="1" i="1" dirty="0" smtClean="0"/>
              <a:t>yarıya</a:t>
            </a:r>
            <a:r>
              <a:rPr lang="az-Latn-AZ" sz="2400" b="1" i="1" dirty="0" smtClean="0"/>
              <a:t> </a:t>
            </a:r>
            <a:r>
              <a:rPr lang="tr-TR" sz="2400" b="1" i="1" dirty="0" smtClean="0"/>
              <a:t>bölməklə</a:t>
            </a:r>
            <a:r>
              <a:rPr lang="tr-TR" sz="2400" i="1" dirty="0"/>
              <a:t> </a:t>
            </a:r>
            <a:r>
              <a:rPr lang="az-Latn-AZ" sz="2400" i="1" dirty="0" smtClean="0"/>
              <a:t>sıralanmış</a:t>
            </a:r>
            <a:r>
              <a:rPr lang="tr-TR" sz="2400" i="1" dirty="0" smtClean="0"/>
              <a:t> </a:t>
            </a:r>
            <a:r>
              <a:rPr lang="tr-TR" sz="2400" i="1" dirty="0"/>
              <a:t>massivdə istifadə edilən axtarış </a:t>
            </a:r>
            <a:r>
              <a:rPr lang="az-Latn-AZ" sz="2400" i="1" dirty="0" smtClean="0"/>
              <a:t>alqoritmidir . </a:t>
            </a:r>
          </a:p>
          <a:p>
            <a:pPr algn="l"/>
            <a:endParaRPr lang="az-Latn-AZ" sz="2400" i="1" dirty="0" smtClean="0"/>
          </a:p>
          <a:p>
            <a:pPr algn="l"/>
            <a:r>
              <a:rPr lang="az-Latn-AZ" sz="2400" i="1" dirty="0" smtClean="0"/>
              <a:t>Time complexity - </a:t>
            </a:r>
            <a:r>
              <a:rPr lang="tr-TR" sz="2400" i="1" dirty="0" smtClean="0"/>
              <a:t>O(Log </a:t>
            </a:r>
            <a:r>
              <a:rPr lang="tr-TR" sz="2400" i="1" dirty="0"/>
              <a:t>n</a:t>
            </a:r>
            <a:r>
              <a:rPr lang="tr-TR" sz="2400" i="1" dirty="0" smtClean="0"/>
              <a:t>)</a:t>
            </a:r>
            <a:endParaRPr lang="az-Latn-AZ" sz="2400" i="1" dirty="0" smtClean="0"/>
          </a:p>
          <a:p>
            <a:pPr algn="l"/>
            <a:endParaRPr lang="az-Latn-AZ" sz="2400" i="1" dirty="0" smtClean="0"/>
          </a:p>
          <a:p>
            <a:pPr algn="l"/>
            <a:r>
              <a:rPr lang="az-Latn-AZ" sz="2400" i="1" dirty="0" smtClean="0"/>
              <a:t>ARDICILLIQ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400" dirty="0"/>
              <a:t>Bütün massivi əhatə edən intervalla başlayın.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400" dirty="0"/>
              <a:t>Axtarış </a:t>
            </a:r>
            <a:r>
              <a:rPr lang="az-Latn-AZ" sz="2400" dirty="0" smtClean="0"/>
              <a:t>elementinin</a:t>
            </a:r>
            <a:r>
              <a:rPr lang="tr-TR" sz="2400" dirty="0" smtClean="0"/>
              <a:t> </a:t>
            </a:r>
            <a:r>
              <a:rPr lang="tr-TR" sz="2400" dirty="0"/>
              <a:t>dəyəri intervalın ortasındakı elementdən azdırsa, intervalı aşağı yarıya qədər daraltın</a:t>
            </a:r>
            <a:r>
              <a:rPr lang="tr-TR" sz="2400" dirty="0" smtClean="0"/>
              <a:t>.</a:t>
            </a:r>
            <a:endParaRPr lang="az-Latn-AZ" sz="24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tr-TR" sz="2400" dirty="0"/>
              <a:t>Əks təqdirdə, yuxarı yarıya qədər daraltın.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tr-TR" sz="2400" dirty="0"/>
              <a:t>Dəyər tapılana və ya interval boş olana qədər təkrar yoxlayın.</a:t>
            </a:r>
          </a:p>
          <a:p>
            <a:pPr marL="457200" indent="-457200" algn="l">
              <a:buFont typeface="+mj-lt"/>
              <a:buAutoNum type="arabicPeriod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855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6633"/>
            <a:ext cx="7772400" cy="1080120"/>
          </a:xfrm>
        </p:spPr>
        <p:txBody>
          <a:bodyPr/>
          <a:lstStyle/>
          <a:p>
            <a:pPr marL="514350" indent="-514350"/>
            <a:r>
              <a:rPr lang="tr-TR" dirty="0" smtClean="0"/>
              <a:t>Binary Search</a:t>
            </a:r>
            <a:r>
              <a:rPr lang="az-Latn-AZ" dirty="0" smtClean="0"/>
              <a:t> Exsample</a:t>
            </a:r>
            <a:endParaRPr lang="az-Latn-AZ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412776"/>
            <a:ext cx="8352928" cy="504056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736959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664"/>
            <a:ext cx="7632848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Jump Search</a:t>
            </a:r>
            <a:r>
              <a:rPr lang="az-Latn-AZ" dirty="0" smtClean="0"/>
              <a:t/>
            </a:r>
            <a:br>
              <a:rPr lang="az-Latn-AZ" dirty="0" smtClean="0"/>
            </a:b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496944" cy="5760640"/>
          </a:xfrm>
        </p:spPr>
        <p:txBody>
          <a:bodyPr>
            <a:normAutofit/>
          </a:bodyPr>
          <a:lstStyle/>
          <a:p>
            <a:pPr algn="l"/>
            <a:r>
              <a:rPr lang="az-Latn-AZ" sz="2400" dirty="0" smtClean="0"/>
              <a:t>Binary search </a:t>
            </a:r>
            <a:r>
              <a:rPr lang="tr-TR" sz="2400" dirty="0" smtClean="0"/>
              <a:t>kimi</a:t>
            </a:r>
            <a:r>
              <a:rPr lang="tr-TR" sz="2400" dirty="0"/>
              <a:t> , Jump Search </a:t>
            </a:r>
            <a:r>
              <a:rPr lang="az-Latn-AZ" sz="2400" dirty="0" smtClean="0"/>
              <a:t>sıralanmış </a:t>
            </a:r>
            <a:r>
              <a:rPr lang="tr-TR" sz="2400" dirty="0" smtClean="0"/>
              <a:t>massivlər </a:t>
            </a:r>
            <a:r>
              <a:rPr lang="tr-TR" sz="2400" dirty="0"/>
              <a:t>üçün axtarış alqoritmidir. Əsas ideya, sabit addımlarla irəli atılmaqla və ya bütün elementləri axtarmaq əvəzinə bəzi elementləri atlayaraq daha az </a:t>
            </a:r>
            <a:r>
              <a:rPr lang="tr-TR" sz="2400" dirty="0" smtClean="0"/>
              <a:t>elementi</a:t>
            </a:r>
            <a:r>
              <a:rPr lang="az-Latn-AZ" sz="2400" dirty="0" smtClean="0"/>
              <a:t> yoxlamaqdır</a:t>
            </a:r>
          </a:p>
          <a:p>
            <a:pPr algn="l"/>
            <a:endParaRPr lang="az-Latn-AZ" sz="2400" dirty="0" smtClean="0"/>
          </a:p>
          <a:p>
            <a:pPr algn="l"/>
            <a:r>
              <a:rPr lang="en-US" sz="2400" dirty="0"/>
              <a:t>Time Complexity : </a:t>
            </a:r>
            <a:r>
              <a:rPr lang="en-US" sz="2400" dirty="0" smtClean="0"/>
              <a:t>O(</a:t>
            </a:r>
            <a:r>
              <a:rPr lang="az-Latn-AZ" sz="2400" dirty="0" smtClean="0"/>
              <a:t>log </a:t>
            </a:r>
            <a:r>
              <a:rPr lang="en-US" sz="2400" dirty="0" smtClean="0"/>
              <a:t>n</a:t>
            </a:r>
            <a:r>
              <a:rPr lang="en-US" sz="2400" dirty="0"/>
              <a:t>)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Auxiliary Space : O(1</a:t>
            </a:r>
            <a:r>
              <a:rPr lang="en-US" sz="2400" dirty="0" smtClean="0"/>
              <a:t>)</a:t>
            </a:r>
            <a:endParaRPr lang="az-Latn-AZ" sz="2400" dirty="0" smtClean="0"/>
          </a:p>
          <a:p>
            <a:pPr algn="l"/>
            <a:endParaRPr lang="az-Latn-AZ" sz="2400" dirty="0" smtClean="0"/>
          </a:p>
          <a:p>
            <a:pPr algn="l" fontAlgn="base"/>
            <a:r>
              <a:rPr lang="az-Latn-AZ" sz="2400" dirty="0" smtClean="0"/>
              <a:t>Binary search </a:t>
            </a:r>
            <a:r>
              <a:rPr lang="tr-TR" sz="2400" dirty="0" smtClean="0"/>
              <a:t>Jump </a:t>
            </a:r>
            <a:r>
              <a:rPr lang="az-Latn-AZ" sz="2400" dirty="0" smtClean="0"/>
              <a:t>search </a:t>
            </a:r>
            <a:r>
              <a:rPr lang="tr-TR" sz="2400" dirty="0" smtClean="0"/>
              <a:t>d</a:t>
            </a:r>
            <a:r>
              <a:rPr lang="az-Latn-AZ" sz="2400" dirty="0" smtClean="0"/>
              <a:t>ə</a:t>
            </a:r>
            <a:r>
              <a:rPr lang="tr-TR" sz="2400" dirty="0" smtClean="0"/>
              <a:t>n </a:t>
            </a:r>
            <a:r>
              <a:rPr lang="tr-TR" sz="2400" dirty="0"/>
              <a:t>daha yaxşıdır, lakin Jump </a:t>
            </a:r>
            <a:r>
              <a:rPr lang="az-Latn-AZ" sz="2400" dirty="0" smtClean="0"/>
              <a:t>search in </a:t>
            </a:r>
            <a:r>
              <a:rPr lang="tr-TR" sz="2400" dirty="0" smtClean="0"/>
              <a:t>bir </a:t>
            </a:r>
            <a:r>
              <a:rPr lang="tr-TR" sz="2400" dirty="0"/>
              <a:t>üstünlüyü var ki, biz geriyə yalnız bir dəfə </a:t>
            </a:r>
            <a:r>
              <a:rPr lang="tr-TR" sz="2400" dirty="0" smtClean="0"/>
              <a:t>gedirik.</a:t>
            </a:r>
            <a:r>
              <a:rPr lang="tr-TR" sz="2400" dirty="0"/>
              <a:t> Beləliklə, </a:t>
            </a:r>
            <a:r>
              <a:rPr lang="az-Latn-AZ" sz="2400" dirty="0" smtClean="0"/>
              <a:t>Binary search </a:t>
            </a:r>
            <a:r>
              <a:rPr lang="tr-TR" sz="2400" dirty="0" smtClean="0"/>
              <a:t>ın </a:t>
            </a:r>
            <a:r>
              <a:rPr lang="tr-TR" sz="2400" dirty="0"/>
              <a:t>baha başa gəldiyi bir sistemdə Jump Search istifadə edirik.</a:t>
            </a:r>
          </a:p>
          <a:p>
            <a:pPr fontAlgn="base"/>
            <a:r>
              <a:rPr lang="tr-TR" sz="2400" dirty="0"/>
              <a:t> </a:t>
            </a:r>
          </a:p>
          <a:p>
            <a:pPr algn="l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479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86409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Jump Search</a:t>
            </a:r>
            <a:r>
              <a:rPr lang="az-Latn-AZ" dirty="0" smtClean="0"/>
              <a:t> exsample</a:t>
            </a:r>
            <a:br>
              <a:rPr lang="az-Latn-AZ" dirty="0" smtClean="0"/>
            </a:b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76064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0728"/>
            <a:ext cx="6535281" cy="54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tr-TR" dirty="0" smtClean="0"/>
              <a:t>Interpolation Search</a:t>
            </a:r>
            <a:r>
              <a:rPr lang="az-Latn-AZ" dirty="0" smtClean="0"/>
              <a:t/>
            </a:r>
            <a:br>
              <a:rPr lang="az-Latn-AZ" dirty="0" smtClean="0"/>
            </a:b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484784"/>
            <a:ext cx="8856984" cy="4968552"/>
          </a:xfrm>
        </p:spPr>
        <p:txBody>
          <a:bodyPr>
            <a:normAutofit/>
          </a:bodyPr>
          <a:lstStyle/>
          <a:p>
            <a:pPr algn="l"/>
            <a:r>
              <a:rPr lang="tr-TR" sz="2400" dirty="0"/>
              <a:t>Artan və ya azalan sıra ilə düzülmüş massivdə verilmiş elementin </a:t>
            </a:r>
            <a:r>
              <a:rPr lang="az-Latn-AZ" sz="2400" dirty="0" smtClean="0"/>
              <a:t>tapılması alqoritmidir</a:t>
            </a:r>
            <a:r>
              <a:rPr lang="tr-TR" sz="2400" dirty="0" smtClean="0"/>
              <a:t>.</a:t>
            </a:r>
            <a:r>
              <a:rPr lang="tr-TR" sz="2400" dirty="0"/>
              <a:t> Eyni </a:t>
            </a:r>
            <a:r>
              <a:rPr lang="tr-TR" sz="2400" dirty="0" smtClean="0"/>
              <a:t>ilə</a:t>
            </a:r>
            <a:r>
              <a:rPr lang="az-Latn-AZ" sz="2400" dirty="0"/>
              <a:t> </a:t>
            </a:r>
            <a:r>
              <a:rPr lang="az-Latn-AZ" sz="2400" dirty="0" smtClean="0"/>
              <a:t>ikili axatarış alqoritiminin </a:t>
            </a:r>
            <a:r>
              <a:rPr lang="tr-TR" sz="2400" dirty="0" smtClean="0"/>
              <a:t>sxemi </a:t>
            </a:r>
            <a:r>
              <a:rPr lang="tr-TR" sz="2400" dirty="0"/>
              <a:t>üzrə qurulur</a:t>
            </a:r>
            <a:r>
              <a:rPr lang="tr-TR" sz="2400" dirty="0" smtClean="0"/>
              <a:t>.</a:t>
            </a:r>
            <a:r>
              <a:rPr lang="az-Latn-AZ" sz="2400" dirty="0" smtClean="0"/>
              <a:t> Ə</a:t>
            </a:r>
            <a:r>
              <a:rPr lang="tr-TR" sz="2400" dirty="0" smtClean="0"/>
              <a:t>sasən </a:t>
            </a:r>
            <a:r>
              <a:rPr lang="tr-TR" sz="2400" dirty="0"/>
              <a:t>ikili axtarışın təkmilləşdirilmiş </a:t>
            </a:r>
            <a:r>
              <a:rPr lang="tr-TR" sz="2400" dirty="0" smtClean="0"/>
              <a:t>versiyasıdır</a:t>
            </a:r>
            <a:r>
              <a:rPr lang="az-Latn-AZ" sz="2400" dirty="0" smtClean="0"/>
              <a:t> .</a:t>
            </a:r>
            <a:r>
              <a:rPr lang="tr-TR" sz="2400" dirty="0" smtClean="0"/>
              <a:t> </a:t>
            </a:r>
            <a:r>
              <a:rPr lang="tr-TR" sz="2400" dirty="0"/>
              <a:t>Yeganə fərq ondan ibarətdir ki, massiv hər addımda ikiyə tən ortadan deyil, cari intervalın uclarındakı qiymətlərdən asılı olaraq </a:t>
            </a:r>
            <a:r>
              <a:rPr lang="az-Latn-AZ" sz="2400" dirty="0" smtClean="0"/>
              <a:t>xətti interpolyasiya </a:t>
            </a:r>
            <a:r>
              <a:rPr lang="tr-TR" sz="2400" dirty="0"/>
              <a:t> ilə tapılmış mövqedən bölünür</a:t>
            </a:r>
            <a:r>
              <a:rPr lang="tr-TR" sz="2400" dirty="0" smtClean="0"/>
              <a:t>.</a:t>
            </a:r>
            <a:endParaRPr lang="az-Latn-AZ" sz="2400" dirty="0" smtClean="0"/>
          </a:p>
          <a:p>
            <a:pPr algn="l"/>
            <a:endParaRPr lang="az-Latn-AZ" sz="24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az-Latn-AZ" sz="2400" dirty="0" smtClean="0"/>
              <a:t>Sorted elements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az-Latn-AZ" sz="2400" dirty="0" smtClean="0"/>
              <a:t>Bu düstur vaistəsi ilə tapılır </a:t>
            </a:r>
            <a:r>
              <a:rPr lang="en-US" sz="2400" dirty="0" smtClean="0"/>
              <a:t>:</a:t>
            </a:r>
            <a:r>
              <a:rPr lang="tr-TR" sz="2400" dirty="0" smtClean="0"/>
              <a:t> </a:t>
            </a:r>
            <a:r>
              <a:rPr lang="tr-TR" sz="2000" dirty="0" smtClean="0"/>
              <a:t>lo + (x - arr[lo]) *(hi - lo)/(arr[hi] - arr[lo])</a:t>
            </a:r>
            <a:endParaRPr lang="en-US" sz="20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Time complexity :</a:t>
            </a:r>
          </a:p>
          <a:p>
            <a:pPr algn="l"/>
            <a:r>
              <a:rPr lang="en-US" sz="2400" dirty="0" smtClean="0"/>
              <a:t>O(log n(log n)) – average case</a:t>
            </a:r>
          </a:p>
          <a:p>
            <a:pPr algn="l"/>
            <a:r>
              <a:rPr lang="en-US" sz="2400" dirty="0" smtClean="0"/>
              <a:t>O (n) – worst case</a:t>
            </a:r>
            <a:endParaRPr lang="az-Latn-AZ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8836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/>
          <a:lstStyle/>
          <a:p>
            <a:r>
              <a:rPr lang="tr-TR" dirty="0" smtClean="0"/>
              <a:t>Interpolation Search</a:t>
            </a:r>
            <a:r>
              <a:rPr lang="az-Latn-AZ" dirty="0" smtClean="0"/>
              <a:t/>
            </a:r>
            <a:br>
              <a:rPr lang="az-Latn-AZ" dirty="0" smtClean="0"/>
            </a:br>
            <a:r>
              <a:rPr lang="en-US" dirty="0" err="1" smtClean="0"/>
              <a:t>Exsample</a:t>
            </a:r>
            <a:endParaRPr lang="tr-TR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996952"/>
            <a:ext cx="8856984" cy="3744416"/>
          </a:xfrm>
        </p:spPr>
        <p:txBody>
          <a:bodyPr>
            <a:normAutofit/>
          </a:bodyPr>
          <a:lstStyle/>
          <a:p>
            <a:pPr algn="l"/>
            <a:r>
              <a:rPr lang="az-Latn-AZ" sz="2400" dirty="0" smtClean="0"/>
              <a:t>Məsələn 28 in indeksi</a:t>
            </a:r>
          </a:p>
          <a:p>
            <a:pPr algn="l"/>
            <a:r>
              <a:rPr lang="az-Latn-AZ" sz="2400" dirty="0" smtClean="0"/>
              <a:t>Düstur </a:t>
            </a:r>
            <a:r>
              <a:rPr lang="en-US" sz="2400" dirty="0" smtClean="0"/>
              <a:t>: </a:t>
            </a:r>
            <a:r>
              <a:rPr lang="tr-TR" sz="2400" dirty="0" smtClean="0"/>
              <a:t>lo + (x - arr[lo]) *(hi - lo)/(arr[hi] - arr[lo])</a:t>
            </a:r>
            <a:endParaRPr lang="en-US" sz="2400" dirty="0" smtClean="0"/>
          </a:p>
          <a:p>
            <a:pPr algn="l"/>
            <a:r>
              <a:rPr lang="az-Latn-AZ" sz="2400" dirty="0" smtClean="0"/>
              <a:t>I = 0 + ( 28 – 10 ) *(8-0)/(58-10) = 3</a:t>
            </a:r>
          </a:p>
          <a:p>
            <a:pPr algn="l"/>
            <a:r>
              <a:rPr lang="az-Latn-AZ" sz="2400" dirty="0" smtClean="0"/>
              <a:t>3- cü indeksli elemente baxırıq . 26 dır . 28</a:t>
            </a:r>
            <a:r>
              <a:rPr lang="en-US" sz="2400" dirty="0" smtClean="0"/>
              <a:t>&gt;26</a:t>
            </a:r>
            <a:r>
              <a:rPr lang="az-Latn-AZ" sz="2400" dirty="0" smtClean="0"/>
              <a:t> olduğuna görə  indi 26 dan sağ tərəfə baxırıq və burda da bayaqkı düsturu tətbiq edirik .</a:t>
            </a:r>
          </a:p>
          <a:p>
            <a:pPr algn="l"/>
            <a:r>
              <a:rPr lang="az-Latn-AZ" sz="2400" dirty="0"/>
              <a:t> </a:t>
            </a:r>
            <a:r>
              <a:rPr lang="az-Latn-AZ" sz="2400" dirty="0" smtClean="0"/>
              <a:t>i = 4 + ( 28 -28) * ( 8 - 4) / (58 -28 ) = 4 </a:t>
            </a:r>
          </a:p>
          <a:p>
            <a:pPr algn="l"/>
            <a:r>
              <a:rPr lang="az-Latn-AZ" sz="2400" dirty="0" smtClean="0"/>
              <a:t>Tapdıq ki 28 elementi 4 cü indeksdədir .</a:t>
            </a:r>
            <a:endParaRPr lang="tr-TR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64039"/>
              </p:ext>
            </p:extLst>
          </p:nvPr>
        </p:nvGraphicFramePr>
        <p:xfrm>
          <a:off x="1547664" y="2276872"/>
          <a:ext cx="6095997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42917"/>
              </p:ext>
            </p:extLst>
          </p:nvPr>
        </p:nvGraphicFramePr>
        <p:xfrm>
          <a:off x="1524000" y="1695088"/>
          <a:ext cx="60959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88032">
                <a:tc>
                  <a:txBody>
                    <a:bodyPr/>
                    <a:lstStyle/>
                    <a:p>
                      <a:r>
                        <a:rPr lang="az-Latn-AZ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557</Words>
  <Application>Microsoft Office PowerPoint</Application>
  <PresentationFormat>Экран 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Searching Algorithms</vt:lpstr>
      <vt:lpstr>Searching Algorithms </vt:lpstr>
      <vt:lpstr>Binary Search</vt:lpstr>
      <vt:lpstr>Binary Search Exsample</vt:lpstr>
      <vt:lpstr>Презентация PowerPoint</vt:lpstr>
      <vt:lpstr>Jump Search </vt:lpstr>
      <vt:lpstr>Jump Search exsample </vt:lpstr>
      <vt:lpstr>Interpolation Search </vt:lpstr>
      <vt:lpstr>Interpolation Search Exsample</vt:lpstr>
      <vt:lpstr>Pseudocode</vt:lpstr>
      <vt:lpstr>Exponential Search </vt:lpstr>
      <vt:lpstr>Exponential Search Exsample</vt:lpstr>
      <vt:lpstr>Fibonacci Search</vt:lpstr>
      <vt:lpstr>Fibonacci Search Exsample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Algorithms</dc:title>
  <dc:creator>SAMSUNG</dc:creator>
  <cp:lastModifiedBy>SAMSUNG</cp:lastModifiedBy>
  <cp:revision>15</cp:revision>
  <dcterms:created xsi:type="dcterms:W3CDTF">2022-03-10T02:01:23Z</dcterms:created>
  <dcterms:modified xsi:type="dcterms:W3CDTF">2022-03-10T04:35:31Z</dcterms:modified>
</cp:coreProperties>
</file>