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7"/>
  </p:notesMasterIdLst>
  <p:sldIdLst>
    <p:sldId id="413" r:id="rId2"/>
    <p:sldId id="436" r:id="rId3"/>
    <p:sldId id="415" r:id="rId4"/>
    <p:sldId id="427" r:id="rId5"/>
    <p:sldId id="429" r:id="rId6"/>
    <p:sldId id="428" r:id="rId7"/>
    <p:sldId id="435" r:id="rId8"/>
    <p:sldId id="431" r:id="rId9"/>
    <p:sldId id="434" r:id="rId10"/>
    <p:sldId id="432" r:id="rId11"/>
    <p:sldId id="433" r:id="rId12"/>
    <p:sldId id="430" r:id="rId13"/>
    <p:sldId id="420" r:id="rId14"/>
    <p:sldId id="414" r:id="rId15"/>
    <p:sldId id="43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54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-58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43616-9ED6-4624-B1AF-8675D7283DE0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91DC2-A97E-4CC8-AD59-CFE9F697C9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91DC2-A97E-4CC8-AD59-CFE9F697C90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91DC2-A97E-4CC8-AD59-CFE9F697C9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58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91DC2-A97E-4CC8-AD59-CFE9F697C9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7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GB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paramagnetism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refers a type of magnetism that produces a magnetic field in the direction of the external magnetic field and vanishes when the external field is removed.</a:t>
            </a:r>
          </a:p>
          <a:p>
            <a:endParaRPr lang="en-GB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diamagnetism</a:t>
            </a:r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denotes a type of magnetism that opposes the external magnetic field and vanishes when the external field is switched off. 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91DC2-A97E-4CC8-AD59-CFE9F697C9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8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 visualized:</a:t>
            </a:r>
          </a:p>
          <a:p>
            <a:endParaRPr lang="en-US" dirty="0"/>
          </a:p>
          <a:p>
            <a:r>
              <a:rPr lang="en-US" dirty="0"/>
              <a:t>https://www.youtube.com/watch?v=HW4IamyQnzw&amp;ab_channel=NTS</a:t>
            </a:r>
          </a:p>
          <a:p>
            <a:r>
              <a:rPr lang="en-US" dirty="0"/>
              <a:t>https://www.youtube.com/watch?v=Ma0YONjMZLI&amp;ab_channel=RezaArfa</a:t>
            </a:r>
          </a:p>
          <a:p>
            <a:r>
              <a:rPr lang="en-US" dirty="0"/>
              <a:t>https://www.youtube.com/watch?v=C1N55M1VD2o&amp;t=19s&amp;ab_channel=YangCao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91DC2-A97E-4CC8-AD59-CFE9F697C9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0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significance (p-values)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91DC2-A97E-4CC8-AD59-CFE9F697C90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33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75111"/>
      </p:ext>
    </p:extLst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65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79743"/>
      </p:ext>
    </p:extLst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6690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15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3923"/>
      </p:ext>
    </p:extLst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4634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96704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0237981"/>
      </p:ext>
    </p:extLst>
  </p:cSld>
  <p:clrMapOvr>
    <a:masterClrMapping/>
  </p:clrMapOvr>
  <p:transition spd="med"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2756358"/>
      </p:ext>
    </p:extLst>
  </p:cSld>
  <p:clrMapOvr>
    <a:masterClrMapping/>
  </p:clrMapOvr>
  <p:transition spd="med"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7442907"/>
      </p:ext>
    </p:extLst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6762"/>
      </p:ext>
    </p:extLst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72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399" y="1410241"/>
            <a:ext cx="8831803" cy="53246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1"/>
            <a:ext cx="8814047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2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ransition spd="med">
    <p:fade thruBlk="1"/>
  </p:transition>
  <p:txStyles>
    <p:titleStyle>
      <a:lvl1pPr algn="ctr" defTabSz="914400" rtl="1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r" defTabSz="914400" rtl="1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r" defTabSz="914400" rtl="1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r" defTabSz="914400" rtl="1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r" defTabSz="914400" rtl="1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r" defTabSz="914400" rtl="1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r" defTabSz="914400" rtl="1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r" defTabSz="914400" rtl="1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k9ILIYzmaY&amp;ab_channel=LightboxRadiologyEduc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1" y="1605476"/>
            <a:ext cx="6324600" cy="1828800"/>
          </a:xfrm>
        </p:spPr>
        <p:txBody>
          <a:bodyPr/>
          <a:lstStyle/>
          <a:p>
            <a:pPr algn="ctr"/>
            <a:r>
              <a:rPr lang="en-US" dirty="0"/>
              <a:t>Neural data-analysis Workshop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81000"/>
            <a:ext cx="3875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Ben-Gurion University of the Negev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Dept. of Brain and Cognitive Sciences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1" y="267021"/>
            <a:ext cx="609600" cy="91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364671" y="3902361"/>
            <a:ext cx="6335486" cy="1736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1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i="1" cap="none" dirty="0"/>
              <a:t>f</a:t>
            </a:r>
            <a:r>
              <a:rPr lang="en-US" sz="3200" i="1" dirty="0"/>
              <a:t>MRI - BOLD</a:t>
            </a:r>
          </a:p>
        </p:txBody>
      </p:sp>
    </p:spTree>
    <p:extLst>
      <p:ext uri="{BB962C8B-B14F-4D97-AF65-F5344CB8AC3E}">
        <p14:creationId xmlns:p14="http://schemas.microsoft.com/office/powerpoint/2010/main" val="2741525776"/>
      </p:ext>
    </p:extLst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AF140-8058-4103-A383-95E40AE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Experiment</a:t>
            </a:r>
            <a:endParaRPr lang="en-IL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0B22223-0ADB-8038-0267-50AFDBD3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" r="20764"/>
          <a:stretch>
            <a:fillRect/>
          </a:stretch>
        </p:blipFill>
        <p:spPr bwMode="auto">
          <a:xfrm>
            <a:off x="2471738" y="1905000"/>
            <a:ext cx="6308725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8382E81C-1F26-80DB-5CF5-64D0FED1B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2381250"/>
            <a:ext cx="1976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Stimulus or experiment structure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77627BF5-0C58-B3A4-94B4-B29578F5C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/>
          <a:stretch>
            <a:fillRect/>
          </a:stretch>
        </p:blipFill>
        <p:spPr bwMode="auto">
          <a:xfrm>
            <a:off x="2492375" y="5257800"/>
            <a:ext cx="39846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7A38F5D2-C2E7-26D6-4815-825764BF9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7" r="28487"/>
          <a:stretch>
            <a:fillRect/>
          </a:stretch>
        </p:blipFill>
        <p:spPr bwMode="auto">
          <a:xfrm>
            <a:off x="6429375" y="5256213"/>
            <a:ext cx="24860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7623C62D-8451-1C0E-F065-BF159794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46738"/>
            <a:ext cx="2286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Model of hemodynamics</a:t>
            </a:r>
          </a:p>
        </p:txBody>
      </p:sp>
      <p:sp>
        <p:nvSpPr>
          <p:cNvPr id="18" name="Curved Right Arrow 11">
            <a:extLst>
              <a:ext uri="{FF2B5EF4-FFF2-40B4-BE49-F238E27FC236}">
                <a16:creationId xmlns:a16="http://schemas.microsoft.com/office/drawing/2014/main" id="{ED0C6B29-E2E6-9822-F89A-879B6D741A4D}"/>
              </a:ext>
            </a:extLst>
          </p:cNvPr>
          <p:cNvSpPr/>
          <p:nvPr/>
        </p:nvSpPr>
        <p:spPr>
          <a:xfrm>
            <a:off x="222250" y="2895600"/>
            <a:ext cx="387350" cy="3124200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C27E90D5-3BE9-4468-8FE4-78D0F3218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9" r="57159"/>
          <a:stretch/>
        </p:blipFill>
        <p:spPr bwMode="auto">
          <a:xfrm>
            <a:off x="5403850" y="3911600"/>
            <a:ext cx="128016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D87C3E3D-4237-17E0-0214-06F8D1671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4244123"/>
            <a:ext cx="3652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Convolution with HRF</a:t>
            </a:r>
          </a:p>
        </p:txBody>
      </p:sp>
    </p:spTree>
    <p:extLst>
      <p:ext uri="{BB962C8B-B14F-4D97-AF65-F5344CB8AC3E}">
        <p14:creationId xmlns:p14="http://schemas.microsoft.com/office/powerpoint/2010/main" val="3084232135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AF140-8058-4103-A383-95E40AE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</a:t>
            </a:r>
            <a:endParaRPr lang="en-IL" dirty="0"/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2C3488CF-3BA3-2BCB-2071-BDA020248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95437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Where in the brain was there similar activity? 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E46B451B-EE9A-0144-B70C-2ECE052604A5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5334000"/>
            <a:ext cx="6423025" cy="915988"/>
            <a:chOff x="815543" y="5332440"/>
            <a:chExt cx="6423457" cy="915960"/>
          </a:xfrm>
        </p:grpSpPr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5E779642-AEDE-D407-A379-60E598446C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/>
            <a:stretch>
              <a:fillRect/>
            </a:stretch>
          </p:blipFill>
          <p:spPr bwMode="auto">
            <a:xfrm>
              <a:off x="815543" y="5333220"/>
              <a:ext cx="3985057" cy="915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2A7C9F17-2171-4F28-1195-4CE6D274B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37" r="28487"/>
            <a:stretch>
              <a:fillRect/>
            </a:stretch>
          </p:blipFill>
          <p:spPr bwMode="auto">
            <a:xfrm>
              <a:off x="4752394" y="5332440"/>
              <a:ext cx="2486606" cy="915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" name="Picture 9">
            <a:extLst>
              <a:ext uri="{FF2B5EF4-FFF2-40B4-BE49-F238E27FC236}">
                <a16:creationId xmlns:a16="http://schemas.microsoft.com/office/drawing/2014/main" id="{C6B92CBD-A401-7DBE-8503-17754493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26574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F248414-1B99-44C0-DC1D-7610B8BDFA5C}"/>
              </a:ext>
            </a:extLst>
          </p:cNvPr>
          <p:cNvSpPr/>
          <p:nvPr/>
        </p:nvSpPr>
        <p:spPr>
          <a:xfrm>
            <a:off x="2286000" y="3962400"/>
            <a:ext cx="76200" cy="76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057A12-2D23-6D4E-0F89-015070FCC849}"/>
              </a:ext>
            </a:extLst>
          </p:cNvPr>
          <p:cNvCxnSpPr/>
          <p:nvPr/>
        </p:nvCxnSpPr>
        <p:spPr>
          <a:xfrm>
            <a:off x="2362200" y="40386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6DB3203A-7422-1598-A8D3-EF5C990DE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29000"/>
            <a:ext cx="4762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253288"/>
      </p:ext>
    </p:extLst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AF140-8058-4103-A383-95E40AE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Correlation maps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A5424B9D-A122-42ED-BAA8-F4A379A0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66837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Paint the voxels according to the correlation level</a:t>
            </a:r>
            <a:endParaRPr lang="en-US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6F1089E8-3DC2-4FFA-A029-D80342344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09800"/>
            <a:ext cx="3429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How big are the correlation values?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Is there a chance we would get strong correlations from random hemodynamic fluctuations?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Activity localization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94713-7F46-4EC1-D0EF-E82F943F8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947797"/>
            <a:ext cx="6027937" cy="452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16323"/>
      </p:ext>
    </p:extLst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218427"/>
            <a:ext cx="8381260" cy="1015753"/>
          </a:xfrm>
        </p:spPr>
        <p:txBody>
          <a:bodyPr>
            <a:normAutofit/>
          </a:bodyPr>
          <a:lstStyle/>
          <a:p>
            <a:r>
              <a:rPr lang="en-US" sz="3600" cap="none" dirty="0"/>
              <a:t>functional-</a:t>
            </a:r>
            <a:r>
              <a:rPr lang="en-US" sz="3600" dirty="0"/>
              <a:t>MRI visualization</a:t>
            </a:r>
            <a:endParaRPr lang="he-IL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A9C40B-BB83-4970-B2DA-230E2DDBC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52" y="1516487"/>
            <a:ext cx="5306096" cy="3825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ACC5D7-A258-498A-9A09-A1F1BC6B64A9}"/>
              </a:ext>
            </a:extLst>
          </p:cNvPr>
          <p:cNvSpPr txBox="1"/>
          <p:nvPr/>
        </p:nvSpPr>
        <p:spPr>
          <a:xfrm>
            <a:off x="381000" y="5341512"/>
            <a:ext cx="7554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  <a:p>
            <a:r>
              <a:rPr lang="en-US" dirty="0"/>
              <a:t>Significant clusters of activation from and audiovisual experiment.</a:t>
            </a:r>
          </a:p>
          <a:p>
            <a:r>
              <a:rPr lang="en-US" dirty="0">
                <a:solidFill>
                  <a:srgbClr val="FF0000"/>
                </a:solidFill>
              </a:rPr>
              <a:t>Red clusters show visual activation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Blue clusters show auditory activation</a:t>
            </a:r>
            <a:endParaRPr lang="en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513590"/>
      </p:ext>
    </p:extLst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279647"/>
            <a:ext cx="8381260" cy="1015753"/>
          </a:xfrm>
        </p:spPr>
        <p:txBody>
          <a:bodyPr>
            <a:normAutofit/>
          </a:bodyPr>
          <a:lstStyle/>
          <a:p>
            <a:r>
              <a:rPr lang="en-US" sz="3600" dirty="0"/>
              <a:t>Resolution Scales</a:t>
            </a:r>
            <a:endParaRPr lang="he-IL" sz="36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663C4BC-ED4F-D342-505D-1064B3DAB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752600"/>
            <a:ext cx="73342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42976"/>
      </p:ext>
    </p:extLst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85BAA-CE9D-C570-BA78-2652868A8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CB6F3C-D6C7-DFD3-908F-B63FCC77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9647"/>
            <a:ext cx="8381260" cy="1015753"/>
          </a:xfrm>
        </p:spPr>
        <p:txBody>
          <a:bodyPr>
            <a:normAutofit/>
          </a:bodyPr>
          <a:lstStyle/>
          <a:p>
            <a:r>
              <a:rPr lang="en-US" sz="3600" dirty="0"/>
              <a:t>Biological Motion</a:t>
            </a:r>
            <a:endParaRPr lang="he-IL" sz="3600" dirty="0"/>
          </a:p>
        </p:txBody>
      </p:sp>
      <p:pic>
        <p:nvPicPr>
          <p:cNvPr id="2050" name="Picture 2" descr="BioMotion and Distracted Drivers | ReflecToes">
            <a:extLst>
              <a:ext uri="{FF2B5EF4-FFF2-40B4-BE49-F238E27FC236}">
                <a16:creationId xmlns:a16="http://schemas.microsoft.com/office/drawing/2014/main" id="{A4EB11E9-E793-FFAC-6F3E-40936F907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156" y="1752600"/>
            <a:ext cx="4357687" cy="43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147612"/>
      </p:ext>
    </p:extLst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C18FD2-760D-FBA5-CC4B-4F733C3B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Resonance Imaging</a:t>
            </a:r>
            <a:endParaRPr lang="en-IL" dirty="0"/>
          </a:p>
        </p:txBody>
      </p:sp>
      <p:pic>
        <p:nvPicPr>
          <p:cNvPr id="1026" name="Picture 2" descr="Radiologists – MRI Scan Services | Vision Radiology">
            <a:extLst>
              <a:ext uri="{FF2B5EF4-FFF2-40B4-BE49-F238E27FC236}">
                <a16:creationId xmlns:a16="http://schemas.microsoft.com/office/drawing/2014/main" id="{08F9BECF-7A9A-3DE8-F3CC-1A2652AFE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197" y="1477638"/>
            <a:ext cx="5895605" cy="390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F919D2-71BE-DA4D-8E35-F1F00424A60A}"/>
              </a:ext>
            </a:extLst>
          </p:cNvPr>
          <p:cNvSpPr txBox="1"/>
          <p:nvPr/>
        </p:nvSpPr>
        <p:spPr>
          <a:xfrm>
            <a:off x="381000" y="5638800"/>
            <a:ext cx="8381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MRI physics: </a:t>
            </a:r>
            <a:r>
              <a:rPr lang="en-US" dirty="0">
                <a:hlinkClick r:id="rId4"/>
              </a:rPr>
              <a:t>https://www.youtube.com/watch?v=Ok9ILIYzmaY&amp;ab_channel=LightboxRadiologyEducation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80217"/>
      </p:ext>
    </p:extLst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218427"/>
            <a:ext cx="8381260" cy="1015753"/>
          </a:xfrm>
        </p:spPr>
        <p:txBody>
          <a:bodyPr>
            <a:normAutofit/>
          </a:bodyPr>
          <a:lstStyle/>
          <a:p>
            <a:r>
              <a:rPr lang="en-US" sz="3600" dirty="0"/>
              <a:t>Neurovascular coupling</a:t>
            </a:r>
            <a:endParaRPr lang="he-IL" sz="3600" dirty="0"/>
          </a:p>
        </p:txBody>
      </p:sp>
      <p:pic>
        <p:nvPicPr>
          <p:cNvPr id="6" name="Picture 6" descr="Neurovascular Coupling2.jpg">
            <a:extLst>
              <a:ext uri="{FF2B5EF4-FFF2-40B4-BE49-F238E27FC236}">
                <a16:creationId xmlns:a16="http://schemas.microsoft.com/office/drawing/2014/main" id="{D8D3F295-B7F5-4DEC-8EDC-63B0470AE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786" y="3034681"/>
            <a:ext cx="4519856" cy="3593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A9397B3D-3B22-44BB-8D07-2ED99E489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897" y="6332840"/>
            <a:ext cx="2362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err="1">
                <a:latin typeface="Arial" panose="020B0604020202020204" pitchFamily="34" charset="0"/>
              </a:rPr>
              <a:t>Heeger</a:t>
            </a:r>
            <a:r>
              <a:rPr lang="en-US" altLang="en-US" sz="1400" dirty="0">
                <a:latin typeface="Arial" panose="020B0604020202020204" pitchFamily="34" charset="0"/>
              </a:rPr>
              <a:t> et. al. 2002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15B3EDE1-644C-4A1B-A415-056B62A2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84" y="1553544"/>
            <a:ext cx="8381260" cy="1481137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dirty="0"/>
              <a:t>Increase in neuronal activity increases demand for oxygen rendering in local increase of blood flow near the area of activity</a:t>
            </a:r>
          </a:p>
          <a:p>
            <a:pPr algn="l" rtl="0"/>
            <a:r>
              <a:rPr lang="en-US" dirty="0"/>
              <a:t>Hemoglobin carries oxygen. Following Hb magnetic differences with MRI can be used to detect brain activity</a:t>
            </a:r>
          </a:p>
          <a:p>
            <a:pPr marL="45720" indent="0" algn="l" rtl="0">
              <a:buNone/>
            </a:pPr>
            <a:endParaRPr lang="en-US" dirty="0"/>
          </a:p>
          <a:p>
            <a:pPr algn="l" rtl="0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22599778"/>
      </p:ext>
    </p:extLst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3D08ED-300C-4D53-AC2C-A55628B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cap="none" dirty="0"/>
              <a:t>lood</a:t>
            </a:r>
            <a:r>
              <a:rPr lang="en-US" dirty="0"/>
              <a:t> O</a:t>
            </a:r>
            <a:r>
              <a:rPr lang="en-US" cap="none" dirty="0"/>
              <a:t>xygen</a:t>
            </a:r>
            <a:r>
              <a:rPr lang="en-US" dirty="0"/>
              <a:t> L</a:t>
            </a:r>
            <a:r>
              <a:rPr lang="en-US" cap="none" dirty="0"/>
              <a:t>evel</a:t>
            </a:r>
            <a:r>
              <a:rPr lang="en-US" dirty="0"/>
              <a:t> D</a:t>
            </a:r>
            <a:r>
              <a:rPr lang="en-US" cap="none" dirty="0"/>
              <a:t>ependent contrast</a:t>
            </a:r>
            <a:endParaRPr lang="en-IL" dirty="0"/>
          </a:p>
        </p:txBody>
      </p:sp>
      <p:pic>
        <p:nvPicPr>
          <p:cNvPr id="33794" name="Picture 2" descr="The physiology of the BOLD signal - ppt video online download">
            <a:extLst>
              <a:ext uri="{FF2B5EF4-FFF2-40B4-BE49-F238E27FC236}">
                <a16:creationId xmlns:a16="http://schemas.microsoft.com/office/drawing/2014/main" id="{C13DA203-8793-4F21-9174-384A58BCF9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66908"/>
            <a:ext cx="5836445" cy="38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403322E-B5F6-4BFB-AA3D-8984686DBA1F}"/>
              </a:ext>
            </a:extLst>
          </p:cNvPr>
          <p:cNvSpPr txBox="1">
            <a:spLocks/>
          </p:cNvSpPr>
          <p:nvPr/>
        </p:nvSpPr>
        <p:spPr>
          <a:xfrm>
            <a:off x="380999" y="1719071"/>
            <a:ext cx="8381260" cy="1015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74320" indent="-22860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r" defTabSz="914400" rtl="1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r" defTabSz="914400" rtl="1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r" defTabSz="914400" rtl="1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r" defTabSz="914400" rtl="1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r" defTabSz="914400" rtl="1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r" defTabSz="914400" rtl="1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T2* (inhomogeneous T2) is sensitive to deoxygenated Hb (paramagnetic) and oxygenated Hb (diamagnetic)</a:t>
            </a:r>
          </a:p>
          <a:p>
            <a:pPr algn="l" rtl="0"/>
            <a:r>
              <a:rPr lang="en-US" dirty="0"/>
              <a:t>Oxygenated Hb molecule diphase slower, so T2* signal retained longer in a region when it has more oxygenated blood, and we get more intense image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9FDD17-BD6A-4D43-A7ED-C78E62C1D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812" y="4402897"/>
            <a:ext cx="2432388" cy="209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22304"/>
      </p:ext>
    </p:extLst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1CFF3-9B9E-46F9-BA65-D4BCFC208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700" y="1474073"/>
            <a:ext cx="4800600" cy="50280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38D04E-62C2-430F-8229-420CDD83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BOLD Correlations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58200201"/>
      </p:ext>
    </p:extLst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6CEBD3-A21E-4003-B06A-1338CAAF8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22" y="2057400"/>
            <a:ext cx="8325238" cy="3810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07AF140-8058-4103-A383-95E40AE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BOLD time-course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16435224"/>
      </p:ext>
    </p:extLst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28600" y="279647"/>
            <a:ext cx="8381260" cy="1015753"/>
          </a:xfrm>
        </p:spPr>
        <p:txBody>
          <a:bodyPr>
            <a:normAutofit/>
          </a:bodyPr>
          <a:lstStyle/>
          <a:p>
            <a:r>
              <a:rPr lang="en-US" sz="3600" dirty="0"/>
              <a:t>Good LUCK</a:t>
            </a:r>
            <a:endParaRPr lang="he-IL" sz="3600" dirty="0"/>
          </a:p>
        </p:txBody>
      </p:sp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D3D5E5D8-4169-A15F-2160-F7A1B9928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24000"/>
            <a:ext cx="3411021" cy="5136998"/>
          </a:xfrm>
        </p:spPr>
      </p:pic>
      <p:pic>
        <p:nvPicPr>
          <p:cNvPr id="1026" name="Picture 2" descr="הנסיך הקטן וסנט-אכזופרי מאת שרה שוהם">
            <a:extLst>
              <a:ext uri="{FF2B5EF4-FFF2-40B4-BE49-F238E27FC236}">
                <a16:creationId xmlns:a16="http://schemas.microsoft.com/office/drawing/2014/main" id="{1C657967-2EFA-1B53-E7F0-1073CE1B4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28" b="94165" l="13430" r="82686">
                        <a14:foregroundMark x1="49191" y1="11871" x2="49191" y2="11871"/>
                        <a14:foregroundMark x1="50647" y1="6640" x2="50647" y2="6640"/>
                        <a14:foregroundMark x1="46926" y1="4628" x2="46926" y2="4628"/>
                        <a14:foregroundMark x1="15696" y1="89135" x2="15696" y2="89135"/>
                        <a14:foregroundMark x1="13592" y1="94165" x2="13592" y2="94165"/>
                        <a14:foregroundMark x1="82686" y1="84306" x2="82686" y2="84306"/>
                        <a14:foregroundMark x1="51133" y1="61167" x2="51133" y2="61167"/>
                        <a14:foregroundMark x1="51942" y1="58954" x2="51942" y2="58954"/>
                        <a14:foregroundMark x1="51942" y1="56740" x2="51942" y2="56740"/>
                        <a14:foregroundMark x1="50971" y1="53722" x2="46926" y2="67002"/>
                        <a14:foregroundMark x1="48544" y1="35211" x2="51456" y2="38229"/>
                        <a14:foregroundMark x1="53236" y1="63380" x2="52751" y2="680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0" r="11035"/>
          <a:stretch/>
        </p:blipFill>
        <p:spPr bwMode="auto">
          <a:xfrm>
            <a:off x="5638800" y="2514600"/>
            <a:ext cx="2819400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304753"/>
      </p:ext>
    </p:extLst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AF140-8058-4103-A383-95E40AE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cap="none" dirty="0"/>
              <a:t>emodynamic</a:t>
            </a:r>
            <a:r>
              <a:rPr lang="en-US" dirty="0"/>
              <a:t> R</a:t>
            </a:r>
            <a:r>
              <a:rPr lang="en-US" cap="none" dirty="0"/>
              <a:t>esponse</a:t>
            </a:r>
            <a:r>
              <a:rPr lang="en-US" dirty="0"/>
              <a:t> F</a:t>
            </a:r>
            <a:r>
              <a:rPr lang="en-US" cap="none" dirty="0"/>
              <a:t>unction</a:t>
            </a:r>
            <a:endParaRPr lang="en-IL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67C74BB-0548-4D3E-875D-2F1D630D7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0" y="4505854"/>
            <a:ext cx="27305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5DD67B75-A1AF-4FC4-BD46-C553DEA5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" r="3072"/>
          <a:stretch>
            <a:fillRect/>
          </a:stretch>
        </p:blipFill>
        <p:spPr bwMode="auto">
          <a:xfrm>
            <a:off x="6247660" y="4505854"/>
            <a:ext cx="25146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C51531C4-5A2D-4A0E-8722-77D5F7685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80" y="4505854"/>
            <a:ext cx="2468749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A7C0DB49-284C-4EBF-ABC5-B5DA427E1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4" y="3392342"/>
            <a:ext cx="39687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</a:t>
            </a:r>
            <a:r>
              <a:rPr lang="en-US" altLang="en-US" sz="2000" dirty="0">
                <a:latin typeface="Arial" panose="020B0604020202020204" pitchFamily="34" charset="0"/>
              </a:rPr>
              <a:t> - time to peak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n - time shift (amount of delay)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DFA99A-BF1D-2BF0-D55D-A40C0271C37D}"/>
                  </a:ext>
                </a:extLst>
              </p:cNvPr>
              <p:cNvSpPr txBox="1"/>
              <p:nvPr/>
            </p:nvSpPr>
            <p:spPr>
              <a:xfrm>
                <a:off x="2129424" y="2057400"/>
                <a:ext cx="4885151" cy="1210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I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L" sz="28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L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L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L" sz="28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L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L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IL" sz="2800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IL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L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L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L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IL" sz="28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IL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IL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L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L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L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IL" sz="2800" i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IL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DFA99A-BF1D-2BF0-D55D-A40C0271C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424" y="2057400"/>
                <a:ext cx="4885151" cy="1210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521D524-76BE-58C1-F731-5ED27010D528}"/>
              </a:ext>
            </a:extLst>
          </p:cNvPr>
          <p:cNvSpPr txBox="1"/>
          <p:nvPr/>
        </p:nvSpPr>
        <p:spPr>
          <a:xfrm>
            <a:off x="646960" y="1586273"/>
            <a:ext cx="5426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HRF can be modeled with a Gamma function:</a:t>
            </a:r>
            <a:endParaRPr lang="en-IL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91191"/>
      </p:ext>
    </p:extLst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F50CC5-6CEF-F3BD-6B93-58D33467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  <a:endParaRPr lang="en-IL" dirty="0"/>
          </a:p>
        </p:txBody>
      </p:sp>
      <p:sp>
        <p:nvSpPr>
          <p:cNvPr id="4" name="TextBox 33">
            <a:extLst>
              <a:ext uri="{FF2B5EF4-FFF2-40B4-BE49-F238E27FC236}">
                <a16:creationId xmlns:a16="http://schemas.microsoft.com/office/drawing/2014/main" id="{250F2AFF-1A8A-A04D-E4C4-B59B00A5E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951538"/>
            <a:ext cx="8001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Multiply each timepoint of the neural response by a copy of the HRF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896B3-3ECF-0F0B-B559-B3099F06E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682750"/>
            <a:ext cx="720090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D80B8D-85D1-3FC0-0B78-4B2AAE57C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5089568"/>
            <a:ext cx="3537908" cy="6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90519"/>
      </p:ext>
    </p:extLst>
  </p:cSld>
  <p:clrMapOvr>
    <a:masterClrMapping/>
  </p:clrMapOvr>
  <p:transition spd="med"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deShow_tmp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how_tmp" id="{DC9F7A3D-DA00-4645-9C2A-9330B05027F1}" vid="{04B05D4C-1774-4560-8152-8E09981B0B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SlideShow_tmp</Template>
  <TotalTime>12917</TotalTime>
  <Words>401</Words>
  <Application>Microsoft Office PowerPoint</Application>
  <PresentationFormat>On-screen Show (4:3)</PresentationFormat>
  <Paragraphs>57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</vt:lpstr>
      <vt:lpstr>Calibri</vt:lpstr>
      <vt:lpstr>Cambria</vt:lpstr>
      <vt:lpstr>Cambria Math</vt:lpstr>
      <vt:lpstr>Franklin Gothic Medium</vt:lpstr>
      <vt:lpstr>Wingdings</vt:lpstr>
      <vt:lpstr>Wingdings 2</vt:lpstr>
      <vt:lpstr>SlideShow_tmp</vt:lpstr>
      <vt:lpstr>Neural data-analysis Workshop</vt:lpstr>
      <vt:lpstr>Magnetic Resonance Imaging</vt:lpstr>
      <vt:lpstr>Neurovascular coupling</vt:lpstr>
      <vt:lpstr>Blood Oxygen Level Dependent contrast</vt:lpstr>
      <vt:lpstr>BOLD Correlations</vt:lpstr>
      <vt:lpstr>BOLD time-course</vt:lpstr>
      <vt:lpstr>Good LUCK</vt:lpstr>
      <vt:lpstr>Hemodynamic Response Function</vt:lpstr>
      <vt:lpstr>convolution</vt:lpstr>
      <vt:lpstr>Typical Experiment</vt:lpstr>
      <vt:lpstr>correlations</vt:lpstr>
      <vt:lpstr>Correlation maps</vt:lpstr>
      <vt:lpstr>functional-MRI visualization</vt:lpstr>
      <vt:lpstr>Resolution Scales</vt:lpstr>
      <vt:lpstr>Biological Motion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הבסיס העצבי של אינטליגנציה</dc:title>
  <dc:creator>Shriki, Oren (NIH/NIMH) [F]</dc:creator>
  <cp:lastModifiedBy>אורן שריקי</cp:lastModifiedBy>
  <cp:revision>342</cp:revision>
  <dcterms:created xsi:type="dcterms:W3CDTF">2006-08-16T00:00:00Z</dcterms:created>
  <dcterms:modified xsi:type="dcterms:W3CDTF">2025-04-28T10:54:10Z</dcterms:modified>
</cp:coreProperties>
</file>